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15.xml" ContentType="application/vnd.openxmlformats-officedocument.presentationml.slideLayout+xml"/>
  <Override PartName="/ppt/theme/theme2.xml" ContentType="application/vnd.openxmlformats-officedocument.theme+xml"/>
  <Override PartName="/ppt/tags/tag17.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7.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29.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3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31.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8.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080" r:id="rId1"/>
    <p:sldMasterId id="2147485076" r:id="rId2"/>
    <p:sldMasterId id="2147483713" r:id="rId3"/>
    <p:sldMasterId id="2147483648" r:id="rId4"/>
  </p:sldMasterIdLst>
  <p:notesMasterIdLst>
    <p:notesMasterId r:id="rId77"/>
  </p:notesMasterIdLst>
  <p:handoutMasterIdLst>
    <p:handoutMasterId r:id="rId78"/>
  </p:handoutMasterIdLst>
  <p:sldIdLst>
    <p:sldId id="1390" r:id="rId5"/>
    <p:sldId id="868" r:id="rId6"/>
    <p:sldId id="1182" r:id="rId7"/>
    <p:sldId id="1185" r:id="rId8"/>
    <p:sldId id="925" r:id="rId9"/>
    <p:sldId id="1227" r:id="rId10"/>
    <p:sldId id="1308" r:id="rId11"/>
    <p:sldId id="1326" r:id="rId12"/>
    <p:sldId id="1319" r:id="rId13"/>
    <p:sldId id="1321" r:id="rId14"/>
    <p:sldId id="1327" r:id="rId15"/>
    <p:sldId id="1328" r:id="rId16"/>
    <p:sldId id="1317" r:id="rId17"/>
    <p:sldId id="1322" r:id="rId18"/>
    <p:sldId id="1324" r:id="rId19"/>
    <p:sldId id="899" r:id="rId20"/>
    <p:sldId id="1330" r:id="rId21"/>
    <p:sldId id="1329" r:id="rId22"/>
    <p:sldId id="1337" r:id="rId23"/>
    <p:sldId id="1332" r:id="rId24"/>
    <p:sldId id="1331" r:id="rId25"/>
    <p:sldId id="1239" r:id="rId26"/>
    <p:sldId id="1241" r:id="rId27"/>
    <p:sldId id="1237" r:id="rId28"/>
    <p:sldId id="1240" r:id="rId29"/>
    <p:sldId id="922" r:id="rId30"/>
    <p:sldId id="1252" r:id="rId31"/>
    <p:sldId id="1255" r:id="rId32"/>
    <p:sldId id="1228" r:id="rId33"/>
    <p:sldId id="1229" r:id="rId34"/>
    <p:sldId id="342" r:id="rId35"/>
    <p:sldId id="1072" r:id="rId36"/>
    <p:sldId id="1336" r:id="rId37"/>
    <p:sldId id="1339" r:id="rId38"/>
    <p:sldId id="1384" r:id="rId39"/>
    <p:sldId id="1385" r:id="rId40"/>
    <p:sldId id="1316" r:id="rId41"/>
    <p:sldId id="1325" r:id="rId42"/>
    <p:sldId id="1386" r:id="rId43"/>
    <p:sldId id="1387" r:id="rId44"/>
    <p:sldId id="1388" r:id="rId45"/>
    <p:sldId id="1289" r:id="rId46"/>
    <p:sldId id="1389" r:id="rId47"/>
    <p:sldId id="998" r:id="rId48"/>
    <p:sldId id="1383" r:id="rId49"/>
    <p:sldId id="1381" r:id="rId50"/>
    <p:sldId id="1382" r:id="rId51"/>
    <p:sldId id="1392" r:id="rId52"/>
    <p:sldId id="1393" r:id="rId53"/>
    <p:sldId id="1394" r:id="rId54"/>
    <p:sldId id="1395" r:id="rId55"/>
    <p:sldId id="1396" r:id="rId56"/>
    <p:sldId id="1397" r:id="rId57"/>
    <p:sldId id="1398" r:id="rId58"/>
    <p:sldId id="1399" r:id="rId59"/>
    <p:sldId id="1400" r:id="rId60"/>
    <p:sldId id="1401" r:id="rId61"/>
    <p:sldId id="1402" r:id="rId62"/>
    <p:sldId id="1403" r:id="rId63"/>
    <p:sldId id="1404" r:id="rId64"/>
    <p:sldId id="1405" r:id="rId65"/>
    <p:sldId id="1406" r:id="rId66"/>
    <p:sldId id="1407" r:id="rId67"/>
    <p:sldId id="1408" r:id="rId68"/>
    <p:sldId id="1409" r:id="rId69"/>
    <p:sldId id="1410" r:id="rId70"/>
    <p:sldId id="1411" r:id="rId71"/>
    <p:sldId id="1412" r:id="rId72"/>
    <p:sldId id="1413" r:id="rId73"/>
    <p:sldId id="1414" r:id="rId74"/>
    <p:sldId id="1415" r:id="rId75"/>
    <p:sldId id="1391" r:id="rId76"/>
  </p:sldIdLst>
  <p:sldSz cx="12192000" cy="6858000"/>
  <p:notesSz cx="6400800" cy="8686800"/>
  <p:custDataLst>
    <p:tags r:id="rId79"/>
  </p:custDataLst>
  <p:defaultTextStyle>
    <a:defPPr>
      <a:defRPr lang="de-CH"/>
    </a:defPPr>
    <a:lvl1pPr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840">
          <p15:clr>
            <a:srgbClr val="A4A3A4"/>
          </p15:clr>
        </p15:guide>
        <p15:guide id="2" orient="horz" pos="720">
          <p15:clr>
            <a:srgbClr val="A4A3A4"/>
          </p15:clr>
        </p15:guide>
        <p15:guide id="3" orient="horz" pos="144">
          <p15:clr>
            <a:srgbClr val="A4A3A4"/>
          </p15:clr>
        </p15:guide>
        <p15:guide id="4" pos="768">
          <p15:clr>
            <a:srgbClr val="A4A3A4"/>
          </p15:clr>
        </p15:guide>
        <p15:guide id="5" pos="691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427"/>
    <a:srgbClr val="0B513E"/>
    <a:srgbClr val="FFD579"/>
    <a:srgbClr val="3EB0D8"/>
    <a:srgbClr val="106D92"/>
    <a:srgbClr val="C02A3B"/>
    <a:srgbClr val="FFFFFF"/>
    <a:srgbClr val="000000"/>
    <a:srgbClr val="F2F2F2"/>
    <a:srgbClr val="687D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FC703B-0235-F74A-9E61-F44BECE44E6C}" v="78" dt="2025-05-18T07:36:34.56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43"/>
    <p:restoredTop sz="96348"/>
  </p:normalViewPr>
  <p:slideViewPr>
    <p:cSldViewPr snapToObjects="1">
      <p:cViewPr varScale="1">
        <p:scale>
          <a:sx n="105" d="100"/>
          <a:sy n="105" d="100"/>
        </p:scale>
        <p:origin x="144" y="138"/>
      </p:cViewPr>
      <p:guideLst>
        <p:guide orient="horz" pos="3840"/>
        <p:guide orient="horz" pos="720"/>
        <p:guide orient="horz" pos="144"/>
        <p:guide pos="768"/>
        <p:guide pos="6912"/>
      </p:guideLst>
    </p:cSldViewPr>
  </p:slideViewPr>
  <p:outlineViewPr>
    <p:cViewPr>
      <p:scale>
        <a:sx n="33" d="100"/>
        <a:sy n="33" d="100"/>
      </p:scale>
      <p:origin x="0" y="-8"/>
    </p:cViewPr>
  </p:outlineViewPr>
  <p:notesTextViewPr>
    <p:cViewPr>
      <p:scale>
        <a:sx n="100" d="100"/>
        <a:sy n="100" d="100"/>
      </p:scale>
      <p:origin x="0" y="0"/>
    </p:cViewPr>
  </p:notesTextViewPr>
  <p:notesViewPr>
    <p:cSldViewPr snapToObjects="1">
      <p:cViewPr varScale="1">
        <p:scale>
          <a:sx n="127" d="100"/>
          <a:sy n="127" d="100"/>
        </p:scale>
        <p:origin x="5136"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microsoft.com/office/2015/10/relationships/revisionInfo" Target="revisionInfo.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tags" Target="tags/tag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Volumes\GoogleDrive\Meine%20Ablage\01_Referate\10_Parldigi\Diagramme.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Volumes\GoogleDrive\Meine%20Ablage\01_Referate\10_Parldigi\Diagramme.xlsx" TargetMode="External"/><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Stromverbrauch (TWH)</c:v>
                </c:pt>
              </c:strCache>
            </c:strRef>
          </c:tx>
          <c:spPr>
            <a:solidFill>
              <a:schemeClr val="accent1"/>
            </a:solidFill>
            <a:ln>
              <a:noFill/>
            </a:ln>
            <a:effectLst/>
          </c:spPr>
          <c:invertIfNegative val="0"/>
          <c:cat>
            <c:numRef>
              <c:f>Tabelle1!$A$2:$A$5</c:f>
              <c:numCache>
                <c:formatCode>General</c:formatCode>
                <c:ptCount val="4"/>
                <c:pt idx="0">
                  <c:v>2007</c:v>
                </c:pt>
                <c:pt idx="1">
                  <c:v>2010</c:v>
                </c:pt>
                <c:pt idx="2">
                  <c:v>2015</c:v>
                </c:pt>
                <c:pt idx="3">
                  <c:v>2020</c:v>
                </c:pt>
              </c:numCache>
            </c:numRef>
          </c:cat>
          <c:val>
            <c:numRef>
              <c:f>Tabelle1!$B$2:$B$5</c:f>
              <c:numCache>
                <c:formatCode>General</c:formatCode>
                <c:ptCount val="4"/>
                <c:pt idx="0">
                  <c:v>710</c:v>
                </c:pt>
                <c:pt idx="1">
                  <c:v>800</c:v>
                </c:pt>
                <c:pt idx="2">
                  <c:v>805</c:v>
                </c:pt>
                <c:pt idx="3">
                  <c:v>916</c:v>
                </c:pt>
              </c:numCache>
            </c:numRef>
          </c:val>
          <c:extLst>
            <c:ext xmlns:c16="http://schemas.microsoft.com/office/drawing/2014/chart" uri="{C3380CC4-5D6E-409C-BE32-E72D297353CC}">
              <c16:uniqueId val="{00000000-866C-C14B-A112-3DB0EEB9D501}"/>
            </c:ext>
          </c:extLst>
        </c:ser>
        <c:dLbls>
          <c:showLegendKey val="0"/>
          <c:showVal val="0"/>
          <c:showCatName val="0"/>
          <c:showSerName val="0"/>
          <c:showPercent val="0"/>
          <c:showBubbleSize val="0"/>
        </c:dLbls>
        <c:gapWidth val="150"/>
        <c:overlap val="100"/>
        <c:axId val="1445332047"/>
        <c:axId val="1499798303"/>
      </c:barChart>
      <c:catAx>
        <c:axId val="1445332047"/>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Century Gothic" panose="020B0502020202020204" pitchFamily="34" charset="0"/>
                <a:ea typeface="+mn-ea"/>
                <a:cs typeface="+mn-cs"/>
              </a:defRPr>
            </a:pPr>
            <a:endParaRPr lang="en-US"/>
          </a:p>
        </c:txPr>
        <c:crossAx val="1499798303"/>
        <c:crosses val="autoZero"/>
        <c:auto val="1"/>
        <c:lblAlgn val="ctr"/>
        <c:lblOffset val="100"/>
        <c:noMultiLvlLbl val="0"/>
      </c:catAx>
      <c:valAx>
        <c:axId val="1499798303"/>
        <c:scaling>
          <c:orientation val="minMax"/>
          <c:max val="1200"/>
          <c:min val="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Century Gothic" panose="020B0502020202020204" pitchFamily="34" charset="0"/>
                <a:ea typeface="+mn-ea"/>
                <a:cs typeface="+mn-cs"/>
              </a:defRPr>
            </a:pPr>
            <a:endParaRPr lang="en-US"/>
          </a:p>
        </c:txPr>
        <c:crossAx val="1445332047"/>
        <c:crosses val="autoZero"/>
        <c:crossBetween val="between"/>
        <c:majorUnit val="2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latin typeface="Century Gothic" panose="020B0502020202020204" pitchFamily="34" charset="0"/>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2D09-084C-B3EB-D043B013AAD1}"/>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24.5</c:v>
                </c:pt>
                <c:pt idx="2">
                  <c:v>36.9</c:v>
                </c:pt>
                <c:pt idx="3">
                  <c:v>42.5</c:v>
                </c:pt>
                <c:pt idx="4">
                  <c:v>46</c:v>
                </c:pt>
              </c:numCache>
            </c:numRef>
          </c:val>
          <c:extLst>
            <c:ext xmlns:c16="http://schemas.microsoft.com/office/drawing/2014/chart" uri="{C3380CC4-5D6E-409C-BE32-E72D297353CC}">
              <c16:uniqueId val="{00000000-017B-5F4E-8CA9-82A820E47BDF}"/>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2-017B-5F4E-8CA9-82A820E47BDF}"/>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24.5</c:v>
                </c:pt>
                <c:pt idx="1">
                  <c:v>12.4</c:v>
                </c:pt>
                <c:pt idx="2">
                  <c:v>5.6</c:v>
                </c:pt>
                <c:pt idx="3">
                  <c:v>3.5</c:v>
                </c:pt>
                <c:pt idx="4">
                  <c:v>3.5</c:v>
                </c:pt>
                <c:pt idx="5">
                  <c:v>49.5</c:v>
                </c:pt>
              </c:numCache>
            </c:numRef>
          </c:val>
          <c:extLst>
            <c:ext xmlns:c16="http://schemas.microsoft.com/office/drawing/2014/chart" uri="{C3380CC4-5D6E-409C-BE32-E72D297353CC}">
              <c16:uniqueId val="{00000003-017B-5F4E-8CA9-82A820E47BDF}"/>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4-017B-5F4E-8CA9-82A820E47BDF}"/>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5-017B-5F4E-8CA9-82A820E47BDF}"/>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6-017B-5F4E-8CA9-82A820E47BDF}"/>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5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24.5</c:v>
                </c:pt>
                <c:pt idx="2">
                  <c:v>36.9</c:v>
                </c:pt>
                <c:pt idx="3">
                  <c:v>42.5</c:v>
                </c:pt>
                <c:pt idx="4">
                  <c:v>46</c:v>
                </c:pt>
              </c:numCache>
            </c:numRef>
          </c:val>
          <c:extLst>
            <c:ext xmlns:c16="http://schemas.microsoft.com/office/drawing/2014/chart" uri="{C3380CC4-5D6E-409C-BE32-E72D297353CC}">
              <c16:uniqueId val="{00000000-318E-BE4B-A28C-0305195588F9}"/>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5-318E-BE4B-A28C-0305195588F9}"/>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24.5</c:v>
                </c:pt>
                <c:pt idx="1">
                  <c:v>12.4</c:v>
                </c:pt>
                <c:pt idx="2">
                  <c:v>5.6</c:v>
                </c:pt>
                <c:pt idx="3">
                  <c:v>3.5</c:v>
                </c:pt>
                <c:pt idx="4">
                  <c:v>3.5</c:v>
                </c:pt>
                <c:pt idx="5">
                  <c:v>49.5</c:v>
                </c:pt>
              </c:numCache>
            </c:numRef>
          </c:val>
          <c:extLst>
            <c:ext xmlns:c16="http://schemas.microsoft.com/office/drawing/2014/chart" uri="{C3380CC4-5D6E-409C-BE32-E72D297353CC}">
              <c16:uniqueId val="{00000001-318E-BE4B-A28C-0305195588F9}"/>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2-318E-BE4B-A28C-0305195588F9}"/>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3-318E-BE4B-A28C-0305195588F9}"/>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4-318E-BE4B-A28C-0305195588F9}"/>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5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26.4</c:v>
                </c:pt>
                <c:pt idx="2">
                  <c:v>44.7</c:v>
                </c:pt>
                <c:pt idx="3">
                  <c:v>57.400000000000006</c:v>
                </c:pt>
                <c:pt idx="4">
                  <c:v>63.400000000000006</c:v>
                </c:pt>
              </c:numCache>
            </c:numRef>
          </c:val>
          <c:extLst>
            <c:ext xmlns:c16="http://schemas.microsoft.com/office/drawing/2014/chart" uri="{C3380CC4-5D6E-409C-BE32-E72D297353CC}">
              <c16:uniqueId val="{00000000-318E-BE4B-A28C-0305195588F9}"/>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5-318E-BE4B-A28C-0305195588F9}"/>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26.4</c:v>
                </c:pt>
                <c:pt idx="1">
                  <c:v>18.3</c:v>
                </c:pt>
                <c:pt idx="2">
                  <c:v>12.7</c:v>
                </c:pt>
                <c:pt idx="3">
                  <c:v>6</c:v>
                </c:pt>
                <c:pt idx="4">
                  <c:v>9.3000000000000007</c:v>
                </c:pt>
                <c:pt idx="5">
                  <c:v>72.400000000000006</c:v>
                </c:pt>
              </c:numCache>
            </c:numRef>
          </c:val>
          <c:extLst>
            <c:ext xmlns:c16="http://schemas.microsoft.com/office/drawing/2014/chart" uri="{C3380CC4-5D6E-409C-BE32-E72D297353CC}">
              <c16:uniqueId val="{00000001-318E-BE4B-A28C-0305195588F9}"/>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2-318E-BE4B-A28C-0305195588F9}"/>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3-318E-BE4B-A28C-0305195588F9}"/>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4-318E-BE4B-A28C-0305195588F9}"/>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8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26.4</c:v>
                </c:pt>
                <c:pt idx="2">
                  <c:v>44.7</c:v>
                </c:pt>
                <c:pt idx="3">
                  <c:v>57.400000000000006</c:v>
                </c:pt>
                <c:pt idx="4">
                  <c:v>63.400000000000006</c:v>
                </c:pt>
              </c:numCache>
            </c:numRef>
          </c:val>
          <c:extLst>
            <c:ext xmlns:c16="http://schemas.microsoft.com/office/drawing/2014/chart" uri="{C3380CC4-5D6E-409C-BE32-E72D297353CC}">
              <c16:uniqueId val="{00000000-E671-DE42-B177-1A2DDD1AF875}"/>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2-E671-DE42-B177-1A2DDD1AF875}"/>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26.4</c:v>
                </c:pt>
                <c:pt idx="1">
                  <c:v>18.3</c:v>
                </c:pt>
                <c:pt idx="2">
                  <c:v>12.7</c:v>
                </c:pt>
                <c:pt idx="3">
                  <c:v>6</c:v>
                </c:pt>
                <c:pt idx="4">
                  <c:v>9.3000000000000007</c:v>
                </c:pt>
                <c:pt idx="5">
                  <c:v>72.400000000000006</c:v>
                </c:pt>
              </c:numCache>
            </c:numRef>
          </c:val>
          <c:extLst>
            <c:ext xmlns:c16="http://schemas.microsoft.com/office/drawing/2014/chart" uri="{C3380CC4-5D6E-409C-BE32-E72D297353CC}">
              <c16:uniqueId val="{00000003-E671-DE42-B177-1A2DDD1AF875}"/>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4-E671-DE42-B177-1A2DDD1AF875}"/>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5-E671-DE42-B177-1A2DDD1AF875}"/>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6-E671-DE42-B177-1A2DDD1AF875}"/>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8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494BA"/>
            </a:solidFill>
            <a:ln>
              <a:noFill/>
            </a:ln>
            <a:effectLst/>
          </c:spPr>
          <c:invertIfNegative val="0"/>
          <c:dLbls>
            <c:dLbl>
              <c:idx val="2"/>
              <c:layout>
                <c:manualLayout>
                  <c:x val="8.6802077105319092E-17"/>
                  <c:y val="-4.562456023404879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449-D640-AB7E-4497CBABC81A}"/>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'Business travel'!$D$11:$G$11</c:f>
              <c:strCache>
                <c:ptCount val="4"/>
                <c:pt idx="0">
                  <c:v>PKW</c:v>
                </c:pt>
                <c:pt idx="1">
                  <c:v>Flugzeug</c:v>
                </c:pt>
                <c:pt idx="2">
                  <c:v>Bahn</c:v>
                </c:pt>
                <c:pt idx="3">
                  <c:v>Virtuelle Präsenz (4h)</c:v>
                </c:pt>
              </c:strCache>
            </c:strRef>
          </c:cat>
          <c:val>
            <c:numRef>
              <c:f>'Business travel'!$D$12:$G$12</c:f>
              <c:numCache>
                <c:formatCode>General</c:formatCode>
                <c:ptCount val="4"/>
                <c:pt idx="0">
                  <c:v>387</c:v>
                </c:pt>
                <c:pt idx="1">
                  <c:v>366</c:v>
                </c:pt>
                <c:pt idx="2">
                  <c:v>35</c:v>
                </c:pt>
                <c:pt idx="3">
                  <c:v>1.2</c:v>
                </c:pt>
              </c:numCache>
            </c:numRef>
          </c:val>
          <c:extLst>
            <c:ext xmlns:c16="http://schemas.microsoft.com/office/drawing/2014/chart" uri="{C3380CC4-5D6E-409C-BE32-E72D297353CC}">
              <c16:uniqueId val="{00000001-0449-D640-AB7E-4497CBABC81A}"/>
            </c:ext>
          </c:extLst>
        </c:ser>
        <c:dLbls>
          <c:dLblPos val="ctr"/>
          <c:showLegendKey val="0"/>
          <c:showVal val="1"/>
          <c:showCatName val="0"/>
          <c:showSerName val="0"/>
          <c:showPercent val="0"/>
          <c:showBubbleSize val="0"/>
        </c:dLbls>
        <c:gapWidth val="219"/>
        <c:overlap val="-27"/>
        <c:axId val="1781456735"/>
        <c:axId val="1965649791"/>
      </c:barChart>
      <c:catAx>
        <c:axId val="1781456735"/>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965649791"/>
        <c:crosses val="autoZero"/>
        <c:auto val="1"/>
        <c:lblAlgn val="ctr"/>
        <c:lblOffset val="100"/>
        <c:noMultiLvlLbl val="0"/>
      </c:catAx>
      <c:valAx>
        <c:axId val="1965649791"/>
        <c:scaling>
          <c:orientation val="minMax"/>
          <c:max val="40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781456735"/>
        <c:crosses val="autoZero"/>
        <c:crossBetween val="between"/>
        <c:majorUnit val="100"/>
      </c:valAx>
      <c:spPr>
        <a:noFill/>
        <a:ln>
          <a:noFill/>
        </a:ln>
        <a:effectLst/>
      </c:spPr>
    </c:plotArea>
    <c:plotVisOnly val="1"/>
    <c:dispBlanksAs val="gap"/>
    <c:showDLblsOverMax val="0"/>
  </c:chart>
  <c:spPr>
    <a:noFill/>
    <a:ln w="9525" cap="flat" cmpd="sng" algn="ctr">
      <a:noFill/>
      <a:round/>
    </a:ln>
    <a:effectLst/>
  </c:spPr>
  <c:txPr>
    <a:bodyPr/>
    <a:lstStyle/>
    <a:p>
      <a:pPr>
        <a:defRPr sz="1400">
          <a:solidFill>
            <a:schemeClr val="tx1"/>
          </a:solidFill>
          <a:latin typeface="Century Gothic" panose="020B0502020202020204"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494BA"/>
            </a:solidFill>
            <a:ln>
              <a:noFill/>
            </a:ln>
            <a:effectLst/>
          </c:spPr>
          <c:invertIfNegative val="0"/>
          <c:dLbls>
            <c:dLbl>
              <c:idx val="2"/>
              <c:layout>
                <c:manualLayout>
                  <c:x val="8.6802077105319092E-17"/>
                  <c:y val="-4.562456023404879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449-D640-AB7E-4497CBABC81A}"/>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'Business travel'!$D$11:$G$11</c:f>
              <c:strCache>
                <c:ptCount val="4"/>
                <c:pt idx="0">
                  <c:v>PKW</c:v>
                </c:pt>
                <c:pt idx="1">
                  <c:v>Flugzeug</c:v>
                </c:pt>
                <c:pt idx="2">
                  <c:v>Bahn</c:v>
                </c:pt>
                <c:pt idx="3">
                  <c:v>Virtuelle Präsenz (4h)</c:v>
                </c:pt>
              </c:strCache>
            </c:strRef>
          </c:cat>
          <c:val>
            <c:numRef>
              <c:f>'Business travel'!$D$12:$G$12</c:f>
              <c:numCache>
                <c:formatCode>General</c:formatCode>
                <c:ptCount val="4"/>
                <c:pt idx="0">
                  <c:v>387</c:v>
                </c:pt>
                <c:pt idx="1">
                  <c:v>366</c:v>
                </c:pt>
                <c:pt idx="2">
                  <c:v>35</c:v>
                </c:pt>
                <c:pt idx="3">
                  <c:v>1.2</c:v>
                </c:pt>
              </c:numCache>
            </c:numRef>
          </c:val>
          <c:extLst>
            <c:ext xmlns:c16="http://schemas.microsoft.com/office/drawing/2014/chart" uri="{C3380CC4-5D6E-409C-BE32-E72D297353CC}">
              <c16:uniqueId val="{00000001-0449-D640-AB7E-4497CBABC81A}"/>
            </c:ext>
          </c:extLst>
        </c:ser>
        <c:dLbls>
          <c:dLblPos val="ctr"/>
          <c:showLegendKey val="0"/>
          <c:showVal val="1"/>
          <c:showCatName val="0"/>
          <c:showSerName val="0"/>
          <c:showPercent val="0"/>
          <c:showBubbleSize val="0"/>
        </c:dLbls>
        <c:gapWidth val="219"/>
        <c:overlap val="-27"/>
        <c:axId val="1781456735"/>
        <c:axId val="1965649791"/>
      </c:barChart>
      <c:catAx>
        <c:axId val="1781456735"/>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965649791"/>
        <c:crosses val="autoZero"/>
        <c:auto val="1"/>
        <c:lblAlgn val="ctr"/>
        <c:lblOffset val="100"/>
        <c:noMultiLvlLbl val="0"/>
      </c:catAx>
      <c:valAx>
        <c:axId val="1965649791"/>
        <c:scaling>
          <c:orientation val="minMax"/>
          <c:max val="40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781456735"/>
        <c:crosses val="autoZero"/>
        <c:crossBetween val="between"/>
        <c:majorUnit val="100"/>
      </c:valAx>
      <c:spPr>
        <a:noFill/>
        <a:ln>
          <a:noFill/>
        </a:ln>
        <a:effectLst/>
      </c:spPr>
    </c:plotArea>
    <c:plotVisOnly val="1"/>
    <c:dispBlanksAs val="gap"/>
    <c:showDLblsOverMax val="0"/>
  </c:chart>
  <c:spPr>
    <a:noFill/>
    <a:ln w="9525" cap="flat" cmpd="sng" algn="ctr">
      <a:noFill/>
      <a:round/>
    </a:ln>
    <a:effectLst/>
  </c:spPr>
  <c:txPr>
    <a:bodyPr/>
    <a:lstStyle/>
    <a:p>
      <a:pPr>
        <a:defRPr sz="1400">
          <a:solidFill>
            <a:schemeClr val="tx1"/>
          </a:solidFill>
          <a:latin typeface="Century Gothic" panose="020B0502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Tabelle1!$B$1</c:f>
              <c:strCache>
                <c:ptCount val="1"/>
                <c:pt idx="0">
                  <c:v>g CO2e/kWh</c:v>
                </c:pt>
              </c:strCache>
            </c:strRef>
          </c:tx>
          <c:spPr>
            <a:solidFill>
              <a:schemeClr val="accent1"/>
            </a:solidFill>
            <a:ln>
              <a:noFill/>
            </a:ln>
            <a:effectLst/>
          </c:spPr>
          <c:invertIfNegative val="0"/>
          <c:cat>
            <c:strRef>
              <c:f>Tabelle1!$A$2:$A$7</c:f>
              <c:strCache>
                <c:ptCount val="6"/>
                <c:pt idx="0">
                  <c:v>China</c:v>
                </c:pt>
                <c:pt idx="1">
                  <c:v>USA</c:v>
                </c:pt>
                <c:pt idx="2">
                  <c:v>DE</c:v>
                </c:pt>
                <c:pt idx="3">
                  <c:v>Frankreich</c:v>
                </c:pt>
                <c:pt idx="4">
                  <c:v>Schweiz</c:v>
                </c:pt>
                <c:pt idx="5">
                  <c:v>Norwegen</c:v>
                </c:pt>
              </c:strCache>
            </c:strRef>
          </c:cat>
          <c:val>
            <c:numRef>
              <c:f>Tabelle1!$B$2:$B$7</c:f>
              <c:numCache>
                <c:formatCode>General</c:formatCode>
                <c:ptCount val="6"/>
                <c:pt idx="0">
                  <c:v>557</c:v>
                </c:pt>
                <c:pt idx="1">
                  <c:v>378</c:v>
                </c:pt>
                <c:pt idx="2">
                  <c:v>373</c:v>
                </c:pt>
                <c:pt idx="3">
                  <c:v>41</c:v>
                </c:pt>
                <c:pt idx="4">
                  <c:v>12</c:v>
                </c:pt>
                <c:pt idx="5">
                  <c:v>5</c:v>
                </c:pt>
              </c:numCache>
            </c:numRef>
          </c:val>
          <c:extLst>
            <c:ext xmlns:c16="http://schemas.microsoft.com/office/drawing/2014/chart" uri="{C3380CC4-5D6E-409C-BE32-E72D297353CC}">
              <c16:uniqueId val="{00000000-081A-7E4F-A0CC-DD188BF43870}"/>
            </c:ext>
          </c:extLst>
        </c:ser>
        <c:dLbls>
          <c:showLegendKey val="0"/>
          <c:showVal val="0"/>
          <c:showCatName val="0"/>
          <c:showSerName val="0"/>
          <c:showPercent val="0"/>
          <c:showBubbleSize val="0"/>
        </c:dLbls>
        <c:gapWidth val="150"/>
        <c:overlap val="100"/>
        <c:axId val="1712673679"/>
        <c:axId val="1712675391"/>
      </c:barChart>
      <c:catAx>
        <c:axId val="1712673679"/>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1712675391"/>
        <c:crosses val="autoZero"/>
        <c:auto val="1"/>
        <c:lblAlgn val="ctr"/>
        <c:lblOffset val="100"/>
        <c:noMultiLvlLbl val="0"/>
      </c:catAx>
      <c:valAx>
        <c:axId val="1712675391"/>
        <c:scaling>
          <c:orientation val="minMax"/>
        </c:scaling>
        <c:delete val="0"/>
        <c:axPos val="t"/>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7126736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Tabelle1!$B$1</c:f>
              <c:strCache>
                <c:ptCount val="1"/>
                <c:pt idx="0">
                  <c:v>g CO2e/kWh</c:v>
                </c:pt>
              </c:strCache>
            </c:strRef>
          </c:tx>
          <c:spPr>
            <a:solidFill>
              <a:schemeClr val="accent1"/>
            </a:solidFill>
            <a:ln>
              <a:noFill/>
            </a:ln>
            <a:effectLst/>
          </c:spPr>
          <c:invertIfNegative val="0"/>
          <c:cat>
            <c:strRef>
              <c:f>Tabelle1!$A$2:$A$7</c:f>
              <c:strCache>
                <c:ptCount val="6"/>
                <c:pt idx="0">
                  <c:v>China</c:v>
                </c:pt>
                <c:pt idx="1">
                  <c:v>USA</c:v>
                </c:pt>
                <c:pt idx="2">
                  <c:v>DE</c:v>
                </c:pt>
                <c:pt idx="3">
                  <c:v>Frankreich</c:v>
                </c:pt>
                <c:pt idx="4">
                  <c:v>Schweiz</c:v>
                </c:pt>
                <c:pt idx="5">
                  <c:v>Norwegen</c:v>
                </c:pt>
              </c:strCache>
            </c:strRef>
          </c:cat>
          <c:val>
            <c:numRef>
              <c:f>Tabelle1!$B$2:$B$7</c:f>
              <c:numCache>
                <c:formatCode>General</c:formatCode>
                <c:ptCount val="6"/>
                <c:pt idx="0">
                  <c:v>557</c:v>
                </c:pt>
                <c:pt idx="1">
                  <c:v>378</c:v>
                </c:pt>
                <c:pt idx="2">
                  <c:v>373</c:v>
                </c:pt>
                <c:pt idx="3">
                  <c:v>41</c:v>
                </c:pt>
                <c:pt idx="4">
                  <c:v>12</c:v>
                </c:pt>
                <c:pt idx="5">
                  <c:v>5</c:v>
                </c:pt>
              </c:numCache>
            </c:numRef>
          </c:val>
          <c:extLst>
            <c:ext xmlns:c16="http://schemas.microsoft.com/office/drawing/2014/chart" uri="{C3380CC4-5D6E-409C-BE32-E72D297353CC}">
              <c16:uniqueId val="{00000000-DAE1-2945-B06A-90A0A7CBA384}"/>
            </c:ext>
          </c:extLst>
        </c:ser>
        <c:dLbls>
          <c:showLegendKey val="0"/>
          <c:showVal val="0"/>
          <c:showCatName val="0"/>
          <c:showSerName val="0"/>
          <c:showPercent val="0"/>
          <c:showBubbleSize val="0"/>
        </c:dLbls>
        <c:gapWidth val="150"/>
        <c:overlap val="100"/>
        <c:axId val="1712673679"/>
        <c:axId val="1712675391"/>
      </c:barChart>
      <c:catAx>
        <c:axId val="1712673679"/>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1712675391"/>
        <c:crosses val="autoZero"/>
        <c:auto val="1"/>
        <c:lblAlgn val="ctr"/>
        <c:lblOffset val="100"/>
        <c:noMultiLvlLbl val="0"/>
      </c:catAx>
      <c:valAx>
        <c:axId val="1712675391"/>
        <c:scaling>
          <c:orientation val="minMax"/>
        </c:scaling>
        <c:delete val="0"/>
        <c:axPos val="t"/>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7126736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solidFill>
              <a:schemeClr val="accent1"/>
            </a:solidFill>
            <a:ln>
              <a:noFill/>
            </a:ln>
            <a:effectLst>
              <a:outerShdw blurRad="50800" dist="38100" dir="2700000" algn="tl" rotWithShape="0">
                <a:prstClr val="black">
                  <a:alpha val="40000"/>
                </a:prstClr>
              </a:outerShdw>
            </a:effectLst>
          </c:spPr>
          <c:invertIfNegative val="0"/>
          <c:cat>
            <c:strRef>
              <c:f>Tabelle1!$A$2:$A$10</c:f>
              <c:strCache>
                <c:ptCount val="9"/>
                <c:pt idx="0">
                  <c:v>Copper</c:v>
                </c:pt>
                <c:pt idx="1">
                  <c:v>Cobalt</c:v>
                </c:pt>
                <c:pt idx="2">
                  <c:v>Rare earths</c:v>
                </c:pt>
                <c:pt idx="3">
                  <c:v>Platinum</c:v>
                </c:pt>
                <c:pt idx="4">
                  <c:v>Germanium</c:v>
                </c:pt>
                <c:pt idx="5">
                  <c:v>Indium</c:v>
                </c:pt>
                <c:pt idx="6">
                  <c:v>Palladium</c:v>
                </c:pt>
                <c:pt idx="7">
                  <c:v>Tantalum</c:v>
                </c:pt>
                <c:pt idx="8">
                  <c:v>Gallium</c:v>
                </c:pt>
              </c:strCache>
            </c:strRef>
          </c:cat>
          <c:val>
            <c:numRef>
              <c:f>Tabelle1!$B$2:$B$10</c:f>
              <c:numCache>
                <c:formatCode>0.0%</c:formatCode>
                <c:ptCount val="9"/>
                <c:pt idx="0">
                  <c:v>2.0999999999999999E-3</c:v>
                </c:pt>
                <c:pt idx="1">
                  <c:v>4.1999999999999997E-3</c:v>
                </c:pt>
                <c:pt idx="2">
                  <c:v>1.77E-2</c:v>
                </c:pt>
                <c:pt idx="3">
                  <c:v>1.84E-2</c:v>
                </c:pt>
                <c:pt idx="4">
                  <c:v>2.5099999999999997E-2</c:v>
                </c:pt>
                <c:pt idx="5">
                  <c:v>2.7799999999999998E-2</c:v>
                </c:pt>
                <c:pt idx="6">
                  <c:v>6.4100000000000004E-2</c:v>
                </c:pt>
                <c:pt idx="7">
                  <c:v>0.20010000000000003</c:v>
                </c:pt>
                <c:pt idx="8">
                  <c:v>0.2482</c:v>
                </c:pt>
              </c:numCache>
            </c:numRef>
          </c:val>
          <c:extLst>
            <c:ext xmlns:c16="http://schemas.microsoft.com/office/drawing/2014/chart" uri="{C3380CC4-5D6E-409C-BE32-E72D297353CC}">
              <c16:uniqueId val="{00000000-9729-5249-A086-A9C56BD8659D}"/>
            </c:ext>
          </c:extLst>
        </c:ser>
        <c:dLbls>
          <c:showLegendKey val="0"/>
          <c:showVal val="0"/>
          <c:showCatName val="0"/>
          <c:showSerName val="0"/>
          <c:showPercent val="0"/>
          <c:showBubbleSize val="0"/>
        </c:dLbls>
        <c:gapWidth val="150"/>
        <c:overlap val="100"/>
        <c:axId val="1428376063"/>
        <c:axId val="1428393263"/>
      </c:barChart>
      <c:catAx>
        <c:axId val="142837606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93263"/>
        <c:crosses val="autoZero"/>
        <c:auto val="1"/>
        <c:lblAlgn val="ctr"/>
        <c:lblOffset val="100"/>
        <c:noMultiLvlLbl val="0"/>
      </c:catAx>
      <c:valAx>
        <c:axId val="14283932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76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solidFill>
              <a:schemeClr val="accent1"/>
            </a:solidFill>
            <a:ln>
              <a:noFill/>
            </a:ln>
            <a:effectLst>
              <a:outerShdw blurRad="50800" dist="38100" dir="2700000" algn="tl" rotWithShape="0">
                <a:prstClr val="black">
                  <a:alpha val="40000"/>
                </a:prstClr>
              </a:outerShdw>
            </a:effectLst>
          </c:spPr>
          <c:invertIfNegative val="0"/>
          <c:cat>
            <c:strRef>
              <c:f>Tabelle1!$A$2:$A$10</c:f>
              <c:strCache>
                <c:ptCount val="9"/>
                <c:pt idx="0">
                  <c:v>Copper</c:v>
                </c:pt>
                <c:pt idx="1">
                  <c:v>Cobalt</c:v>
                </c:pt>
                <c:pt idx="2">
                  <c:v>Rare earths</c:v>
                </c:pt>
                <c:pt idx="3">
                  <c:v>Platinum</c:v>
                </c:pt>
                <c:pt idx="4">
                  <c:v>Germanium</c:v>
                </c:pt>
                <c:pt idx="5">
                  <c:v>Indium</c:v>
                </c:pt>
                <c:pt idx="6">
                  <c:v>Palladium</c:v>
                </c:pt>
                <c:pt idx="7">
                  <c:v>Tantalum</c:v>
                </c:pt>
                <c:pt idx="8">
                  <c:v>Gallium</c:v>
                </c:pt>
              </c:strCache>
            </c:strRef>
          </c:cat>
          <c:val>
            <c:numRef>
              <c:f>Tabelle1!$B$2:$B$10</c:f>
              <c:numCache>
                <c:formatCode>0.0%</c:formatCode>
                <c:ptCount val="9"/>
                <c:pt idx="0">
                  <c:v>2.0999999999999999E-3</c:v>
                </c:pt>
                <c:pt idx="1">
                  <c:v>4.1999999999999997E-3</c:v>
                </c:pt>
                <c:pt idx="2">
                  <c:v>1.77E-2</c:v>
                </c:pt>
                <c:pt idx="3">
                  <c:v>1.84E-2</c:v>
                </c:pt>
                <c:pt idx="4">
                  <c:v>2.5099999999999997E-2</c:v>
                </c:pt>
                <c:pt idx="5">
                  <c:v>2.7799999999999998E-2</c:v>
                </c:pt>
                <c:pt idx="6">
                  <c:v>6.4100000000000004E-2</c:v>
                </c:pt>
                <c:pt idx="7">
                  <c:v>0.20010000000000003</c:v>
                </c:pt>
                <c:pt idx="8">
                  <c:v>0.2482</c:v>
                </c:pt>
              </c:numCache>
            </c:numRef>
          </c:val>
          <c:extLst>
            <c:ext xmlns:c16="http://schemas.microsoft.com/office/drawing/2014/chart" uri="{C3380CC4-5D6E-409C-BE32-E72D297353CC}">
              <c16:uniqueId val="{00000000-7E8A-C140-ABB2-FFEBE2419637}"/>
            </c:ext>
          </c:extLst>
        </c:ser>
        <c:dLbls>
          <c:showLegendKey val="0"/>
          <c:showVal val="0"/>
          <c:showCatName val="0"/>
          <c:showSerName val="0"/>
          <c:showPercent val="0"/>
          <c:showBubbleSize val="0"/>
        </c:dLbls>
        <c:gapWidth val="150"/>
        <c:overlap val="100"/>
        <c:axId val="1428376063"/>
        <c:axId val="1428393263"/>
      </c:barChart>
      <c:catAx>
        <c:axId val="142837606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93263"/>
        <c:crosses val="autoZero"/>
        <c:auto val="1"/>
        <c:lblAlgn val="ctr"/>
        <c:lblOffset val="100"/>
        <c:noMultiLvlLbl val="0"/>
      </c:catAx>
      <c:valAx>
        <c:axId val="14283932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76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solidFill>
              <a:schemeClr val="accent1"/>
            </a:solidFill>
            <a:ln>
              <a:noFill/>
            </a:ln>
            <a:effectLst>
              <a:outerShdw blurRad="50800" dist="38100" dir="2700000" algn="tl" rotWithShape="0">
                <a:prstClr val="black">
                  <a:alpha val="40000"/>
                </a:prstClr>
              </a:outerShdw>
            </a:effectLst>
          </c:spPr>
          <c:invertIfNegative val="0"/>
          <c:cat>
            <c:strRef>
              <c:f>Tabelle1!$A$2:$A$10</c:f>
              <c:strCache>
                <c:ptCount val="9"/>
                <c:pt idx="0">
                  <c:v>Copper</c:v>
                </c:pt>
                <c:pt idx="1">
                  <c:v>Cobalt</c:v>
                </c:pt>
                <c:pt idx="2">
                  <c:v>Rare earths</c:v>
                </c:pt>
                <c:pt idx="3">
                  <c:v>Platinum</c:v>
                </c:pt>
                <c:pt idx="4">
                  <c:v>Germanium</c:v>
                </c:pt>
                <c:pt idx="5">
                  <c:v>Indium</c:v>
                </c:pt>
                <c:pt idx="6">
                  <c:v>Palladium</c:v>
                </c:pt>
                <c:pt idx="7">
                  <c:v>Tantalum</c:v>
                </c:pt>
                <c:pt idx="8">
                  <c:v>Gallium</c:v>
                </c:pt>
              </c:strCache>
            </c:strRef>
          </c:cat>
          <c:val>
            <c:numRef>
              <c:f>Tabelle1!$B$2:$B$10</c:f>
              <c:numCache>
                <c:formatCode>0.0%</c:formatCode>
                <c:ptCount val="9"/>
                <c:pt idx="0">
                  <c:v>2.0999999999999999E-3</c:v>
                </c:pt>
                <c:pt idx="1">
                  <c:v>4.1999999999999997E-3</c:v>
                </c:pt>
                <c:pt idx="2">
                  <c:v>1.77E-2</c:v>
                </c:pt>
                <c:pt idx="3">
                  <c:v>1.84E-2</c:v>
                </c:pt>
                <c:pt idx="4">
                  <c:v>2.5099999999999997E-2</c:v>
                </c:pt>
                <c:pt idx="5">
                  <c:v>2.7799999999999998E-2</c:v>
                </c:pt>
                <c:pt idx="6">
                  <c:v>6.4100000000000004E-2</c:v>
                </c:pt>
                <c:pt idx="7">
                  <c:v>0.20010000000000003</c:v>
                </c:pt>
                <c:pt idx="8">
                  <c:v>0.2482</c:v>
                </c:pt>
              </c:numCache>
            </c:numRef>
          </c:val>
          <c:extLst>
            <c:ext xmlns:c16="http://schemas.microsoft.com/office/drawing/2014/chart" uri="{C3380CC4-5D6E-409C-BE32-E72D297353CC}">
              <c16:uniqueId val="{00000000-F279-F84B-97A4-1291F1D9C03E}"/>
            </c:ext>
          </c:extLst>
        </c:ser>
        <c:dLbls>
          <c:showLegendKey val="0"/>
          <c:showVal val="0"/>
          <c:showCatName val="0"/>
          <c:showSerName val="0"/>
          <c:showPercent val="0"/>
          <c:showBubbleSize val="0"/>
        </c:dLbls>
        <c:gapWidth val="150"/>
        <c:overlap val="100"/>
        <c:axId val="1428376063"/>
        <c:axId val="1428393263"/>
      </c:barChart>
      <c:catAx>
        <c:axId val="142837606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93263"/>
        <c:crosses val="autoZero"/>
        <c:auto val="1"/>
        <c:lblAlgn val="ctr"/>
        <c:lblOffset val="100"/>
        <c:noMultiLvlLbl val="0"/>
      </c:catAx>
      <c:valAx>
        <c:axId val="14283932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76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D1DD-C649-9363-532CB512E36D}"/>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2D09-084C-B3EB-D043B013AAD1}"/>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7FE3-F846-B32E-9E86A8B9D974}"/>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Tabelle1!$C$2:$C$6</c:f>
              <c:numCache>
                <c:formatCode>General</c:formatCode>
                <c:ptCount val="5"/>
                <c:pt idx="1">
                  <c:v>9.9655172413793114</c:v>
                </c:pt>
                <c:pt idx="2">
                  <c:v>13.724137931034484</c:v>
                </c:pt>
                <c:pt idx="3">
                  <c:v>23.793103448275865</c:v>
                </c:pt>
                <c:pt idx="4">
                  <c:v>30.689655172413797</c:v>
                </c:pt>
              </c:numCache>
            </c:numRef>
          </c:val>
          <c:extLst>
            <c:ext xmlns:c16="http://schemas.microsoft.com/office/drawing/2014/chart" uri="{C3380CC4-5D6E-409C-BE32-E72D297353CC}">
              <c16:uniqueId val="{00000001-7FE3-F846-B32E-9E86A8B9D974}"/>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0.28836</cdr:x>
      <cdr:y>0.08944</cdr:y>
    </cdr:from>
    <cdr:to>
      <cdr:x>0.28836</cdr:x>
      <cdr:y>0.35778</cdr:y>
    </cdr:to>
    <cdr:cxnSp macro="">
      <cdr:nvCxnSpPr>
        <cdr:cNvPr id="3" name="Gerade Verbindung 2">
          <a:extLst xmlns:a="http://schemas.openxmlformats.org/drawingml/2006/main">
            <a:ext uri="{FF2B5EF4-FFF2-40B4-BE49-F238E27FC236}">
              <a16:creationId xmlns:a16="http://schemas.microsoft.com/office/drawing/2014/main" id="{0DB0386B-6E98-4C26-5FF1-67C174B4D07D}"/>
            </a:ext>
          </a:extLst>
        </cdr:cNvPr>
        <cdr:cNvCxnSpPr/>
      </cdr:nvCxnSpPr>
      <cdr:spPr bwMode="auto">
        <a:xfrm xmlns:a="http://schemas.openxmlformats.org/drawingml/2006/main" flipV="1">
          <a:off x="1429696" y="432047"/>
          <a:ext cx="0" cy="1296144"/>
        </a:xfrm>
        <a:prstGeom xmlns:a="http://schemas.openxmlformats.org/drawingml/2006/main" prst="line">
          <a:avLst/>
        </a:prstGeom>
        <a:solidFill xmlns:a="http://schemas.openxmlformats.org/drawingml/2006/main">
          <a:schemeClr val="accent1"/>
        </a:solidFill>
        <a:ln xmlns:a="http://schemas.openxmlformats.org/drawingml/2006/main" w="19050" cap="flat" cmpd="sng" algn="ctr">
          <a:solidFill>
            <a:schemeClr val="tx1"/>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0.28836</cdr:x>
      <cdr:y>0.08944</cdr:y>
    </cdr:from>
    <cdr:to>
      <cdr:x>0.88381</cdr:x>
      <cdr:y>0.08944</cdr:y>
    </cdr:to>
    <cdr:cxnSp macro="">
      <cdr:nvCxnSpPr>
        <cdr:cNvPr id="4" name="Gerade Verbindung 3">
          <a:extLst xmlns:a="http://schemas.openxmlformats.org/drawingml/2006/main">
            <a:ext uri="{FF2B5EF4-FFF2-40B4-BE49-F238E27FC236}">
              <a16:creationId xmlns:a16="http://schemas.microsoft.com/office/drawing/2014/main" id="{349D3DBE-BC5F-B470-A829-194E1B3F947F}"/>
            </a:ext>
          </a:extLst>
        </cdr:cNvPr>
        <cdr:cNvCxnSpPr/>
      </cdr:nvCxnSpPr>
      <cdr:spPr bwMode="auto">
        <a:xfrm xmlns:a="http://schemas.openxmlformats.org/drawingml/2006/main" flipH="1">
          <a:off x="1429696" y="432047"/>
          <a:ext cx="2952328" cy="0"/>
        </a:xfrm>
        <a:prstGeom xmlns:a="http://schemas.openxmlformats.org/drawingml/2006/main" prst="line">
          <a:avLst/>
        </a:prstGeom>
        <a:solidFill xmlns:a="http://schemas.openxmlformats.org/drawingml/2006/main">
          <a:schemeClr val="accent1"/>
        </a:solidFill>
        <a:ln xmlns:a="http://schemas.openxmlformats.org/drawingml/2006/main" w="19050" cap="flat" cmpd="sng" algn="ctr">
          <a:solidFill>
            <a:schemeClr val="tx1"/>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0.88381</cdr:x>
      <cdr:y>0.08944</cdr:y>
    </cdr:from>
    <cdr:to>
      <cdr:x>0.88381</cdr:x>
      <cdr:y>0.22361</cdr:y>
    </cdr:to>
    <cdr:cxnSp macro="">
      <cdr:nvCxnSpPr>
        <cdr:cNvPr id="10" name="Gerade Verbindung mit Pfeil 9">
          <a:extLst xmlns:a="http://schemas.openxmlformats.org/drawingml/2006/main">
            <a:ext uri="{FF2B5EF4-FFF2-40B4-BE49-F238E27FC236}">
              <a16:creationId xmlns:a16="http://schemas.microsoft.com/office/drawing/2014/main" id="{86AC602A-C07F-B1E0-8D92-ADE8217791C1}"/>
            </a:ext>
          </a:extLst>
        </cdr:cNvPr>
        <cdr:cNvCxnSpPr/>
      </cdr:nvCxnSpPr>
      <cdr:spPr bwMode="auto">
        <a:xfrm xmlns:a="http://schemas.openxmlformats.org/drawingml/2006/main">
          <a:off x="4382024" y="432047"/>
          <a:ext cx="0" cy="648072"/>
        </a:xfrm>
        <a:prstGeom xmlns:a="http://schemas.openxmlformats.org/drawingml/2006/main" prst="straightConnector1">
          <a:avLst/>
        </a:prstGeom>
        <a:solidFill xmlns:a="http://schemas.openxmlformats.org/drawingml/2006/main">
          <a:schemeClr val="accent1"/>
        </a:solidFill>
        <a:ln xmlns:a="http://schemas.openxmlformats.org/drawingml/2006/main" w="19050" cap="flat" cmpd="sng" algn="ctr">
          <a:solidFill>
            <a:schemeClr val="tx1"/>
          </a:solidFill>
          <a:prstDash val="solid"/>
          <a:round/>
          <a:headEnd type="none" w="med" len="med"/>
          <a:tailEnd type="triangle"/>
        </a:ln>
        <a:effectLst xmlns:a="http://schemas.openxmlformats.org/drawingml/2006/main"/>
      </cdr:spPr>
    </cdr:cxnSp>
  </cdr:relSizeAnchor>
  <cdr:relSizeAnchor xmlns:cdr="http://schemas.openxmlformats.org/drawingml/2006/chartDrawing">
    <cdr:from>
      <cdr:x>0.5</cdr:x>
      <cdr:y>0.04586</cdr:y>
    </cdr:from>
    <cdr:to>
      <cdr:x>0.66986</cdr:x>
      <cdr:y>0.13303</cdr:y>
    </cdr:to>
    <cdr:sp macro="" textlink="">
      <cdr:nvSpPr>
        <cdr:cNvPr id="11" name="Oval 10">
          <a:extLst xmlns:a="http://schemas.openxmlformats.org/drawingml/2006/main">
            <a:ext uri="{FF2B5EF4-FFF2-40B4-BE49-F238E27FC236}">
              <a16:creationId xmlns:a16="http://schemas.microsoft.com/office/drawing/2014/main" id="{EDF8F651-579D-6E27-169A-A98C09142216}"/>
            </a:ext>
          </a:extLst>
        </cdr:cNvPr>
        <cdr:cNvSpPr/>
      </cdr:nvSpPr>
      <cdr:spPr bwMode="auto">
        <a:xfrm xmlns:a="http://schemas.openxmlformats.org/drawingml/2006/main">
          <a:off x="2479043" y="221502"/>
          <a:ext cx="842177" cy="421089"/>
        </a:xfrm>
        <a:prstGeom xmlns:a="http://schemas.openxmlformats.org/drawingml/2006/main" prst="ellipse">
          <a:avLst/>
        </a:prstGeom>
        <a:solidFill xmlns:a="http://schemas.openxmlformats.org/drawingml/2006/main">
          <a:schemeClr val="bg1">
            <a:lumMod val="75000"/>
          </a:schemeClr>
        </a:solidFill>
        <a:ln xmlns:a="http://schemas.openxmlformats.org/drawingml/2006/main" w="9525" cap="flat" cmpd="sng" algn="ctr">
          <a:noFill/>
          <a:prstDash val="solid"/>
          <a:round/>
          <a:headEnd type="none" w="med" len="med"/>
          <a:tailEnd type="none" w="med" len="med"/>
        </a:ln>
        <a:effectLst xmlns:a="http://schemas.openxmlformats.org/drawingml/2006/main">
          <a:outerShdw blurRad="50800" dist="38100" dir="2700000" algn="tl" rotWithShape="0">
            <a:prstClr val="black">
              <a:alpha val="40000"/>
            </a:prstClr>
          </a:outerShdw>
        </a:effectLst>
      </cdr:spPr>
      <cdr:txBody>
        <a:bodyPr xmlns:a="http://schemas.openxmlformats.org/drawingml/2006/main" vertOverflow="clip" vert="horz" wrap="none" lIns="0" tIns="0" rIns="0" bIns="0" numCol="1" anchor="ctr" anchorCtr="0" compatLnSpc="1">
          <a:prstTxWarp prst="textNoShape">
            <a:avLst/>
          </a:prstTxWarp>
        </a:bodyPr>
        <a:lstStyle xmlns:a="http://schemas.openxmlformats.org/drawingml/2006/main"/>
        <a:p xmlns:a="http://schemas.openxmlformats.org/drawingml/2006/main">
          <a:pPr algn="ctr"/>
          <a:r>
            <a:rPr lang="de-DE" sz="2000" b="1" dirty="0">
              <a:latin typeface="Century Gothic" panose="020B0502020202020204" pitchFamily="34" charset="0"/>
            </a:rPr>
            <a:t>+29%</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E7B238B-790A-DD30-722B-8A2FB0527A25}"/>
              </a:ext>
            </a:extLst>
          </p:cNvPr>
          <p:cNvSpPr>
            <a:spLocks noGrp="1"/>
          </p:cNvSpPr>
          <p:nvPr>
            <p:ph type="hdr" sz="quarter"/>
          </p:nvPr>
        </p:nvSpPr>
        <p:spPr>
          <a:xfrm>
            <a:off x="0" y="0"/>
            <a:ext cx="2773363" cy="43497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Arial" charset="0"/>
                <a:ea typeface="MS PGothic" charset="-128"/>
              </a:defRPr>
            </a:lvl1pPr>
          </a:lstStyle>
          <a:p>
            <a:pPr>
              <a:defRPr/>
            </a:pPr>
            <a:endParaRPr lang="en-US" altLang="x-none"/>
          </a:p>
        </p:txBody>
      </p:sp>
      <p:sp>
        <p:nvSpPr>
          <p:cNvPr id="3" name="Date Placeholder 2">
            <a:extLst>
              <a:ext uri="{FF2B5EF4-FFF2-40B4-BE49-F238E27FC236}">
                <a16:creationId xmlns:a16="http://schemas.microsoft.com/office/drawing/2014/main" id="{1D4BE420-FAA0-BD54-738A-A739817A9BC7}"/>
              </a:ext>
            </a:extLst>
          </p:cNvPr>
          <p:cNvSpPr>
            <a:spLocks noGrp="1"/>
          </p:cNvSpPr>
          <p:nvPr>
            <p:ph type="dt" sz="quarter" idx="1"/>
          </p:nvPr>
        </p:nvSpPr>
        <p:spPr>
          <a:xfrm>
            <a:off x="3625850" y="0"/>
            <a:ext cx="2773363" cy="43497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ea typeface="MS PGothic" panose="020B0600070205080204" pitchFamily="34" charset="-128"/>
              </a:defRPr>
            </a:lvl1pPr>
          </a:lstStyle>
          <a:p>
            <a:pPr>
              <a:defRPr/>
            </a:pPr>
            <a:fld id="{401620EE-76EF-BC4D-97AB-03F225CBF907}" type="datetime1">
              <a:rPr lang="en-US" altLang="en-US"/>
              <a:pPr>
                <a:defRPr/>
              </a:pPr>
              <a:t>6/2/2025</a:t>
            </a:fld>
            <a:endParaRPr lang="en-US" altLang="en-US" dirty="0"/>
          </a:p>
        </p:txBody>
      </p:sp>
      <p:sp>
        <p:nvSpPr>
          <p:cNvPr id="4" name="Footer Placeholder 3">
            <a:extLst>
              <a:ext uri="{FF2B5EF4-FFF2-40B4-BE49-F238E27FC236}">
                <a16:creationId xmlns:a16="http://schemas.microsoft.com/office/drawing/2014/main" id="{E7CDDAF8-6845-1BF7-2A13-7C2F03DEE102}"/>
              </a:ext>
            </a:extLst>
          </p:cNvPr>
          <p:cNvSpPr>
            <a:spLocks noGrp="1"/>
          </p:cNvSpPr>
          <p:nvPr>
            <p:ph type="ftr" sz="quarter" idx="2"/>
          </p:nvPr>
        </p:nvSpPr>
        <p:spPr>
          <a:xfrm>
            <a:off x="0" y="8250238"/>
            <a:ext cx="2773363" cy="43497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Arial" charset="0"/>
                <a:ea typeface="MS PGothic" charset="-128"/>
              </a:defRPr>
            </a:lvl1pPr>
          </a:lstStyle>
          <a:p>
            <a:pPr>
              <a:defRPr/>
            </a:pPr>
            <a:endParaRPr lang="en-US" altLang="x-none"/>
          </a:p>
        </p:txBody>
      </p:sp>
      <p:sp>
        <p:nvSpPr>
          <p:cNvPr id="5" name="Slide Number Placeholder 4">
            <a:extLst>
              <a:ext uri="{FF2B5EF4-FFF2-40B4-BE49-F238E27FC236}">
                <a16:creationId xmlns:a16="http://schemas.microsoft.com/office/drawing/2014/main" id="{97EE0DA2-C74C-98DD-8FE0-0DCA9D78D326}"/>
              </a:ext>
            </a:extLst>
          </p:cNvPr>
          <p:cNvSpPr>
            <a:spLocks noGrp="1"/>
          </p:cNvSpPr>
          <p:nvPr>
            <p:ph type="sldNum" sz="quarter" idx="3"/>
          </p:nvPr>
        </p:nvSpPr>
        <p:spPr>
          <a:xfrm>
            <a:off x="3625850" y="8250238"/>
            <a:ext cx="2773363" cy="43497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54ADB43-BD67-8D46-9B45-558847CCC7FF}" type="slidenum">
              <a:rPr lang="en-US" altLang="en-US"/>
              <a:pPr>
                <a:defRPr/>
              </a:pPr>
              <a:t>‹Nr.›</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E78FC73-33EF-B443-B9CA-886DBAC333D7}"/>
              </a:ext>
            </a:extLst>
          </p:cNvPr>
          <p:cNvSpPr>
            <a:spLocks noGrp="1" noChangeArrowheads="1"/>
          </p:cNvSpPr>
          <p:nvPr>
            <p:ph type="hdr" sz="quarter"/>
          </p:nvPr>
        </p:nvSpPr>
        <p:spPr bwMode="auto">
          <a:xfrm>
            <a:off x="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defTabSz="862013" eaLnBrk="1" hangingPunct="1">
              <a:defRPr sz="1100">
                <a:latin typeface="Arial" charset="0"/>
                <a:ea typeface="MS PGothic" charset="-128"/>
              </a:defRPr>
            </a:lvl1pPr>
          </a:lstStyle>
          <a:p>
            <a:pPr>
              <a:defRPr/>
            </a:pPr>
            <a:endParaRPr lang="en-US" altLang="x-none"/>
          </a:p>
        </p:txBody>
      </p:sp>
      <p:sp>
        <p:nvSpPr>
          <p:cNvPr id="5123" name="Rectangle 3">
            <a:extLst>
              <a:ext uri="{FF2B5EF4-FFF2-40B4-BE49-F238E27FC236}">
                <a16:creationId xmlns:a16="http://schemas.microsoft.com/office/drawing/2014/main" id="{7569B30F-0450-8F2B-60F6-4972B58F41B7}"/>
              </a:ext>
            </a:extLst>
          </p:cNvPr>
          <p:cNvSpPr>
            <a:spLocks noGrp="1" noChangeArrowheads="1"/>
          </p:cNvSpPr>
          <p:nvPr>
            <p:ph type="dt" idx="1"/>
          </p:nvPr>
        </p:nvSpPr>
        <p:spPr bwMode="auto">
          <a:xfrm>
            <a:off x="362585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algn="r" defTabSz="862013" eaLnBrk="1" hangingPunct="1">
              <a:defRPr sz="1100">
                <a:latin typeface="Arial" charset="0"/>
                <a:ea typeface="MS PGothic" charset="-128"/>
              </a:defRPr>
            </a:lvl1pPr>
          </a:lstStyle>
          <a:p>
            <a:pPr>
              <a:defRPr/>
            </a:pPr>
            <a:endParaRPr lang="en-US" altLang="x-none"/>
          </a:p>
        </p:txBody>
      </p:sp>
      <p:sp>
        <p:nvSpPr>
          <p:cNvPr id="13316" name="Rectangle 4">
            <a:extLst>
              <a:ext uri="{FF2B5EF4-FFF2-40B4-BE49-F238E27FC236}">
                <a16:creationId xmlns:a16="http://schemas.microsoft.com/office/drawing/2014/main" id="{17B1149D-E16C-40C5-5FB9-F06C7CB91CC5}"/>
              </a:ext>
            </a:extLst>
          </p:cNvPr>
          <p:cNvSpPr>
            <a:spLocks noGrp="1" noRot="1" noChangeAspect="1" noChangeArrowheads="1" noTextEdit="1"/>
          </p:cNvSpPr>
          <p:nvPr>
            <p:ph type="sldImg" idx="2"/>
          </p:nvPr>
        </p:nvSpPr>
        <p:spPr bwMode="auto">
          <a:xfrm>
            <a:off x="307975" y="652463"/>
            <a:ext cx="5786438" cy="32559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EF11BCC6-75DB-A4BA-31A6-AE6155DB0591}"/>
              </a:ext>
            </a:extLst>
          </p:cNvPr>
          <p:cNvSpPr>
            <a:spLocks noGrp="1" noChangeArrowheads="1"/>
          </p:cNvSpPr>
          <p:nvPr>
            <p:ph type="body" sz="quarter" idx="3"/>
          </p:nvPr>
        </p:nvSpPr>
        <p:spPr bwMode="auto">
          <a:xfrm>
            <a:off x="639763" y="4125913"/>
            <a:ext cx="5121275" cy="3908425"/>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p>
            <a:pPr lvl="0"/>
            <a:r>
              <a:rPr lang="en-US" altLang="en-US" noProof="0" dirty="0" err="1"/>
              <a:t>Textmasterformate</a:t>
            </a:r>
            <a:r>
              <a:rPr lang="en-US" altLang="en-US" noProof="0" dirty="0"/>
              <a:t> </a:t>
            </a:r>
            <a:r>
              <a:rPr lang="en-US" altLang="en-US" noProof="0" dirty="0" err="1"/>
              <a:t>durch</a:t>
            </a:r>
            <a:r>
              <a:rPr lang="en-US" altLang="en-US" noProof="0" dirty="0"/>
              <a:t> </a:t>
            </a:r>
            <a:r>
              <a:rPr lang="en-US" altLang="en-US" noProof="0" dirty="0" err="1"/>
              <a:t>Klicken</a:t>
            </a:r>
            <a:r>
              <a:rPr lang="en-US" altLang="en-US" noProof="0" dirty="0"/>
              <a:t> </a:t>
            </a:r>
            <a:r>
              <a:rPr lang="en-US" altLang="en-US" noProof="0" dirty="0" err="1"/>
              <a:t>bearbeiten</a:t>
            </a:r>
            <a:endParaRPr lang="en-US" altLang="en-US" noProof="0" dirty="0"/>
          </a:p>
          <a:p>
            <a:pPr lvl="1"/>
            <a:r>
              <a:rPr lang="en-US" altLang="en-US" noProof="0" dirty="0" err="1"/>
              <a:t>Zweite</a:t>
            </a:r>
            <a:r>
              <a:rPr lang="en-US" altLang="en-US" noProof="0" dirty="0"/>
              <a:t> </a:t>
            </a:r>
            <a:r>
              <a:rPr lang="en-US" altLang="en-US" noProof="0" dirty="0" err="1"/>
              <a:t>Ebene</a:t>
            </a:r>
            <a:endParaRPr lang="en-US" altLang="en-US" noProof="0" dirty="0"/>
          </a:p>
          <a:p>
            <a:pPr lvl="2"/>
            <a:r>
              <a:rPr lang="en-US" altLang="en-US" noProof="0" dirty="0" err="1"/>
              <a:t>Dritte</a:t>
            </a:r>
            <a:r>
              <a:rPr lang="en-US" altLang="en-US" noProof="0" dirty="0"/>
              <a:t> </a:t>
            </a:r>
            <a:r>
              <a:rPr lang="en-US" altLang="en-US" noProof="0" dirty="0" err="1"/>
              <a:t>Ebene</a:t>
            </a:r>
            <a:endParaRPr lang="en-US" altLang="en-US" noProof="0" dirty="0"/>
          </a:p>
          <a:p>
            <a:pPr lvl="3"/>
            <a:r>
              <a:rPr lang="en-US" altLang="en-US" noProof="0" dirty="0" err="1"/>
              <a:t>Vierte</a:t>
            </a:r>
            <a:r>
              <a:rPr lang="en-US" altLang="en-US" noProof="0" dirty="0"/>
              <a:t> </a:t>
            </a:r>
            <a:r>
              <a:rPr lang="en-US" altLang="en-US" noProof="0" dirty="0" err="1"/>
              <a:t>Ebene</a:t>
            </a:r>
            <a:endParaRPr lang="en-US" altLang="en-US" noProof="0" dirty="0"/>
          </a:p>
          <a:p>
            <a:pPr lvl="4"/>
            <a:r>
              <a:rPr lang="en-US" altLang="en-US" noProof="0" dirty="0" err="1"/>
              <a:t>Fünfte</a:t>
            </a:r>
            <a:r>
              <a:rPr lang="en-US" altLang="en-US" noProof="0" dirty="0"/>
              <a:t> </a:t>
            </a:r>
            <a:r>
              <a:rPr lang="en-US" altLang="en-US" noProof="0" dirty="0" err="1"/>
              <a:t>Ebene</a:t>
            </a:r>
            <a:endParaRPr lang="en-US" altLang="en-US" noProof="0" dirty="0"/>
          </a:p>
        </p:txBody>
      </p:sp>
      <p:sp>
        <p:nvSpPr>
          <p:cNvPr id="5126" name="Rectangle 6">
            <a:extLst>
              <a:ext uri="{FF2B5EF4-FFF2-40B4-BE49-F238E27FC236}">
                <a16:creationId xmlns:a16="http://schemas.microsoft.com/office/drawing/2014/main" id="{B287079E-29BD-DAF2-5DDE-865004EA8D7E}"/>
              </a:ext>
            </a:extLst>
          </p:cNvPr>
          <p:cNvSpPr>
            <a:spLocks noGrp="1" noChangeArrowheads="1"/>
          </p:cNvSpPr>
          <p:nvPr>
            <p:ph type="ftr" sz="quarter" idx="4"/>
          </p:nvPr>
        </p:nvSpPr>
        <p:spPr bwMode="auto">
          <a:xfrm>
            <a:off x="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defTabSz="862013" eaLnBrk="1" hangingPunct="1">
              <a:defRPr sz="1100">
                <a:latin typeface="Arial" charset="0"/>
                <a:ea typeface="MS PGothic" charset="-128"/>
              </a:defRPr>
            </a:lvl1pPr>
          </a:lstStyle>
          <a:p>
            <a:pPr>
              <a:defRPr/>
            </a:pPr>
            <a:endParaRPr lang="en-US" altLang="x-none"/>
          </a:p>
        </p:txBody>
      </p:sp>
      <p:sp>
        <p:nvSpPr>
          <p:cNvPr id="5127" name="Rectangle 7">
            <a:extLst>
              <a:ext uri="{FF2B5EF4-FFF2-40B4-BE49-F238E27FC236}">
                <a16:creationId xmlns:a16="http://schemas.microsoft.com/office/drawing/2014/main" id="{904CA43F-B7C5-C648-6B0D-D98B2016BBB3}"/>
              </a:ext>
            </a:extLst>
          </p:cNvPr>
          <p:cNvSpPr>
            <a:spLocks noGrp="1" noChangeArrowheads="1"/>
          </p:cNvSpPr>
          <p:nvPr>
            <p:ph type="sldNum" sz="quarter" idx="5"/>
          </p:nvPr>
        </p:nvSpPr>
        <p:spPr bwMode="auto">
          <a:xfrm>
            <a:off x="362585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algn="r" defTabSz="862013" eaLnBrk="1" hangingPunct="1">
              <a:defRPr sz="1100"/>
            </a:lvl1pPr>
          </a:lstStyle>
          <a:p>
            <a:pPr>
              <a:defRPr/>
            </a:pPr>
            <a:fld id="{52EACC8D-AB67-CC46-8362-770A9B3BA69F}"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700" kern="1200">
        <a:solidFill>
          <a:schemeClr val="tx1"/>
        </a:solidFill>
        <a:latin typeface="Arial" charset="0"/>
        <a:ea typeface="MS PGothic" panose="020B0600070205080204" pitchFamily="34" charset="-128"/>
        <a:cs typeface="Arial" charset="0"/>
      </a:defRPr>
    </a:lvl1pPr>
    <a:lvl2pPr marL="457200" algn="l" rtl="0" eaLnBrk="0" fontAlgn="base" hangingPunct="0">
      <a:spcBef>
        <a:spcPct val="30000"/>
      </a:spcBef>
      <a:spcAft>
        <a:spcPct val="0"/>
      </a:spcAft>
      <a:defRPr sz="7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7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7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7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CH" dirty="0"/>
              <a:t>Ehrt und freut mich sehr, dass ihr alle heute gekommen seid. </a:t>
            </a:r>
          </a:p>
          <a:p>
            <a:pPr marL="171450" indent="-171450">
              <a:buFontTx/>
              <a:buChar char="-"/>
            </a:pPr>
            <a:r>
              <a:rPr lang="de-CH" dirty="0"/>
              <a:t>Familie, Freunde, Kollegen und auch neue Gesichter die nach heute Abend hoffentlich in eine der ersten drei Kategorien fallen</a:t>
            </a:r>
          </a:p>
          <a:p>
            <a:pPr marL="171450" indent="-171450">
              <a:buFontTx/>
              <a:buChar char="-"/>
            </a:pPr>
            <a:r>
              <a:rPr lang="de-CH" dirty="0"/>
              <a:t>Jan Bieser, 8 Monate an der BFH, IPST, W – Thema Digitalisierung und </a:t>
            </a:r>
            <a:r>
              <a:rPr lang="de-CH" dirty="0" err="1"/>
              <a:t>nachhaltigeit</a:t>
            </a:r>
            <a:endParaRPr lang="de-CH" dirty="0"/>
          </a:p>
          <a:p>
            <a:pPr marL="171450" indent="-171450">
              <a:buFontTx/>
              <a:buChar char="-"/>
            </a:pPr>
            <a:r>
              <a:rPr lang="de-CH" dirty="0"/>
              <a:t>Einblick in die Forschung/Wissensstand</a:t>
            </a:r>
          </a:p>
          <a:p>
            <a:pPr marL="171450" indent="-171450">
              <a:buFontTx/>
              <a:buChar char="-"/>
            </a:pPr>
            <a:r>
              <a:rPr lang="de-CH" dirty="0" err="1"/>
              <a:t>Zunächste</a:t>
            </a:r>
            <a:r>
              <a:rPr lang="de-CH" dirty="0"/>
              <a:t> zurückblicken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a:t>
            </a:fld>
            <a:endParaRPr lang="en-US" altLang="en-US"/>
          </a:p>
        </p:txBody>
      </p:sp>
    </p:spTree>
    <p:extLst>
      <p:ext uri="{BB962C8B-B14F-4D97-AF65-F5344CB8AC3E}">
        <p14:creationId xmlns:p14="http://schemas.microsoft.com/office/powerpoint/2010/main" val="712405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11</a:t>
            </a:fld>
            <a:endParaRPr lang="en-US" altLang="en-US"/>
          </a:p>
        </p:txBody>
      </p:sp>
    </p:spTree>
    <p:extLst>
      <p:ext uri="{BB962C8B-B14F-4D97-AF65-F5344CB8AC3E}">
        <p14:creationId xmlns:p14="http://schemas.microsoft.com/office/powerpoint/2010/main" val="2358841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12</a:t>
            </a:fld>
            <a:endParaRPr lang="en-US" altLang="en-US"/>
          </a:p>
        </p:txBody>
      </p:sp>
    </p:spTree>
    <p:extLst>
      <p:ext uri="{BB962C8B-B14F-4D97-AF65-F5344CB8AC3E}">
        <p14:creationId xmlns:p14="http://schemas.microsoft.com/office/powerpoint/2010/main" val="3257119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Erste Vergleiche haben gezeigt, dass eine Anfrage bei ChatGPT etwa 10x mehr Energie benötigt, als eine klassische Google Suche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Für eine KI-gestützte Google Suche ist es sogar 20-30x so viel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Eine erste Hochrechnung hat ergeben, dass die KI-Industrie alleine bis 2027 in einem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Worst</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Case Szenario so viel Energie benötigen könnte wie das ganze Land Irland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Sicherlich werden die Algorithmen, als auch die Hardware auf denen KI läuft effizienter werden und den Energieverbrauch über die Zeit nach unten drücken.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Worüber wir heute aus meiner Sicht aber noch zu wenig diskutieren ist, wo macht der Einsatz von KI überhaupt Sinn und wo können wir es von beginn an gleich weglassen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13</a:t>
            </a:fld>
            <a:endParaRPr lang="en-US" altLang="en-US"/>
          </a:p>
        </p:txBody>
      </p:sp>
    </p:spTree>
    <p:extLst>
      <p:ext uri="{BB962C8B-B14F-4D97-AF65-F5344CB8AC3E}">
        <p14:creationId xmlns:p14="http://schemas.microsoft.com/office/powerpoint/2010/main" val="1517537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Erste Vergleiche haben gezeigt, dass eine Anfrage bei ChatGPT etwa 10x mehr Energie benötigt, als eine klassische Google Suche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Für eine KI-gestützte Google Suche ist es sogar 20-30x so viel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Eine erste Hochrechnung hat ergeben, dass die KI-Industrie alleine bis 2027 in einem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Worst</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Case Szenario so viel Energie benötigen könnte wie das ganze Land Irland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Sicherlich werden die Algorithmen, als auch die Hardware auf denen KI läuft effizienter werden und den Energieverbrauch über die Zeit nach unten drücken.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Worüber wir heute aus meiner Sicht aber noch zu wenig diskutieren ist, wo macht der Einsatz von KI überhaupt Sinn und wo können wir es von beginn an gleich weglassen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14</a:t>
            </a:fld>
            <a:endParaRPr lang="en-US" altLang="en-US"/>
          </a:p>
        </p:txBody>
      </p:sp>
    </p:spTree>
    <p:extLst>
      <p:ext uri="{BB962C8B-B14F-4D97-AF65-F5344CB8AC3E}">
        <p14:creationId xmlns:p14="http://schemas.microsoft.com/office/powerpoint/2010/main" val="2658573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17</a:t>
            </a:fld>
            <a:endParaRPr lang="en-US" altLang="en-US"/>
          </a:p>
        </p:txBody>
      </p:sp>
    </p:spTree>
    <p:extLst>
      <p:ext uri="{BB962C8B-B14F-4D97-AF65-F5344CB8AC3E}">
        <p14:creationId xmlns:p14="http://schemas.microsoft.com/office/powerpoint/2010/main" val="504621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18</a:t>
            </a:fld>
            <a:endParaRPr lang="en-US" altLang="en-US"/>
          </a:p>
        </p:txBody>
      </p:sp>
    </p:spTree>
    <p:extLst>
      <p:ext uri="{BB962C8B-B14F-4D97-AF65-F5344CB8AC3E}">
        <p14:creationId xmlns:p14="http://schemas.microsoft.com/office/powerpoint/2010/main" val="174505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21</a:t>
            </a:fld>
            <a:endParaRPr lang="en-US" altLang="en-US"/>
          </a:p>
        </p:txBody>
      </p:sp>
    </p:spTree>
    <p:extLst>
      <p:ext uri="{BB962C8B-B14F-4D97-AF65-F5344CB8AC3E}">
        <p14:creationId xmlns:p14="http://schemas.microsoft.com/office/powerpoint/2010/main" val="1930337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Betrachtet man den IT-Sektor als ganzes, so geht man davon aus, dass er etwa 1.5-4% der globalen THG-Emissionen verursacht.</a:t>
            </a:r>
          </a:p>
          <a:p>
            <a:pPr marL="171450" indent="-171450">
              <a:buFont typeface="Arial" panose="020B0604020202020204" pitchFamily="34" charset="0"/>
              <a:buChar char="•"/>
            </a:pPr>
            <a:r>
              <a:rPr lang="de-CH" dirty="0"/>
              <a:t>Das klingt nach gar nicht so viel, ist aber mehr als die gesamte globale Zementproduktion, oder der Flugverkehr verursacht</a:t>
            </a:r>
          </a:p>
          <a:p>
            <a:pPr marL="171450" indent="-171450">
              <a:buFont typeface="Arial" panose="020B0604020202020204" pitchFamily="34" charset="0"/>
              <a:buChar char="•"/>
            </a:pPr>
            <a:r>
              <a:rPr lang="de-CH" dirty="0"/>
              <a:t>Wie setzt sich das jetzt zusammen?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22</a:t>
            </a:fld>
            <a:endParaRPr lang="en-US" altLang="en-US"/>
          </a:p>
        </p:txBody>
      </p:sp>
    </p:spTree>
    <p:extLst>
      <p:ext uri="{BB962C8B-B14F-4D97-AF65-F5344CB8AC3E}">
        <p14:creationId xmlns:p14="http://schemas.microsoft.com/office/powerpoint/2010/main" val="2659765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err="1"/>
              <a:t>Überlicherweise</a:t>
            </a:r>
            <a:r>
              <a:rPr lang="de-CH" dirty="0"/>
              <a:t> werden unsere Telekommunikationsnetze, Rechenzentren und Endgeräte unterschieden.</a:t>
            </a:r>
          </a:p>
          <a:p>
            <a:pPr marL="171450" indent="-171450">
              <a:buFont typeface="Arial" panose="020B0604020202020204" pitchFamily="34" charset="0"/>
              <a:buChar char="•"/>
            </a:pPr>
            <a:r>
              <a:rPr lang="de-CH" dirty="0"/>
              <a:t>Und man geht davon aus, dass Endgeräte und Rechenzentren die meisten Emissionen verursachen, wohingegen Netz etwas weniger verursachen</a:t>
            </a:r>
          </a:p>
          <a:p>
            <a:pPr marL="171450" indent="-171450">
              <a:buFont typeface="Arial" panose="020B0604020202020204" pitchFamily="34" charset="0"/>
              <a:buChar char="•"/>
            </a:pPr>
            <a:r>
              <a:rPr lang="de-CH" dirty="0"/>
              <a:t>Die wichtige Frage ist, wie können wir diese Emissionen nun senken?</a:t>
            </a:r>
          </a:p>
          <a:p>
            <a:pPr marL="628650" lvl="1" indent="-171450">
              <a:buFont typeface="Arial" panose="020B0604020202020204" pitchFamily="34" charset="0"/>
              <a:buChar char="•"/>
            </a:pP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23</a:t>
            </a:fld>
            <a:endParaRPr lang="en-US" altLang="en-US"/>
          </a:p>
        </p:txBody>
      </p:sp>
    </p:spTree>
    <p:extLst>
      <p:ext uri="{BB962C8B-B14F-4D97-AF65-F5344CB8AC3E}">
        <p14:creationId xmlns:p14="http://schemas.microsoft.com/office/powerpoint/2010/main" val="7449376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Üblicherweise spricht man bei Infrastrukturen, also Netzen und Rechenzentren davon, dass man nur so viel Infrastruktur ausrollen sollte wie notwendig, diese möglichst </a:t>
            </a:r>
            <a:r>
              <a:rPr lang="de-CH" dirty="0" err="1"/>
              <a:t>Energieffizient</a:t>
            </a:r>
            <a:r>
              <a:rPr lang="de-CH" dirty="0"/>
              <a:t> sein muss und mit Strom aus erneuerbaren Quellen betreiben sollte</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24</a:t>
            </a:fld>
            <a:endParaRPr lang="en-US" altLang="en-US"/>
          </a:p>
        </p:txBody>
      </p:sp>
    </p:spTree>
    <p:extLst>
      <p:ext uri="{BB962C8B-B14F-4D97-AF65-F5344CB8AC3E}">
        <p14:creationId xmlns:p14="http://schemas.microsoft.com/office/powerpoint/2010/main" val="2848054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Neben diesen, teils exponentiell zunehmenden Beschleunigungen, gab es eine Entwicklung, die noch rasanter Vorangeschritten ist</a:t>
            </a:r>
          </a:p>
          <a:p>
            <a:pPr marL="171450" indent="-171450">
              <a:buFont typeface="Arial" panose="020B0604020202020204" pitchFamily="34" charset="0"/>
              <a:buChar char="•"/>
            </a:pPr>
            <a:r>
              <a:rPr lang="de-CH" dirty="0"/>
              <a:t>Und das ist die Telekommunikation</a:t>
            </a:r>
          </a:p>
          <a:p>
            <a:pPr marL="171450" indent="-171450">
              <a:buFont typeface="Arial" panose="020B0604020202020204" pitchFamily="34" charset="0"/>
              <a:buChar char="•"/>
            </a:pP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a:t>
            </a:fld>
            <a:endParaRPr lang="en-US" altLang="en-US"/>
          </a:p>
        </p:txBody>
      </p:sp>
    </p:spTree>
    <p:extLst>
      <p:ext uri="{BB962C8B-B14F-4D97-AF65-F5344CB8AC3E}">
        <p14:creationId xmlns:p14="http://schemas.microsoft.com/office/powerpoint/2010/main" val="2168051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Bei Endgeräten fokussiert man vor allem auf die Herstellungsphase, denn die Produktion von Smartphones, und anderen Geräte ist sehr Energie- und Ressourcen-intensiv</a:t>
            </a:r>
          </a:p>
          <a:p>
            <a:pPr marL="171450" indent="-171450">
              <a:buFont typeface="Arial" panose="020B0604020202020204" pitchFamily="34" charset="0"/>
              <a:buChar char="•"/>
            </a:pPr>
            <a:r>
              <a:rPr lang="de-CH" dirty="0"/>
              <a:t>Beispiel: In einem Smartphone stecken heute über 50% der Elemente im Periodensystem</a:t>
            </a:r>
          </a:p>
          <a:p>
            <a:pPr marL="171450" indent="-171450">
              <a:buFont typeface="Arial" panose="020B0604020202020204" pitchFamily="34" charset="0"/>
              <a:buChar char="•"/>
            </a:pPr>
            <a:r>
              <a:rPr lang="de-CH" dirty="0"/>
              <a:t>Daher gilt hier, wir sollten entweder weniger Geräte herstellen, indem wir diese länger nutzen oder die Produktion </a:t>
            </a:r>
            <a:r>
              <a:rPr lang="de-CH" dirty="0" err="1"/>
              <a:t>vergrünen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25</a:t>
            </a:fld>
            <a:endParaRPr lang="en-US" altLang="en-US"/>
          </a:p>
        </p:txBody>
      </p:sp>
    </p:spTree>
    <p:extLst>
      <p:ext uri="{BB962C8B-B14F-4D97-AF65-F5344CB8AC3E}">
        <p14:creationId xmlns:p14="http://schemas.microsoft.com/office/powerpoint/2010/main" val="829230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Wo </a:t>
            </a:r>
            <a:r>
              <a:rPr kumimoji="0" lang="en-US" sz="800" b="0" i="0" u="none" strike="noStrike" cap="none" normalizeH="0" baseline="0" dirty="0" err="1">
                <a:ln>
                  <a:noFill/>
                </a:ln>
                <a:solidFill>
                  <a:schemeClr val="tx1"/>
                </a:solidFill>
                <a:effectLst/>
                <a:latin typeface="Arial" charset="0"/>
                <a:ea typeface="Arial" charset="0"/>
                <a:cs typeface="Arial" charset="0"/>
              </a:rPr>
              <a:t>uns</a:t>
            </a:r>
            <a:r>
              <a:rPr kumimoji="0" lang="en-US" sz="800" b="0" i="0" u="none" strike="noStrike" cap="none" normalizeH="0" baseline="0" dirty="0">
                <a:ln>
                  <a:noFill/>
                </a:ln>
                <a:solidFill>
                  <a:schemeClr val="tx1"/>
                </a:solidFill>
                <a:effectLst/>
                <a:latin typeface="Arial" charset="0"/>
                <a:ea typeface="Arial" charset="0"/>
                <a:cs typeface="Arial" charset="0"/>
              </a:rPr>
              <a:t> die Zukunft </a:t>
            </a:r>
            <a:r>
              <a:rPr kumimoji="0" lang="en-US" sz="800" b="0" i="0" u="none" strike="noStrike" cap="none" normalizeH="0" baseline="0" dirty="0" err="1">
                <a:ln>
                  <a:noFill/>
                </a:ln>
                <a:solidFill>
                  <a:schemeClr val="tx1"/>
                </a:solidFill>
                <a:effectLst/>
                <a:latin typeface="Arial" charset="0"/>
                <a:ea typeface="Arial" charset="0"/>
                <a:cs typeface="Arial" charset="0"/>
              </a:rPr>
              <a:t>hinführt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ist</a:t>
            </a:r>
            <a:r>
              <a:rPr kumimoji="0" lang="en-US" sz="800" b="0" i="0" u="none" strike="noStrike" cap="none" normalizeH="0" baseline="0" dirty="0">
                <a:ln>
                  <a:noFill/>
                </a:ln>
                <a:solidFill>
                  <a:schemeClr val="tx1"/>
                </a:solidFill>
                <a:effectLst/>
                <a:latin typeface="Arial" charset="0"/>
                <a:ea typeface="Arial" charset="0"/>
                <a:cs typeface="Arial" charset="0"/>
              </a:rPr>
              <a:t> gar </a:t>
            </a:r>
            <a:r>
              <a:rPr kumimoji="0" lang="en-US" sz="800" b="0" i="0" u="none" strike="noStrike" cap="none" normalizeH="0" baseline="0" dirty="0" err="1">
                <a:ln>
                  <a:noFill/>
                </a:ln>
                <a:solidFill>
                  <a:schemeClr val="tx1"/>
                </a:solidFill>
                <a:effectLst/>
                <a:latin typeface="Arial" charset="0"/>
                <a:ea typeface="Arial" charset="0"/>
                <a:cs typeface="Arial" charset="0"/>
              </a:rPr>
              <a:t>nicht</a:t>
            </a:r>
            <a:r>
              <a:rPr kumimoji="0" lang="en-US" sz="800" b="0" i="0" u="none" strike="noStrike" cap="none" normalizeH="0" baseline="0" dirty="0">
                <a:ln>
                  <a:noFill/>
                </a:ln>
                <a:solidFill>
                  <a:schemeClr val="tx1"/>
                </a:solidFill>
                <a:effectLst/>
                <a:latin typeface="Arial" charset="0"/>
                <a:ea typeface="Arial" charset="0"/>
                <a:cs typeface="Arial" charset="0"/>
              </a:rPr>
              <a:t> mal so </a:t>
            </a:r>
            <a:r>
              <a:rPr kumimoji="0" lang="en-US" sz="800" b="0" i="0" u="none" strike="noStrike" cap="none" normalizeH="0" baseline="0" dirty="0" err="1">
                <a:ln>
                  <a:noFill/>
                </a:ln>
                <a:solidFill>
                  <a:schemeClr val="tx1"/>
                </a:solidFill>
                <a:effectLst/>
                <a:latin typeface="Arial" charset="0"/>
                <a:ea typeface="Arial" charset="0"/>
                <a:cs typeface="Arial" charset="0"/>
              </a:rPr>
              <a:t>klar</a:t>
            </a: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Es </a:t>
            </a:r>
            <a:r>
              <a:rPr kumimoji="0" lang="en-US" sz="800" b="0" i="0" u="none" strike="noStrike" cap="none" normalizeH="0" baseline="0" dirty="0" err="1">
                <a:ln>
                  <a:noFill/>
                </a:ln>
                <a:solidFill>
                  <a:schemeClr val="tx1"/>
                </a:solidFill>
                <a:effectLst/>
                <a:latin typeface="Arial" charset="0"/>
                <a:ea typeface="Arial" charset="0"/>
                <a:cs typeface="Arial" charset="0"/>
              </a:rPr>
              <a:t>gibt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eineige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Gründe</a:t>
            </a:r>
            <a:r>
              <a:rPr kumimoji="0" lang="en-US" sz="800" b="0" i="0" u="none" strike="noStrike" cap="none" normalizeH="0" baseline="0" dirty="0">
                <a:ln>
                  <a:noFill/>
                </a:ln>
                <a:solidFill>
                  <a:schemeClr val="tx1"/>
                </a:solidFill>
                <a:effectLst/>
                <a:latin typeface="Arial" charset="0"/>
                <a:ea typeface="Arial" charset="0"/>
                <a:cs typeface="Arial" charset="0"/>
              </a:rPr>
              <a:t>, die für </a:t>
            </a:r>
            <a:r>
              <a:rPr kumimoji="0" lang="en-US" sz="800" b="0" i="0" u="none" strike="noStrike" cap="none" normalizeH="0" baseline="0" dirty="0" err="1">
                <a:ln>
                  <a:noFill/>
                </a:ln>
                <a:solidFill>
                  <a:schemeClr val="tx1"/>
                </a:solidFill>
                <a:effectLst/>
                <a:latin typeface="Arial" charset="0"/>
                <a:ea typeface="Arial" charset="0"/>
                <a:cs typeface="Arial" charset="0"/>
              </a:rPr>
              <a:t>eine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Abnahme</a:t>
            </a:r>
            <a:r>
              <a:rPr kumimoji="0" lang="en-US" sz="800" b="0" i="0" u="none" strike="noStrike" cap="none" normalizeH="0" baseline="0" dirty="0">
                <a:ln>
                  <a:noFill/>
                </a:ln>
                <a:solidFill>
                  <a:schemeClr val="tx1"/>
                </a:solidFill>
                <a:effectLst/>
                <a:latin typeface="Arial" charset="0"/>
                <a:ea typeface="Arial" charset="0"/>
                <a:cs typeface="Arial" charset="0"/>
              </a:rPr>
              <a:t> des </a:t>
            </a:r>
            <a:r>
              <a:rPr kumimoji="0" lang="en-US" sz="800" b="0" i="0" u="none" strike="noStrike" cap="none" normalizeH="0" baseline="0" dirty="0" err="1">
                <a:ln>
                  <a:noFill/>
                </a:ln>
                <a:solidFill>
                  <a:schemeClr val="tx1"/>
                </a:solidFill>
                <a:effectLst/>
                <a:latin typeface="Arial" charset="0"/>
                <a:ea typeface="Arial" charset="0"/>
                <a:cs typeface="Arial" charset="0"/>
              </a:rPr>
              <a:t>Fussabdrucks</a:t>
            </a:r>
            <a:r>
              <a:rPr kumimoji="0" lang="en-US" sz="800" b="0" i="0" u="none" strike="noStrike" cap="none" normalizeH="0" baseline="0" dirty="0">
                <a:ln>
                  <a:noFill/>
                </a:ln>
                <a:solidFill>
                  <a:schemeClr val="tx1"/>
                </a:solidFill>
                <a:effectLst/>
                <a:latin typeface="Arial" charset="0"/>
                <a:ea typeface="Arial" charset="0"/>
                <a:cs typeface="Arial" charset="0"/>
              </a:rPr>
              <a:t> des ICT-</a:t>
            </a:r>
            <a:r>
              <a:rPr kumimoji="0" lang="en-US" sz="800" b="0" i="0" u="none" strike="noStrike" cap="none" normalizeH="0" baseline="0" dirty="0" err="1">
                <a:ln>
                  <a:noFill/>
                </a:ln>
                <a:solidFill>
                  <a:schemeClr val="tx1"/>
                </a:solidFill>
                <a:effectLst/>
                <a:latin typeface="Arial" charset="0"/>
                <a:ea typeface="Arial" charset="0"/>
                <a:cs typeface="Arial" charset="0"/>
              </a:rPr>
              <a:t>Sektors</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sprechen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wie</a:t>
            </a:r>
            <a:r>
              <a:rPr kumimoji="0" lang="en-US" sz="800" b="0" i="0" u="none" strike="noStrike" cap="none" normalizeH="0" baseline="0" dirty="0">
                <a:ln>
                  <a:noFill/>
                </a:ln>
                <a:solidFill>
                  <a:schemeClr val="tx1"/>
                </a:solidFill>
                <a:effectLst/>
                <a:latin typeface="Arial" charset="0"/>
                <a:ea typeface="Arial" charset="0"/>
                <a:cs typeface="Arial" charset="0"/>
              </a:rPr>
              <a:t> die </a:t>
            </a:r>
            <a:r>
              <a:rPr kumimoji="0" lang="en-US" sz="800" b="0" i="0" u="none" strike="noStrike" cap="none" normalizeH="0" baseline="0" dirty="0" err="1">
                <a:ln>
                  <a:noFill/>
                </a:ln>
                <a:solidFill>
                  <a:schemeClr val="tx1"/>
                </a:solidFill>
                <a:effectLst/>
                <a:latin typeface="Arial" charset="0"/>
                <a:ea typeface="Arial" charset="0"/>
                <a:cs typeface="Arial" charset="0"/>
              </a:rPr>
              <a:t>nutzung</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immer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effizienterer</a:t>
            </a:r>
            <a:r>
              <a:rPr kumimoji="0" lang="en-US" sz="800" b="0" i="0" u="none" strike="noStrike" cap="none" normalizeH="0" baseline="0" dirty="0">
                <a:ln>
                  <a:noFill/>
                </a:ln>
                <a:solidFill>
                  <a:schemeClr val="tx1"/>
                </a:solidFill>
                <a:effectLst/>
                <a:latin typeface="Arial" charset="0"/>
                <a:ea typeface="Arial" charset="0"/>
                <a:cs typeface="Arial" charset="0"/>
              </a:rPr>
              <a:t>/</a:t>
            </a:r>
            <a:r>
              <a:rPr kumimoji="0" lang="en-US" sz="800" b="0" i="0" u="none" strike="noStrike" cap="none" normalizeH="0" baseline="0" dirty="0" err="1">
                <a:ln>
                  <a:noFill/>
                </a:ln>
                <a:solidFill>
                  <a:schemeClr val="tx1"/>
                </a:solidFill>
                <a:effectLst/>
                <a:latin typeface="Arial" charset="0"/>
                <a:ea typeface="Arial" charset="0"/>
                <a:cs typeface="Arial" charset="0"/>
              </a:rPr>
              <a:t>kleinere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Endgeräte</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zunehmende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Einsatz</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erneuerbarer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Energien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steigende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Geräte-Lebensdauern</a:t>
            </a:r>
            <a:r>
              <a:rPr kumimoji="0" lang="en-US" sz="800" b="0" i="0" u="none" strike="noStrike" cap="none" normalizeH="0" baseline="0" dirty="0">
                <a:ln>
                  <a:noFill/>
                </a:ln>
                <a:solidFill>
                  <a:schemeClr val="tx1"/>
                </a:solidFill>
                <a:effectLst/>
                <a:latin typeface="Arial" charset="0"/>
                <a:ea typeface="Arial" charset="0"/>
                <a:cs typeface="Arial" charset="0"/>
              </a:rPr>
              <a:t> und </a:t>
            </a:r>
            <a:r>
              <a:rPr kumimoji="0" lang="en-US" sz="800" b="0" i="0" u="none" strike="noStrike" cap="none" normalizeH="0" baseline="0" dirty="0" err="1">
                <a:ln>
                  <a:noFill/>
                </a:ln>
                <a:solidFill>
                  <a:schemeClr val="tx1"/>
                </a:solidFill>
                <a:effectLst/>
                <a:latin typeface="Arial" charset="0"/>
                <a:ea typeface="Arial" charset="0"/>
                <a:cs typeface="Arial" charset="0"/>
              </a:rPr>
              <a:t>erste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Sättigungseffekte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im</a:t>
            </a:r>
            <a:r>
              <a:rPr kumimoji="0" lang="en-US" sz="800" b="0" i="0" u="none" strike="noStrike" cap="none" normalizeH="0" baseline="0" dirty="0">
                <a:ln>
                  <a:noFill/>
                </a:ln>
                <a:solidFill>
                  <a:schemeClr val="tx1"/>
                </a:solidFill>
                <a:effectLst/>
                <a:latin typeface="Arial" charset="0"/>
                <a:ea typeface="Arial" charset="0"/>
                <a:cs typeface="Arial" charset="0"/>
              </a:rPr>
              <a:t> ICT </a:t>
            </a:r>
            <a:r>
              <a:rPr kumimoji="0" lang="en-US" sz="800" b="0" i="0" u="none" strike="noStrike" cap="none" normalizeH="0" baseline="0" dirty="0" err="1">
                <a:ln>
                  <a:noFill/>
                </a:ln>
                <a:solidFill>
                  <a:schemeClr val="tx1"/>
                </a:solidFill>
                <a:effectLst/>
                <a:latin typeface="Arial" charset="0"/>
                <a:ea typeface="Arial" charset="0"/>
                <a:cs typeface="Arial" charset="0"/>
              </a:rPr>
              <a:t>Markt</a:t>
            </a: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Es </a:t>
            </a:r>
            <a:r>
              <a:rPr kumimoji="0" lang="en-US" sz="800" b="0" i="0" u="none" strike="noStrike" cap="none" normalizeH="0" baseline="0" dirty="0" err="1">
                <a:ln>
                  <a:noFill/>
                </a:ln>
                <a:solidFill>
                  <a:schemeClr val="tx1"/>
                </a:solidFill>
                <a:effectLst/>
                <a:latin typeface="Arial" charset="0"/>
                <a:ea typeface="Arial" charset="0"/>
                <a:cs typeface="Arial" charset="0"/>
              </a:rPr>
              <a:t>gibt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aber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genau</a:t>
            </a:r>
            <a:r>
              <a:rPr kumimoji="0" lang="en-US" sz="800" b="0" i="0" u="none" strike="noStrike" cap="none" normalizeH="0" baseline="0" dirty="0">
                <a:ln>
                  <a:noFill/>
                </a:ln>
                <a:solidFill>
                  <a:schemeClr val="tx1"/>
                </a:solidFill>
                <a:effectLst/>
                <a:latin typeface="Arial" charset="0"/>
                <a:ea typeface="Arial" charset="0"/>
                <a:cs typeface="Arial" charset="0"/>
              </a:rPr>
              <a:t> so </a:t>
            </a:r>
            <a:r>
              <a:rPr kumimoji="0" lang="en-US" sz="800" b="0" i="0" u="none" strike="noStrike" cap="none" normalizeH="0" baseline="0" dirty="0" err="1">
                <a:ln>
                  <a:noFill/>
                </a:ln>
                <a:solidFill>
                  <a:schemeClr val="tx1"/>
                </a:solidFill>
                <a:effectLst/>
                <a:latin typeface="Arial" charset="0"/>
                <a:ea typeface="Arial" charset="0"/>
                <a:cs typeface="Arial" charset="0"/>
              </a:rPr>
              <a:t>gründe</a:t>
            </a:r>
            <a:r>
              <a:rPr kumimoji="0" lang="en-US" sz="800" b="0" i="0" u="none" strike="noStrike" cap="none" normalizeH="0" baseline="0" dirty="0">
                <a:ln>
                  <a:noFill/>
                </a:ln>
                <a:solidFill>
                  <a:schemeClr val="tx1"/>
                </a:solidFill>
                <a:effectLst/>
                <a:latin typeface="Arial" charset="0"/>
                <a:ea typeface="Arial" charset="0"/>
                <a:cs typeface="Arial" charset="0"/>
              </a:rPr>
              <a:t> die für </a:t>
            </a:r>
            <a:r>
              <a:rPr kumimoji="0" lang="en-US" sz="800" b="0" i="0" u="none" strike="noStrike" cap="none" normalizeH="0" baseline="0" dirty="0" err="1">
                <a:ln>
                  <a:noFill/>
                </a:ln>
                <a:solidFill>
                  <a:schemeClr val="tx1"/>
                </a:solidFill>
                <a:effectLst/>
                <a:latin typeface="Arial" charset="0"/>
                <a:ea typeface="Arial" charset="0"/>
                <a:cs typeface="Arial" charset="0"/>
              </a:rPr>
              <a:t>eine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Zunahme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sprechen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weiterhin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rasant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steigende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Datenvoumen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eine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Zunahme</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Endgeräte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durch</a:t>
            </a:r>
            <a:r>
              <a:rPr kumimoji="0" lang="en-US" sz="800" b="0" i="0" u="none" strike="noStrike" cap="none" normalizeH="0" baseline="0" dirty="0">
                <a:ln>
                  <a:noFill/>
                </a:ln>
                <a:solidFill>
                  <a:schemeClr val="tx1"/>
                </a:solidFill>
                <a:effectLst/>
                <a:latin typeface="Arial" charset="0"/>
                <a:ea typeface="Arial" charset="0"/>
                <a:cs typeface="Arial" charset="0"/>
              </a:rPr>
              <a:t> das Internet der Dinge, </a:t>
            </a:r>
            <a:r>
              <a:rPr kumimoji="0" lang="en-US" sz="800" b="0" i="0" u="none" strike="noStrike" cap="none" normalizeH="0" baseline="0" dirty="0" err="1">
                <a:ln>
                  <a:noFill/>
                </a:ln>
                <a:solidFill>
                  <a:schemeClr val="tx1"/>
                </a:solidFill>
                <a:effectLst/>
                <a:latin typeface="Arial" charset="0"/>
                <a:ea typeface="Arial" charset="0"/>
                <a:cs typeface="Arial" charset="0"/>
              </a:rPr>
              <a:t>dass</a:t>
            </a:r>
            <a:r>
              <a:rPr kumimoji="0" lang="en-US" sz="800" b="0" i="0" u="none" strike="noStrike" cap="none" normalizeH="0" baseline="0" dirty="0">
                <a:ln>
                  <a:noFill/>
                </a:ln>
                <a:solidFill>
                  <a:schemeClr val="tx1"/>
                </a:solidFill>
                <a:effectLst/>
                <a:latin typeface="Arial" charset="0"/>
                <a:ea typeface="Arial" charset="0"/>
                <a:cs typeface="Arial" charset="0"/>
              </a:rPr>
              <a:t> die </a:t>
            </a:r>
            <a:r>
              <a:rPr kumimoji="0" lang="en-US" sz="800" b="0" i="0" u="none" strike="noStrike" cap="none" normalizeH="0" baseline="0" dirty="0" err="1">
                <a:ln>
                  <a:noFill/>
                </a:ln>
                <a:solidFill>
                  <a:schemeClr val="tx1"/>
                </a:solidFill>
                <a:effectLst/>
                <a:latin typeface="Arial" charset="0"/>
                <a:ea typeface="Arial" charset="0"/>
                <a:cs typeface="Arial" charset="0"/>
              </a:rPr>
              <a:t>kontinuierlichen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Steigerungen</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Energieeffizienz</a:t>
            </a:r>
            <a:r>
              <a:rPr kumimoji="0" lang="en-US" sz="800" b="0" i="0" u="none" strike="noStrike" cap="none" normalizeH="0" baseline="0" dirty="0">
                <a:ln>
                  <a:noFill/>
                </a:ln>
                <a:solidFill>
                  <a:schemeClr val="tx1"/>
                </a:solidFill>
                <a:effectLst/>
                <a:latin typeface="Arial" charset="0"/>
                <a:ea typeface="Arial" charset="0"/>
                <a:cs typeface="Arial" charset="0"/>
              </a:rPr>
              <a:t> in der IT </a:t>
            </a:r>
            <a:r>
              <a:rPr kumimoji="0" lang="en-US" sz="800" b="0" i="0" u="none" strike="noStrike" cap="none" normalizeH="0" baseline="0" dirty="0" err="1">
                <a:ln>
                  <a:noFill/>
                </a:ln>
                <a:solidFill>
                  <a:schemeClr val="tx1"/>
                </a:solidFill>
                <a:effectLst/>
                <a:latin typeface="Arial" charset="0"/>
                <a:ea typeface="Arial" charset="0"/>
                <a:cs typeface="Arial" charset="0"/>
              </a:rPr>
              <a:t>sich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verlangsamen</a:t>
            </a:r>
            <a:r>
              <a:rPr kumimoji="0" lang="en-US" sz="800" b="0" i="0" u="none" strike="noStrike" cap="none" normalizeH="0" baseline="0" dirty="0">
                <a:ln>
                  <a:noFill/>
                </a:ln>
                <a:solidFill>
                  <a:schemeClr val="tx1"/>
                </a:solidFill>
                <a:effectLst/>
                <a:latin typeface="Arial" charset="0"/>
                <a:ea typeface="Arial" charset="0"/>
                <a:cs typeface="Arial" charset="0"/>
              </a:rPr>
              <a:t> warden, und für </a:t>
            </a:r>
            <a:r>
              <a:rPr kumimoji="0" lang="en-US" sz="800" b="0" i="0" u="none" strike="noStrike" cap="none" normalizeH="0" baseline="0" dirty="0" err="1">
                <a:ln>
                  <a:noFill/>
                </a:ln>
                <a:solidFill>
                  <a:schemeClr val="tx1"/>
                </a:solidFill>
                <a:effectLst/>
                <a:latin typeface="Arial" charset="0"/>
                <a:ea typeface="Arial" charset="0"/>
                <a:cs typeface="Arial" charset="0"/>
              </a:rPr>
              <a:t>mich</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wichtigste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Grund</a:t>
            </a:r>
            <a:r>
              <a:rPr kumimoji="0" lang="en-US" sz="800" b="0" i="0" u="none" strike="noStrike" cap="none" normalizeH="0" baseline="0" dirty="0">
                <a:ln>
                  <a:noFill/>
                </a:ln>
                <a:solidFill>
                  <a:schemeClr val="tx1"/>
                </a:solidFill>
                <a:effectLst/>
                <a:latin typeface="Arial" charset="0"/>
                <a:ea typeface="Arial" charset="0"/>
                <a:cs typeface="Arial" charset="0"/>
              </a:rPr>
              <a:t>: der IT </a:t>
            </a:r>
            <a:r>
              <a:rPr kumimoji="0" lang="en-US" sz="800" b="0" i="0" u="none" strike="noStrike" cap="none" normalizeH="0" baseline="0" dirty="0" err="1">
                <a:ln>
                  <a:noFill/>
                </a:ln>
                <a:solidFill>
                  <a:schemeClr val="tx1"/>
                </a:solidFill>
                <a:effectLst/>
                <a:latin typeface="Arial" charset="0"/>
                <a:ea typeface="Arial" charset="0"/>
                <a:cs typeface="Arial" charset="0"/>
              </a:rPr>
              <a:t>Sektor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selbst</a:t>
            </a:r>
            <a:r>
              <a:rPr kumimoji="0" lang="en-US" sz="800" b="0" i="0" u="none" strike="noStrike" cap="none" normalizeH="0" baseline="0" dirty="0">
                <a:ln>
                  <a:noFill/>
                </a:ln>
                <a:solidFill>
                  <a:schemeClr val="tx1"/>
                </a:solidFill>
                <a:effectLst/>
                <a:latin typeface="Arial" charset="0"/>
                <a:ea typeface="Arial" charset="0"/>
                <a:cs typeface="Arial" charset="0"/>
              </a:rPr>
              <a:t> will ja </a:t>
            </a:r>
            <a:r>
              <a:rPr kumimoji="0" lang="en-US" sz="800" b="0" i="0" u="none" strike="noStrike" cap="none" normalizeH="0" baseline="0" dirty="0" err="1">
                <a:ln>
                  <a:noFill/>
                </a:ln>
                <a:solidFill>
                  <a:schemeClr val="tx1"/>
                </a:solidFill>
                <a:effectLst/>
                <a:latin typeface="Arial" charset="0"/>
                <a:ea typeface="Arial" charset="0"/>
                <a:cs typeface="Arial" charset="0"/>
              </a:rPr>
              <a:t>wachsen</a:t>
            </a:r>
            <a:r>
              <a:rPr kumimoji="0" lang="en-US" sz="800" b="0" i="0" u="none" strike="noStrike" cap="none" normalizeH="0" baseline="0" dirty="0">
                <a:ln>
                  <a:noFill/>
                </a:ln>
                <a:solidFill>
                  <a:schemeClr val="tx1"/>
                </a:solidFill>
                <a:effectLst/>
                <a:latin typeface="Arial" charset="0"/>
                <a:ea typeface="Arial" charset="0"/>
                <a:cs typeface="Arial" charset="0"/>
              </a:rPr>
              <a:t>, und </a:t>
            </a:r>
            <a:r>
              <a:rPr kumimoji="0" lang="en-US" sz="800" b="0" i="0" u="none" strike="noStrike" cap="none" normalizeH="0" baseline="0" dirty="0" err="1">
                <a:ln>
                  <a:noFill/>
                </a:ln>
                <a:solidFill>
                  <a:schemeClr val="tx1"/>
                </a:solidFill>
                <a:effectLst/>
                <a:latin typeface="Arial" charset="0"/>
                <a:ea typeface="Arial" charset="0"/>
                <a:cs typeface="Arial" charset="0"/>
              </a:rPr>
              <a:t>wachstum</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bedeutet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heute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noch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dass</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mehr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Geräte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verkauft</a:t>
            </a:r>
            <a:r>
              <a:rPr kumimoji="0" lang="en-US" sz="800" b="0" i="0" u="none" strike="noStrike" cap="none" normalizeH="0" baseline="0" dirty="0">
                <a:ln>
                  <a:noFill/>
                </a:ln>
                <a:solidFill>
                  <a:schemeClr val="tx1"/>
                </a:solidFill>
                <a:effectLst/>
                <a:latin typeface="Arial" charset="0"/>
                <a:ea typeface="Arial" charset="0"/>
                <a:cs typeface="Arial" charset="0"/>
              </a:rPr>
              <a:t> warden und das </a:t>
            </a:r>
            <a:r>
              <a:rPr kumimoji="0" lang="en-US" sz="800" b="0" i="0" u="none" strike="noStrike" cap="none" normalizeH="0" baseline="0" dirty="0" err="1">
                <a:ln>
                  <a:noFill/>
                </a:ln>
                <a:solidFill>
                  <a:schemeClr val="tx1"/>
                </a:solidFill>
                <a:effectLst/>
                <a:latin typeface="Arial" charset="0"/>
                <a:ea typeface="Arial" charset="0"/>
                <a:cs typeface="Arial" charset="0"/>
              </a:rPr>
              <a:t>mehr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Datenvolumen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anfällt</a:t>
            </a:r>
            <a:r>
              <a:rPr kumimoji="0" lang="en-US" sz="800" b="0" i="0" u="none" strike="noStrike" cap="none" normalizeH="0" baseline="0" dirty="0">
                <a:ln>
                  <a:noFill/>
                </a:ln>
                <a:solidFill>
                  <a:schemeClr val="tx1"/>
                </a:solidFill>
                <a:effectLst/>
                <a:latin typeface="Arial" charset="0"/>
                <a:ea typeface="Arial" charset="0"/>
                <a:cs typeface="Arial" charset="0"/>
              </a:rPr>
              <a:t>, was </a:t>
            </a:r>
            <a:r>
              <a:rPr kumimoji="0" lang="en-US" sz="800" b="0" i="0" u="none" strike="noStrike" cap="none" normalizeH="0" baseline="0" dirty="0" err="1">
                <a:ln>
                  <a:noFill/>
                </a:ln>
                <a:solidFill>
                  <a:schemeClr val="tx1"/>
                </a:solidFill>
                <a:effectLst/>
                <a:latin typeface="Arial" charset="0"/>
                <a:ea typeface="Arial" charset="0"/>
                <a:cs typeface="Arial" charset="0"/>
              </a:rPr>
              <a:t>beides</a:t>
            </a:r>
            <a:r>
              <a:rPr kumimoji="0" lang="en-US" sz="800" b="0" i="0" u="none" strike="noStrike" cap="none" normalizeH="0" baseline="0" dirty="0">
                <a:ln>
                  <a:noFill/>
                </a:ln>
                <a:solidFill>
                  <a:schemeClr val="tx1"/>
                </a:solidFill>
                <a:effectLst/>
                <a:latin typeface="Arial" charset="0"/>
                <a:ea typeface="Arial" charset="0"/>
                <a:cs typeface="Arial" charset="0"/>
              </a:rPr>
              <a:t> den </a:t>
            </a:r>
            <a:r>
              <a:rPr kumimoji="0" lang="en-US" sz="800" b="0" i="0" u="none" strike="noStrike" cap="none" normalizeH="0" baseline="0" dirty="0" err="1">
                <a:ln>
                  <a:noFill/>
                </a:ln>
                <a:solidFill>
                  <a:schemeClr val="tx1"/>
                </a:solidFill>
                <a:effectLst/>
                <a:latin typeface="Arial" charset="0"/>
                <a:ea typeface="Arial" charset="0"/>
                <a:cs typeface="Arial" charset="0"/>
              </a:rPr>
              <a:t>Fussabdruck</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nach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oben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treibt</a:t>
            </a: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Ein </a:t>
            </a:r>
            <a:r>
              <a:rPr kumimoji="0" lang="en-US" sz="800" b="0" i="0" u="none" strike="noStrike" cap="none" normalizeH="0" baseline="0" dirty="0" err="1">
                <a:ln>
                  <a:noFill/>
                </a:ln>
                <a:solidFill>
                  <a:schemeClr val="tx1"/>
                </a:solidFill>
                <a:effectLst/>
                <a:latin typeface="Arial" charset="0"/>
                <a:ea typeface="Arial" charset="0"/>
                <a:cs typeface="Arial" charset="0"/>
              </a:rPr>
              <a:t>sehr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wichtiges</a:t>
            </a:r>
            <a:r>
              <a:rPr kumimoji="0" lang="en-US" sz="800" b="0" i="0" u="none" strike="noStrike" cap="none" normalizeH="0" baseline="0" dirty="0">
                <a:ln>
                  <a:noFill/>
                </a:ln>
                <a:solidFill>
                  <a:schemeClr val="tx1"/>
                </a:solidFill>
                <a:effectLst/>
                <a:latin typeface="Arial" charset="0"/>
                <a:ea typeface="Arial" charset="0"/>
                <a:cs typeface="Arial" charset="0"/>
              </a:rPr>
              <a:t> Thema </a:t>
            </a:r>
            <a:r>
              <a:rPr kumimoji="0" lang="en-US" sz="800" b="0" i="0" u="none" strike="noStrike" cap="none" normalizeH="0" baseline="0" dirty="0" err="1">
                <a:ln>
                  <a:noFill/>
                </a:ln>
                <a:solidFill>
                  <a:schemeClr val="tx1"/>
                </a:solidFill>
                <a:effectLst/>
                <a:latin typeface="Arial" charset="0"/>
                <a:ea typeface="Arial" charset="0"/>
                <a:cs typeface="Arial" charset="0"/>
              </a:rPr>
              <a:t>möchte</a:t>
            </a:r>
            <a:r>
              <a:rPr kumimoji="0" lang="en-US" sz="800" b="0" i="0" u="none" strike="noStrike" cap="none" normalizeH="0" baseline="0" dirty="0">
                <a:ln>
                  <a:noFill/>
                </a:ln>
                <a:solidFill>
                  <a:schemeClr val="tx1"/>
                </a:solidFill>
                <a:effectLst/>
                <a:latin typeface="Arial" charset="0"/>
                <a:ea typeface="Arial" charset="0"/>
                <a:cs typeface="Arial" charset="0"/>
              </a:rPr>
              <a:t> ich </a:t>
            </a:r>
            <a:r>
              <a:rPr kumimoji="0" lang="en-US" sz="800" b="0" i="0" u="none" strike="noStrike" cap="none" normalizeH="0" baseline="0" dirty="0" err="1">
                <a:ln>
                  <a:noFill/>
                </a:ln>
                <a:solidFill>
                  <a:schemeClr val="tx1"/>
                </a:solidFill>
                <a:effectLst/>
                <a:latin typeface="Arial" charset="0"/>
                <a:ea typeface="Arial" charset="0"/>
                <a:cs typeface="Arial" charset="0"/>
              </a:rPr>
              <a:t>aber</a:t>
            </a:r>
            <a:r>
              <a:rPr kumimoji="0" lang="en-US" sz="800" b="0" i="0" u="none" strike="noStrike" cap="none" normalizeH="0" baseline="0" dirty="0">
                <a:ln>
                  <a:noFill/>
                </a:ln>
                <a:solidFill>
                  <a:schemeClr val="tx1"/>
                </a:solidFill>
                <a:effectLst/>
                <a:latin typeface="Arial" charset="0"/>
                <a:ea typeface="Arial" charset="0"/>
                <a:cs typeface="Arial" charset="0"/>
              </a:rPr>
              <a:t> nun </a:t>
            </a:r>
            <a:r>
              <a:rPr kumimoji="0" lang="en-US" sz="800" b="0" i="0" u="none" strike="noStrike" cap="none" normalizeH="0" baseline="0" dirty="0" err="1">
                <a:ln>
                  <a:noFill/>
                </a:ln>
                <a:solidFill>
                  <a:schemeClr val="tx1"/>
                </a:solidFill>
                <a:effectLst/>
                <a:latin typeface="Arial" charset="0"/>
                <a:ea typeface="Arial" charset="0"/>
                <a:cs typeface="Arial" charset="0"/>
              </a:rPr>
              <a:t>auch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noch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im</a:t>
            </a:r>
            <a:r>
              <a:rPr kumimoji="0" lang="en-US" sz="800" b="0" i="0" u="none" strike="noStrike" cap="none" normalizeH="0" baseline="0" dirty="0">
                <a:ln>
                  <a:noFill/>
                </a:ln>
                <a:solidFill>
                  <a:schemeClr val="tx1"/>
                </a:solidFill>
                <a:effectLst/>
                <a:latin typeface="Arial" charset="0"/>
                <a:ea typeface="Arial" charset="0"/>
                <a:cs typeface="Arial" charset="0"/>
              </a:rPr>
              <a:t> Detail </a:t>
            </a:r>
            <a:r>
              <a:rPr kumimoji="0" lang="en-US" sz="800" b="0" i="0" u="none" strike="noStrike" cap="none" normalizeH="0" baseline="0" dirty="0" err="1">
                <a:ln>
                  <a:noFill/>
                </a:ln>
                <a:solidFill>
                  <a:schemeClr val="tx1"/>
                </a:solidFill>
                <a:effectLst/>
                <a:latin typeface="Arial" charset="0"/>
                <a:ea typeface="Arial" charset="0"/>
                <a:cs typeface="Arial" charset="0"/>
              </a:rPr>
              <a:t>beleuchten</a:t>
            </a:r>
            <a:r>
              <a:rPr kumimoji="0" lang="en-US" sz="800" b="0" i="0" u="none" strike="noStrike" cap="none" normalizeH="0" baseline="0" dirty="0">
                <a:ln>
                  <a:noFill/>
                </a:ln>
                <a:solidFill>
                  <a:schemeClr val="tx1"/>
                </a:solidFill>
                <a:effectLst/>
                <a:latin typeface="Arial" charset="0"/>
                <a:ea typeface="Arial" charset="0"/>
                <a:cs typeface="Arial" charset="0"/>
              </a:rPr>
              <a:t>, das </a:t>
            </a:r>
            <a:r>
              <a:rPr kumimoji="0" lang="en-US" sz="800" b="0" i="0" u="none" strike="noStrike" cap="none" normalizeH="0" baseline="0" dirty="0" err="1">
                <a:ln>
                  <a:noFill/>
                </a:ln>
                <a:solidFill>
                  <a:schemeClr val="tx1"/>
                </a:solidFill>
                <a:effectLst/>
                <a:latin typeface="Arial" charset="0"/>
                <a:ea typeface="Arial" charset="0"/>
                <a:cs typeface="Arial" charset="0"/>
              </a:rPr>
              <a:t>ist</a:t>
            </a:r>
            <a:r>
              <a:rPr kumimoji="0" lang="en-US" sz="800" b="0" i="0" u="none" strike="noStrike" cap="none" normalizeH="0" baseline="0" dirty="0">
                <a:ln>
                  <a:noFill/>
                </a:ln>
                <a:solidFill>
                  <a:schemeClr val="tx1"/>
                </a:solidFill>
                <a:effectLst/>
                <a:latin typeface="Arial" charset="0"/>
                <a:ea typeface="Arial" charset="0"/>
                <a:cs typeface="Arial" charset="0"/>
              </a:rPr>
              <a:t> die </a:t>
            </a:r>
            <a:r>
              <a:rPr kumimoji="0" lang="en-US" sz="800" b="0" i="0" u="none" strike="noStrike" cap="none" normalizeH="0" baseline="0" dirty="0" err="1">
                <a:ln>
                  <a:noFill/>
                </a:ln>
                <a:solidFill>
                  <a:schemeClr val="tx1"/>
                </a:solidFill>
                <a:effectLst/>
                <a:latin typeface="Arial" charset="0"/>
                <a:ea typeface="Arial" charset="0"/>
                <a:cs typeface="Arial" charset="0"/>
              </a:rPr>
              <a:t>künstliche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Intelligenz</a:t>
            </a:r>
            <a:endParaRPr kumimoji="0" lang="en-US" sz="800" b="0" i="0" u="none" strike="noStrike" cap="none" normalizeH="0" baseline="0" dirty="0">
              <a:ln>
                <a:noFill/>
              </a:ln>
              <a:solidFill>
                <a:schemeClr val="tx1"/>
              </a:solidFill>
              <a:effectLst/>
              <a:latin typeface="Arial" charset="0"/>
              <a:ea typeface="Arial" charset="0"/>
              <a:cs typeface="Arial" charset="0"/>
            </a:endParaRP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26</a:t>
            </a:fld>
            <a:endParaRPr lang="en-US" altLang="en-US"/>
          </a:p>
        </p:txBody>
      </p:sp>
    </p:spTree>
    <p:extLst>
      <p:ext uri="{BB962C8B-B14F-4D97-AF65-F5344CB8AC3E}">
        <p14:creationId xmlns:p14="http://schemas.microsoft.com/office/powerpoint/2010/main" val="2752948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Erste Vergleiche haben gezeigt, dass eine Anfrage bei ChatGPT etwa 10x mehr Energie benötigt, als eine klassische Google Suche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Für eine KI-gestützte Google Suche ist es sogar 20-30x so viel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Eine erste Hochrechnung hat ergeben, dass die KI-Industrie alleine bis 2027 in einem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Worst</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Case Szenario so viel Energie benötigen könnte wie das ganze Land Irland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Sicherlich werden die Algorithmen, als auch die Hardware auf denen KI läuft effizienter werden und den Energieverbrauch über die Zeit nach unten drücken.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Worüber wir heute aus meiner Sicht aber noch zu wenig diskutieren ist, wo macht der Einsatz von KI überhaupt Sinn und wo können wir es von beginn an gleich weglassen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27</a:t>
            </a:fld>
            <a:endParaRPr lang="en-US" altLang="en-US"/>
          </a:p>
        </p:txBody>
      </p:sp>
    </p:spTree>
    <p:extLst>
      <p:ext uri="{BB962C8B-B14F-4D97-AF65-F5344CB8AC3E}">
        <p14:creationId xmlns:p14="http://schemas.microsoft.com/office/powerpoint/2010/main" val="2532625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So schlägt auch der Autor der Studie vor, dass Entwickler und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Entwickerinnen</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nicht nur KI optimieren sollten, sondern auch die Notwendigkeit des Einsatzes von KI kritisch hinterfragen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Und das gilt für die Digitalisierung häufig im allgemeinen. Wir könnten auch häufiger mal überlegen, ob wir digitale Technik wirklich für alles benötigen, ob wir manchmal auch ganz gut ohne ihr zurecht kommen.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28</a:t>
            </a:fld>
            <a:endParaRPr lang="en-US" altLang="en-US"/>
          </a:p>
        </p:txBody>
      </p:sp>
    </p:spTree>
    <p:extLst>
      <p:ext uri="{BB962C8B-B14F-4D97-AF65-F5344CB8AC3E}">
        <p14:creationId xmlns:p14="http://schemas.microsoft.com/office/powerpoint/2010/main" val="23950904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Nun </a:t>
            </a:r>
            <a:r>
              <a:rPr lang="en-US" dirty="0" err="1"/>
              <a:t>schauen</a:t>
            </a:r>
            <a:r>
              <a:rPr lang="en-US" dirty="0"/>
              <a:t> </a:t>
            </a:r>
            <a:r>
              <a:rPr lang="en-US" dirty="0" err="1"/>
              <a:t>wir</a:t>
            </a:r>
            <a:r>
              <a:rPr lang="en-US" dirty="0"/>
              <a:t> </a:t>
            </a:r>
            <a:r>
              <a:rPr lang="en-US" dirty="0" err="1"/>
              <a:t>uns</a:t>
            </a:r>
            <a:r>
              <a:rPr lang="en-US" dirty="0"/>
              <a:t> die </a:t>
            </a:r>
            <a:r>
              <a:rPr lang="en-US" dirty="0" err="1"/>
              <a:t>zweite</a:t>
            </a:r>
            <a:r>
              <a:rPr lang="en-US" dirty="0"/>
              <a:t> </a:t>
            </a:r>
            <a:r>
              <a:rPr lang="en-US" dirty="0" err="1"/>
              <a:t>Seite</a:t>
            </a:r>
            <a:r>
              <a:rPr lang="en-US" dirty="0"/>
              <a:t> der Medaille an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29</a:t>
            </a:fld>
            <a:endParaRPr lang="en-US" altLang="en-US"/>
          </a:p>
        </p:txBody>
      </p:sp>
    </p:spTree>
    <p:extLst>
      <p:ext uri="{BB962C8B-B14F-4D97-AF65-F5344CB8AC3E}">
        <p14:creationId xmlns:p14="http://schemas.microsoft.com/office/powerpoint/2010/main" val="3064323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Den Handprint, </a:t>
            </a:r>
            <a:r>
              <a:rPr lang="en-US" dirty="0" err="1"/>
              <a:t>dieser</a:t>
            </a:r>
            <a:r>
              <a:rPr lang="en-US" dirty="0"/>
              <a:t> </a:t>
            </a:r>
            <a:r>
              <a:rPr lang="en-US" dirty="0" err="1"/>
              <a:t>beschreibt</a:t>
            </a:r>
            <a:r>
              <a:rPr lang="en-US" dirty="0"/>
              <a:t> die Art und Weise </a:t>
            </a:r>
            <a:r>
              <a:rPr lang="en-US" dirty="0" err="1"/>
              <a:t>wie</a:t>
            </a:r>
            <a:r>
              <a:rPr lang="en-US" dirty="0"/>
              <a:t> die </a:t>
            </a:r>
            <a:r>
              <a:rPr lang="en-US" dirty="0" err="1"/>
              <a:t>digitalisierung</a:t>
            </a:r>
            <a:r>
              <a:rPr lang="en-US" dirty="0"/>
              <a:t> </a:t>
            </a:r>
            <a:r>
              <a:rPr lang="en-US" dirty="0" err="1"/>
              <a:t>andere</a:t>
            </a:r>
            <a:r>
              <a:rPr lang="en-US" dirty="0"/>
              <a:t> </a:t>
            </a:r>
            <a:r>
              <a:rPr lang="en-US" dirty="0" err="1"/>
              <a:t>Lebensbereiche</a:t>
            </a:r>
            <a:r>
              <a:rPr lang="en-US" dirty="0"/>
              <a:t> </a:t>
            </a:r>
            <a:r>
              <a:rPr lang="en-US" dirty="0" err="1"/>
              <a:t>wie</a:t>
            </a:r>
            <a:r>
              <a:rPr lang="en-US" dirty="0"/>
              <a:t> die </a:t>
            </a:r>
            <a:r>
              <a:rPr lang="en-US" dirty="0" err="1"/>
              <a:t>Möbilität</a:t>
            </a:r>
            <a:r>
              <a:rPr lang="en-US" dirty="0"/>
              <a:t> </a:t>
            </a:r>
            <a:r>
              <a:rPr lang="en-US" dirty="0" err="1"/>
              <a:t>verändert</a:t>
            </a:r>
            <a:r>
              <a:rPr lang="en-US" dirty="0"/>
              <a:t>, und die </a:t>
            </a:r>
            <a:r>
              <a:rPr lang="en-US" dirty="0" err="1"/>
              <a:t>Konsequenzen</a:t>
            </a:r>
            <a:r>
              <a:rPr lang="en-US" dirty="0"/>
              <a:t> für die Umwelt.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30</a:t>
            </a:fld>
            <a:endParaRPr lang="en-US" altLang="en-US"/>
          </a:p>
        </p:txBody>
      </p:sp>
    </p:spTree>
    <p:extLst>
      <p:ext uri="{BB962C8B-B14F-4D97-AF65-F5344CB8AC3E}">
        <p14:creationId xmlns:p14="http://schemas.microsoft.com/office/powerpoint/2010/main" val="790312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err="1"/>
              <a:t>Häufig</a:t>
            </a:r>
            <a:r>
              <a:rPr lang="en-US" dirty="0"/>
              <a:t> </a:t>
            </a:r>
            <a:r>
              <a:rPr lang="en-US" dirty="0" err="1"/>
              <a:t>existiert</a:t>
            </a:r>
            <a:r>
              <a:rPr lang="en-US" dirty="0"/>
              <a:t> </a:t>
            </a:r>
            <a:r>
              <a:rPr lang="en-US" dirty="0" err="1"/>
              <a:t>hier</a:t>
            </a:r>
            <a:r>
              <a:rPr lang="en-US" dirty="0"/>
              <a:t> die </a:t>
            </a:r>
            <a:r>
              <a:rPr lang="en-US" dirty="0" err="1"/>
              <a:t>Annahmen</a:t>
            </a:r>
            <a:r>
              <a:rPr lang="en-US" dirty="0"/>
              <a:t>, was digital </a:t>
            </a:r>
            <a:r>
              <a:rPr lang="en-US" dirty="0" err="1"/>
              <a:t>ist</a:t>
            </a:r>
            <a:r>
              <a:rPr lang="en-US" dirty="0"/>
              <a:t> </a:t>
            </a:r>
            <a:r>
              <a:rPr lang="en-US" dirty="0" err="1"/>
              <a:t>ist</a:t>
            </a:r>
            <a:r>
              <a:rPr lang="en-US" dirty="0"/>
              <a:t> </a:t>
            </a:r>
            <a:r>
              <a:rPr lang="en-US" dirty="0" err="1"/>
              <a:t>auch</a:t>
            </a:r>
            <a:r>
              <a:rPr lang="en-US" dirty="0"/>
              <a:t> </a:t>
            </a:r>
            <a:r>
              <a:rPr lang="en-US" dirty="0" err="1"/>
              <a:t>nachhaltig</a:t>
            </a:r>
            <a:r>
              <a:rPr lang="en-US" dirty="0"/>
              <a:t>.</a:t>
            </a:r>
          </a:p>
          <a:p>
            <a:pPr marL="171450" indent="-171450">
              <a:buFont typeface="Arial" panose="020B0604020202020204" pitchFamily="34" charset="0"/>
              <a:buChar char="•"/>
            </a:pPr>
            <a:r>
              <a:rPr lang="de-CH" dirty="0"/>
              <a:t>Eine bis heute weit verbreitete Annahme ist, dass Digitalisierung zu mehr NH führt. So spricht zum Beispiel Ursula von der Leyen von einer «</a:t>
            </a:r>
            <a:r>
              <a:rPr lang="de-CH" dirty="0" err="1"/>
              <a:t>twin</a:t>
            </a:r>
            <a:r>
              <a:rPr lang="de-CH" dirty="0"/>
              <a:t> </a:t>
            </a:r>
            <a:r>
              <a:rPr lang="de-CH" dirty="0" err="1"/>
              <a:t>transition</a:t>
            </a:r>
            <a:r>
              <a:rPr lang="de-CH" dirty="0"/>
              <a:t> and </a:t>
            </a:r>
            <a:r>
              <a:rPr lang="de-CH" dirty="0" err="1"/>
              <a:t>opportunity</a:t>
            </a:r>
            <a:r>
              <a:rPr lang="de-CH" dirty="0"/>
              <a:t> </a:t>
            </a:r>
            <a:r>
              <a:rPr lang="de-CH" dirty="0" err="1"/>
              <a:t>of</a:t>
            </a:r>
            <a:r>
              <a:rPr lang="de-CH" dirty="0"/>
              <a:t> </a:t>
            </a:r>
            <a:r>
              <a:rPr lang="de-CH" dirty="0" err="1"/>
              <a:t>digitalisation</a:t>
            </a:r>
            <a:r>
              <a:rPr lang="de-CH" dirty="0"/>
              <a:t> and </a:t>
            </a:r>
            <a:r>
              <a:rPr lang="de-CH" dirty="0" err="1"/>
              <a:t>decarbonisation</a:t>
            </a:r>
            <a:r>
              <a:rPr lang="de-CH" dirty="0"/>
              <a:t>»</a:t>
            </a:r>
          </a:p>
          <a:p>
            <a:pPr marL="171450" indent="-171450">
              <a:buFont typeface="Arial" panose="020B0604020202020204" pitchFamily="34" charset="0"/>
              <a:buChar char="•"/>
            </a:pPr>
            <a:r>
              <a:rPr lang="de-CH" dirty="0"/>
              <a:t>Auch in der Strategie Digitale Schweiz steht, dass die Digitalisierung «einen Beitrag zur Erreichung der Schweizer Klima- und Umweltziele und der Ziele für nachhaltige Entwicklung der Agenda 2030 der Vereinten Nationen» leistet</a:t>
            </a:r>
          </a:p>
          <a:p>
            <a:pPr marL="171450" indent="-171450">
              <a:buFont typeface="Arial" panose="020B0604020202020204" pitchFamily="34" charset="0"/>
              <a:buChar char="•"/>
            </a:pPr>
            <a:r>
              <a:rPr lang="de-CH" dirty="0"/>
              <a:t>Und diese Annahme kommt nicht von irgendwo her, denn die ICT Industrie fokussiert </a:t>
            </a:r>
            <a:r>
              <a:rPr lang="de-CH" dirty="0" err="1"/>
              <a:t>häufit</a:t>
            </a:r>
            <a:r>
              <a:rPr lang="de-CH" dirty="0"/>
              <a:t> die Chancen der Digitalisierung für die Umwelt</a:t>
            </a:r>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r>
              <a:rPr lang="de-CH" dirty="0"/>
              <a:t>Die «Strategie Digitale Schweiz» bietet – im Sinne einer Dachstrategie – einen Rahmen für die «Digitalisierungsstrategie Bund», die «Strategie Digitale Verwaltung Schweiz» und sektorielle Strategien. Sie leistet zudem einen Beitrag zur Erreichung der Schweizer Klima- und Umweltziele und der Ziele für nachhaltige Entwicklung der Agenda 2030 der Vereinten Nationen. Die Digitalisierung bleibt Aufgabe aller fachlich zuständigen Organisationen, welche die Massnahmen federführend umsetzen. </a:t>
            </a: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A50B4EB-D9F6-4F2F-973A-15D71B3F50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74703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Eine </a:t>
            </a:r>
            <a:r>
              <a:rPr lang="en-US" dirty="0" err="1"/>
              <a:t>bekannte</a:t>
            </a:r>
            <a:r>
              <a:rPr lang="en-US" dirty="0"/>
              <a:t> </a:t>
            </a:r>
            <a:r>
              <a:rPr lang="en-US" dirty="0" err="1"/>
              <a:t>Studie</a:t>
            </a:r>
            <a:r>
              <a:rPr lang="en-US" dirty="0"/>
              <a:t> hat 2015 </a:t>
            </a:r>
            <a:r>
              <a:rPr lang="en-US" dirty="0" err="1"/>
              <a:t>geschätzt</a:t>
            </a:r>
            <a:r>
              <a:rPr lang="en-US" dirty="0"/>
              <a:t>, </a:t>
            </a:r>
            <a:r>
              <a:rPr lang="en-US" dirty="0" err="1"/>
              <a:t>dass</a:t>
            </a:r>
            <a:r>
              <a:rPr lang="en-US" dirty="0"/>
              <a:t> </a:t>
            </a:r>
            <a:r>
              <a:rPr lang="en-US" dirty="0" err="1"/>
              <a:t>wir</a:t>
            </a:r>
            <a:r>
              <a:rPr lang="en-US" dirty="0"/>
              <a:t> bis 2030 </a:t>
            </a:r>
            <a:r>
              <a:rPr lang="en-US" dirty="0" err="1"/>
              <a:t>durch</a:t>
            </a:r>
            <a:r>
              <a:rPr lang="en-US" dirty="0"/>
              <a:t> </a:t>
            </a:r>
            <a:r>
              <a:rPr lang="en-US" dirty="0" err="1"/>
              <a:t>digitale</a:t>
            </a:r>
            <a:r>
              <a:rPr lang="en-US" dirty="0"/>
              <a:t> </a:t>
            </a:r>
            <a:r>
              <a:rPr lang="en-US" dirty="0" err="1"/>
              <a:t>Anwendungen</a:t>
            </a:r>
            <a:r>
              <a:rPr lang="en-US" dirty="0"/>
              <a:t> bis </a:t>
            </a:r>
            <a:r>
              <a:rPr lang="en-US" dirty="0" err="1"/>
              <a:t>zu</a:t>
            </a:r>
            <a:r>
              <a:rPr lang="en-US" dirty="0"/>
              <a:t> 20% der </a:t>
            </a:r>
            <a:r>
              <a:rPr lang="en-US" dirty="0" err="1"/>
              <a:t>globalen</a:t>
            </a:r>
            <a:r>
              <a:rPr lang="en-US" dirty="0"/>
              <a:t> THG-</a:t>
            </a:r>
            <a:r>
              <a:rPr lang="en-US" dirty="0" err="1"/>
              <a:t>Emissionen</a:t>
            </a:r>
            <a:r>
              <a:rPr lang="en-US" dirty="0"/>
              <a:t> </a:t>
            </a:r>
            <a:r>
              <a:rPr lang="en-US" dirty="0" err="1"/>
              <a:t>einsparen</a:t>
            </a:r>
            <a:r>
              <a:rPr lang="en-US" dirty="0"/>
              <a:t> </a:t>
            </a:r>
            <a:r>
              <a:rPr lang="en-US" dirty="0" err="1"/>
              <a:t>können</a:t>
            </a:r>
            <a:r>
              <a:rPr lang="en-US" dirty="0"/>
              <a:t>, in </a:t>
            </a:r>
            <a:r>
              <a:rPr lang="en-US" dirty="0" err="1"/>
              <a:t>allen</a:t>
            </a:r>
            <a:r>
              <a:rPr lang="en-US" dirty="0"/>
              <a:t> </a:t>
            </a:r>
            <a:r>
              <a:rPr lang="en-US" dirty="0" err="1"/>
              <a:t>Sektoren</a:t>
            </a:r>
            <a:r>
              <a:rPr lang="en-US" dirty="0"/>
              <a:t>.</a:t>
            </a:r>
          </a:p>
          <a:p>
            <a:pPr marL="171450" indent="-171450">
              <a:buFont typeface="Arial" panose="020B0604020202020204" pitchFamily="34" charset="0"/>
              <a:buChar char="•"/>
            </a:pPr>
            <a:r>
              <a:rPr lang="en-US" dirty="0"/>
              <a:t>Sei es </a:t>
            </a:r>
            <a:r>
              <a:rPr lang="en-US" dirty="0" err="1"/>
              <a:t>durch</a:t>
            </a:r>
            <a:r>
              <a:rPr lang="en-US" dirty="0"/>
              <a:t> Car/Ride Sharing in der </a:t>
            </a:r>
            <a:r>
              <a:rPr lang="en-US" dirty="0" err="1"/>
              <a:t>Mobililität</a:t>
            </a:r>
            <a:r>
              <a:rPr lang="en-US" dirty="0"/>
              <a:t>, </a:t>
            </a:r>
            <a:r>
              <a:rPr lang="en-US" dirty="0" err="1"/>
              <a:t>durch</a:t>
            </a:r>
            <a:r>
              <a:rPr lang="en-US" dirty="0"/>
              <a:t> Automation in der </a:t>
            </a:r>
            <a:r>
              <a:rPr lang="en-US" dirty="0" err="1"/>
              <a:t>Industrie</a:t>
            </a:r>
            <a:r>
              <a:rPr lang="en-US" dirty="0"/>
              <a:t>, </a:t>
            </a:r>
            <a:r>
              <a:rPr lang="en-US" dirty="0" err="1"/>
              <a:t>durch</a:t>
            </a:r>
            <a:r>
              <a:rPr lang="en-US" dirty="0"/>
              <a:t> </a:t>
            </a:r>
            <a:r>
              <a:rPr lang="en-US" dirty="0" err="1"/>
              <a:t>Präzisionstechnologie</a:t>
            </a:r>
            <a:r>
              <a:rPr lang="en-US" dirty="0"/>
              <a:t> in der </a:t>
            </a:r>
            <a:r>
              <a:rPr lang="en-US" dirty="0" err="1"/>
              <a:t>Tierhaltung</a:t>
            </a:r>
            <a:r>
              <a:rPr lang="en-US" dirty="0"/>
              <a:t>, </a:t>
            </a:r>
            <a:r>
              <a:rPr lang="en-US" dirty="0" err="1"/>
              <a:t>oder</a:t>
            </a:r>
            <a:r>
              <a:rPr lang="en-US" dirty="0"/>
              <a:t> </a:t>
            </a:r>
            <a:r>
              <a:rPr lang="en-US" dirty="0" err="1"/>
              <a:t>durch</a:t>
            </a:r>
            <a:r>
              <a:rPr lang="en-US" dirty="0"/>
              <a:t> </a:t>
            </a:r>
            <a:r>
              <a:rPr lang="en-US" dirty="0" err="1"/>
              <a:t>Gebäudeautomation</a:t>
            </a:r>
            <a:r>
              <a:rPr lang="en-US" dirty="0"/>
              <a: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32</a:t>
            </a:fld>
            <a:endParaRPr lang="en-US" altLang="en-US"/>
          </a:p>
        </p:txBody>
      </p:sp>
    </p:spTree>
    <p:extLst>
      <p:ext uri="{BB962C8B-B14F-4D97-AF65-F5344CB8AC3E}">
        <p14:creationId xmlns:p14="http://schemas.microsoft.com/office/powerpoint/2010/main" val="21429916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Eine </a:t>
            </a:r>
            <a:r>
              <a:rPr lang="en-US" dirty="0" err="1"/>
              <a:t>bekannte</a:t>
            </a:r>
            <a:r>
              <a:rPr lang="en-US" dirty="0"/>
              <a:t> </a:t>
            </a:r>
            <a:r>
              <a:rPr lang="en-US" dirty="0" err="1"/>
              <a:t>Studie</a:t>
            </a:r>
            <a:r>
              <a:rPr lang="en-US" dirty="0"/>
              <a:t> hat 2015 </a:t>
            </a:r>
            <a:r>
              <a:rPr lang="en-US" dirty="0" err="1"/>
              <a:t>geschätzt</a:t>
            </a:r>
            <a:r>
              <a:rPr lang="en-US" dirty="0"/>
              <a:t>, </a:t>
            </a:r>
            <a:r>
              <a:rPr lang="en-US" dirty="0" err="1"/>
              <a:t>dass</a:t>
            </a:r>
            <a:r>
              <a:rPr lang="en-US" dirty="0"/>
              <a:t> </a:t>
            </a:r>
            <a:r>
              <a:rPr lang="en-US" dirty="0" err="1"/>
              <a:t>wir</a:t>
            </a:r>
            <a:r>
              <a:rPr lang="en-US" dirty="0"/>
              <a:t> bis 2030 </a:t>
            </a:r>
            <a:r>
              <a:rPr lang="en-US" dirty="0" err="1"/>
              <a:t>durch</a:t>
            </a:r>
            <a:r>
              <a:rPr lang="en-US" dirty="0"/>
              <a:t> </a:t>
            </a:r>
            <a:r>
              <a:rPr lang="en-US" dirty="0" err="1"/>
              <a:t>digitale</a:t>
            </a:r>
            <a:r>
              <a:rPr lang="en-US" dirty="0"/>
              <a:t> </a:t>
            </a:r>
            <a:r>
              <a:rPr lang="en-US" dirty="0" err="1"/>
              <a:t>Anwendungen</a:t>
            </a:r>
            <a:r>
              <a:rPr lang="en-US" dirty="0"/>
              <a:t> bis </a:t>
            </a:r>
            <a:r>
              <a:rPr lang="en-US" dirty="0" err="1"/>
              <a:t>zu</a:t>
            </a:r>
            <a:r>
              <a:rPr lang="en-US" dirty="0"/>
              <a:t> 20% der </a:t>
            </a:r>
            <a:r>
              <a:rPr lang="en-US" dirty="0" err="1"/>
              <a:t>globalen</a:t>
            </a:r>
            <a:r>
              <a:rPr lang="en-US" dirty="0"/>
              <a:t> THG-</a:t>
            </a:r>
            <a:r>
              <a:rPr lang="en-US" dirty="0" err="1"/>
              <a:t>Emissionen</a:t>
            </a:r>
            <a:r>
              <a:rPr lang="en-US" dirty="0"/>
              <a:t> </a:t>
            </a:r>
            <a:r>
              <a:rPr lang="en-US" dirty="0" err="1"/>
              <a:t>einsparen</a:t>
            </a:r>
            <a:r>
              <a:rPr lang="en-US" dirty="0"/>
              <a:t> </a:t>
            </a:r>
            <a:r>
              <a:rPr lang="en-US" dirty="0" err="1"/>
              <a:t>können</a:t>
            </a:r>
            <a:r>
              <a:rPr lang="en-US" dirty="0"/>
              <a:t>, in </a:t>
            </a:r>
            <a:r>
              <a:rPr lang="en-US" dirty="0" err="1"/>
              <a:t>allen</a:t>
            </a:r>
            <a:r>
              <a:rPr lang="en-US" dirty="0"/>
              <a:t> </a:t>
            </a:r>
            <a:r>
              <a:rPr lang="en-US" dirty="0" err="1"/>
              <a:t>Sektoren</a:t>
            </a:r>
            <a:r>
              <a:rPr lang="en-US" dirty="0"/>
              <a:t>.</a:t>
            </a:r>
          </a:p>
          <a:p>
            <a:pPr marL="171450" indent="-171450">
              <a:buFont typeface="Arial" panose="020B0604020202020204" pitchFamily="34" charset="0"/>
              <a:buChar char="•"/>
            </a:pPr>
            <a:r>
              <a:rPr lang="en-US" dirty="0"/>
              <a:t>Sei es </a:t>
            </a:r>
            <a:r>
              <a:rPr lang="en-US" dirty="0" err="1"/>
              <a:t>durch</a:t>
            </a:r>
            <a:r>
              <a:rPr lang="en-US" dirty="0"/>
              <a:t> Car/Ride Sharing in der </a:t>
            </a:r>
            <a:r>
              <a:rPr lang="en-US" dirty="0" err="1"/>
              <a:t>Mobililität</a:t>
            </a:r>
            <a:r>
              <a:rPr lang="en-US" dirty="0"/>
              <a:t>, </a:t>
            </a:r>
            <a:r>
              <a:rPr lang="en-US" dirty="0" err="1"/>
              <a:t>durch</a:t>
            </a:r>
            <a:r>
              <a:rPr lang="en-US" dirty="0"/>
              <a:t> Automation in der </a:t>
            </a:r>
            <a:r>
              <a:rPr lang="en-US" dirty="0" err="1"/>
              <a:t>Industrie</a:t>
            </a:r>
            <a:r>
              <a:rPr lang="en-US" dirty="0"/>
              <a:t>, </a:t>
            </a:r>
            <a:r>
              <a:rPr lang="en-US" dirty="0" err="1"/>
              <a:t>durch</a:t>
            </a:r>
            <a:r>
              <a:rPr lang="en-US" dirty="0"/>
              <a:t> </a:t>
            </a:r>
            <a:r>
              <a:rPr lang="en-US" dirty="0" err="1"/>
              <a:t>Präzisionstechnologie</a:t>
            </a:r>
            <a:r>
              <a:rPr lang="en-US" dirty="0"/>
              <a:t> in der </a:t>
            </a:r>
            <a:r>
              <a:rPr lang="en-US" dirty="0" err="1"/>
              <a:t>Tierhaltung</a:t>
            </a:r>
            <a:r>
              <a:rPr lang="en-US" dirty="0"/>
              <a:t>, </a:t>
            </a:r>
            <a:r>
              <a:rPr lang="en-US" dirty="0" err="1"/>
              <a:t>oder</a:t>
            </a:r>
            <a:r>
              <a:rPr lang="en-US" dirty="0"/>
              <a:t> </a:t>
            </a:r>
            <a:r>
              <a:rPr lang="en-US" dirty="0" err="1"/>
              <a:t>durch</a:t>
            </a:r>
            <a:r>
              <a:rPr lang="en-US" dirty="0"/>
              <a:t> </a:t>
            </a:r>
            <a:r>
              <a:rPr lang="en-US" dirty="0" err="1"/>
              <a:t>Gebäudeautomation</a:t>
            </a:r>
            <a:r>
              <a:rPr lang="en-US" dirty="0"/>
              <a: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33</a:t>
            </a:fld>
            <a:endParaRPr lang="en-US" altLang="en-US"/>
          </a:p>
        </p:txBody>
      </p:sp>
    </p:spTree>
    <p:extLst>
      <p:ext uri="{BB962C8B-B14F-4D97-AF65-F5344CB8AC3E}">
        <p14:creationId xmlns:p14="http://schemas.microsoft.com/office/powerpoint/2010/main" val="4117394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Eine </a:t>
            </a:r>
            <a:r>
              <a:rPr lang="en-US" dirty="0" err="1"/>
              <a:t>bekannte</a:t>
            </a:r>
            <a:r>
              <a:rPr lang="en-US" dirty="0"/>
              <a:t> </a:t>
            </a:r>
            <a:r>
              <a:rPr lang="en-US" dirty="0" err="1"/>
              <a:t>Studie</a:t>
            </a:r>
            <a:r>
              <a:rPr lang="en-US" dirty="0"/>
              <a:t> hat 2015 </a:t>
            </a:r>
            <a:r>
              <a:rPr lang="en-US" dirty="0" err="1"/>
              <a:t>geschätzt</a:t>
            </a:r>
            <a:r>
              <a:rPr lang="en-US" dirty="0"/>
              <a:t>, </a:t>
            </a:r>
            <a:r>
              <a:rPr lang="en-US" dirty="0" err="1"/>
              <a:t>dass</a:t>
            </a:r>
            <a:r>
              <a:rPr lang="en-US" dirty="0"/>
              <a:t> </a:t>
            </a:r>
            <a:r>
              <a:rPr lang="en-US" dirty="0" err="1"/>
              <a:t>wir</a:t>
            </a:r>
            <a:r>
              <a:rPr lang="en-US" dirty="0"/>
              <a:t> bis 2030 </a:t>
            </a:r>
            <a:r>
              <a:rPr lang="en-US" dirty="0" err="1"/>
              <a:t>durch</a:t>
            </a:r>
            <a:r>
              <a:rPr lang="en-US" dirty="0"/>
              <a:t> </a:t>
            </a:r>
            <a:r>
              <a:rPr lang="en-US" dirty="0" err="1"/>
              <a:t>digitale</a:t>
            </a:r>
            <a:r>
              <a:rPr lang="en-US" dirty="0"/>
              <a:t> </a:t>
            </a:r>
            <a:r>
              <a:rPr lang="en-US" dirty="0" err="1"/>
              <a:t>Anwendungen</a:t>
            </a:r>
            <a:r>
              <a:rPr lang="en-US" dirty="0"/>
              <a:t> bis </a:t>
            </a:r>
            <a:r>
              <a:rPr lang="en-US" dirty="0" err="1"/>
              <a:t>zu</a:t>
            </a:r>
            <a:r>
              <a:rPr lang="en-US" dirty="0"/>
              <a:t> 20% der </a:t>
            </a:r>
            <a:r>
              <a:rPr lang="en-US" dirty="0" err="1"/>
              <a:t>globalen</a:t>
            </a:r>
            <a:r>
              <a:rPr lang="en-US" dirty="0"/>
              <a:t> THG-</a:t>
            </a:r>
            <a:r>
              <a:rPr lang="en-US" dirty="0" err="1"/>
              <a:t>Emissionen</a:t>
            </a:r>
            <a:r>
              <a:rPr lang="en-US" dirty="0"/>
              <a:t> </a:t>
            </a:r>
            <a:r>
              <a:rPr lang="en-US" dirty="0" err="1"/>
              <a:t>einsparen</a:t>
            </a:r>
            <a:r>
              <a:rPr lang="en-US" dirty="0"/>
              <a:t> </a:t>
            </a:r>
            <a:r>
              <a:rPr lang="en-US" dirty="0" err="1"/>
              <a:t>können</a:t>
            </a:r>
            <a:r>
              <a:rPr lang="en-US" dirty="0"/>
              <a:t>, in </a:t>
            </a:r>
            <a:r>
              <a:rPr lang="en-US" dirty="0" err="1"/>
              <a:t>allen</a:t>
            </a:r>
            <a:r>
              <a:rPr lang="en-US" dirty="0"/>
              <a:t> </a:t>
            </a:r>
            <a:r>
              <a:rPr lang="en-US" dirty="0" err="1"/>
              <a:t>Sektoren</a:t>
            </a:r>
            <a:r>
              <a:rPr lang="en-US" dirty="0"/>
              <a:t>.</a:t>
            </a:r>
          </a:p>
          <a:p>
            <a:pPr marL="171450" indent="-171450">
              <a:buFont typeface="Arial" panose="020B0604020202020204" pitchFamily="34" charset="0"/>
              <a:buChar char="•"/>
            </a:pPr>
            <a:r>
              <a:rPr lang="en-US" dirty="0"/>
              <a:t>Sei es </a:t>
            </a:r>
            <a:r>
              <a:rPr lang="en-US" dirty="0" err="1"/>
              <a:t>durch</a:t>
            </a:r>
            <a:r>
              <a:rPr lang="en-US" dirty="0"/>
              <a:t> Car/Ride Sharing in der </a:t>
            </a:r>
            <a:r>
              <a:rPr lang="en-US" dirty="0" err="1"/>
              <a:t>Mobililität</a:t>
            </a:r>
            <a:r>
              <a:rPr lang="en-US" dirty="0"/>
              <a:t>, </a:t>
            </a:r>
            <a:r>
              <a:rPr lang="en-US" dirty="0" err="1"/>
              <a:t>durch</a:t>
            </a:r>
            <a:r>
              <a:rPr lang="en-US" dirty="0"/>
              <a:t> Automation in der </a:t>
            </a:r>
            <a:r>
              <a:rPr lang="en-US" dirty="0" err="1"/>
              <a:t>Industrie</a:t>
            </a:r>
            <a:r>
              <a:rPr lang="en-US" dirty="0"/>
              <a:t>, </a:t>
            </a:r>
            <a:r>
              <a:rPr lang="en-US" dirty="0" err="1"/>
              <a:t>durch</a:t>
            </a:r>
            <a:r>
              <a:rPr lang="en-US" dirty="0"/>
              <a:t> </a:t>
            </a:r>
            <a:r>
              <a:rPr lang="en-US" dirty="0" err="1"/>
              <a:t>Präzisionstechnologie</a:t>
            </a:r>
            <a:r>
              <a:rPr lang="en-US" dirty="0"/>
              <a:t> in der </a:t>
            </a:r>
            <a:r>
              <a:rPr lang="en-US" dirty="0" err="1"/>
              <a:t>Tierhaltung</a:t>
            </a:r>
            <a:r>
              <a:rPr lang="en-US" dirty="0"/>
              <a:t>, </a:t>
            </a:r>
            <a:r>
              <a:rPr lang="en-US" dirty="0" err="1"/>
              <a:t>oder</a:t>
            </a:r>
            <a:r>
              <a:rPr lang="en-US" dirty="0"/>
              <a:t> </a:t>
            </a:r>
            <a:r>
              <a:rPr lang="en-US" dirty="0" err="1"/>
              <a:t>durch</a:t>
            </a:r>
            <a:r>
              <a:rPr lang="en-US" dirty="0"/>
              <a:t> </a:t>
            </a:r>
            <a:r>
              <a:rPr lang="en-US" dirty="0" err="1"/>
              <a:t>Gebäudeautomation</a:t>
            </a:r>
            <a:r>
              <a:rPr lang="en-US" dirty="0"/>
              <a: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34</a:t>
            </a:fld>
            <a:endParaRPr lang="en-US" altLang="en-US"/>
          </a:p>
        </p:txBody>
      </p:sp>
    </p:spTree>
    <p:extLst>
      <p:ext uri="{BB962C8B-B14F-4D97-AF65-F5344CB8AC3E}">
        <p14:creationId xmlns:p14="http://schemas.microsoft.com/office/powerpoint/2010/main" val="3234366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Die Anzahl an </a:t>
            </a:r>
            <a:r>
              <a:rPr lang="de-CH" dirty="0" err="1"/>
              <a:t>Telefonabos</a:t>
            </a:r>
            <a:r>
              <a:rPr lang="de-CH" dirty="0"/>
              <a:t>, die Anzahl der Menschen, die mit dem Internet verbunden ist, gas gespeicherte Datenvolumen, alles wächst rasant und verändert grundlegend die Art und Weise wie wir zusammen leben</a:t>
            </a:r>
          </a:p>
          <a:p>
            <a:pPr marL="171450" indent="-171450">
              <a:buFont typeface="Arial" panose="020B0604020202020204" pitchFamily="34" charset="0"/>
              <a:buChar char="•"/>
            </a:pPr>
            <a:r>
              <a:rPr lang="de-CH" dirty="0"/>
              <a:t>Da stellt sich dann nun die Frage, was bedeutet die digitale Beschleunigung nun für unsere Ökosysteme?</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a:t>
            </a:fld>
            <a:endParaRPr lang="en-US" altLang="en-US"/>
          </a:p>
        </p:txBody>
      </p:sp>
    </p:spTree>
    <p:extLst>
      <p:ext uri="{BB962C8B-B14F-4D97-AF65-F5344CB8AC3E}">
        <p14:creationId xmlns:p14="http://schemas.microsoft.com/office/powerpoint/2010/main" val="41339250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0787C-573A-2602-55A8-F5FC48F3A53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821B884-9945-A509-C39A-BF4920E827D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337DAFD-F388-BE30-2970-EB06EC6FBE70}"/>
              </a:ext>
            </a:extLst>
          </p:cNvPr>
          <p:cNvSpPr>
            <a:spLocks noGrp="1"/>
          </p:cNvSpPr>
          <p:nvPr>
            <p:ph type="body" idx="1"/>
          </p:nvPr>
        </p:nvSpPr>
        <p:spPr/>
        <p:txBody>
          <a:bodyPr/>
          <a:lstStyle/>
          <a:p>
            <a:pPr marL="171450" indent="-171450">
              <a:buFont typeface="Arial" panose="020B0604020202020204" pitchFamily="34" charset="0"/>
              <a:buChar char="•"/>
            </a:pPr>
            <a:r>
              <a:rPr lang="en-US" dirty="0"/>
              <a:t>Die </a:t>
            </a:r>
            <a:r>
              <a:rPr lang="en-US" dirty="0" err="1"/>
              <a:t>Klimaschutzbeiträge</a:t>
            </a:r>
            <a:r>
              <a:rPr lang="en-US" dirty="0"/>
              <a:t> der </a:t>
            </a:r>
            <a:r>
              <a:rPr lang="en-US" dirty="0" err="1"/>
              <a:t>Digitalisierung</a:t>
            </a:r>
            <a:r>
              <a:rPr lang="en-US" dirty="0"/>
              <a:t> </a:t>
            </a:r>
            <a:r>
              <a:rPr lang="en-US" dirty="0" err="1"/>
              <a:t>werden</a:t>
            </a:r>
            <a:r>
              <a:rPr lang="en-US" dirty="0"/>
              <a:t> </a:t>
            </a:r>
            <a:r>
              <a:rPr lang="en-US" dirty="0" err="1"/>
              <a:t>überschätzt</a:t>
            </a:r>
            <a:r>
              <a:rPr lang="en-US" dirty="0"/>
              <a:t>.</a:t>
            </a:r>
          </a:p>
          <a:p>
            <a:pPr marL="171450" indent="-171450">
              <a:buFont typeface="Arial" panose="020B0604020202020204" pitchFamily="34" charset="0"/>
              <a:buChar char="•"/>
            </a:pPr>
            <a:r>
              <a:rPr lang="en-US" dirty="0" err="1"/>
              <a:t>Beispiel</a:t>
            </a:r>
            <a:r>
              <a:rPr lang="en-US" dirty="0"/>
              <a:t> </a:t>
            </a:r>
            <a:r>
              <a:rPr lang="en-US" dirty="0" err="1"/>
              <a:t>Viedokonferenzen</a:t>
            </a:r>
            <a:endParaRPr lang="en-US" dirty="0"/>
          </a:p>
          <a:p>
            <a:pPr marL="171450" indent="-171450">
              <a:buFont typeface="Arial" panose="020B0604020202020204" pitchFamily="34" charset="0"/>
              <a:buChar char="•"/>
            </a:pPr>
            <a:r>
              <a:rPr lang="en-US" dirty="0" err="1"/>
              <a:t>Diese</a:t>
            </a:r>
            <a:r>
              <a:rPr lang="en-US" dirty="0"/>
              <a:t> </a:t>
            </a:r>
            <a:r>
              <a:rPr lang="en-US" dirty="0" err="1"/>
              <a:t>haben</a:t>
            </a:r>
            <a:r>
              <a:rPr lang="en-US" dirty="0"/>
              <a:t> </a:t>
            </a:r>
            <a:r>
              <a:rPr lang="en-US" dirty="0" err="1"/>
              <a:t>ein</a:t>
            </a:r>
            <a:r>
              <a:rPr lang="en-US" dirty="0"/>
              <a:t> </a:t>
            </a:r>
            <a:r>
              <a:rPr lang="en-US" dirty="0" err="1"/>
              <a:t>riesiges</a:t>
            </a:r>
            <a:r>
              <a:rPr lang="en-US" dirty="0"/>
              <a:t> </a:t>
            </a:r>
            <a:r>
              <a:rPr lang="en-US" dirty="0" err="1"/>
              <a:t>theoretisches</a:t>
            </a:r>
            <a:r>
              <a:rPr lang="en-US" dirty="0"/>
              <a:t> </a:t>
            </a:r>
            <a:r>
              <a:rPr lang="en-US" dirty="0" err="1"/>
              <a:t>Potenzial</a:t>
            </a:r>
            <a:r>
              <a:rPr lang="en-US" dirty="0"/>
              <a:t> </a:t>
            </a:r>
            <a:r>
              <a:rPr lang="en-US" dirty="0" err="1"/>
              <a:t>Emissionen</a:t>
            </a:r>
            <a:r>
              <a:rPr lang="en-US" dirty="0"/>
              <a:t> von </a:t>
            </a:r>
            <a:r>
              <a:rPr lang="en-US" dirty="0" err="1"/>
              <a:t>Geschäftsreisen</a:t>
            </a:r>
            <a:r>
              <a:rPr lang="en-US" dirty="0"/>
              <a:t> </a:t>
            </a:r>
            <a:r>
              <a:rPr lang="en-US" dirty="0" err="1"/>
              <a:t>zu</a:t>
            </a:r>
            <a:r>
              <a:rPr lang="en-US" dirty="0"/>
              <a:t> </a:t>
            </a:r>
            <a:r>
              <a:rPr lang="en-US" dirty="0" err="1"/>
              <a:t>vermeiden</a:t>
            </a:r>
            <a:r>
              <a:rPr lang="en-US" dirty="0"/>
              <a:t>. </a:t>
            </a:r>
          </a:p>
          <a:p>
            <a:pPr marL="171450" indent="-171450">
              <a:buFont typeface="Arial" panose="020B0604020202020204" pitchFamily="34" charset="0"/>
              <a:buChar char="•"/>
            </a:pPr>
            <a:r>
              <a:rPr lang="en-US" dirty="0"/>
              <a:t>Auf der </a:t>
            </a:r>
            <a:r>
              <a:rPr lang="en-US" dirty="0" err="1"/>
              <a:t>linken</a:t>
            </a:r>
            <a:r>
              <a:rPr lang="en-US" dirty="0"/>
              <a:t> </a:t>
            </a:r>
            <a:r>
              <a:rPr lang="en-US" dirty="0" err="1"/>
              <a:t>seite</a:t>
            </a:r>
            <a:r>
              <a:rPr lang="en-US" dirty="0"/>
              <a:t> </a:t>
            </a:r>
            <a:r>
              <a:rPr lang="en-US" dirty="0" err="1"/>
              <a:t>zu</a:t>
            </a:r>
            <a:r>
              <a:rPr lang="en-US" dirty="0"/>
              <a:t> </a:t>
            </a:r>
            <a:r>
              <a:rPr lang="en-US" dirty="0" err="1"/>
              <a:t>sehen</a:t>
            </a:r>
            <a:r>
              <a:rPr lang="en-US" dirty="0"/>
              <a:t> die </a:t>
            </a:r>
            <a:r>
              <a:rPr lang="en-US" dirty="0" err="1"/>
              <a:t>Emissionen</a:t>
            </a:r>
            <a:r>
              <a:rPr lang="en-US" dirty="0"/>
              <a:t> </a:t>
            </a:r>
            <a:r>
              <a:rPr lang="en-US" dirty="0" err="1"/>
              <a:t>einer</a:t>
            </a:r>
            <a:r>
              <a:rPr lang="en-US" dirty="0"/>
              <a:t> </a:t>
            </a:r>
            <a:r>
              <a:rPr lang="en-US" dirty="0" err="1"/>
              <a:t>Geschäftsreise</a:t>
            </a:r>
            <a:r>
              <a:rPr lang="en-US" dirty="0"/>
              <a:t> von Zürich </a:t>
            </a:r>
            <a:r>
              <a:rPr lang="en-US" dirty="0" err="1"/>
              <a:t>nach</a:t>
            </a:r>
            <a:r>
              <a:rPr lang="en-US" dirty="0"/>
              <a:t> Paris und </a:t>
            </a:r>
            <a:r>
              <a:rPr lang="en-US" dirty="0" err="1"/>
              <a:t>zurück</a:t>
            </a:r>
            <a:endParaRPr lang="en-US" dirty="0"/>
          </a:p>
          <a:p>
            <a:pPr marL="171450" indent="-171450">
              <a:buFont typeface="Arial" panose="020B0604020202020204" pitchFamily="34" charset="0"/>
              <a:buChar char="•"/>
            </a:pPr>
            <a:r>
              <a:rPr lang="en-US" dirty="0" err="1"/>
              <a:t>Über</a:t>
            </a:r>
            <a:r>
              <a:rPr lang="en-US" dirty="0"/>
              <a:t> 300x </a:t>
            </a:r>
            <a:r>
              <a:rPr lang="en-US" dirty="0" err="1"/>
              <a:t>mehr</a:t>
            </a:r>
            <a:r>
              <a:rPr lang="en-US" dirty="0"/>
              <a:t> </a:t>
            </a:r>
            <a:r>
              <a:rPr lang="en-US" dirty="0" err="1"/>
              <a:t>Emissionen</a:t>
            </a:r>
            <a:r>
              <a:rPr lang="en-US" dirty="0"/>
              <a:t> </a:t>
            </a:r>
            <a:r>
              <a:rPr lang="en-US" dirty="0" err="1"/>
              <a:t>werden</a:t>
            </a:r>
            <a:r>
              <a:rPr lang="en-US" dirty="0"/>
              <a:t> </a:t>
            </a:r>
            <a:r>
              <a:rPr lang="en-US" dirty="0" err="1"/>
              <a:t>ausgestossen</a:t>
            </a:r>
            <a:r>
              <a:rPr lang="en-US" dirty="0"/>
              <a:t>, </a:t>
            </a:r>
            <a:r>
              <a:rPr lang="en-US" dirty="0" err="1"/>
              <a:t>wenn</a:t>
            </a:r>
            <a:r>
              <a:rPr lang="en-US" dirty="0"/>
              <a:t> man </a:t>
            </a:r>
            <a:r>
              <a:rPr lang="en-US" dirty="0" err="1"/>
              <a:t>mit</a:t>
            </a:r>
            <a:r>
              <a:rPr lang="en-US" dirty="0"/>
              <a:t> dem </a:t>
            </a:r>
            <a:r>
              <a:rPr lang="en-US" dirty="0" err="1"/>
              <a:t>Flugzeug</a:t>
            </a:r>
            <a:r>
              <a:rPr lang="en-US" dirty="0"/>
              <a:t> </a:t>
            </a:r>
            <a:r>
              <a:rPr lang="en-US" dirty="0" err="1"/>
              <a:t>oder</a:t>
            </a:r>
            <a:r>
              <a:rPr lang="en-US" dirty="0"/>
              <a:t> Auto </a:t>
            </a:r>
            <a:r>
              <a:rPr lang="en-US" dirty="0" err="1"/>
              <a:t>anreist</a:t>
            </a:r>
            <a:r>
              <a:rPr lang="en-US" dirty="0"/>
              <a:t> </a:t>
            </a:r>
            <a:r>
              <a:rPr lang="en-US" dirty="0" err="1"/>
              <a:t>anstatt</a:t>
            </a:r>
            <a:r>
              <a:rPr lang="en-US" dirty="0"/>
              <a:t> </a:t>
            </a:r>
            <a:r>
              <a:rPr lang="en-US" dirty="0" err="1"/>
              <a:t>eine</a:t>
            </a:r>
            <a:r>
              <a:rPr lang="en-US" dirty="0"/>
              <a:t> VK </a:t>
            </a:r>
            <a:r>
              <a:rPr lang="en-US" dirty="0" err="1"/>
              <a:t>durchzuführen</a:t>
            </a:r>
            <a:r>
              <a:rPr lang="en-US" dirty="0"/>
              <a:t>.</a:t>
            </a:r>
          </a:p>
          <a:p>
            <a:pPr marL="171450" indent="-171450">
              <a:buFont typeface="Arial" panose="020B0604020202020204" pitchFamily="34" charset="0"/>
              <a:buChar char="•"/>
            </a:pPr>
            <a:r>
              <a:rPr lang="en-US" dirty="0"/>
              <a:t>Also </a:t>
            </a:r>
            <a:r>
              <a:rPr lang="en-US" dirty="0" err="1"/>
              <a:t>ein</a:t>
            </a:r>
            <a:r>
              <a:rPr lang="en-US" dirty="0"/>
              <a:t> </a:t>
            </a:r>
            <a:r>
              <a:rPr lang="en-US" dirty="0" err="1"/>
              <a:t>riesiges</a:t>
            </a:r>
            <a:r>
              <a:rPr lang="en-US" dirty="0"/>
              <a:t> </a:t>
            </a:r>
            <a:r>
              <a:rPr lang="en-US" dirty="0" err="1"/>
              <a:t>Potenzial</a:t>
            </a:r>
            <a:r>
              <a:rPr lang="en-US" dirty="0"/>
              <a:t>. </a:t>
            </a:r>
            <a:r>
              <a:rPr lang="en-US" dirty="0" err="1"/>
              <a:t>Doch</a:t>
            </a:r>
            <a:r>
              <a:rPr lang="en-US" dirty="0"/>
              <a:t> </a:t>
            </a:r>
            <a:r>
              <a:rPr lang="en-US" dirty="0" err="1"/>
              <a:t>eins</a:t>
            </a:r>
            <a:r>
              <a:rPr lang="en-US" dirty="0"/>
              <a:t> </a:t>
            </a:r>
            <a:r>
              <a:rPr lang="en-US" dirty="0" err="1"/>
              <a:t>wird</a:t>
            </a:r>
            <a:r>
              <a:rPr lang="en-US" dirty="0"/>
              <a:t> </a:t>
            </a:r>
            <a:r>
              <a:rPr lang="en-US" dirty="0" err="1"/>
              <a:t>dabei</a:t>
            </a:r>
            <a:r>
              <a:rPr lang="en-US" dirty="0"/>
              <a:t> </a:t>
            </a:r>
            <a:r>
              <a:rPr lang="en-US" dirty="0" err="1"/>
              <a:t>häufig</a:t>
            </a:r>
            <a:r>
              <a:rPr lang="en-US" dirty="0"/>
              <a:t> </a:t>
            </a:r>
            <a:r>
              <a:rPr lang="en-US" dirty="0" err="1"/>
              <a:t>übersehen</a:t>
            </a:r>
            <a:r>
              <a:rPr lang="en-US" dirty="0"/>
              <a:t>.</a:t>
            </a:r>
          </a:p>
        </p:txBody>
      </p:sp>
      <p:sp>
        <p:nvSpPr>
          <p:cNvPr id="4" name="Foliennummernplatzhalter 3">
            <a:extLst>
              <a:ext uri="{FF2B5EF4-FFF2-40B4-BE49-F238E27FC236}">
                <a16:creationId xmlns:a16="http://schemas.microsoft.com/office/drawing/2014/main" id="{3D9382AC-7A87-D665-B9E8-42E076A85698}"/>
              </a:ext>
            </a:extLst>
          </p:cNvPr>
          <p:cNvSpPr>
            <a:spLocks noGrp="1"/>
          </p:cNvSpPr>
          <p:nvPr>
            <p:ph type="sldNum" sz="quarter" idx="5"/>
          </p:nvPr>
        </p:nvSpPr>
        <p:spPr/>
        <p:txBody>
          <a:bodyPr/>
          <a:lstStyle/>
          <a:p>
            <a:pPr>
              <a:defRPr/>
            </a:pPr>
            <a:fld id="{52EACC8D-AB67-CC46-8362-770A9B3BA69F}" type="slidenum">
              <a:rPr lang="en-US" altLang="en-US" smtClean="0"/>
              <a:pPr>
                <a:defRPr/>
              </a:pPr>
              <a:t>37</a:t>
            </a:fld>
            <a:endParaRPr lang="en-US" altLang="en-US"/>
          </a:p>
        </p:txBody>
      </p:sp>
    </p:spTree>
    <p:extLst>
      <p:ext uri="{BB962C8B-B14F-4D97-AF65-F5344CB8AC3E}">
        <p14:creationId xmlns:p14="http://schemas.microsoft.com/office/powerpoint/2010/main" val="2300873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CAB2ED-9487-B1C7-4FEB-9F96236267A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5F160B9-06CE-9EAB-C09A-876468F03C8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6B856EC-583E-E7FB-16AC-7A243B576B79}"/>
              </a:ext>
            </a:extLst>
          </p:cNvPr>
          <p:cNvSpPr>
            <a:spLocks noGrp="1"/>
          </p:cNvSpPr>
          <p:nvPr>
            <p:ph type="body" idx="1"/>
          </p:nvPr>
        </p:nvSpPr>
        <p:spPr/>
        <p:txBody>
          <a:bodyPr/>
          <a:lstStyle/>
          <a:p>
            <a:pPr marL="171450" indent="-171450">
              <a:buFont typeface="Arial" panose="020B0604020202020204" pitchFamily="34" charset="0"/>
              <a:buChar char="•"/>
            </a:pPr>
            <a:r>
              <a:rPr lang="en-US" dirty="0"/>
              <a:t>Die </a:t>
            </a:r>
            <a:r>
              <a:rPr lang="en-US" dirty="0" err="1"/>
              <a:t>Klimaschutzbeiträge</a:t>
            </a:r>
            <a:r>
              <a:rPr lang="en-US" dirty="0"/>
              <a:t> der </a:t>
            </a:r>
            <a:r>
              <a:rPr lang="en-US" dirty="0" err="1"/>
              <a:t>Digitalisierung</a:t>
            </a:r>
            <a:r>
              <a:rPr lang="en-US" dirty="0"/>
              <a:t> </a:t>
            </a:r>
            <a:r>
              <a:rPr lang="en-US" dirty="0" err="1"/>
              <a:t>werden</a:t>
            </a:r>
            <a:r>
              <a:rPr lang="en-US" dirty="0"/>
              <a:t> </a:t>
            </a:r>
            <a:r>
              <a:rPr lang="en-US" dirty="0" err="1"/>
              <a:t>überschätzt</a:t>
            </a:r>
            <a:r>
              <a:rPr lang="en-US" dirty="0"/>
              <a:t>.</a:t>
            </a:r>
          </a:p>
          <a:p>
            <a:pPr marL="171450" indent="-171450">
              <a:buFont typeface="Arial" panose="020B0604020202020204" pitchFamily="34" charset="0"/>
              <a:buChar char="•"/>
            </a:pPr>
            <a:r>
              <a:rPr lang="en-US" dirty="0" err="1"/>
              <a:t>Beispiel</a:t>
            </a:r>
            <a:r>
              <a:rPr lang="en-US" dirty="0"/>
              <a:t> </a:t>
            </a:r>
            <a:r>
              <a:rPr lang="en-US" dirty="0" err="1"/>
              <a:t>Viedokonferenzen</a:t>
            </a:r>
            <a:endParaRPr lang="en-US" dirty="0"/>
          </a:p>
          <a:p>
            <a:pPr marL="171450" indent="-171450">
              <a:buFont typeface="Arial" panose="020B0604020202020204" pitchFamily="34" charset="0"/>
              <a:buChar char="•"/>
            </a:pPr>
            <a:r>
              <a:rPr lang="en-US" dirty="0" err="1"/>
              <a:t>Diese</a:t>
            </a:r>
            <a:r>
              <a:rPr lang="en-US" dirty="0"/>
              <a:t> </a:t>
            </a:r>
            <a:r>
              <a:rPr lang="en-US" dirty="0" err="1"/>
              <a:t>haben</a:t>
            </a:r>
            <a:r>
              <a:rPr lang="en-US" dirty="0"/>
              <a:t> </a:t>
            </a:r>
            <a:r>
              <a:rPr lang="en-US" dirty="0" err="1"/>
              <a:t>ein</a:t>
            </a:r>
            <a:r>
              <a:rPr lang="en-US" dirty="0"/>
              <a:t> </a:t>
            </a:r>
            <a:r>
              <a:rPr lang="en-US" dirty="0" err="1"/>
              <a:t>riesiges</a:t>
            </a:r>
            <a:r>
              <a:rPr lang="en-US" dirty="0"/>
              <a:t> </a:t>
            </a:r>
            <a:r>
              <a:rPr lang="en-US" dirty="0" err="1"/>
              <a:t>theoretisches</a:t>
            </a:r>
            <a:r>
              <a:rPr lang="en-US" dirty="0"/>
              <a:t> </a:t>
            </a:r>
            <a:r>
              <a:rPr lang="en-US" dirty="0" err="1"/>
              <a:t>Potenzial</a:t>
            </a:r>
            <a:r>
              <a:rPr lang="en-US" dirty="0"/>
              <a:t> </a:t>
            </a:r>
            <a:r>
              <a:rPr lang="en-US" dirty="0" err="1"/>
              <a:t>Emissionen</a:t>
            </a:r>
            <a:r>
              <a:rPr lang="en-US" dirty="0"/>
              <a:t> von </a:t>
            </a:r>
            <a:r>
              <a:rPr lang="en-US" dirty="0" err="1"/>
              <a:t>Geschäftsreisen</a:t>
            </a:r>
            <a:r>
              <a:rPr lang="en-US" dirty="0"/>
              <a:t> </a:t>
            </a:r>
            <a:r>
              <a:rPr lang="en-US" dirty="0" err="1"/>
              <a:t>zu</a:t>
            </a:r>
            <a:r>
              <a:rPr lang="en-US" dirty="0"/>
              <a:t> </a:t>
            </a:r>
            <a:r>
              <a:rPr lang="en-US" dirty="0" err="1"/>
              <a:t>vermeiden</a:t>
            </a:r>
            <a:r>
              <a:rPr lang="en-US" dirty="0"/>
              <a:t>. </a:t>
            </a:r>
          </a:p>
          <a:p>
            <a:pPr marL="171450" indent="-171450">
              <a:buFont typeface="Arial" panose="020B0604020202020204" pitchFamily="34" charset="0"/>
              <a:buChar char="•"/>
            </a:pPr>
            <a:r>
              <a:rPr lang="en-US" dirty="0"/>
              <a:t>Auf der </a:t>
            </a:r>
            <a:r>
              <a:rPr lang="en-US" dirty="0" err="1"/>
              <a:t>linken</a:t>
            </a:r>
            <a:r>
              <a:rPr lang="en-US" dirty="0"/>
              <a:t> </a:t>
            </a:r>
            <a:r>
              <a:rPr lang="en-US" dirty="0" err="1"/>
              <a:t>seite</a:t>
            </a:r>
            <a:r>
              <a:rPr lang="en-US" dirty="0"/>
              <a:t> </a:t>
            </a:r>
            <a:r>
              <a:rPr lang="en-US" dirty="0" err="1"/>
              <a:t>zu</a:t>
            </a:r>
            <a:r>
              <a:rPr lang="en-US" dirty="0"/>
              <a:t> </a:t>
            </a:r>
            <a:r>
              <a:rPr lang="en-US" dirty="0" err="1"/>
              <a:t>sehen</a:t>
            </a:r>
            <a:r>
              <a:rPr lang="en-US" dirty="0"/>
              <a:t> die </a:t>
            </a:r>
            <a:r>
              <a:rPr lang="en-US" dirty="0" err="1"/>
              <a:t>Emissionen</a:t>
            </a:r>
            <a:r>
              <a:rPr lang="en-US" dirty="0"/>
              <a:t> </a:t>
            </a:r>
            <a:r>
              <a:rPr lang="en-US" dirty="0" err="1"/>
              <a:t>einer</a:t>
            </a:r>
            <a:r>
              <a:rPr lang="en-US" dirty="0"/>
              <a:t> </a:t>
            </a:r>
            <a:r>
              <a:rPr lang="en-US" dirty="0" err="1"/>
              <a:t>Geschäftsreise</a:t>
            </a:r>
            <a:r>
              <a:rPr lang="en-US" dirty="0"/>
              <a:t> von Zürich </a:t>
            </a:r>
            <a:r>
              <a:rPr lang="en-US" dirty="0" err="1"/>
              <a:t>nach</a:t>
            </a:r>
            <a:r>
              <a:rPr lang="en-US" dirty="0"/>
              <a:t> Paris und </a:t>
            </a:r>
            <a:r>
              <a:rPr lang="en-US" dirty="0" err="1"/>
              <a:t>zurück</a:t>
            </a:r>
            <a:endParaRPr lang="en-US" dirty="0"/>
          </a:p>
          <a:p>
            <a:pPr marL="171450" indent="-171450">
              <a:buFont typeface="Arial" panose="020B0604020202020204" pitchFamily="34" charset="0"/>
              <a:buChar char="•"/>
            </a:pPr>
            <a:r>
              <a:rPr lang="en-US" dirty="0" err="1"/>
              <a:t>Über</a:t>
            </a:r>
            <a:r>
              <a:rPr lang="en-US" dirty="0"/>
              <a:t> 300x </a:t>
            </a:r>
            <a:r>
              <a:rPr lang="en-US" dirty="0" err="1"/>
              <a:t>mehr</a:t>
            </a:r>
            <a:r>
              <a:rPr lang="en-US" dirty="0"/>
              <a:t> </a:t>
            </a:r>
            <a:r>
              <a:rPr lang="en-US" dirty="0" err="1"/>
              <a:t>Emissionen</a:t>
            </a:r>
            <a:r>
              <a:rPr lang="en-US" dirty="0"/>
              <a:t> </a:t>
            </a:r>
            <a:r>
              <a:rPr lang="en-US" dirty="0" err="1"/>
              <a:t>werden</a:t>
            </a:r>
            <a:r>
              <a:rPr lang="en-US" dirty="0"/>
              <a:t> </a:t>
            </a:r>
            <a:r>
              <a:rPr lang="en-US" dirty="0" err="1"/>
              <a:t>ausgestossen</a:t>
            </a:r>
            <a:r>
              <a:rPr lang="en-US" dirty="0"/>
              <a:t>, </a:t>
            </a:r>
            <a:r>
              <a:rPr lang="en-US" dirty="0" err="1"/>
              <a:t>wenn</a:t>
            </a:r>
            <a:r>
              <a:rPr lang="en-US" dirty="0"/>
              <a:t> man </a:t>
            </a:r>
            <a:r>
              <a:rPr lang="en-US" dirty="0" err="1"/>
              <a:t>mit</a:t>
            </a:r>
            <a:r>
              <a:rPr lang="en-US" dirty="0"/>
              <a:t> dem </a:t>
            </a:r>
            <a:r>
              <a:rPr lang="en-US" dirty="0" err="1"/>
              <a:t>Flugzeug</a:t>
            </a:r>
            <a:r>
              <a:rPr lang="en-US" dirty="0"/>
              <a:t> </a:t>
            </a:r>
            <a:r>
              <a:rPr lang="en-US" dirty="0" err="1"/>
              <a:t>oder</a:t>
            </a:r>
            <a:r>
              <a:rPr lang="en-US" dirty="0"/>
              <a:t> Auto </a:t>
            </a:r>
            <a:r>
              <a:rPr lang="en-US" dirty="0" err="1"/>
              <a:t>anreist</a:t>
            </a:r>
            <a:r>
              <a:rPr lang="en-US" dirty="0"/>
              <a:t> </a:t>
            </a:r>
            <a:r>
              <a:rPr lang="en-US" dirty="0" err="1"/>
              <a:t>anstatt</a:t>
            </a:r>
            <a:r>
              <a:rPr lang="en-US" dirty="0"/>
              <a:t> </a:t>
            </a:r>
            <a:r>
              <a:rPr lang="en-US" dirty="0" err="1"/>
              <a:t>eine</a:t>
            </a:r>
            <a:r>
              <a:rPr lang="en-US" dirty="0"/>
              <a:t> VK </a:t>
            </a:r>
            <a:r>
              <a:rPr lang="en-US" dirty="0" err="1"/>
              <a:t>durchzuführen</a:t>
            </a:r>
            <a:r>
              <a:rPr lang="en-US" dirty="0"/>
              <a:t>.</a:t>
            </a:r>
          </a:p>
          <a:p>
            <a:pPr marL="171450" indent="-171450">
              <a:buFont typeface="Arial" panose="020B0604020202020204" pitchFamily="34" charset="0"/>
              <a:buChar char="•"/>
            </a:pPr>
            <a:r>
              <a:rPr lang="en-US" dirty="0"/>
              <a:t>Also </a:t>
            </a:r>
            <a:r>
              <a:rPr lang="en-US" dirty="0" err="1"/>
              <a:t>ein</a:t>
            </a:r>
            <a:r>
              <a:rPr lang="en-US" dirty="0"/>
              <a:t> </a:t>
            </a:r>
            <a:r>
              <a:rPr lang="en-US" dirty="0" err="1"/>
              <a:t>riesiges</a:t>
            </a:r>
            <a:r>
              <a:rPr lang="en-US" dirty="0"/>
              <a:t> </a:t>
            </a:r>
            <a:r>
              <a:rPr lang="en-US" dirty="0" err="1"/>
              <a:t>Potenzial</a:t>
            </a:r>
            <a:r>
              <a:rPr lang="en-US" dirty="0"/>
              <a:t>. </a:t>
            </a:r>
            <a:r>
              <a:rPr lang="en-US" dirty="0" err="1"/>
              <a:t>Doch</a:t>
            </a:r>
            <a:r>
              <a:rPr lang="en-US" dirty="0"/>
              <a:t> </a:t>
            </a:r>
            <a:r>
              <a:rPr lang="en-US" dirty="0" err="1"/>
              <a:t>eins</a:t>
            </a:r>
            <a:r>
              <a:rPr lang="en-US" dirty="0"/>
              <a:t> </a:t>
            </a:r>
            <a:r>
              <a:rPr lang="en-US" dirty="0" err="1"/>
              <a:t>wird</a:t>
            </a:r>
            <a:r>
              <a:rPr lang="en-US" dirty="0"/>
              <a:t> </a:t>
            </a:r>
            <a:r>
              <a:rPr lang="en-US" dirty="0" err="1"/>
              <a:t>dabei</a:t>
            </a:r>
            <a:r>
              <a:rPr lang="en-US" dirty="0"/>
              <a:t> </a:t>
            </a:r>
            <a:r>
              <a:rPr lang="en-US" dirty="0" err="1"/>
              <a:t>häufig</a:t>
            </a:r>
            <a:r>
              <a:rPr lang="en-US" dirty="0"/>
              <a:t> </a:t>
            </a:r>
            <a:r>
              <a:rPr lang="en-US" dirty="0" err="1"/>
              <a:t>übersehen</a:t>
            </a:r>
            <a:r>
              <a:rPr lang="en-US" dirty="0"/>
              <a:t>.</a:t>
            </a:r>
          </a:p>
        </p:txBody>
      </p:sp>
      <p:sp>
        <p:nvSpPr>
          <p:cNvPr id="4" name="Foliennummernplatzhalter 3">
            <a:extLst>
              <a:ext uri="{FF2B5EF4-FFF2-40B4-BE49-F238E27FC236}">
                <a16:creationId xmlns:a16="http://schemas.microsoft.com/office/drawing/2014/main" id="{14147B51-3876-D012-2074-C4748E670CF0}"/>
              </a:ext>
            </a:extLst>
          </p:cNvPr>
          <p:cNvSpPr>
            <a:spLocks noGrp="1"/>
          </p:cNvSpPr>
          <p:nvPr>
            <p:ph type="sldNum" sz="quarter" idx="5"/>
          </p:nvPr>
        </p:nvSpPr>
        <p:spPr/>
        <p:txBody>
          <a:bodyPr/>
          <a:lstStyle/>
          <a:p>
            <a:pPr>
              <a:defRPr/>
            </a:pPr>
            <a:fld id="{52EACC8D-AB67-CC46-8362-770A9B3BA69F}" type="slidenum">
              <a:rPr lang="en-US" altLang="en-US" smtClean="0"/>
              <a:pPr>
                <a:defRPr/>
              </a:pPr>
              <a:t>38</a:t>
            </a:fld>
            <a:endParaRPr lang="en-US" altLang="en-US"/>
          </a:p>
        </p:txBody>
      </p:sp>
    </p:spTree>
    <p:extLst>
      <p:ext uri="{BB962C8B-B14F-4D97-AF65-F5344CB8AC3E}">
        <p14:creationId xmlns:p14="http://schemas.microsoft.com/office/powerpoint/2010/main" val="2811164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22118-9E15-C3FC-052E-04048084036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BD77BE9-DAA0-29B8-DA0A-5C749C58591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37EB4-8C61-4C14-0D8E-B14419147615}"/>
              </a:ext>
            </a:extLst>
          </p:cNvPr>
          <p:cNvSpPr>
            <a:spLocks noGrp="1"/>
          </p:cNvSpPr>
          <p:nvPr>
            <p:ph type="body" idx="1"/>
          </p:nvPr>
        </p:nvSpPr>
        <p:spPr/>
        <p:txBody>
          <a:bodyPr/>
          <a:lstStyle/>
          <a:p>
            <a:pPr marL="171450" indent="-171450">
              <a:buFont typeface="Arial" panose="020B0604020202020204" pitchFamily="34" charset="0"/>
              <a:buChar char="•"/>
            </a:pPr>
            <a:r>
              <a:rPr lang="en-US" dirty="0"/>
              <a:t>Das </a:t>
            </a:r>
            <a:r>
              <a:rPr lang="en-US" dirty="0" err="1"/>
              <a:t>zweite</a:t>
            </a:r>
            <a:r>
              <a:rPr lang="en-US" dirty="0"/>
              <a:t> Problem </a:t>
            </a:r>
            <a:r>
              <a:rPr lang="en-US" dirty="0" err="1"/>
              <a:t>ist</a:t>
            </a:r>
            <a:r>
              <a:rPr lang="en-US" dirty="0"/>
              <a:t>, </a:t>
            </a:r>
            <a:r>
              <a:rPr lang="en-US" dirty="0" err="1"/>
              <a:t>dass</a:t>
            </a:r>
            <a:r>
              <a:rPr lang="en-US" dirty="0"/>
              <a:t> </a:t>
            </a:r>
            <a:r>
              <a:rPr lang="en-US" dirty="0" err="1"/>
              <a:t>klimaschädigende</a:t>
            </a:r>
            <a:r>
              <a:rPr lang="en-US" dirty="0"/>
              <a:t> </a:t>
            </a:r>
            <a:r>
              <a:rPr lang="en-US" dirty="0" err="1"/>
              <a:t>Effekte</a:t>
            </a:r>
            <a:r>
              <a:rPr lang="en-US" dirty="0"/>
              <a:t> </a:t>
            </a:r>
            <a:r>
              <a:rPr lang="en-US" dirty="0" err="1"/>
              <a:t>vernachlässigt</a:t>
            </a:r>
            <a:r>
              <a:rPr lang="en-US" dirty="0"/>
              <a:t> </a:t>
            </a:r>
            <a:r>
              <a:rPr lang="en-US" dirty="0" err="1"/>
              <a:t>werden</a:t>
            </a:r>
            <a:r>
              <a:rPr lang="en-US" dirty="0"/>
              <a:t>.</a:t>
            </a:r>
          </a:p>
          <a:p>
            <a:pPr marL="171450" indent="-171450">
              <a:buFont typeface="Arial" panose="020B0604020202020204" pitchFamily="34" charset="0"/>
              <a:buChar char="•"/>
            </a:pPr>
            <a:r>
              <a:rPr lang="en-US" dirty="0"/>
              <a:t>Wie </a:t>
            </a:r>
            <a:r>
              <a:rPr lang="en-US" dirty="0" err="1"/>
              <a:t>vorher</a:t>
            </a:r>
            <a:r>
              <a:rPr lang="en-US" dirty="0"/>
              <a:t> </a:t>
            </a:r>
            <a:r>
              <a:rPr lang="en-US" dirty="0" err="1"/>
              <a:t>beschrieben</a:t>
            </a:r>
            <a:r>
              <a:rPr lang="en-US" dirty="0"/>
              <a:t> </a:t>
            </a:r>
            <a:r>
              <a:rPr lang="en-US" dirty="0" err="1"/>
              <a:t>befinden</a:t>
            </a:r>
            <a:r>
              <a:rPr lang="en-US" dirty="0"/>
              <a:t> </a:t>
            </a:r>
            <a:r>
              <a:rPr lang="en-US" dirty="0" err="1"/>
              <a:t>sich</a:t>
            </a:r>
            <a:r>
              <a:rPr lang="en-US" dirty="0"/>
              <a:t> </a:t>
            </a:r>
            <a:r>
              <a:rPr lang="en-US" dirty="0" err="1"/>
              <a:t>zum</a:t>
            </a:r>
            <a:r>
              <a:rPr lang="en-US" dirty="0"/>
              <a:t> </a:t>
            </a:r>
            <a:r>
              <a:rPr lang="en-US" dirty="0" err="1"/>
              <a:t>Beispiel</a:t>
            </a:r>
            <a:r>
              <a:rPr lang="en-US" dirty="0"/>
              <a:t> </a:t>
            </a:r>
            <a:r>
              <a:rPr lang="en-US" dirty="0" err="1"/>
              <a:t>im</a:t>
            </a:r>
            <a:r>
              <a:rPr lang="en-US" dirty="0"/>
              <a:t> Google </a:t>
            </a:r>
            <a:r>
              <a:rPr lang="en-US" dirty="0" err="1"/>
              <a:t>Enviornmental</a:t>
            </a:r>
            <a:r>
              <a:rPr lang="en-US" dirty="0"/>
              <a:t> Report </a:t>
            </a:r>
            <a:r>
              <a:rPr lang="en-US" dirty="0" err="1"/>
              <a:t>Beispiele</a:t>
            </a:r>
            <a:r>
              <a:rPr lang="en-US" dirty="0"/>
              <a:t> </a:t>
            </a:r>
            <a:r>
              <a:rPr lang="en-US" dirty="0" err="1"/>
              <a:t>wie</a:t>
            </a:r>
            <a:r>
              <a:rPr lang="en-US" dirty="0"/>
              <a:t> Google Maps, Google Flights </a:t>
            </a:r>
            <a:r>
              <a:rPr lang="en-US" dirty="0" err="1"/>
              <a:t>oder</a:t>
            </a:r>
            <a:r>
              <a:rPr lang="en-US" dirty="0"/>
              <a:t> Google Nest </a:t>
            </a:r>
            <a:r>
              <a:rPr lang="en-US" dirty="0" err="1"/>
              <a:t>Emissionen</a:t>
            </a:r>
            <a:r>
              <a:rPr lang="en-US" dirty="0"/>
              <a:t> </a:t>
            </a:r>
            <a:r>
              <a:rPr lang="en-US" dirty="0" err="1"/>
              <a:t>vermeidet</a:t>
            </a:r>
            <a:r>
              <a:rPr lang="en-US" dirty="0"/>
              <a:t>. Und das </a:t>
            </a:r>
            <a:r>
              <a:rPr lang="en-US" dirty="0" err="1"/>
              <a:t>können</a:t>
            </a:r>
            <a:r>
              <a:rPr lang="en-US" dirty="0"/>
              <a:t> </a:t>
            </a:r>
            <a:r>
              <a:rPr lang="en-US" dirty="0" err="1"/>
              <a:t>sie</a:t>
            </a:r>
            <a:r>
              <a:rPr lang="en-US" dirty="0"/>
              <a:t> </a:t>
            </a:r>
            <a:r>
              <a:rPr lang="en-US" dirty="0" err="1"/>
              <a:t>sicherlich</a:t>
            </a:r>
            <a:r>
              <a:rPr lang="en-US" dirty="0"/>
              <a:t> </a:t>
            </a:r>
            <a:r>
              <a:rPr lang="en-US" dirty="0" err="1"/>
              <a:t>auch</a:t>
            </a:r>
            <a:r>
              <a:rPr lang="en-US" dirty="0"/>
              <a:t>.</a:t>
            </a:r>
          </a:p>
          <a:p>
            <a:pPr marL="171450" indent="-171450">
              <a:buFont typeface="Arial" panose="020B0604020202020204" pitchFamily="34" charset="0"/>
              <a:buChar char="•"/>
            </a:pPr>
            <a:r>
              <a:rPr lang="en-US" dirty="0"/>
              <a:t>Was </a:t>
            </a:r>
            <a:r>
              <a:rPr lang="en-US" dirty="0" err="1"/>
              <a:t>aber</a:t>
            </a:r>
            <a:r>
              <a:rPr lang="en-US" dirty="0"/>
              <a:t> </a:t>
            </a:r>
            <a:r>
              <a:rPr lang="en-US" dirty="0" err="1"/>
              <a:t>nicht</a:t>
            </a:r>
            <a:r>
              <a:rPr lang="en-US" dirty="0"/>
              <a:t> </a:t>
            </a:r>
            <a:r>
              <a:rPr lang="en-US" dirty="0" err="1"/>
              <a:t>einmal</a:t>
            </a:r>
            <a:r>
              <a:rPr lang="en-US" dirty="0"/>
              <a:t> </a:t>
            </a:r>
            <a:r>
              <a:rPr lang="en-US" dirty="0" err="1"/>
              <a:t>erwähnt</a:t>
            </a:r>
            <a:r>
              <a:rPr lang="en-US" dirty="0"/>
              <a:t> </a:t>
            </a:r>
            <a:r>
              <a:rPr lang="en-US" dirty="0" err="1"/>
              <a:t>wird</a:t>
            </a:r>
            <a:r>
              <a:rPr lang="en-US" dirty="0"/>
              <a:t>, </a:t>
            </a:r>
            <a:r>
              <a:rPr lang="en-US" dirty="0" err="1"/>
              <a:t>ist</a:t>
            </a:r>
            <a:r>
              <a:rPr lang="en-US" dirty="0"/>
              <a:t> </a:t>
            </a:r>
            <a:r>
              <a:rPr lang="en-US" dirty="0" err="1"/>
              <a:t>dass</a:t>
            </a:r>
            <a:r>
              <a:rPr lang="en-US" dirty="0"/>
              <a:t> der Kern des </a:t>
            </a:r>
            <a:r>
              <a:rPr lang="en-US" dirty="0" err="1"/>
              <a:t>Geschäftsmodell</a:t>
            </a:r>
            <a:r>
              <a:rPr lang="en-US" dirty="0"/>
              <a:t> der </a:t>
            </a:r>
            <a:r>
              <a:rPr lang="en-US" dirty="0" err="1"/>
              <a:t>Firma</a:t>
            </a:r>
            <a:r>
              <a:rPr lang="en-US" dirty="0"/>
              <a:t>, von </a:t>
            </a:r>
            <a:r>
              <a:rPr lang="en-US" dirty="0" err="1"/>
              <a:t>vielen</a:t>
            </a:r>
            <a:r>
              <a:rPr lang="en-US" dirty="0"/>
              <a:t> digitalin </a:t>
            </a:r>
            <a:r>
              <a:rPr lang="en-US" dirty="0" err="1"/>
              <a:t>Plattformen</a:t>
            </a:r>
            <a:r>
              <a:rPr lang="en-US" dirty="0"/>
              <a:t>, </a:t>
            </a:r>
            <a:r>
              <a:rPr lang="en-US" dirty="0" err="1"/>
              <a:t>Emissionen</a:t>
            </a:r>
            <a:r>
              <a:rPr lang="en-US" dirty="0"/>
              <a:t> </a:t>
            </a:r>
            <a:r>
              <a:rPr lang="en-US" dirty="0" err="1"/>
              <a:t>erhöht</a:t>
            </a:r>
            <a:r>
              <a:rPr lang="en-US" dirty="0"/>
              <a:t>.</a:t>
            </a:r>
          </a:p>
          <a:p>
            <a:pPr marL="171450" indent="-171450">
              <a:buFont typeface="Arial" panose="020B0604020202020204" pitchFamily="34" charset="0"/>
              <a:buChar char="•"/>
            </a:pPr>
            <a:r>
              <a:rPr lang="en-US" dirty="0"/>
              <a:t>Man </a:t>
            </a:r>
            <a:r>
              <a:rPr lang="en-US" dirty="0" err="1"/>
              <a:t>kann</a:t>
            </a:r>
            <a:r>
              <a:rPr lang="en-US" dirty="0"/>
              <a:t> es </a:t>
            </a:r>
            <a:r>
              <a:rPr lang="en-US" dirty="0" err="1"/>
              <a:t>sich</a:t>
            </a:r>
            <a:r>
              <a:rPr lang="en-US" dirty="0"/>
              <a:t> </a:t>
            </a:r>
            <a:r>
              <a:rPr lang="en-US" dirty="0" err="1"/>
              <a:t>wie</a:t>
            </a:r>
            <a:r>
              <a:rPr lang="en-US" dirty="0"/>
              <a:t> </a:t>
            </a:r>
            <a:r>
              <a:rPr lang="en-US" dirty="0" err="1"/>
              <a:t>folgt</a:t>
            </a:r>
            <a:r>
              <a:rPr lang="en-US" dirty="0"/>
              <a:t> </a:t>
            </a:r>
            <a:r>
              <a:rPr lang="en-US" dirty="0" err="1"/>
              <a:t>vorstellen</a:t>
            </a:r>
            <a:r>
              <a:rPr lang="en-US" dirty="0"/>
              <a:t>.</a:t>
            </a:r>
          </a:p>
          <a:p>
            <a:pPr marL="628650" lvl="1" indent="-171450">
              <a:buFont typeface="Arial" panose="020B0604020202020204" pitchFamily="34" charset="0"/>
              <a:buChar char="•"/>
            </a:pPr>
            <a:r>
              <a:rPr lang="en-US" dirty="0" err="1"/>
              <a:t>Digitale</a:t>
            </a:r>
            <a:r>
              <a:rPr lang="en-US" dirty="0"/>
              <a:t> </a:t>
            </a:r>
            <a:r>
              <a:rPr lang="en-US" dirty="0" err="1"/>
              <a:t>Plattformen</a:t>
            </a:r>
            <a:r>
              <a:rPr lang="en-US" dirty="0"/>
              <a:t> </a:t>
            </a:r>
            <a:r>
              <a:rPr lang="en-US" dirty="0" err="1"/>
              <a:t>machen</a:t>
            </a:r>
            <a:r>
              <a:rPr lang="en-US" dirty="0"/>
              <a:t> Geld, in dem </a:t>
            </a:r>
            <a:r>
              <a:rPr lang="en-US" dirty="0" err="1"/>
              <a:t>sie</a:t>
            </a:r>
            <a:r>
              <a:rPr lang="en-US" dirty="0"/>
              <a:t> </a:t>
            </a:r>
            <a:r>
              <a:rPr lang="en-US" dirty="0" err="1"/>
              <a:t>uns</a:t>
            </a:r>
            <a:r>
              <a:rPr lang="en-US" dirty="0"/>
              <a:t> </a:t>
            </a:r>
            <a:r>
              <a:rPr lang="en-US" dirty="0" err="1"/>
              <a:t>werbung</a:t>
            </a:r>
            <a:r>
              <a:rPr lang="en-US" dirty="0"/>
              <a:t> </a:t>
            </a:r>
            <a:r>
              <a:rPr lang="en-US" dirty="0" err="1"/>
              <a:t>anzeigen</a:t>
            </a:r>
            <a:r>
              <a:rPr lang="en-US" dirty="0"/>
              <a:t> auf die </a:t>
            </a:r>
            <a:r>
              <a:rPr lang="en-US" dirty="0" err="1"/>
              <a:t>wir</a:t>
            </a:r>
            <a:r>
              <a:rPr lang="en-US" dirty="0"/>
              <a:t> </a:t>
            </a:r>
            <a:r>
              <a:rPr lang="en-US" dirty="0" err="1"/>
              <a:t>klicken</a:t>
            </a:r>
            <a:endParaRPr lang="en-US" dirty="0"/>
          </a:p>
          <a:p>
            <a:pPr marL="628650" lvl="1" indent="-171450">
              <a:buFont typeface="Arial" panose="020B0604020202020204" pitchFamily="34" charset="0"/>
              <a:buChar char="•"/>
            </a:pPr>
            <a:r>
              <a:rPr lang="en-US" dirty="0"/>
              <a:t>Sie </a:t>
            </a:r>
            <a:r>
              <a:rPr lang="en-US" dirty="0" err="1"/>
              <a:t>machen</a:t>
            </a:r>
            <a:r>
              <a:rPr lang="en-US" dirty="0"/>
              <a:t> </a:t>
            </a:r>
            <a:r>
              <a:rPr lang="en-US" dirty="0" err="1"/>
              <a:t>mehr</a:t>
            </a:r>
            <a:r>
              <a:rPr lang="en-US" dirty="0"/>
              <a:t> Geld, je </a:t>
            </a:r>
            <a:r>
              <a:rPr lang="en-US" dirty="0" err="1"/>
              <a:t>länger</a:t>
            </a:r>
            <a:r>
              <a:rPr lang="en-US" dirty="0"/>
              <a:t> </a:t>
            </a:r>
            <a:r>
              <a:rPr lang="en-US" dirty="0" err="1"/>
              <a:t>wir</a:t>
            </a:r>
            <a:r>
              <a:rPr lang="en-US" dirty="0"/>
              <a:t> auf den </a:t>
            </a:r>
            <a:r>
              <a:rPr lang="en-US" dirty="0" err="1"/>
              <a:t>Plattformen</a:t>
            </a:r>
            <a:r>
              <a:rPr lang="en-US" dirty="0"/>
              <a:t> </a:t>
            </a:r>
            <a:r>
              <a:rPr lang="en-US" dirty="0" err="1"/>
              <a:t>sind</a:t>
            </a:r>
            <a:r>
              <a:rPr lang="en-US" dirty="0"/>
              <a:t>, den </a:t>
            </a:r>
            <a:r>
              <a:rPr lang="en-US" dirty="0" err="1"/>
              <a:t>dann</a:t>
            </a:r>
            <a:r>
              <a:rPr lang="en-US" dirty="0"/>
              <a:t> </a:t>
            </a:r>
            <a:r>
              <a:rPr lang="en-US" dirty="0" err="1"/>
              <a:t>können</a:t>
            </a:r>
            <a:r>
              <a:rPr lang="en-US" dirty="0"/>
              <a:t> </a:t>
            </a:r>
            <a:r>
              <a:rPr lang="en-US" dirty="0" err="1"/>
              <a:t>sie</a:t>
            </a:r>
            <a:r>
              <a:rPr lang="en-US" dirty="0"/>
              <a:t> </a:t>
            </a:r>
            <a:r>
              <a:rPr lang="en-US" dirty="0" err="1"/>
              <a:t>uns</a:t>
            </a:r>
            <a:r>
              <a:rPr lang="en-US" dirty="0"/>
              <a:t> </a:t>
            </a:r>
            <a:r>
              <a:rPr lang="en-US" dirty="0" err="1"/>
              <a:t>mehr</a:t>
            </a:r>
            <a:r>
              <a:rPr lang="en-US" dirty="0"/>
              <a:t> </a:t>
            </a:r>
            <a:r>
              <a:rPr lang="en-US" dirty="0" err="1"/>
              <a:t>werbung</a:t>
            </a:r>
            <a:r>
              <a:rPr lang="en-US" dirty="0"/>
              <a:t> </a:t>
            </a:r>
            <a:r>
              <a:rPr lang="en-US" dirty="0" err="1"/>
              <a:t>anzeigen</a:t>
            </a:r>
            <a:r>
              <a:rPr lang="en-US" dirty="0"/>
              <a:t>, und </a:t>
            </a:r>
            <a:r>
              <a:rPr lang="en-US" dirty="0" err="1"/>
              <a:t>mehr</a:t>
            </a:r>
            <a:r>
              <a:rPr lang="en-US" dirty="0"/>
              <a:t> </a:t>
            </a:r>
            <a:r>
              <a:rPr lang="en-US" dirty="0" err="1"/>
              <a:t>daten</a:t>
            </a:r>
            <a:r>
              <a:rPr lang="en-US" dirty="0"/>
              <a:t> </a:t>
            </a:r>
            <a:r>
              <a:rPr lang="en-US" dirty="0" err="1"/>
              <a:t>über</a:t>
            </a:r>
            <a:r>
              <a:rPr lang="en-US" dirty="0"/>
              <a:t> </a:t>
            </a:r>
            <a:r>
              <a:rPr lang="en-US" dirty="0" err="1"/>
              <a:t>uns</a:t>
            </a:r>
            <a:r>
              <a:rPr lang="en-US" dirty="0"/>
              <a:t> </a:t>
            </a:r>
            <a:r>
              <a:rPr lang="en-US" dirty="0" err="1"/>
              <a:t>sammeln</a:t>
            </a:r>
            <a:r>
              <a:rPr lang="en-US" dirty="0"/>
              <a:t>, die </a:t>
            </a:r>
            <a:r>
              <a:rPr lang="en-US" dirty="0" err="1"/>
              <a:t>wiederum</a:t>
            </a:r>
            <a:r>
              <a:rPr lang="en-US" dirty="0"/>
              <a:t> </a:t>
            </a:r>
            <a:r>
              <a:rPr lang="en-US" dirty="0" err="1"/>
              <a:t>dazu</a:t>
            </a:r>
            <a:r>
              <a:rPr lang="en-US" dirty="0"/>
              <a:t> </a:t>
            </a:r>
            <a:r>
              <a:rPr lang="en-US" dirty="0" err="1"/>
              <a:t>genutzt</a:t>
            </a:r>
            <a:r>
              <a:rPr lang="en-US" dirty="0"/>
              <a:t> warden, die </a:t>
            </a:r>
            <a:r>
              <a:rPr lang="en-US" dirty="0" err="1"/>
              <a:t>werbung</a:t>
            </a:r>
            <a:r>
              <a:rPr lang="en-US" dirty="0"/>
              <a:t> </a:t>
            </a:r>
            <a:r>
              <a:rPr lang="en-US" dirty="0" err="1"/>
              <a:t>zu</a:t>
            </a:r>
            <a:r>
              <a:rPr lang="en-US" dirty="0"/>
              <a:t> </a:t>
            </a:r>
            <a:r>
              <a:rPr lang="en-US" dirty="0" err="1"/>
              <a:t>personalisieren</a:t>
            </a:r>
            <a:r>
              <a:rPr lang="en-US" dirty="0"/>
              <a:t>.</a:t>
            </a:r>
          </a:p>
          <a:p>
            <a:pPr marL="628650" lvl="1" indent="-171450">
              <a:buFont typeface="Arial" panose="020B0604020202020204" pitchFamily="34" charset="0"/>
              <a:buChar char="•"/>
            </a:pPr>
            <a:r>
              <a:rPr lang="en-US" dirty="0"/>
              <a:t>Je </a:t>
            </a:r>
            <a:r>
              <a:rPr lang="en-US" dirty="0" err="1"/>
              <a:t>länger</a:t>
            </a:r>
            <a:r>
              <a:rPr lang="en-US" dirty="0"/>
              <a:t> </a:t>
            </a:r>
            <a:r>
              <a:rPr lang="en-US" dirty="0" err="1"/>
              <a:t>wir</a:t>
            </a:r>
            <a:r>
              <a:rPr lang="en-US" dirty="0"/>
              <a:t> auf den </a:t>
            </a:r>
            <a:r>
              <a:rPr lang="en-US" dirty="0" err="1"/>
              <a:t>Pattformen</a:t>
            </a:r>
            <a:r>
              <a:rPr lang="en-US" dirty="0"/>
              <a:t> </a:t>
            </a:r>
            <a:r>
              <a:rPr lang="en-US" dirty="0" err="1"/>
              <a:t>sind</a:t>
            </a:r>
            <a:r>
              <a:rPr lang="en-US" dirty="0"/>
              <a:t>, </a:t>
            </a:r>
            <a:r>
              <a:rPr lang="en-US" dirty="0" err="1"/>
              <a:t>desto</a:t>
            </a:r>
            <a:r>
              <a:rPr lang="en-US" dirty="0"/>
              <a:t> </a:t>
            </a:r>
            <a:r>
              <a:rPr lang="en-US" dirty="0" err="1"/>
              <a:t>wahrscheinlicher</a:t>
            </a:r>
            <a:r>
              <a:rPr lang="en-US" dirty="0"/>
              <a:t> </a:t>
            </a:r>
            <a:r>
              <a:rPr lang="en-US" dirty="0" err="1"/>
              <a:t>ist</a:t>
            </a:r>
            <a:r>
              <a:rPr lang="en-US" dirty="0"/>
              <a:t> es </a:t>
            </a:r>
            <a:r>
              <a:rPr lang="en-US" dirty="0" err="1"/>
              <a:t>dass</a:t>
            </a:r>
            <a:r>
              <a:rPr lang="en-US" dirty="0"/>
              <a:t> </a:t>
            </a:r>
            <a:r>
              <a:rPr lang="en-US" dirty="0" err="1"/>
              <a:t>wir</a:t>
            </a:r>
            <a:r>
              <a:rPr lang="en-US" dirty="0"/>
              <a:t> den </a:t>
            </a:r>
            <a:r>
              <a:rPr lang="en-US" dirty="0" err="1"/>
              <a:t>Werbungen</a:t>
            </a:r>
            <a:r>
              <a:rPr lang="en-US" dirty="0"/>
              <a:t> </a:t>
            </a:r>
            <a:r>
              <a:rPr lang="en-US" dirty="0" err="1"/>
              <a:t>folgen</a:t>
            </a:r>
            <a:r>
              <a:rPr lang="en-US" dirty="0"/>
              <a:t> und </a:t>
            </a:r>
            <a:r>
              <a:rPr lang="en-US" dirty="0" err="1"/>
              <a:t>vielleicht</a:t>
            </a:r>
            <a:r>
              <a:rPr lang="en-US" dirty="0"/>
              <a:t> </a:t>
            </a:r>
            <a:r>
              <a:rPr lang="en-US" dirty="0" err="1"/>
              <a:t>Produkte</a:t>
            </a:r>
            <a:r>
              <a:rPr lang="en-US" dirty="0"/>
              <a:t> </a:t>
            </a:r>
            <a:r>
              <a:rPr lang="en-US" dirty="0" err="1"/>
              <a:t>kaufen</a:t>
            </a:r>
            <a:r>
              <a:rPr lang="en-US" dirty="0"/>
              <a:t> die </a:t>
            </a:r>
            <a:r>
              <a:rPr lang="en-US" dirty="0" err="1"/>
              <a:t>wir</a:t>
            </a:r>
            <a:r>
              <a:rPr lang="en-US" dirty="0"/>
              <a:t> gar </a:t>
            </a:r>
            <a:r>
              <a:rPr lang="en-US" dirty="0" err="1"/>
              <a:t>nicht</a:t>
            </a:r>
            <a:r>
              <a:rPr lang="en-US" dirty="0"/>
              <a:t> </a:t>
            </a:r>
            <a:r>
              <a:rPr lang="en-US" dirty="0" err="1"/>
              <a:t>unbeding</a:t>
            </a:r>
            <a:r>
              <a:rPr lang="en-US" dirty="0"/>
              <a:t> </a:t>
            </a:r>
            <a:r>
              <a:rPr lang="en-US" dirty="0" err="1"/>
              <a:t>benötigen</a:t>
            </a:r>
            <a:endParaRPr lang="en-US" dirty="0"/>
          </a:p>
          <a:p>
            <a:pPr marL="628650" lvl="1" indent="-171450">
              <a:buFont typeface="Arial" panose="020B0604020202020204" pitchFamily="34" charset="0"/>
              <a:buChar char="•"/>
            </a:pPr>
            <a:r>
              <a:rPr lang="en-US" dirty="0"/>
              <a:t>Das heist, das das </a:t>
            </a:r>
            <a:r>
              <a:rPr lang="en-US" dirty="0" err="1"/>
              <a:t>ganze</a:t>
            </a:r>
            <a:r>
              <a:rPr lang="en-US" dirty="0"/>
              <a:t> System der </a:t>
            </a:r>
            <a:r>
              <a:rPr lang="en-US" dirty="0" err="1"/>
              <a:t>Plattform</a:t>
            </a:r>
            <a:r>
              <a:rPr lang="en-US" dirty="0"/>
              <a:t> von den </a:t>
            </a:r>
            <a:r>
              <a:rPr lang="en-US" dirty="0" err="1"/>
              <a:t>Anreizstrukturen</a:t>
            </a:r>
            <a:r>
              <a:rPr lang="en-US" dirty="0"/>
              <a:t> so </a:t>
            </a:r>
            <a:r>
              <a:rPr lang="en-US" dirty="0" err="1"/>
              <a:t>ausgelegt</a:t>
            </a:r>
            <a:r>
              <a:rPr lang="en-US" dirty="0"/>
              <a:t> </a:t>
            </a:r>
            <a:r>
              <a:rPr lang="en-US" dirty="0" err="1"/>
              <a:t>ist</a:t>
            </a:r>
            <a:r>
              <a:rPr lang="en-US" dirty="0"/>
              <a:t>, </a:t>
            </a:r>
            <a:r>
              <a:rPr lang="en-US" dirty="0" err="1"/>
              <a:t>dass</a:t>
            </a:r>
            <a:r>
              <a:rPr lang="en-US" dirty="0"/>
              <a:t> es </a:t>
            </a:r>
            <a:r>
              <a:rPr lang="en-US" dirty="0" err="1"/>
              <a:t>Emissionen</a:t>
            </a:r>
            <a:r>
              <a:rPr lang="en-US" dirty="0"/>
              <a:t> </a:t>
            </a:r>
            <a:r>
              <a:rPr lang="en-US" dirty="0" err="1"/>
              <a:t>erhöht</a:t>
            </a:r>
            <a:r>
              <a:rPr lang="en-US" dirty="0"/>
              <a:t>, das </a:t>
            </a:r>
            <a:r>
              <a:rPr lang="en-US" dirty="0" err="1"/>
              <a:t>wird</a:t>
            </a:r>
            <a:r>
              <a:rPr lang="en-US" dirty="0"/>
              <a:t> </a:t>
            </a:r>
            <a:r>
              <a:rPr lang="en-US" dirty="0" err="1"/>
              <a:t>aber</a:t>
            </a:r>
            <a:r>
              <a:rPr lang="en-US" dirty="0"/>
              <a:t> </a:t>
            </a:r>
            <a:r>
              <a:rPr lang="en-US" dirty="0" err="1"/>
              <a:t>nirgendwo</a:t>
            </a:r>
            <a:r>
              <a:rPr lang="en-US" dirty="0"/>
              <a:t> </a:t>
            </a:r>
            <a:r>
              <a:rPr lang="en-US" dirty="0" err="1"/>
              <a:t>erwähnt</a:t>
            </a:r>
            <a:r>
              <a:rPr lang="en-US" dirty="0"/>
              <a:t>.</a:t>
            </a:r>
          </a:p>
        </p:txBody>
      </p:sp>
      <p:sp>
        <p:nvSpPr>
          <p:cNvPr id="4" name="Foliennummernplatzhalter 3">
            <a:extLst>
              <a:ext uri="{FF2B5EF4-FFF2-40B4-BE49-F238E27FC236}">
                <a16:creationId xmlns:a16="http://schemas.microsoft.com/office/drawing/2014/main" id="{3C1581B8-E239-C854-26C1-889B6570CA3B}"/>
              </a:ext>
            </a:extLst>
          </p:cNvPr>
          <p:cNvSpPr>
            <a:spLocks noGrp="1"/>
          </p:cNvSpPr>
          <p:nvPr>
            <p:ph type="sldNum" sz="quarter" idx="5"/>
          </p:nvPr>
        </p:nvSpPr>
        <p:spPr/>
        <p:txBody>
          <a:bodyPr/>
          <a:lstStyle/>
          <a:p>
            <a:pPr>
              <a:defRPr/>
            </a:pPr>
            <a:fld id="{52EACC8D-AB67-CC46-8362-770A9B3BA69F}" type="slidenum">
              <a:rPr lang="en-US" altLang="en-US" smtClean="0"/>
              <a:pPr>
                <a:defRPr/>
              </a:pPr>
              <a:t>41</a:t>
            </a:fld>
            <a:endParaRPr lang="en-US" altLang="en-US"/>
          </a:p>
        </p:txBody>
      </p:sp>
    </p:spTree>
    <p:extLst>
      <p:ext uri="{BB962C8B-B14F-4D97-AF65-F5344CB8AC3E}">
        <p14:creationId xmlns:p14="http://schemas.microsoft.com/office/powerpoint/2010/main" val="29306813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F1FB5C-76BE-FC02-E4A0-9F88B755F69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C2D9331-2BFC-4925-6C35-BDB4EDF6DF2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8AE5C5C-2254-B8A9-9E14-C9631E965558}"/>
              </a:ext>
            </a:extLst>
          </p:cNvPr>
          <p:cNvSpPr>
            <a:spLocks noGrp="1"/>
          </p:cNvSpPr>
          <p:nvPr>
            <p:ph type="body" idx="1"/>
          </p:nvPr>
        </p:nvSpPr>
        <p:spPr/>
        <p:txBody>
          <a:bodyPr/>
          <a:lstStyle/>
          <a:p>
            <a:pPr marL="171450" indent="-171450">
              <a:buFont typeface="Arial" panose="020B0604020202020204" pitchFamily="34" charset="0"/>
              <a:buChar char="•"/>
            </a:pPr>
            <a:r>
              <a:rPr lang="en-US" dirty="0"/>
              <a:t>Und </a:t>
            </a:r>
            <a:r>
              <a:rPr lang="en-US" dirty="0" err="1"/>
              <a:t>heute</a:t>
            </a:r>
            <a:r>
              <a:rPr lang="en-US" dirty="0"/>
              <a:t> </a:t>
            </a:r>
            <a:r>
              <a:rPr lang="en-US" dirty="0" err="1"/>
              <a:t>kommt</a:t>
            </a:r>
            <a:r>
              <a:rPr lang="en-US" dirty="0"/>
              <a:t> </a:t>
            </a:r>
            <a:r>
              <a:rPr lang="en-US" dirty="0" err="1"/>
              <a:t>nocht</a:t>
            </a:r>
            <a:r>
              <a:rPr lang="en-US" dirty="0"/>
              <a:t> </a:t>
            </a:r>
            <a:r>
              <a:rPr lang="en-US" dirty="0" err="1"/>
              <a:t>hinzu</a:t>
            </a:r>
            <a:r>
              <a:rPr lang="en-US" dirty="0"/>
              <a:t>, </a:t>
            </a:r>
            <a:r>
              <a:rPr lang="en-US" dirty="0" err="1"/>
              <a:t>dass</a:t>
            </a:r>
            <a:r>
              <a:rPr lang="en-US" dirty="0"/>
              <a:t> die </a:t>
            </a:r>
            <a:r>
              <a:rPr lang="en-US" dirty="0" err="1"/>
              <a:t>Plattformen</a:t>
            </a:r>
            <a:r>
              <a:rPr lang="en-US" dirty="0"/>
              <a:t> </a:t>
            </a:r>
            <a:r>
              <a:rPr lang="en-US" dirty="0" err="1"/>
              <a:t>ganz</a:t>
            </a:r>
            <a:r>
              <a:rPr lang="en-US" dirty="0"/>
              <a:t> </a:t>
            </a:r>
            <a:r>
              <a:rPr lang="en-US" dirty="0" err="1"/>
              <a:t>gezielt</a:t>
            </a:r>
            <a:r>
              <a:rPr lang="en-US" dirty="0"/>
              <a:t> so </a:t>
            </a:r>
            <a:r>
              <a:rPr lang="en-US" dirty="0" err="1"/>
              <a:t>gestaltet</a:t>
            </a:r>
            <a:r>
              <a:rPr lang="en-US" dirty="0"/>
              <a:t> warden, </a:t>
            </a:r>
            <a:r>
              <a:rPr lang="en-US" dirty="0" err="1"/>
              <a:t>dass</a:t>
            </a:r>
            <a:r>
              <a:rPr lang="en-US" dirty="0"/>
              <a:t> </a:t>
            </a:r>
            <a:r>
              <a:rPr lang="en-US" dirty="0" err="1"/>
              <a:t>wir</a:t>
            </a:r>
            <a:r>
              <a:rPr lang="en-US" dirty="0"/>
              <a:t> </a:t>
            </a:r>
            <a:r>
              <a:rPr lang="en-US" dirty="0" err="1"/>
              <a:t>möglichst</a:t>
            </a:r>
            <a:r>
              <a:rPr lang="en-US" dirty="0"/>
              <a:t> </a:t>
            </a:r>
            <a:r>
              <a:rPr lang="en-US" dirty="0" err="1"/>
              <a:t>viel</a:t>
            </a:r>
            <a:r>
              <a:rPr lang="en-US" dirty="0"/>
              <a:t> Zeit auf </a:t>
            </a:r>
            <a:r>
              <a:rPr lang="en-US" dirty="0" err="1"/>
              <a:t>ihnen</a:t>
            </a:r>
            <a:r>
              <a:rPr lang="en-US" dirty="0"/>
              <a:t> </a:t>
            </a:r>
            <a:r>
              <a:rPr lang="en-US" dirty="0" err="1"/>
              <a:t>verbringen</a:t>
            </a:r>
            <a:r>
              <a:rPr lang="en-US" dirty="0"/>
              <a:t> und Dinge tun, die </a:t>
            </a:r>
            <a:r>
              <a:rPr lang="en-US" dirty="0" err="1"/>
              <a:t>wir</a:t>
            </a:r>
            <a:r>
              <a:rPr lang="en-US" dirty="0"/>
              <a:t> </a:t>
            </a:r>
            <a:r>
              <a:rPr lang="en-US" dirty="0" err="1"/>
              <a:t>vielleicht</a:t>
            </a:r>
            <a:r>
              <a:rPr lang="en-US" dirty="0"/>
              <a:t> gar </a:t>
            </a:r>
            <a:r>
              <a:rPr lang="en-US" dirty="0" err="1"/>
              <a:t>nicht</a:t>
            </a:r>
            <a:r>
              <a:rPr lang="en-US" dirty="0"/>
              <a:t> tun </a:t>
            </a:r>
            <a:r>
              <a:rPr lang="en-US" dirty="0" err="1"/>
              <a:t>wollen</a:t>
            </a:r>
            <a:r>
              <a:rPr lang="en-US" dirty="0"/>
              <a:t>.</a:t>
            </a:r>
          </a:p>
          <a:p>
            <a:pPr marL="171450" indent="-171450">
              <a:buFont typeface="Arial" panose="020B0604020202020204" pitchFamily="34" charset="0"/>
              <a:buChar char="•"/>
            </a:pPr>
            <a:r>
              <a:rPr lang="en-US" dirty="0"/>
              <a:t>Addictive Design </a:t>
            </a:r>
            <a:r>
              <a:rPr lang="en-US" dirty="0" err="1"/>
              <a:t>beschreibt</a:t>
            </a:r>
            <a:r>
              <a:rPr lang="en-US" dirty="0"/>
              <a:t> </a:t>
            </a:r>
            <a:r>
              <a:rPr lang="en-US" dirty="0" err="1"/>
              <a:t>Techniken</a:t>
            </a:r>
            <a:r>
              <a:rPr lang="en-US" dirty="0"/>
              <a:t>, die </a:t>
            </a:r>
            <a:r>
              <a:rPr lang="en-US" dirty="0" err="1"/>
              <a:t>darauf</a:t>
            </a:r>
            <a:r>
              <a:rPr lang="en-US" dirty="0"/>
              <a:t> </a:t>
            </a:r>
            <a:r>
              <a:rPr lang="en-US" dirty="0" err="1"/>
              <a:t>abzielen</a:t>
            </a:r>
            <a:r>
              <a:rPr lang="en-US" dirty="0"/>
              <a:t> </a:t>
            </a:r>
            <a:r>
              <a:rPr lang="en-US" dirty="0" err="1"/>
              <a:t>uns</a:t>
            </a:r>
            <a:r>
              <a:rPr lang="en-US" dirty="0"/>
              <a:t> </a:t>
            </a:r>
            <a:r>
              <a:rPr lang="en-US" dirty="0" err="1"/>
              <a:t>zu</a:t>
            </a:r>
            <a:r>
              <a:rPr lang="en-US" dirty="0"/>
              <a:t> </a:t>
            </a:r>
            <a:r>
              <a:rPr lang="en-US" dirty="0" err="1"/>
              <a:t>verlocken</a:t>
            </a:r>
            <a:r>
              <a:rPr lang="en-US" dirty="0"/>
              <a:t> auf </a:t>
            </a:r>
            <a:r>
              <a:rPr lang="en-US" dirty="0" err="1"/>
              <a:t>digitale</a:t>
            </a:r>
            <a:r>
              <a:rPr lang="en-US" dirty="0"/>
              <a:t> </a:t>
            </a:r>
            <a:r>
              <a:rPr lang="en-US" dirty="0" err="1"/>
              <a:t>Plattformen</a:t>
            </a:r>
            <a:r>
              <a:rPr lang="en-US" dirty="0"/>
              <a:t> </a:t>
            </a:r>
            <a:r>
              <a:rPr lang="en-US" dirty="0" err="1"/>
              <a:t>zu</a:t>
            </a:r>
            <a:r>
              <a:rPr lang="en-US" dirty="0"/>
              <a:t> </a:t>
            </a:r>
            <a:r>
              <a:rPr lang="en-US" dirty="0" err="1"/>
              <a:t>gehen</a:t>
            </a:r>
            <a:r>
              <a:rPr lang="en-US" dirty="0"/>
              <a:t> </a:t>
            </a:r>
            <a:r>
              <a:rPr lang="en-US" dirty="0" err="1"/>
              <a:t>bzw</a:t>
            </a:r>
            <a:r>
              <a:rPr lang="en-US" dirty="0"/>
              <a:t>. Lange auf </a:t>
            </a:r>
            <a:r>
              <a:rPr lang="en-US" dirty="0" err="1"/>
              <a:t>ihnen</a:t>
            </a:r>
            <a:r>
              <a:rPr lang="en-US" dirty="0"/>
              <a:t> </a:t>
            </a:r>
            <a:r>
              <a:rPr lang="en-US" dirty="0" err="1"/>
              <a:t>zu</a:t>
            </a:r>
            <a:r>
              <a:rPr lang="en-US" dirty="0"/>
              <a:t> </a:t>
            </a:r>
            <a:r>
              <a:rPr lang="en-US" dirty="0" err="1"/>
              <a:t>bleiben</a:t>
            </a:r>
            <a:r>
              <a:rPr lang="en-US" dirty="0"/>
              <a:t>, </a:t>
            </a:r>
            <a:r>
              <a:rPr lang="en-US" dirty="0" err="1"/>
              <a:t>dazu</a:t>
            </a:r>
            <a:r>
              <a:rPr lang="en-US" dirty="0"/>
              <a:t> </a:t>
            </a:r>
            <a:r>
              <a:rPr lang="en-US" dirty="0" err="1"/>
              <a:t>gehören</a:t>
            </a:r>
            <a:r>
              <a:rPr lang="en-US" dirty="0"/>
              <a:t> </a:t>
            </a:r>
            <a:r>
              <a:rPr lang="en-US" dirty="0" err="1"/>
              <a:t>zum</a:t>
            </a:r>
            <a:r>
              <a:rPr lang="en-US" dirty="0"/>
              <a:t> </a:t>
            </a:r>
            <a:r>
              <a:rPr lang="en-US" dirty="0" err="1"/>
              <a:t>Beispiel</a:t>
            </a:r>
            <a:r>
              <a:rPr lang="en-US" dirty="0"/>
              <a:t> </a:t>
            </a:r>
            <a:r>
              <a:rPr lang="en-US" dirty="0" err="1"/>
              <a:t>niemals</a:t>
            </a:r>
            <a:r>
              <a:rPr lang="en-US" dirty="0"/>
              <a:t> </a:t>
            </a:r>
            <a:r>
              <a:rPr lang="en-US" dirty="0" err="1"/>
              <a:t>Endende</a:t>
            </a:r>
            <a:r>
              <a:rPr lang="en-US" dirty="0"/>
              <a:t> News Feeds, der Like Button, der </a:t>
            </a:r>
            <a:r>
              <a:rPr lang="en-US" dirty="0" err="1"/>
              <a:t>zu</a:t>
            </a:r>
            <a:r>
              <a:rPr lang="en-US" dirty="0"/>
              <a:t> </a:t>
            </a:r>
            <a:r>
              <a:rPr lang="en-US" dirty="0" err="1"/>
              <a:t>einer</a:t>
            </a:r>
            <a:r>
              <a:rPr lang="en-US" dirty="0"/>
              <a:t> </a:t>
            </a:r>
            <a:r>
              <a:rPr lang="en-US" dirty="0" err="1"/>
              <a:t>Ausschüttzung</a:t>
            </a:r>
            <a:r>
              <a:rPr lang="en-US" dirty="0"/>
              <a:t> von </a:t>
            </a:r>
            <a:r>
              <a:rPr lang="en-US" dirty="0" err="1"/>
              <a:t>Glückshormonen</a:t>
            </a:r>
            <a:r>
              <a:rPr lang="en-US" dirty="0"/>
              <a:t> </a:t>
            </a:r>
            <a:r>
              <a:rPr lang="en-US" dirty="0" err="1"/>
              <a:t>bei</a:t>
            </a:r>
            <a:r>
              <a:rPr lang="en-US" dirty="0"/>
              <a:t> </a:t>
            </a:r>
            <a:r>
              <a:rPr lang="en-US" dirty="0" err="1"/>
              <a:t>uns</a:t>
            </a:r>
            <a:r>
              <a:rPr lang="en-US" dirty="0"/>
              <a:t> </a:t>
            </a:r>
            <a:r>
              <a:rPr lang="en-US" dirty="0" err="1"/>
              <a:t>im</a:t>
            </a:r>
            <a:r>
              <a:rPr lang="en-US" dirty="0"/>
              <a:t> </a:t>
            </a:r>
            <a:r>
              <a:rPr lang="en-US" dirty="0" err="1"/>
              <a:t>Hirn</a:t>
            </a:r>
            <a:r>
              <a:rPr lang="en-US" dirty="0"/>
              <a:t> </a:t>
            </a:r>
            <a:r>
              <a:rPr lang="en-US" dirty="0" err="1"/>
              <a:t>führt</a:t>
            </a:r>
            <a:r>
              <a:rPr lang="en-US" dirty="0"/>
              <a:t>.</a:t>
            </a:r>
          </a:p>
          <a:p>
            <a:pPr marL="171450" indent="-171450">
              <a:buFont typeface="Arial" panose="020B0604020202020204" pitchFamily="34" charset="0"/>
              <a:buChar char="•"/>
            </a:pPr>
            <a:r>
              <a:rPr lang="en-US" dirty="0"/>
              <a:t>Dark Patterns, </a:t>
            </a:r>
            <a:r>
              <a:rPr lang="en-US" dirty="0" err="1"/>
              <a:t>sind</a:t>
            </a:r>
            <a:r>
              <a:rPr lang="en-US" dirty="0"/>
              <a:t> </a:t>
            </a:r>
            <a:r>
              <a:rPr lang="en-US" dirty="0" err="1"/>
              <a:t>ähnliche</a:t>
            </a:r>
            <a:r>
              <a:rPr lang="en-US" dirty="0"/>
              <a:t> </a:t>
            </a:r>
            <a:r>
              <a:rPr lang="en-US" dirty="0" err="1"/>
              <a:t>Techniken</a:t>
            </a:r>
            <a:r>
              <a:rPr lang="en-US" dirty="0"/>
              <a:t>, die </a:t>
            </a:r>
            <a:r>
              <a:rPr lang="en-US" dirty="0" err="1"/>
              <a:t>uns</a:t>
            </a:r>
            <a:r>
              <a:rPr lang="en-US" dirty="0"/>
              <a:t> </a:t>
            </a:r>
            <a:r>
              <a:rPr lang="en-US" dirty="0" err="1"/>
              <a:t>manipulieren</a:t>
            </a:r>
            <a:r>
              <a:rPr lang="en-US" dirty="0"/>
              <a:t> </a:t>
            </a:r>
            <a:r>
              <a:rPr lang="en-US" dirty="0" err="1"/>
              <a:t>sollen</a:t>
            </a:r>
            <a:r>
              <a:rPr lang="en-US" dirty="0"/>
              <a:t> dinge </a:t>
            </a:r>
            <a:r>
              <a:rPr lang="en-US" dirty="0" err="1"/>
              <a:t>zu</a:t>
            </a:r>
            <a:r>
              <a:rPr lang="en-US" dirty="0"/>
              <a:t> tun, die </a:t>
            </a:r>
            <a:r>
              <a:rPr lang="en-US" dirty="0" err="1"/>
              <a:t>wir</a:t>
            </a:r>
            <a:r>
              <a:rPr lang="en-US" dirty="0"/>
              <a:t> </a:t>
            </a:r>
            <a:r>
              <a:rPr lang="en-US" dirty="0" err="1"/>
              <a:t>eigentlich</a:t>
            </a:r>
            <a:r>
              <a:rPr lang="en-US" dirty="0"/>
              <a:t> gar </a:t>
            </a:r>
            <a:r>
              <a:rPr lang="en-US" dirty="0" err="1"/>
              <a:t>nicht</a:t>
            </a:r>
            <a:r>
              <a:rPr lang="en-US" dirty="0"/>
              <a:t> tun </a:t>
            </a:r>
            <a:r>
              <a:rPr lang="en-US" dirty="0" err="1"/>
              <a:t>wollen</a:t>
            </a:r>
            <a:r>
              <a:rPr lang="en-US" dirty="0"/>
              <a:t>.</a:t>
            </a:r>
          </a:p>
          <a:p>
            <a:pPr marL="171450" indent="-171450">
              <a:buFont typeface="Arial" panose="020B0604020202020204" pitchFamily="34" charset="0"/>
              <a:buChar char="•"/>
            </a:pPr>
            <a:r>
              <a:rPr lang="en-US" dirty="0"/>
              <a:t>Und </a:t>
            </a:r>
            <a:r>
              <a:rPr lang="en-US" dirty="0" err="1"/>
              <a:t>diese</a:t>
            </a:r>
            <a:r>
              <a:rPr lang="en-US" dirty="0"/>
              <a:t> </a:t>
            </a:r>
            <a:r>
              <a:rPr lang="en-US" dirty="0" err="1"/>
              <a:t>Techniken</a:t>
            </a:r>
            <a:r>
              <a:rPr lang="en-US" dirty="0"/>
              <a:t> </a:t>
            </a:r>
            <a:r>
              <a:rPr lang="en-US" dirty="0" err="1"/>
              <a:t>beruhen</a:t>
            </a:r>
            <a:r>
              <a:rPr lang="en-US" dirty="0"/>
              <a:t> auf </a:t>
            </a:r>
            <a:r>
              <a:rPr lang="en-US" dirty="0" err="1"/>
              <a:t>ausgeklügelten</a:t>
            </a:r>
            <a:r>
              <a:rPr lang="en-US" dirty="0"/>
              <a:t> </a:t>
            </a:r>
            <a:r>
              <a:rPr lang="en-US" dirty="0" err="1"/>
              <a:t>sozial-psychologische</a:t>
            </a:r>
            <a:r>
              <a:rPr lang="en-US" dirty="0"/>
              <a:t> </a:t>
            </a:r>
            <a:r>
              <a:rPr lang="en-US" dirty="0" err="1"/>
              <a:t>Manipulationsmechanismen</a:t>
            </a:r>
            <a:r>
              <a:rPr lang="en-US" dirty="0"/>
              <a:t> und </a:t>
            </a:r>
            <a:r>
              <a:rPr lang="en-US" dirty="0" err="1"/>
              <a:t>zielen</a:t>
            </a:r>
            <a:r>
              <a:rPr lang="en-US" dirty="0"/>
              <a:t> </a:t>
            </a:r>
            <a:r>
              <a:rPr lang="en-US" dirty="0" err="1"/>
              <a:t>darauf</a:t>
            </a:r>
            <a:r>
              <a:rPr lang="en-US" dirty="0"/>
              <a:t> ab digitalin und am Ende </a:t>
            </a:r>
            <a:r>
              <a:rPr lang="en-US" dirty="0" err="1"/>
              <a:t>auch</a:t>
            </a:r>
            <a:r>
              <a:rPr lang="en-US" dirty="0"/>
              <a:t> </a:t>
            </a:r>
            <a:r>
              <a:rPr lang="en-US" dirty="0" err="1"/>
              <a:t>physischen</a:t>
            </a:r>
            <a:r>
              <a:rPr lang="en-US" dirty="0"/>
              <a:t> </a:t>
            </a:r>
            <a:r>
              <a:rPr lang="en-US" dirty="0" err="1"/>
              <a:t>Konsum</a:t>
            </a:r>
            <a:r>
              <a:rPr lang="en-US" dirty="0"/>
              <a:t>, und </a:t>
            </a:r>
            <a:r>
              <a:rPr lang="en-US" dirty="0" err="1"/>
              <a:t>damit</a:t>
            </a:r>
            <a:r>
              <a:rPr lang="en-US" dirty="0"/>
              <a:t> </a:t>
            </a:r>
            <a:r>
              <a:rPr lang="en-US" dirty="0" err="1"/>
              <a:t>auch</a:t>
            </a:r>
            <a:r>
              <a:rPr lang="en-US" dirty="0"/>
              <a:t> </a:t>
            </a:r>
            <a:r>
              <a:rPr lang="en-US" dirty="0" err="1"/>
              <a:t>Emissionen</a:t>
            </a:r>
            <a:r>
              <a:rPr lang="en-US" dirty="0"/>
              <a:t> </a:t>
            </a:r>
            <a:r>
              <a:rPr lang="en-US" dirty="0" err="1"/>
              <a:t>zu</a:t>
            </a:r>
            <a:r>
              <a:rPr lang="en-US" dirty="0"/>
              <a:t> </a:t>
            </a:r>
            <a:r>
              <a:rPr lang="en-US" dirty="0" err="1"/>
              <a:t>erhöhen</a:t>
            </a:r>
            <a:r>
              <a:rPr lang="en-US" dirty="0"/>
              <a:t>.</a:t>
            </a:r>
          </a:p>
          <a:p>
            <a:pPr marL="171450" indent="-171450">
              <a:buFont typeface="Arial" panose="020B0604020202020204" pitchFamily="34" charset="0"/>
              <a:buChar char="•"/>
            </a:pPr>
            <a:r>
              <a:rPr lang="en-US" dirty="0"/>
              <a:t>Nun </a:t>
            </a:r>
            <a:r>
              <a:rPr lang="en-US" dirty="0" err="1"/>
              <a:t>kann</a:t>
            </a:r>
            <a:r>
              <a:rPr lang="en-US" dirty="0"/>
              <a:t> man </a:t>
            </a:r>
            <a:r>
              <a:rPr lang="en-US" dirty="0" err="1"/>
              <a:t>sagen</a:t>
            </a:r>
            <a:r>
              <a:rPr lang="en-US" dirty="0"/>
              <a:t>, </a:t>
            </a:r>
            <a:r>
              <a:rPr lang="en-US" dirty="0" err="1"/>
              <a:t>Werbung</a:t>
            </a:r>
            <a:r>
              <a:rPr lang="en-US" dirty="0"/>
              <a:t> etc. gab es </a:t>
            </a:r>
            <a:r>
              <a:rPr lang="en-US" dirty="0" err="1"/>
              <a:t>schon</a:t>
            </a:r>
            <a:r>
              <a:rPr lang="en-US" dirty="0"/>
              <a:t> </a:t>
            </a:r>
            <a:r>
              <a:rPr lang="en-US" dirty="0" err="1"/>
              <a:t>immer</a:t>
            </a:r>
            <a:r>
              <a:rPr lang="en-US" dirty="0"/>
              <a:t>, </a:t>
            </a:r>
            <a:r>
              <a:rPr lang="en-US" dirty="0" err="1"/>
              <a:t>aber</a:t>
            </a:r>
            <a:r>
              <a:rPr lang="en-US" dirty="0"/>
              <a:t> in der </a:t>
            </a:r>
            <a:r>
              <a:rPr lang="en-US" dirty="0" err="1"/>
              <a:t>digitalel</a:t>
            </a:r>
            <a:r>
              <a:rPr lang="en-US" dirty="0"/>
              <a:t> Welt </a:t>
            </a:r>
            <a:r>
              <a:rPr lang="en-US" dirty="0" err="1"/>
              <a:t>ist</a:t>
            </a:r>
            <a:r>
              <a:rPr lang="en-US" dirty="0"/>
              <a:t> </a:t>
            </a:r>
            <a:r>
              <a:rPr lang="en-US" dirty="0" err="1"/>
              <a:t>sie</a:t>
            </a:r>
            <a:r>
              <a:rPr lang="en-US" dirty="0"/>
              <a:t> so </a:t>
            </a:r>
            <a:r>
              <a:rPr lang="en-US" dirty="0" err="1"/>
              <a:t>spezifische</a:t>
            </a:r>
            <a:r>
              <a:rPr lang="en-US" dirty="0"/>
              <a:t> auf </a:t>
            </a:r>
            <a:r>
              <a:rPr lang="en-US" dirty="0" err="1"/>
              <a:t>unsere</a:t>
            </a:r>
            <a:r>
              <a:rPr lang="en-US" dirty="0"/>
              <a:t> </a:t>
            </a:r>
            <a:r>
              <a:rPr lang="en-US" dirty="0" err="1"/>
              <a:t>individuellen</a:t>
            </a:r>
            <a:r>
              <a:rPr lang="en-US" dirty="0"/>
              <a:t> </a:t>
            </a:r>
            <a:r>
              <a:rPr lang="en-US" dirty="0" err="1"/>
              <a:t>Bedürfnisse</a:t>
            </a:r>
            <a:r>
              <a:rPr lang="en-US" dirty="0"/>
              <a:t> </a:t>
            </a:r>
            <a:r>
              <a:rPr lang="en-US" dirty="0" err="1"/>
              <a:t>zugeschnitten</a:t>
            </a:r>
            <a:r>
              <a:rPr lang="en-US" dirty="0"/>
              <a:t> und </a:t>
            </a:r>
            <a:r>
              <a:rPr lang="en-US" dirty="0" err="1"/>
              <a:t>versucht</a:t>
            </a:r>
            <a:r>
              <a:rPr lang="en-US" dirty="0"/>
              <a:t> </a:t>
            </a:r>
            <a:r>
              <a:rPr lang="en-US" dirty="0" err="1"/>
              <a:t>uns</a:t>
            </a:r>
            <a:r>
              <a:rPr lang="en-US" dirty="0"/>
              <a:t> </a:t>
            </a:r>
            <a:r>
              <a:rPr lang="en-US" dirty="0" err="1"/>
              <a:t>zu</a:t>
            </a:r>
            <a:r>
              <a:rPr lang="en-US" dirty="0"/>
              <a:t> </a:t>
            </a:r>
            <a:r>
              <a:rPr lang="en-US" dirty="0" err="1"/>
              <a:t>manipulieren</a:t>
            </a:r>
            <a:r>
              <a:rPr lang="en-US" dirty="0"/>
              <a:t>, so </a:t>
            </a:r>
            <a:r>
              <a:rPr lang="en-US" dirty="0" err="1"/>
              <a:t>dass</a:t>
            </a:r>
            <a:r>
              <a:rPr lang="en-US" dirty="0"/>
              <a:t> </a:t>
            </a:r>
            <a:r>
              <a:rPr lang="en-US" dirty="0" err="1"/>
              <a:t>aus</a:t>
            </a:r>
            <a:r>
              <a:rPr lang="en-US" dirty="0"/>
              <a:t> </a:t>
            </a:r>
            <a:r>
              <a:rPr lang="en-US" dirty="0" err="1"/>
              <a:t>meiner</a:t>
            </a:r>
            <a:r>
              <a:rPr lang="en-US" dirty="0"/>
              <a:t> Sicht </a:t>
            </a:r>
            <a:r>
              <a:rPr lang="en-US" dirty="0" err="1"/>
              <a:t>damit</a:t>
            </a:r>
            <a:r>
              <a:rPr lang="en-US" dirty="0"/>
              <a:t> </a:t>
            </a:r>
            <a:r>
              <a:rPr lang="en-US" dirty="0" err="1"/>
              <a:t>eine</a:t>
            </a:r>
            <a:r>
              <a:rPr lang="en-US" dirty="0"/>
              <a:t> </a:t>
            </a:r>
            <a:r>
              <a:rPr lang="en-US" dirty="0" err="1"/>
              <a:t>Grenze</a:t>
            </a:r>
            <a:r>
              <a:rPr lang="en-US" dirty="0"/>
              <a:t> </a:t>
            </a:r>
            <a:r>
              <a:rPr lang="en-US" dirty="0" err="1"/>
              <a:t>überschritten</a:t>
            </a:r>
            <a:r>
              <a:rPr lang="en-US" dirty="0"/>
              <a:t> </a:t>
            </a:r>
            <a:r>
              <a:rPr lang="en-US" dirty="0" err="1"/>
              <a:t>ist</a:t>
            </a:r>
            <a:r>
              <a:rPr lang="en-US" dirty="0"/>
              <a:t>.</a:t>
            </a:r>
          </a:p>
        </p:txBody>
      </p:sp>
      <p:sp>
        <p:nvSpPr>
          <p:cNvPr id="4" name="Foliennummernplatzhalter 3">
            <a:extLst>
              <a:ext uri="{FF2B5EF4-FFF2-40B4-BE49-F238E27FC236}">
                <a16:creationId xmlns:a16="http://schemas.microsoft.com/office/drawing/2014/main" id="{F72113AB-7037-FC0E-FFD5-609B53178F56}"/>
              </a:ext>
            </a:extLst>
          </p:cNvPr>
          <p:cNvSpPr>
            <a:spLocks noGrp="1"/>
          </p:cNvSpPr>
          <p:nvPr>
            <p:ph type="sldNum" sz="quarter" idx="5"/>
          </p:nvPr>
        </p:nvSpPr>
        <p:spPr/>
        <p:txBody>
          <a:bodyPr/>
          <a:lstStyle/>
          <a:p>
            <a:pPr>
              <a:defRPr/>
            </a:pPr>
            <a:fld id="{52EACC8D-AB67-CC46-8362-770A9B3BA69F}" type="slidenum">
              <a:rPr lang="en-US" altLang="en-US" smtClean="0"/>
              <a:pPr>
                <a:defRPr/>
              </a:pPr>
              <a:t>42</a:t>
            </a:fld>
            <a:endParaRPr lang="en-US" altLang="en-US"/>
          </a:p>
        </p:txBody>
      </p:sp>
    </p:spTree>
    <p:extLst>
      <p:ext uri="{BB962C8B-B14F-4D97-AF65-F5344CB8AC3E}">
        <p14:creationId xmlns:p14="http://schemas.microsoft.com/office/powerpoint/2010/main" val="36509681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https://</a:t>
            </a:r>
            <a:r>
              <a:rPr lang="de-CH" dirty="0" err="1"/>
              <a:t>teague.com</a:t>
            </a:r>
            <a:r>
              <a:rPr lang="de-CH" dirty="0"/>
              <a:t>/</a:t>
            </a:r>
            <a:r>
              <a:rPr lang="de-CH" dirty="0" err="1"/>
              <a:t>work</a:t>
            </a:r>
            <a:r>
              <a:rPr lang="de-CH" dirty="0"/>
              <a:t>/</a:t>
            </a:r>
            <a:r>
              <a:rPr lang="de-CH" dirty="0" err="1"/>
              <a:t>autonomous</a:t>
            </a:r>
            <a:r>
              <a:rPr lang="de-CH" dirty="0"/>
              <a:t>-school-bus</a:t>
            </a:r>
          </a:p>
          <a:p>
            <a:r>
              <a:rPr lang="de-CH" dirty="0"/>
              <a:t>https://</a:t>
            </a:r>
            <a:r>
              <a:rPr lang="de-CH" dirty="0" err="1"/>
              <a:t>www.wired.com</a:t>
            </a:r>
            <a:r>
              <a:rPr lang="de-CH" dirty="0"/>
              <a:t>/</a:t>
            </a:r>
            <a:r>
              <a:rPr lang="de-CH" dirty="0" err="1"/>
              <a:t>story</a:t>
            </a:r>
            <a:r>
              <a:rPr lang="de-CH" dirty="0"/>
              <a:t>/</a:t>
            </a:r>
            <a:r>
              <a:rPr lang="de-CH" dirty="0" err="1"/>
              <a:t>self</a:t>
            </a:r>
            <a:r>
              <a:rPr lang="de-CH" dirty="0"/>
              <a:t>-</a:t>
            </a:r>
            <a:r>
              <a:rPr lang="de-CH" dirty="0" err="1"/>
              <a:t>driving</a:t>
            </a:r>
            <a:r>
              <a:rPr lang="de-CH" dirty="0"/>
              <a:t>-school-bus/</a:t>
            </a: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44</a:t>
            </a:fld>
            <a:endParaRPr lang="en-US" altLang="en-US"/>
          </a:p>
        </p:txBody>
      </p:sp>
    </p:spTree>
    <p:extLst>
      <p:ext uri="{BB962C8B-B14F-4D97-AF65-F5344CB8AC3E}">
        <p14:creationId xmlns:p14="http://schemas.microsoft.com/office/powerpoint/2010/main" val="13784686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b="0" dirty="0"/>
              <a:t>Für die Digitalisierung bedeutet das auch, dass wir nicht einfach drauf los digitalisieren sollten.</a:t>
            </a:r>
          </a:p>
          <a:p>
            <a:pPr marL="171450" indent="-171450">
              <a:buFont typeface="Arial" panose="020B0604020202020204" pitchFamily="34" charset="0"/>
              <a:buChar char="•"/>
            </a:pPr>
            <a:r>
              <a:rPr lang="de-CH" b="0" dirty="0"/>
              <a:t>Leider hat sich die Digitalisierung in den letzten Jahren etwas zum Selbstzweck entwickelt, wir machen </a:t>
            </a:r>
            <a:r>
              <a:rPr lang="de-CH" b="0" dirty="0" err="1"/>
              <a:t>digitalisierung</a:t>
            </a:r>
            <a:r>
              <a:rPr lang="de-CH" b="0" dirty="0"/>
              <a:t> um der </a:t>
            </a:r>
            <a:r>
              <a:rPr lang="de-CH" b="0" dirty="0" err="1"/>
              <a:t>digitalisierung</a:t>
            </a:r>
            <a:r>
              <a:rPr lang="de-CH" b="0" dirty="0"/>
              <a:t> willen, und weil sich damit natürlich auch viel </a:t>
            </a:r>
            <a:r>
              <a:rPr lang="de-CH" b="0" dirty="0" err="1"/>
              <a:t>geld</a:t>
            </a:r>
            <a:r>
              <a:rPr lang="de-CH" b="0" dirty="0"/>
              <a:t> verdienen lässt.</a:t>
            </a:r>
          </a:p>
          <a:p>
            <a:pPr marL="171450" indent="-171450">
              <a:buFont typeface="Arial" panose="020B0604020202020204" pitchFamily="34" charset="0"/>
              <a:buChar char="•"/>
            </a:pPr>
            <a:r>
              <a:rPr lang="de-CH" b="0" dirty="0"/>
              <a:t>Wenn wir aber wirkliche eine nachhaltige Digitalisierung wollen, dann muss die </a:t>
            </a:r>
            <a:r>
              <a:rPr lang="de-CH" b="0" dirty="0" err="1"/>
              <a:t>digitalisierung</a:t>
            </a:r>
            <a:r>
              <a:rPr lang="de-CH" b="0" dirty="0"/>
              <a:t> an klaren </a:t>
            </a:r>
            <a:r>
              <a:rPr lang="de-CH" b="0" dirty="0" err="1"/>
              <a:t>kriterien</a:t>
            </a:r>
            <a:r>
              <a:rPr lang="de-CH" b="0" dirty="0"/>
              <a:t> ausgerichtet werden und dies </a:t>
            </a:r>
            <a:r>
              <a:rPr lang="de-CH" b="0" dirty="0" err="1"/>
              <a:t>begintt</a:t>
            </a:r>
            <a:r>
              <a:rPr lang="de-CH" b="0" dirty="0"/>
              <a:t> mit der frage: Was muss sich verändern, dass wir unsere </a:t>
            </a:r>
            <a:r>
              <a:rPr lang="de-CH" b="0" dirty="0" err="1"/>
              <a:t>nachhaltigszeile</a:t>
            </a:r>
            <a:r>
              <a:rPr lang="de-CH" b="0" dirty="0"/>
              <a:t> erreichen. Und erst dann stellt man die Frage wie kann ich digitale </a:t>
            </a:r>
            <a:r>
              <a:rPr lang="de-CH" b="0" dirty="0" err="1"/>
              <a:t>technik</a:t>
            </a:r>
            <a:r>
              <a:rPr lang="de-CH" b="0" dirty="0"/>
              <a:t> nutzen um diesen </a:t>
            </a:r>
            <a:r>
              <a:rPr lang="de-CH" b="0" dirty="0" err="1"/>
              <a:t>wandel</a:t>
            </a:r>
            <a:r>
              <a:rPr lang="de-CH" b="0" dirty="0"/>
              <a:t> herbeizuführen.</a:t>
            </a:r>
          </a:p>
          <a:p>
            <a:pPr marL="171450" indent="-171450">
              <a:buFont typeface="Arial" panose="020B0604020202020204" pitchFamily="34" charset="0"/>
              <a:buChar char="•"/>
            </a:pPr>
            <a:r>
              <a:rPr lang="de-CH" b="0" dirty="0"/>
              <a:t>Dann würde </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46</a:t>
            </a:fld>
            <a:endParaRPr lang="en-US" altLang="en-US"/>
          </a:p>
        </p:txBody>
      </p:sp>
    </p:spTree>
    <p:extLst>
      <p:ext uri="{BB962C8B-B14F-4D97-AF65-F5344CB8AC3E}">
        <p14:creationId xmlns:p14="http://schemas.microsoft.com/office/powerpoint/2010/main" val="16057651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Herzlichen Dank für ihre Aufmerksamkeit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47</a:t>
            </a:fld>
            <a:endParaRPr lang="en-US" altLang="en-US"/>
          </a:p>
        </p:txBody>
      </p:sp>
    </p:spTree>
    <p:extLst>
      <p:ext uri="{BB962C8B-B14F-4D97-AF65-F5344CB8AC3E}">
        <p14:creationId xmlns:p14="http://schemas.microsoft.com/office/powerpoint/2010/main" val="30713165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6D0FC59-6275-BA4C-839B-22FE6916E9E2}" type="slidenum">
              <a:rPr lang="de-DE" smtClean="0"/>
              <a:t>48</a:t>
            </a:fld>
            <a:endParaRPr lang="de-DE"/>
          </a:p>
        </p:txBody>
      </p:sp>
    </p:spTree>
    <p:extLst>
      <p:ext uri="{BB962C8B-B14F-4D97-AF65-F5344CB8AC3E}">
        <p14:creationId xmlns:p14="http://schemas.microsoft.com/office/powerpoint/2010/main" val="27284484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800" dirty="0"/>
          </a:p>
        </p:txBody>
      </p:sp>
      <p:sp>
        <p:nvSpPr>
          <p:cNvPr id="4" name="Foliennummernplatzhalter 3"/>
          <p:cNvSpPr>
            <a:spLocks noGrp="1"/>
          </p:cNvSpPr>
          <p:nvPr>
            <p:ph type="sldNum" sz="quarter" idx="5"/>
          </p:nvPr>
        </p:nvSpPr>
        <p:spPr/>
        <p:txBody>
          <a:bodyPr/>
          <a:lstStyle/>
          <a:p>
            <a:fld id="{D6D0FC59-6275-BA4C-839B-22FE6916E9E2}" type="slidenum">
              <a:rPr lang="de-DE" smtClean="0"/>
              <a:t>49</a:t>
            </a:fld>
            <a:endParaRPr lang="de-DE"/>
          </a:p>
        </p:txBody>
      </p:sp>
    </p:spTree>
    <p:extLst>
      <p:ext uri="{BB962C8B-B14F-4D97-AF65-F5344CB8AC3E}">
        <p14:creationId xmlns:p14="http://schemas.microsoft.com/office/powerpoint/2010/main" val="16116930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C87D7-0434-B098-CA02-6FD2FFA4999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AAF6573-EA2B-467B-7065-73CE054AEE0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9A352C6-2DC4-D051-78DD-C36D29480239}"/>
              </a:ext>
            </a:extLst>
          </p:cNvPr>
          <p:cNvSpPr>
            <a:spLocks noGrp="1"/>
          </p:cNvSpPr>
          <p:nvPr>
            <p:ph type="body" idx="1"/>
          </p:nvPr>
        </p:nvSpPr>
        <p:spPr/>
        <p:txBody>
          <a:bodyPr/>
          <a:lstStyle/>
          <a:p>
            <a:endParaRPr lang="de-DE" sz="1400" dirty="0"/>
          </a:p>
        </p:txBody>
      </p:sp>
      <p:sp>
        <p:nvSpPr>
          <p:cNvPr id="4" name="Foliennummernplatzhalter 3">
            <a:extLst>
              <a:ext uri="{FF2B5EF4-FFF2-40B4-BE49-F238E27FC236}">
                <a16:creationId xmlns:a16="http://schemas.microsoft.com/office/drawing/2014/main" id="{9452699E-57AD-6A10-63EB-55F120D85782}"/>
              </a:ext>
            </a:extLst>
          </p:cNvPr>
          <p:cNvSpPr>
            <a:spLocks noGrp="1"/>
          </p:cNvSpPr>
          <p:nvPr>
            <p:ph type="sldNum" sz="quarter" idx="5"/>
          </p:nvPr>
        </p:nvSpPr>
        <p:spPr/>
        <p:txBody>
          <a:bodyPr/>
          <a:lstStyle/>
          <a:p>
            <a:fld id="{D6D0FC59-6275-BA4C-839B-22FE6916E9E2}" type="slidenum">
              <a:rPr lang="de-DE" smtClean="0"/>
              <a:t>51</a:t>
            </a:fld>
            <a:endParaRPr lang="de-DE"/>
          </a:p>
        </p:txBody>
      </p:sp>
    </p:spTree>
    <p:extLst>
      <p:ext uri="{BB962C8B-B14F-4D97-AF65-F5344CB8AC3E}">
        <p14:creationId xmlns:p14="http://schemas.microsoft.com/office/powerpoint/2010/main" val="461805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Und das </a:t>
            </a:r>
            <a:r>
              <a:rPr lang="en-US" dirty="0" err="1"/>
              <a:t>genau</a:t>
            </a:r>
            <a:r>
              <a:rPr lang="en-US" dirty="0"/>
              <a:t> </a:t>
            </a:r>
            <a:r>
              <a:rPr lang="en-US" dirty="0" err="1"/>
              <a:t>versuchen</a:t>
            </a:r>
            <a:r>
              <a:rPr lang="en-US" dirty="0"/>
              <a:t> </a:t>
            </a:r>
            <a:r>
              <a:rPr lang="en-US" dirty="0" err="1"/>
              <a:t>wir</a:t>
            </a:r>
            <a:r>
              <a:rPr lang="en-US" dirty="0"/>
              <a:t> in </a:t>
            </a:r>
            <a:r>
              <a:rPr lang="en-US" dirty="0" err="1"/>
              <a:t>unserer</a:t>
            </a:r>
            <a:r>
              <a:rPr lang="en-US" dirty="0"/>
              <a:t> </a:t>
            </a:r>
            <a:r>
              <a:rPr lang="en-US" dirty="0" err="1"/>
              <a:t>Forschung</a:t>
            </a:r>
            <a:r>
              <a:rPr lang="en-US" dirty="0"/>
              <a:t> </a:t>
            </a:r>
            <a:r>
              <a:rPr lang="en-US" dirty="0" err="1"/>
              <a:t>zu</a:t>
            </a:r>
            <a:r>
              <a:rPr lang="en-US" dirty="0"/>
              <a:t> verstehen</a:t>
            </a:r>
          </a:p>
          <a:p>
            <a:pPr marL="171450" indent="-171450">
              <a:buFont typeface="Arial" panose="020B0604020202020204" pitchFamily="34" charset="0"/>
              <a:buChar char="•"/>
            </a:pPr>
            <a:r>
              <a:rPr lang="en-US" dirty="0"/>
              <a:t>Und </a:t>
            </a:r>
            <a:r>
              <a:rPr lang="en-US" dirty="0" err="1"/>
              <a:t>dabei</a:t>
            </a:r>
            <a:r>
              <a:rPr lang="en-US" dirty="0"/>
              <a:t> </a:t>
            </a:r>
            <a:r>
              <a:rPr lang="en-US" dirty="0" err="1"/>
              <a:t>unterscheiden</a:t>
            </a:r>
            <a:r>
              <a:rPr lang="en-US" dirty="0"/>
              <a:t> </a:t>
            </a:r>
            <a:r>
              <a:rPr lang="en-US" dirty="0" err="1"/>
              <a:t>wir</a:t>
            </a:r>
            <a:r>
              <a:rPr lang="en-US" dirty="0"/>
              <a:t> 2 </a:t>
            </a:r>
            <a:r>
              <a:rPr lang="en-US" dirty="0" err="1"/>
              <a:t>Effekte</a:t>
            </a:r>
            <a:endParaRPr lang="en-US" dirty="0"/>
          </a:p>
          <a:p>
            <a:pPr marL="628650" lvl="1" indent="-171450">
              <a:buFont typeface="Arial" panose="020B0604020202020204" pitchFamily="34" charset="0"/>
              <a:buChar char="•"/>
            </a:pPr>
            <a:r>
              <a:rPr lang="en-US" dirty="0"/>
              <a:t>Den </a:t>
            </a:r>
            <a:r>
              <a:rPr lang="en-US" dirty="0" err="1"/>
              <a:t>Fussabdruck</a:t>
            </a:r>
            <a:r>
              <a:rPr lang="en-US" dirty="0"/>
              <a:t> der </a:t>
            </a:r>
            <a:r>
              <a:rPr lang="en-US" dirty="0" err="1"/>
              <a:t>Digitalisierung</a:t>
            </a:r>
            <a:r>
              <a:rPr lang="en-US" dirty="0"/>
              <a:t> und den </a:t>
            </a:r>
            <a:r>
              <a:rPr lang="en-US" dirty="0" err="1"/>
              <a:t>Handabdruck</a:t>
            </a:r>
            <a:r>
              <a:rPr lang="en-US" dirty="0"/>
              <a:t> der </a:t>
            </a:r>
            <a:r>
              <a:rPr lang="en-US" dirty="0" err="1"/>
              <a:t>Digitalisierung</a:t>
            </a:r>
            <a:endParaRPr lang="en-US" dirty="0"/>
          </a:p>
          <a:p>
            <a:pPr marL="628650" lvl="1" indent="-171450">
              <a:buFont typeface="Arial" panose="020B0604020202020204" pitchFamily="34" charset="0"/>
              <a:buChar char="•"/>
            </a:pPr>
            <a:r>
              <a:rPr lang="en-US" dirty="0"/>
              <a:t>Ich</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5</a:t>
            </a:fld>
            <a:endParaRPr lang="en-US" altLang="en-US"/>
          </a:p>
        </p:txBody>
      </p:sp>
    </p:spTree>
    <p:extLst>
      <p:ext uri="{BB962C8B-B14F-4D97-AF65-F5344CB8AC3E}">
        <p14:creationId xmlns:p14="http://schemas.microsoft.com/office/powerpoint/2010/main" val="25393101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05FDB-2B0D-0C43-0071-08B943A81D1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7AAA1C9-96AB-720A-6DFB-5D8C942B347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22834B5-1C07-10C9-354F-9AEEA355CA24}"/>
              </a:ext>
            </a:extLst>
          </p:cNvPr>
          <p:cNvSpPr>
            <a:spLocks noGrp="1"/>
          </p:cNvSpPr>
          <p:nvPr>
            <p:ph type="body" idx="1"/>
          </p:nvPr>
        </p:nvSpPr>
        <p:spPr/>
        <p:txBody>
          <a:bodyPr/>
          <a:lstStyle/>
          <a:p>
            <a:pPr lvl="2"/>
            <a:endParaRPr lang="de-CH" sz="1400" dirty="0"/>
          </a:p>
        </p:txBody>
      </p:sp>
      <p:sp>
        <p:nvSpPr>
          <p:cNvPr id="4" name="Foliennummernplatzhalter 3">
            <a:extLst>
              <a:ext uri="{FF2B5EF4-FFF2-40B4-BE49-F238E27FC236}">
                <a16:creationId xmlns:a16="http://schemas.microsoft.com/office/drawing/2014/main" id="{F3B6A6D2-F7A1-63CE-8630-230F0A99F61D}"/>
              </a:ext>
            </a:extLst>
          </p:cNvPr>
          <p:cNvSpPr>
            <a:spLocks noGrp="1"/>
          </p:cNvSpPr>
          <p:nvPr>
            <p:ph type="sldNum" sz="quarter" idx="5"/>
          </p:nvPr>
        </p:nvSpPr>
        <p:spPr/>
        <p:txBody>
          <a:bodyPr/>
          <a:lstStyle/>
          <a:p>
            <a:fld id="{D6D0FC59-6275-BA4C-839B-22FE6916E9E2}" type="slidenum">
              <a:rPr lang="de-DE" smtClean="0"/>
              <a:t>52</a:t>
            </a:fld>
            <a:endParaRPr lang="de-DE"/>
          </a:p>
        </p:txBody>
      </p:sp>
    </p:spTree>
    <p:extLst>
      <p:ext uri="{BB962C8B-B14F-4D97-AF65-F5344CB8AC3E}">
        <p14:creationId xmlns:p14="http://schemas.microsoft.com/office/powerpoint/2010/main" val="14212066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9EB30-F7F5-75C0-09EE-2512969EF5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D5F5203-8B1C-C4F8-4E33-47FD1064DA2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5200E90-342D-7A3B-7748-A573D0CB95E5}"/>
              </a:ext>
            </a:extLst>
          </p:cNvPr>
          <p:cNvSpPr>
            <a:spLocks noGrp="1"/>
          </p:cNvSpPr>
          <p:nvPr>
            <p:ph type="body" idx="1"/>
          </p:nvPr>
        </p:nvSpPr>
        <p:spPr/>
        <p:txBody>
          <a:bodyPr/>
          <a:lstStyle/>
          <a:p>
            <a:pPr lvl="2"/>
            <a:endParaRPr lang="de-CH" sz="1600" dirty="0"/>
          </a:p>
        </p:txBody>
      </p:sp>
      <p:sp>
        <p:nvSpPr>
          <p:cNvPr id="4" name="Foliennummernplatzhalter 3">
            <a:extLst>
              <a:ext uri="{FF2B5EF4-FFF2-40B4-BE49-F238E27FC236}">
                <a16:creationId xmlns:a16="http://schemas.microsoft.com/office/drawing/2014/main" id="{B542A37B-FD4A-7C56-3402-F5D76B2FD8BB}"/>
              </a:ext>
            </a:extLst>
          </p:cNvPr>
          <p:cNvSpPr>
            <a:spLocks noGrp="1"/>
          </p:cNvSpPr>
          <p:nvPr>
            <p:ph type="sldNum" sz="quarter" idx="5"/>
          </p:nvPr>
        </p:nvSpPr>
        <p:spPr/>
        <p:txBody>
          <a:bodyPr/>
          <a:lstStyle/>
          <a:p>
            <a:fld id="{D6D0FC59-6275-BA4C-839B-22FE6916E9E2}" type="slidenum">
              <a:rPr lang="de-DE" smtClean="0"/>
              <a:t>53</a:t>
            </a:fld>
            <a:endParaRPr lang="de-DE"/>
          </a:p>
        </p:txBody>
      </p:sp>
    </p:spTree>
    <p:extLst>
      <p:ext uri="{BB962C8B-B14F-4D97-AF65-F5344CB8AC3E}">
        <p14:creationId xmlns:p14="http://schemas.microsoft.com/office/powerpoint/2010/main" val="62415900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0515C-439F-8A21-EE4B-9BCE8691E8C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AB392DE-90E9-4A54-804E-EAC79418E8F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5F809E8-EA42-E50A-FBBB-61DB0D9E9D61}"/>
              </a:ext>
            </a:extLst>
          </p:cNvPr>
          <p:cNvSpPr>
            <a:spLocks noGrp="1"/>
          </p:cNvSpPr>
          <p:nvPr>
            <p:ph type="body" idx="1"/>
          </p:nvPr>
        </p:nvSpPr>
        <p:spPr/>
        <p:txBody>
          <a:bodyPr/>
          <a:lstStyle/>
          <a:p>
            <a:pPr marL="92075" lvl="2"/>
            <a:endParaRPr lang="de-CH" sz="1600" dirty="0"/>
          </a:p>
        </p:txBody>
      </p:sp>
      <p:sp>
        <p:nvSpPr>
          <p:cNvPr id="4" name="Foliennummernplatzhalter 3">
            <a:extLst>
              <a:ext uri="{FF2B5EF4-FFF2-40B4-BE49-F238E27FC236}">
                <a16:creationId xmlns:a16="http://schemas.microsoft.com/office/drawing/2014/main" id="{FEA36FD1-740A-A198-A086-80BD9C5C42B1}"/>
              </a:ext>
            </a:extLst>
          </p:cNvPr>
          <p:cNvSpPr>
            <a:spLocks noGrp="1"/>
          </p:cNvSpPr>
          <p:nvPr>
            <p:ph type="sldNum" sz="quarter" idx="5"/>
          </p:nvPr>
        </p:nvSpPr>
        <p:spPr/>
        <p:txBody>
          <a:bodyPr/>
          <a:lstStyle/>
          <a:p>
            <a:fld id="{D6D0FC59-6275-BA4C-839B-22FE6916E9E2}" type="slidenum">
              <a:rPr lang="de-DE" smtClean="0"/>
              <a:t>54</a:t>
            </a:fld>
            <a:endParaRPr lang="de-DE"/>
          </a:p>
        </p:txBody>
      </p:sp>
    </p:spTree>
    <p:extLst>
      <p:ext uri="{BB962C8B-B14F-4D97-AF65-F5344CB8AC3E}">
        <p14:creationId xmlns:p14="http://schemas.microsoft.com/office/powerpoint/2010/main" val="33156154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6D0FC59-6275-BA4C-839B-22FE6916E9E2}" type="slidenum">
              <a:rPr lang="de-DE" smtClean="0"/>
              <a:t>55</a:t>
            </a:fld>
            <a:endParaRPr lang="de-DE"/>
          </a:p>
        </p:txBody>
      </p:sp>
    </p:spTree>
    <p:extLst>
      <p:ext uri="{BB962C8B-B14F-4D97-AF65-F5344CB8AC3E}">
        <p14:creationId xmlns:p14="http://schemas.microsoft.com/office/powerpoint/2010/main" val="38474059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Symbol" pitchFamily="2" charset="2"/>
              <a:buChar char="-"/>
            </a:pPr>
            <a:endParaRPr lang="de-DE" sz="1400" dirty="0"/>
          </a:p>
        </p:txBody>
      </p:sp>
      <p:sp>
        <p:nvSpPr>
          <p:cNvPr id="4" name="Foliennummernplatzhalter 3"/>
          <p:cNvSpPr>
            <a:spLocks noGrp="1"/>
          </p:cNvSpPr>
          <p:nvPr>
            <p:ph type="sldNum" sz="quarter" idx="5"/>
          </p:nvPr>
        </p:nvSpPr>
        <p:spPr/>
        <p:txBody>
          <a:bodyPr/>
          <a:lstStyle/>
          <a:p>
            <a:fld id="{D6D0FC59-6275-BA4C-839B-22FE6916E9E2}" type="slidenum">
              <a:rPr lang="de-DE" smtClean="0"/>
              <a:t>56</a:t>
            </a:fld>
            <a:endParaRPr lang="de-DE"/>
          </a:p>
        </p:txBody>
      </p:sp>
    </p:spTree>
    <p:extLst>
      <p:ext uri="{BB962C8B-B14F-4D97-AF65-F5344CB8AC3E}">
        <p14:creationId xmlns:p14="http://schemas.microsoft.com/office/powerpoint/2010/main" val="37675017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400" dirty="0"/>
          </a:p>
        </p:txBody>
      </p:sp>
      <p:sp>
        <p:nvSpPr>
          <p:cNvPr id="4" name="Foliennummernplatzhalter 3"/>
          <p:cNvSpPr>
            <a:spLocks noGrp="1"/>
          </p:cNvSpPr>
          <p:nvPr>
            <p:ph type="sldNum" sz="quarter" idx="5"/>
          </p:nvPr>
        </p:nvSpPr>
        <p:spPr/>
        <p:txBody>
          <a:bodyPr/>
          <a:lstStyle/>
          <a:p>
            <a:fld id="{D6D0FC59-6275-BA4C-839B-22FE6916E9E2}" type="slidenum">
              <a:rPr lang="de-DE" smtClean="0"/>
              <a:t>58</a:t>
            </a:fld>
            <a:endParaRPr lang="de-DE"/>
          </a:p>
        </p:txBody>
      </p:sp>
    </p:spTree>
    <p:extLst>
      <p:ext uri="{BB962C8B-B14F-4D97-AF65-F5344CB8AC3E}">
        <p14:creationId xmlns:p14="http://schemas.microsoft.com/office/powerpoint/2010/main" val="341421717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0867C8-4EE4-D89B-E5A8-C460FE723C6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7A36414-09D1-1197-7839-38181CE896B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6CEA0B9-62C3-605F-B9FB-5B22012A1E56}"/>
              </a:ext>
            </a:extLst>
          </p:cNvPr>
          <p:cNvSpPr>
            <a:spLocks noGrp="1"/>
          </p:cNvSpPr>
          <p:nvPr>
            <p:ph type="body" idx="1"/>
          </p:nvPr>
        </p:nvSpPr>
        <p:spPr>
          <a:xfrm>
            <a:off x="685800" y="4400549"/>
            <a:ext cx="5486400" cy="4284663"/>
          </a:xfrm>
        </p:spPr>
        <p:txBody>
          <a:bodyPr/>
          <a:lstStyle/>
          <a:p>
            <a:endParaRPr lang="de-DE" dirty="0"/>
          </a:p>
        </p:txBody>
      </p:sp>
      <p:sp>
        <p:nvSpPr>
          <p:cNvPr id="4" name="Foliennummernplatzhalter 3">
            <a:extLst>
              <a:ext uri="{FF2B5EF4-FFF2-40B4-BE49-F238E27FC236}">
                <a16:creationId xmlns:a16="http://schemas.microsoft.com/office/drawing/2014/main" id="{B30C7DAB-0D43-D9AD-2419-5AABB166040C}"/>
              </a:ext>
            </a:extLst>
          </p:cNvPr>
          <p:cNvSpPr>
            <a:spLocks noGrp="1"/>
          </p:cNvSpPr>
          <p:nvPr>
            <p:ph type="sldNum" sz="quarter" idx="5"/>
          </p:nvPr>
        </p:nvSpPr>
        <p:spPr/>
        <p:txBody>
          <a:bodyPr/>
          <a:lstStyle/>
          <a:p>
            <a:fld id="{D6D0FC59-6275-BA4C-839B-22FE6916E9E2}" type="slidenum">
              <a:rPr lang="de-DE" smtClean="0"/>
              <a:t>59</a:t>
            </a:fld>
            <a:endParaRPr lang="de-DE"/>
          </a:p>
        </p:txBody>
      </p:sp>
    </p:spTree>
    <p:extLst>
      <p:ext uri="{BB962C8B-B14F-4D97-AF65-F5344CB8AC3E}">
        <p14:creationId xmlns:p14="http://schemas.microsoft.com/office/powerpoint/2010/main" val="202096194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CEE90F-D5AF-B75E-C4A3-861A5849B1F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B6B89-52AF-0E62-DC9B-A47C1E89845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9709024-6026-3924-0E55-5E1F76127FE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DCF3A94C-CF3B-985E-D25B-E7CABF4C0B4C}"/>
              </a:ext>
            </a:extLst>
          </p:cNvPr>
          <p:cNvSpPr>
            <a:spLocks noGrp="1"/>
          </p:cNvSpPr>
          <p:nvPr>
            <p:ph type="sldNum" sz="quarter" idx="5"/>
          </p:nvPr>
        </p:nvSpPr>
        <p:spPr/>
        <p:txBody>
          <a:bodyPr/>
          <a:lstStyle/>
          <a:p>
            <a:fld id="{D6D0FC59-6275-BA4C-839B-22FE6916E9E2}" type="slidenum">
              <a:rPr lang="de-DE" smtClean="0"/>
              <a:t>60</a:t>
            </a:fld>
            <a:endParaRPr lang="de-DE"/>
          </a:p>
        </p:txBody>
      </p:sp>
    </p:spTree>
    <p:extLst>
      <p:ext uri="{BB962C8B-B14F-4D97-AF65-F5344CB8AC3E}">
        <p14:creationId xmlns:p14="http://schemas.microsoft.com/office/powerpoint/2010/main" val="10860247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E545C-685C-2917-A1F0-A4E63FFB7EA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0844EBA-0AD4-0E43-6773-81F95132E75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B64B581-8F50-E104-E4E7-E045664A489B}"/>
              </a:ext>
            </a:extLst>
          </p:cNvPr>
          <p:cNvSpPr>
            <a:spLocks noGrp="1"/>
          </p:cNvSpPr>
          <p:nvPr>
            <p:ph type="body" idx="1"/>
          </p:nvPr>
        </p:nvSpPr>
        <p:spPr/>
        <p:txBody>
          <a:bodyPr/>
          <a:lstStyle/>
          <a:p>
            <a:pPr marL="285750" indent="-285750">
              <a:buFontTx/>
              <a:buChar char="-"/>
            </a:pPr>
            <a:endParaRPr lang="de-DE" sz="1400" dirty="0"/>
          </a:p>
        </p:txBody>
      </p:sp>
      <p:sp>
        <p:nvSpPr>
          <p:cNvPr id="4" name="Foliennummernplatzhalter 3">
            <a:extLst>
              <a:ext uri="{FF2B5EF4-FFF2-40B4-BE49-F238E27FC236}">
                <a16:creationId xmlns:a16="http://schemas.microsoft.com/office/drawing/2014/main" id="{D87041AA-1344-B553-E666-3334C164F077}"/>
              </a:ext>
            </a:extLst>
          </p:cNvPr>
          <p:cNvSpPr>
            <a:spLocks noGrp="1"/>
          </p:cNvSpPr>
          <p:nvPr>
            <p:ph type="sldNum" sz="quarter" idx="5"/>
          </p:nvPr>
        </p:nvSpPr>
        <p:spPr/>
        <p:txBody>
          <a:bodyPr/>
          <a:lstStyle/>
          <a:p>
            <a:fld id="{D6D0FC59-6275-BA4C-839B-22FE6916E9E2}" type="slidenum">
              <a:rPr lang="de-DE" smtClean="0"/>
              <a:t>61</a:t>
            </a:fld>
            <a:endParaRPr lang="de-DE"/>
          </a:p>
        </p:txBody>
      </p:sp>
    </p:spTree>
    <p:extLst>
      <p:ext uri="{BB962C8B-B14F-4D97-AF65-F5344CB8AC3E}">
        <p14:creationId xmlns:p14="http://schemas.microsoft.com/office/powerpoint/2010/main" val="12837249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5B1E9-0340-3AA9-D30E-30FA5786F4B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8AFD7E2-5C89-990F-42AC-1BA4C35A5F0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7CE94AB-5C25-0857-CC1A-970F37984294}"/>
              </a:ext>
            </a:extLst>
          </p:cNvPr>
          <p:cNvSpPr>
            <a:spLocks noGrp="1"/>
          </p:cNvSpPr>
          <p:nvPr>
            <p:ph type="body" idx="1"/>
          </p:nvPr>
        </p:nvSpPr>
        <p:spPr/>
        <p:txBody>
          <a:bodyPr/>
          <a:lstStyle/>
          <a:p>
            <a:endParaRPr lang="de-CH" sz="1400" dirty="0"/>
          </a:p>
          <a:p>
            <a:endParaRPr lang="de-DE" sz="1400" dirty="0"/>
          </a:p>
        </p:txBody>
      </p:sp>
      <p:sp>
        <p:nvSpPr>
          <p:cNvPr id="4" name="Foliennummernplatzhalter 3">
            <a:extLst>
              <a:ext uri="{FF2B5EF4-FFF2-40B4-BE49-F238E27FC236}">
                <a16:creationId xmlns:a16="http://schemas.microsoft.com/office/drawing/2014/main" id="{1F58A04C-01D4-9E64-7E76-12ECD1236B44}"/>
              </a:ext>
            </a:extLst>
          </p:cNvPr>
          <p:cNvSpPr>
            <a:spLocks noGrp="1"/>
          </p:cNvSpPr>
          <p:nvPr>
            <p:ph type="sldNum" sz="quarter" idx="5"/>
          </p:nvPr>
        </p:nvSpPr>
        <p:spPr/>
        <p:txBody>
          <a:bodyPr/>
          <a:lstStyle/>
          <a:p>
            <a:fld id="{D6D0FC59-6275-BA4C-839B-22FE6916E9E2}" type="slidenum">
              <a:rPr lang="de-DE" smtClean="0"/>
              <a:t>62</a:t>
            </a:fld>
            <a:endParaRPr lang="de-DE"/>
          </a:p>
        </p:txBody>
      </p:sp>
    </p:spTree>
    <p:extLst>
      <p:ext uri="{BB962C8B-B14F-4D97-AF65-F5344CB8AC3E}">
        <p14:creationId xmlns:p14="http://schemas.microsoft.com/office/powerpoint/2010/main" val="4195644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Ich </a:t>
            </a:r>
            <a:r>
              <a:rPr lang="en-US" dirty="0" err="1"/>
              <a:t>möchte</a:t>
            </a:r>
            <a:r>
              <a:rPr lang="en-US" dirty="0"/>
              <a:t> </a:t>
            </a:r>
            <a:r>
              <a:rPr lang="en-US" dirty="0" err="1"/>
              <a:t>mit</a:t>
            </a:r>
            <a:r>
              <a:rPr lang="en-US" dirty="0"/>
              <a:t> dem </a:t>
            </a:r>
            <a:r>
              <a:rPr lang="en-US" dirty="0" err="1"/>
              <a:t>Fussabdruck</a:t>
            </a:r>
            <a:r>
              <a:rPr lang="en-US" dirty="0"/>
              <a:t> </a:t>
            </a:r>
            <a:r>
              <a:rPr lang="en-US" dirty="0" err="1"/>
              <a:t>beginnen</a:t>
            </a:r>
            <a:r>
              <a:rPr lang="en-US" dirty="0"/>
              <a:t>, </a:t>
            </a:r>
            <a:r>
              <a:rPr lang="en-US" dirty="0" err="1"/>
              <a:t>dieser</a:t>
            </a:r>
            <a:r>
              <a:rPr lang="en-US" dirty="0"/>
              <a:t> </a:t>
            </a:r>
            <a:r>
              <a:rPr lang="en-US" dirty="0" err="1"/>
              <a:t>beschreibt</a:t>
            </a:r>
            <a:r>
              <a:rPr lang="en-US" dirty="0"/>
              <a:t> die </a:t>
            </a:r>
            <a:r>
              <a:rPr lang="en-US" dirty="0" err="1"/>
              <a:t>Menge</a:t>
            </a:r>
            <a:r>
              <a:rPr lang="en-US" dirty="0"/>
              <a:t> an </a:t>
            </a:r>
            <a:r>
              <a:rPr lang="en-US" dirty="0" err="1"/>
              <a:t>Umweltbelastungen</a:t>
            </a:r>
            <a:r>
              <a:rPr lang="en-US" dirty="0"/>
              <a:t>, </a:t>
            </a:r>
            <a:r>
              <a:rPr lang="en-US" dirty="0" err="1"/>
              <a:t>welche</a:t>
            </a:r>
            <a:r>
              <a:rPr lang="en-US" dirty="0"/>
              <a:t> </a:t>
            </a:r>
            <a:r>
              <a:rPr lang="en-US" dirty="0" err="1"/>
              <a:t>durch</a:t>
            </a:r>
            <a:r>
              <a:rPr lang="en-US" dirty="0"/>
              <a:t> </a:t>
            </a:r>
            <a:r>
              <a:rPr lang="en-US" dirty="0" err="1"/>
              <a:t>digitale</a:t>
            </a:r>
            <a:r>
              <a:rPr lang="en-US" dirty="0"/>
              <a:t> Technik in der </a:t>
            </a:r>
            <a:r>
              <a:rPr lang="en-US" dirty="0" err="1"/>
              <a:t>Produktion</a:t>
            </a:r>
            <a:r>
              <a:rPr lang="en-US" dirty="0"/>
              <a:t>, </a:t>
            </a:r>
            <a:r>
              <a:rPr lang="en-US" dirty="0" err="1"/>
              <a:t>im</a:t>
            </a:r>
            <a:r>
              <a:rPr lang="en-US" dirty="0"/>
              <a:t> </a:t>
            </a:r>
            <a:r>
              <a:rPr lang="en-US" dirty="0" err="1"/>
              <a:t>Betrieb</a:t>
            </a:r>
            <a:r>
              <a:rPr lang="en-US" dirty="0"/>
              <a:t> und </a:t>
            </a:r>
            <a:r>
              <a:rPr lang="en-US" dirty="0" err="1"/>
              <a:t>während</a:t>
            </a:r>
            <a:r>
              <a:rPr lang="en-US" dirty="0"/>
              <a:t> der </a:t>
            </a:r>
            <a:r>
              <a:rPr lang="en-US" dirty="0" err="1"/>
              <a:t>Entsorgung</a:t>
            </a:r>
            <a:r>
              <a:rPr lang="en-US" dirty="0"/>
              <a:t> </a:t>
            </a:r>
            <a:r>
              <a:rPr lang="en-US" dirty="0" err="1"/>
              <a:t>anfällt</a:t>
            </a:r>
            <a:endParaRPr lang="en-US" dirty="0"/>
          </a:p>
          <a:p>
            <a:pPr marL="171450" indent="-171450">
              <a:buFont typeface="Arial" panose="020B0604020202020204" pitchFamily="34" charset="0"/>
              <a:buChar char="•"/>
            </a:pPr>
            <a:r>
              <a:rPr lang="en-US" dirty="0"/>
              <a:t>Und es </a:t>
            </a:r>
            <a:r>
              <a:rPr lang="en-US" dirty="0" err="1"/>
              <a:t>gibt</a:t>
            </a:r>
            <a:r>
              <a:rPr lang="en-US" dirty="0"/>
              <a:t> </a:t>
            </a:r>
            <a:r>
              <a:rPr lang="en-US" dirty="0" err="1"/>
              <a:t>einige</a:t>
            </a:r>
            <a:r>
              <a:rPr lang="en-US" dirty="0"/>
              <a:t> </a:t>
            </a:r>
            <a:r>
              <a:rPr lang="en-US" dirty="0" err="1"/>
              <a:t>Studien</a:t>
            </a:r>
            <a:r>
              <a:rPr lang="en-US" dirty="0"/>
              <a:t>, die </a:t>
            </a:r>
            <a:r>
              <a:rPr lang="en-US" dirty="0" err="1"/>
              <a:t>sich</a:t>
            </a:r>
            <a:r>
              <a:rPr lang="en-US" dirty="0"/>
              <a:t> </a:t>
            </a:r>
            <a:r>
              <a:rPr lang="en-US" dirty="0" err="1"/>
              <a:t>diesen</a:t>
            </a:r>
            <a:r>
              <a:rPr lang="en-US" dirty="0"/>
              <a:t> </a:t>
            </a:r>
            <a:r>
              <a:rPr lang="en-US" dirty="0" err="1"/>
              <a:t>Fussabdruck</a:t>
            </a:r>
            <a:r>
              <a:rPr lang="en-US" dirty="0"/>
              <a:t> </a:t>
            </a:r>
            <a:r>
              <a:rPr lang="en-US" dirty="0" err="1"/>
              <a:t>angesehen</a:t>
            </a:r>
            <a:r>
              <a:rPr lang="en-US" dirty="0"/>
              <a:t> </a:t>
            </a:r>
            <a:r>
              <a:rPr lang="en-US" dirty="0" err="1"/>
              <a:t>haben</a:t>
            </a:r>
            <a:endParaRPr lang="en-US"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6</a:t>
            </a:fld>
            <a:endParaRPr lang="en-US" altLang="en-US"/>
          </a:p>
        </p:txBody>
      </p:sp>
    </p:spTree>
    <p:extLst>
      <p:ext uri="{BB962C8B-B14F-4D97-AF65-F5344CB8AC3E}">
        <p14:creationId xmlns:p14="http://schemas.microsoft.com/office/powerpoint/2010/main" val="2203129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400" dirty="0"/>
          </a:p>
        </p:txBody>
      </p:sp>
      <p:sp>
        <p:nvSpPr>
          <p:cNvPr id="4" name="Foliennummernplatzhalter 3"/>
          <p:cNvSpPr>
            <a:spLocks noGrp="1"/>
          </p:cNvSpPr>
          <p:nvPr>
            <p:ph type="sldNum" sz="quarter" idx="5"/>
          </p:nvPr>
        </p:nvSpPr>
        <p:spPr/>
        <p:txBody>
          <a:bodyPr/>
          <a:lstStyle/>
          <a:p>
            <a:fld id="{D6D0FC59-6275-BA4C-839B-22FE6916E9E2}" type="slidenum">
              <a:rPr lang="de-DE" smtClean="0"/>
              <a:t>63</a:t>
            </a:fld>
            <a:endParaRPr lang="de-DE"/>
          </a:p>
        </p:txBody>
      </p:sp>
    </p:spTree>
    <p:extLst>
      <p:ext uri="{BB962C8B-B14F-4D97-AF65-F5344CB8AC3E}">
        <p14:creationId xmlns:p14="http://schemas.microsoft.com/office/powerpoint/2010/main" val="31554332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61925-3790-34F0-4735-28567A4960C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9E45053-A1F6-B587-111B-20E6161118C4}"/>
              </a:ext>
            </a:extLst>
          </p:cNvPr>
          <p:cNvSpPr>
            <a:spLocks noGrp="1" noRot="1" noChangeAspect="1"/>
          </p:cNvSpPr>
          <p:nvPr>
            <p:ph type="sldImg"/>
          </p:nvPr>
        </p:nvSpPr>
        <p:spPr>
          <a:xfrm>
            <a:off x="685800" y="982663"/>
            <a:ext cx="5486400" cy="3086100"/>
          </a:xfrm>
        </p:spPr>
      </p:sp>
      <p:sp>
        <p:nvSpPr>
          <p:cNvPr id="3" name="Notizenplatzhalter 2">
            <a:extLst>
              <a:ext uri="{FF2B5EF4-FFF2-40B4-BE49-F238E27FC236}">
                <a16:creationId xmlns:a16="http://schemas.microsoft.com/office/drawing/2014/main" id="{B3D30614-8BE2-2E61-FC3A-3628C203AD11}"/>
              </a:ext>
            </a:extLst>
          </p:cNvPr>
          <p:cNvSpPr>
            <a:spLocks noGrp="1"/>
          </p:cNvSpPr>
          <p:nvPr>
            <p:ph type="body" idx="1"/>
          </p:nvPr>
        </p:nvSpPr>
        <p:spPr>
          <a:xfrm>
            <a:off x="685800" y="4400549"/>
            <a:ext cx="5486400" cy="4284663"/>
          </a:xfrm>
        </p:spPr>
        <p:txBody>
          <a:bodyPr/>
          <a:lstStyle/>
          <a:p>
            <a:pPr lvl="2"/>
            <a:endParaRPr lang="de-DE" dirty="0"/>
          </a:p>
        </p:txBody>
      </p:sp>
      <p:sp>
        <p:nvSpPr>
          <p:cNvPr id="4" name="Foliennummernplatzhalter 3">
            <a:extLst>
              <a:ext uri="{FF2B5EF4-FFF2-40B4-BE49-F238E27FC236}">
                <a16:creationId xmlns:a16="http://schemas.microsoft.com/office/drawing/2014/main" id="{ECB5C6FD-5049-F9A7-51ED-48F4959A9865}"/>
              </a:ext>
            </a:extLst>
          </p:cNvPr>
          <p:cNvSpPr>
            <a:spLocks noGrp="1"/>
          </p:cNvSpPr>
          <p:nvPr>
            <p:ph type="sldNum" sz="quarter" idx="5"/>
          </p:nvPr>
        </p:nvSpPr>
        <p:spPr/>
        <p:txBody>
          <a:bodyPr/>
          <a:lstStyle/>
          <a:p>
            <a:fld id="{D6D0FC59-6275-BA4C-839B-22FE6916E9E2}" type="slidenum">
              <a:rPr lang="de-DE" smtClean="0"/>
              <a:t>64</a:t>
            </a:fld>
            <a:endParaRPr lang="de-DE"/>
          </a:p>
        </p:txBody>
      </p:sp>
    </p:spTree>
    <p:extLst>
      <p:ext uri="{BB962C8B-B14F-4D97-AF65-F5344CB8AC3E}">
        <p14:creationId xmlns:p14="http://schemas.microsoft.com/office/powerpoint/2010/main" val="156779593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82B8C-9A49-3AEC-7CAE-EB62C718844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E57F9C3-CFBD-248E-23BB-5A3F2F8C7381}"/>
              </a:ext>
            </a:extLst>
          </p:cNvPr>
          <p:cNvSpPr>
            <a:spLocks noGrp="1" noRot="1" noChangeAspect="1"/>
          </p:cNvSpPr>
          <p:nvPr>
            <p:ph type="sldImg"/>
          </p:nvPr>
        </p:nvSpPr>
        <p:spPr>
          <a:xfrm>
            <a:off x="685800" y="982663"/>
            <a:ext cx="5486400" cy="3086100"/>
          </a:xfrm>
        </p:spPr>
      </p:sp>
      <p:sp>
        <p:nvSpPr>
          <p:cNvPr id="3" name="Notizenplatzhalter 2">
            <a:extLst>
              <a:ext uri="{FF2B5EF4-FFF2-40B4-BE49-F238E27FC236}">
                <a16:creationId xmlns:a16="http://schemas.microsoft.com/office/drawing/2014/main" id="{39B49E3C-3A1D-DF1B-D2B9-F02511D55265}"/>
              </a:ext>
            </a:extLst>
          </p:cNvPr>
          <p:cNvSpPr>
            <a:spLocks noGrp="1"/>
          </p:cNvSpPr>
          <p:nvPr>
            <p:ph type="body" idx="1"/>
          </p:nvPr>
        </p:nvSpPr>
        <p:spPr>
          <a:xfrm>
            <a:off x="685800" y="4400549"/>
            <a:ext cx="5486400" cy="4284663"/>
          </a:xfrm>
        </p:spPr>
        <p:txBody>
          <a:bodyPr/>
          <a:lstStyle/>
          <a:p>
            <a:pPr lvl="2"/>
            <a:endParaRPr lang="de-DE" dirty="0"/>
          </a:p>
        </p:txBody>
      </p:sp>
      <p:sp>
        <p:nvSpPr>
          <p:cNvPr id="4" name="Foliennummernplatzhalter 3">
            <a:extLst>
              <a:ext uri="{FF2B5EF4-FFF2-40B4-BE49-F238E27FC236}">
                <a16:creationId xmlns:a16="http://schemas.microsoft.com/office/drawing/2014/main" id="{F99CC120-C3BD-8E33-5EFA-12B45925EBAC}"/>
              </a:ext>
            </a:extLst>
          </p:cNvPr>
          <p:cNvSpPr>
            <a:spLocks noGrp="1"/>
          </p:cNvSpPr>
          <p:nvPr>
            <p:ph type="sldNum" sz="quarter" idx="5"/>
          </p:nvPr>
        </p:nvSpPr>
        <p:spPr/>
        <p:txBody>
          <a:bodyPr/>
          <a:lstStyle/>
          <a:p>
            <a:fld id="{D6D0FC59-6275-BA4C-839B-22FE6916E9E2}" type="slidenum">
              <a:rPr lang="de-DE" smtClean="0"/>
              <a:t>65</a:t>
            </a:fld>
            <a:endParaRPr lang="de-DE"/>
          </a:p>
        </p:txBody>
      </p:sp>
    </p:spTree>
    <p:extLst>
      <p:ext uri="{BB962C8B-B14F-4D97-AF65-F5344CB8AC3E}">
        <p14:creationId xmlns:p14="http://schemas.microsoft.com/office/powerpoint/2010/main" val="33836102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682625"/>
            <a:ext cx="5486400" cy="3086100"/>
          </a:xfrm>
        </p:spPr>
      </p:sp>
      <p:sp>
        <p:nvSpPr>
          <p:cNvPr id="3" name="Notizenplatzhalter 2"/>
          <p:cNvSpPr>
            <a:spLocks noGrp="1"/>
          </p:cNvSpPr>
          <p:nvPr>
            <p:ph type="body" idx="1"/>
          </p:nvPr>
        </p:nvSpPr>
        <p:spPr>
          <a:xfrm>
            <a:off x="685800" y="3989732"/>
            <a:ext cx="5486400" cy="3600450"/>
          </a:xfrm>
        </p:spPr>
        <p:txBody>
          <a:bodyPr/>
          <a:lstStyle/>
          <a:p>
            <a:pPr marL="742950" lvl="1" indent="-285750">
              <a:buFontTx/>
              <a:buChar char="-"/>
            </a:pPr>
            <a:endParaRPr lang="de-DE" sz="1600" dirty="0"/>
          </a:p>
        </p:txBody>
      </p:sp>
      <p:sp>
        <p:nvSpPr>
          <p:cNvPr id="4" name="Foliennummernplatzhalter 3"/>
          <p:cNvSpPr>
            <a:spLocks noGrp="1"/>
          </p:cNvSpPr>
          <p:nvPr>
            <p:ph type="sldNum" sz="quarter" idx="5"/>
          </p:nvPr>
        </p:nvSpPr>
        <p:spPr/>
        <p:txBody>
          <a:bodyPr/>
          <a:lstStyle/>
          <a:p>
            <a:fld id="{D6D0FC59-6275-BA4C-839B-22FE6916E9E2}" type="slidenum">
              <a:rPr lang="de-DE" smtClean="0"/>
              <a:t>66</a:t>
            </a:fld>
            <a:endParaRPr lang="de-DE"/>
          </a:p>
        </p:txBody>
      </p:sp>
    </p:spTree>
    <p:extLst>
      <p:ext uri="{BB962C8B-B14F-4D97-AF65-F5344CB8AC3E}">
        <p14:creationId xmlns:p14="http://schemas.microsoft.com/office/powerpoint/2010/main" val="266636457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EEFA3-8E6B-1E9C-38C5-324C191A21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F8463C6-ABD6-329C-39AF-4EB887DC8B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32EA357-F9FD-6A0D-2754-9D9A8453BF7B}"/>
              </a:ext>
            </a:extLst>
          </p:cNvPr>
          <p:cNvSpPr>
            <a:spLocks noGrp="1"/>
          </p:cNvSpPr>
          <p:nvPr>
            <p:ph type="body" idx="1"/>
          </p:nvPr>
        </p:nvSpPr>
        <p:spPr/>
        <p:txBody>
          <a:bodyPr/>
          <a:lstStyle/>
          <a:p>
            <a:endParaRPr lang="de-DE" sz="1400" dirty="0"/>
          </a:p>
        </p:txBody>
      </p:sp>
      <p:sp>
        <p:nvSpPr>
          <p:cNvPr id="4" name="Foliennummernplatzhalter 3">
            <a:extLst>
              <a:ext uri="{FF2B5EF4-FFF2-40B4-BE49-F238E27FC236}">
                <a16:creationId xmlns:a16="http://schemas.microsoft.com/office/drawing/2014/main" id="{F2F4787B-0A6F-3E45-B2C6-5921158F70A2}"/>
              </a:ext>
            </a:extLst>
          </p:cNvPr>
          <p:cNvSpPr>
            <a:spLocks noGrp="1"/>
          </p:cNvSpPr>
          <p:nvPr>
            <p:ph type="sldNum" sz="quarter" idx="5"/>
          </p:nvPr>
        </p:nvSpPr>
        <p:spPr/>
        <p:txBody>
          <a:bodyPr/>
          <a:lstStyle/>
          <a:p>
            <a:fld id="{D6D0FC59-6275-BA4C-839B-22FE6916E9E2}" type="slidenum">
              <a:rPr lang="de-DE" smtClean="0"/>
              <a:t>67</a:t>
            </a:fld>
            <a:endParaRPr lang="de-DE"/>
          </a:p>
        </p:txBody>
      </p:sp>
    </p:spTree>
    <p:extLst>
      <p:ext uri="{BB962C8B-B14F-4D97-AF65-F5344CB8AC3E}">
        <p14:creationId xmlns:p14="http://schemas.microsoft.com/office/powerpoint/2010/main" val="300881225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017A4-E6CF-D3C7-5ED4-D16E8F4C12E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27821E3-DC0D-B129-7DB5-95099FEAA57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9F0B4E6-F610-79EA-FCF3-2E7CE45F9E00}"/>
              </a:ext>
            </a:extLst>
          </p:cNvPr>
          <p:cNvSpPr>
            <a:spLocks noGrp="1"/>
          </p:cNvSpPr>
          <p:nvPr>
            <p:ph type="body" idx="1"/>
          </p:nvPr>
        </p:nvSpPr>
        <p:spPr/>
        <p:txBody>
          <a:bodyPr/>
          <a:lstStyle/>
          <a:p>
            <a:endParaRPr lang="de-DE" sz="1400" dirty="0"/>
          </a:p>
        </p:txBody>
      </p:sp>
      <p:sp>
        <p:nvSpPr>
          <p:cNvPr id="4" name="Foliennummernplatzhalter 3">
            <a:extLst>
              <a:ext uri="{FF2B5EF4-FFF2-40B4-BE49-F238E27FC236}">
                <a16:creationId xmlns:a16="http://schemas.microsoft.com/office/drawing/2014/main" id="{449E905D-DA9C-219A-8745-D74EA279A01B}"/>
              </a:ext>
            </a:extLst>
          </p:cNvPr>
          <p:cNvSpPr>
            <a:spLocks noGrp="1"/>
          </p:cNvSpPr>
          <p:nvPr>
            <p:ph type="sldNum" sz="quarter" idx="5"/>
          </p:nvPr>
        </p:nvSpPr>
        <p:spPr/>
        <p:txBody>
          <a:bodyPr/>
          <a:lstStyle/>
          <a:p>
            <a:fld id="{D6D0FC59-6275-BA4C-839B-22FE6916E9E2}" type="slidenum">
              <a:rPr lang="de-DE" smtClean="0"/>
              <a:t>68</a:t>
            </a:fld>
            <a:endParaRPr lang="de-DE"/>
          </a:p>
        </p:txBody>
      </p:sp>
    </p:spTree>
    <p:extLst>
      <p:ext uri="{BB962C8B-B14F-4D97-AF65-F5344CB8AC3E}">
        <p14:creationId xmlns:p14="http://schemas.microsoft.com/office/powerpoint/2010/main" val="163568295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8173E-E933-B8AF-F2DC-8C71FFDC8A5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B29428F-931B-31F6-8EE6-A92CAEF732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F178EB2-C505-B876-6B09-F6635AB3AF5D}"/>
              </a:ext>
            </a:extLst>
          </p:cNvPr>
          <p:cNvSpPr>
            <a:spLocks noGrp="1"/>
          </p:cNvSpPr>
          <p:nvPr>
            <p:ph type="body" idx="1"/>
          </p:nvPr>
        </p:nvSpPr>
        <p:spPr/>
        <p:txBody>
          <a:bodyPr/>
          <a:lstStyle/>
          <a:p>
            <a:endParaRPr lang="de-DE" sz="1400" dirty="0"/>
          </a:p>
        </p:txBody>
      </p:sp>
      <p:sp>
        <p:nvSpPr>
          <p:cNvPr id="4" name="Foliennummernplatzhalter 3">
            <a:extLst>
              <a:ext uri="{FF2B5EF4-FFF2-40B4-BE49-F238E27FC236}">
                <a16:creationId xmlns:a16="http://schemas.microsoft.com/office/drawing/2014/main" id="{93B832EB-EEEF-4927-CAA0-B29BA283FDC2}"/>
              </a:ext>
            </a:extLst>
          </p:cNvPr>
          <p:cNvSpPr>
            <a:spLocks noGrp="1"/>
          </p:cNvSpPr>
          <p:nvPr>
            <p:ph type="sldNum" sz="quarter" idx="5"/>
          </p:nvPr>
        </p:nvSpPr>
        <p:spPr/>
        <p:txBody>
          <a:bodyPr/>
          <a:lstStyle/>
          <a:p>
            <a:fld id="{D6D0FC59-6275-BA4C-839B-22FE6916E9E2}" type="slidenum">
              <a:rPr lang="de-DE" smtClean="0"/>
              <a:t>69</a:t>
            </a:fld>
            <a:endParaRPr lang="de-DE"/>
          </a:p>
        </p:txBody>
      </p:sp>
    </p:spTree>
    <p:extLst>
      <p:ext uri="{BB962C8B-B14F-4D97-AF65-F5344CB8AC3E}">
        <p14:creationId xmlns:p14="http://schemas.microsoft.com/office/powerpoint/2010/main" val="190815934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D6D0FC59-6275-BA4C-839B-22FE6916E9E2}" type="slidenum">
              <a:rPr lang="de-DE" smtClean="0"/>
              <a:t>70</a:t>
            </a:fld>
            <a:endParaRPr lang="de-DE"/>
          </a:p>
        </p:txBody>
      </p:sp>
    </p:spTree>
    <p:extLst>
      <p:ext uri="{BB962C8B-B14F-4D97-AF65-F5344CB8AC3E}">
        <p14:creationId xmlns:p14="http://schemas.microsoft.com/office/powerpoint/2010/main" val="131817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7</a:t>
            </a:fld>
            <a:endParaRPr lang="en-US" altLang="en-US"/>
          </a:p>
        </p:txBody>
      </p:sp>
    </p:spTree>
    <p:extLst>
      <p:ext uri="{BB962C8B-B14F-4D97-AF65-F5344CB8AC3E}">
        <p14:creationId xmlns:p14="http://schemas.microsoft.com/office/powerpoint/2010/main" val="3196896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8</a:t>
            </a:fld>
            <a:endParaRPr lang="en-US" altLang="en-US"/>
          </a:p>
        </p:txBody>
      </p:sp>
    </p:spTree>
    <p:extLst>
      <p:ext uri="{BB962C8B-B14F-4D97-AF65-F5344CB8AC3E}">
        <p14:creationId xmlns:p14="http://schemas.microsoft.com/office/powerpoint/2010/main" val="635726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9</a:t>
            </a:fld>
            <a:endParaRPr lang="en-US" altLang="en-US"/>
          </a:p>
        </p:txBody>
      </p:sp>
    </p:spTree>
    <p:extLst>
      <p:ext uri="{BB962C8B-B14F-4D97-AF65-F5344CB8AC3E}">
        <p14:creationId xmlns:p14="http://schemas.microsoft.com/office/powerpoint/2010/main" val="793035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10</a:t>
            </a:fld>
            <a:endParaRPr lang="en-US" altLang="en-US"/>
          </a:p>
        </p:txBody>
      </p:sp>
    </p:spTree>
    <p:extLst>
      <p:ext uri="{BB962C8B-B14F-4D97-AF65-F5344CB8AC3E}">
        <p14:creationId xmlns:p14="http://schemas.microsoft.com/office/powerpoint/2010/main" val="228926728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Master" Target="../slideMasters/slideMaster1.xml"/><Relationship Id="rId7" Type="http://schemas.openxmlformats.org/officeDocument/2006/relationships/oleObject" Target="../embeddings/oleObject3.bin"/><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oleObject" Target="../embeddings/oleObject5.bin"/><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35194007-0650-2D2C-D250-3DDEDC836C51}"/>
              </a:ext>
            </a:extLst>
          </p:cNvPr>
          <p:cNvPicPr>
            <a:picLocks noChangeAspect="1" noChangeArrowheads="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63664" y="26988"/>
            <a:ext cx="3928336"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Objekt 2" hidden="1">
            <a:extLst>
              <a:ext uri="{FF2B5EF4-FFF2-40B4-BE49-F238E27FC236}">
                <a16:creationId xmlns:a16="http://schemas.microsoft.com/office/drawing/2014/main" id="{FB64E43D-17CD-6E0F-9ACD-92BD3CF7A73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5" imgW="38100" imgH="38100" progId="TCLayout.ActiveDocument.1">
                  <p:embed/>
                </p:oleObj>
              </mc:Choice>
              <mc:Fallback>
                <p:oleObj name="think-cell Folie" r:id="rId5" imgW="38100" imgH="38100" progId="TCLayout.ActiveDocument.1">
                  <p:embed/>
                  <p:pic>
                    <p:nvPicPr>
                      <p:cNvPr id="3" name="Objekt 2" hidden="1">
                        <a:extLst>
                          <a:ext uri="{FF2B5EF4-FFF2-40B4-BE49-F238E27FC236}">
                            <a16:creationId xmlns:a16="http://schemas.microsoft.com/office/drawing/2014/main" id="{FB64E43D-17CD-6E0F-9ACD-92BD3CF7A7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kt 8" hidden="1">
            <a:extLst>
              <a:ext uri="{FF2B5EF4-FFF2-40B4-BE49-F238E27FC236}">
                <a16:creationId xmlns:a16="http://schemas.microsoft.com/office/drawing/2014/main" id="{BCEE8129-634E-3D85-4A6F-015FDDC57DDF}"/>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7" imgW="38100" imgH="38100" progId="TCLayout.ActiveDocument.1">
                  <p:embed/>
                </p:oleObj>
              </mc:Choice>
              <mc:Fallback>
                <p:oleObj name="think-cell Folie" r:id="rId7" imgW="38100" imgH="38100" progId="TCLayout.ActiveDocument.1">
                  <p:embed/>
                  <p:pic>
                    <p:nvPicPr>
                      <p:cNvPr id="4" name="Objekt 8" hidden="1">
                        <a:extLst>
                          <a:ext uri="{FF2B5EF4-FFF2-40B4-BE49-F238E27FC236}">
                            <a16:creationId xmlns:a16="http://schemas.microsoft.com/office/drawing/2014/main" id="{BCEE8129-634E-3D85-4A6F-015FDDC57DD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Line 8">
            <a:extLst>
              <a:ext uri="{FF2B5EF4-FFF2-40B4-BE49-F238E27FC236}">
                <a16:creationId xmlns:a16="http://schemas.microsoft.com/office/drawing/2014/main" id="{333F2CEE-9AC4-7D49-6751-5C6B4444FD99}"/>
              </a:ext>
            </a:extLst>
          </p:cNvPr>
          <p:cNvSpPr>
            <a:spLocks noChangeShapeType="1"/>
          </p:cNvSpPr>
          <p:nvPr/>
        </p:nvSpPr>
        <p:spPr bwMode="auto">
          <a:xfrm>
            <a:off x="0" y="1125538"/>
            <a:ext cx="12192000" cy="0"/>
          </a:xfrm>
          <a:prstGeom prst="line">
            <a:avLst/>
          </a:prstGeom>
          <a:noFill/>
          <a:ln w="158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 Box 16">
            <a:extLst>
              <a:ext uri="{FF2B5EF4-FFF2-40B4-BE49-F238E27FC236}">
                <a16:creationId xmlns:a16="http://schemas.microsoft.com/office/drawing/2014/main" id="{0C92D90A-894A-F044-C777-2781B0A18DAE}"/>
              </a:ext>
            </a:extLst>
          </p:cNvPr>
          <p:cNvSpPr txBox="1">
            <a:spLocks noChangeArrowheads="1"/>
          </p:cNvSpPr>
          <p:nvPr/>
        </p:nvSpPr>
        <p:spPr bwMode="auto">
          <a:xfrm>
            <a:off x="911225" y="852488"/>
            <a:ext cx="9791700" cy="227012"/>
          </a:xfrm>
          <a:prstGeom prst="rect">
            <a:avLst/>
          </a:prstGeom>
          <a:noFill/>
          <a:ln w="9525">
            <a:noFill/>
            <a:miter lim="800000"/>
            <a:headEnd/>
            <a:tailEnd/>
          </a:ln>
          <a:effectLst/>
        </p:spPr>
        <p:txBody>
          <a:bodyPr lIns="0" tIns="36000" rIns="0" bIns="0"/>
          <a:lstStyle>
            <a:lvl1pPr eaLnBrk="0" hangingPunct="0">
              <a:defRPr sz="1700">
                <a:solidFill>
                  <a:schemeClr val="tx1"/>
                </a:solidFill>
                <a:latin typeface="Arial" panose="020B0604020202020204" pitchFamily="34" charset="0"/>
                <a:cs typeface="Arial" panose="020B0604020202020204" pitchFamily="34" charset="0"/>
              </a:defRPr>
            </a:lvl1pPr>
            <a:lvl2pPr marL="37931725" indent="-37474525" eaLnBrk="0" hangingPunct="0">
              <a:defRPr sz="1700">
                <a:solidFill>
                  <a:schemeClr val="tx1"/>
                </a:solidFill>
                <a:latin typeface="Arial" panose="020B0604020202020204" pitchFamily="34" charset="0"/>
                <a:cs typeface="Arial" panose="020B0604020202020204" pitchFamily="34" charset="0"/>
              </a:defRPr>
            </a:lvl2pPr>
            <a:lvl3pPr eaLnBrk="0" hangingPunct="0">
              <a:defRPr sz="1700">
                <a:solidFill>
                  <a:schemeClr val="tx1"/>
                </a:solidFill>
                <a:latin typeface="Arial" panose="020B0604020202020204" pitchFamily="34" charset="0"/>
                <a:cs typeface="Arial" panose="020B0604020202020204" pitchFamily="34" charset="0"/>
              </a:defRPr>
            </a:lvl3pPr>
            <a:lvl4pPr eaLnBrk="0" hangingPunct="0">
              <a:defRPr sz="1700">
                <a:solidFill>
                  <a:schemeClr val="tx1"/>
                </a:solidFill>
                <a:latin typeface="Arial" panose="020B0604020202020204" pitchFamily="34" charset="0"/>
                <a:cs typeface="Arial" panose="020B0604020202020204" pitchFamily="34" charset="0"/>
              </a:defRPr>
            </a:lvl4pPr>
            <a:lvl5pPr eaLnBrk="0" hangingPunct="0">
              <a:defRPr sz="17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altLang="de-DE" sz="1400" b="1" dirty="0">
                <a:ea typeface="+mn-ea"/>
              </a:rPr>
              <a:t>Department of Informatics</a:t>
            </a:r>
          </a:p>
        </p:txBody>
      </p:sp>
      <p:pic>
        <p:nvPicPr>
          <p:cNvPr id="7" name="Picture 15" descr="uzh_logo_e_pos_grau_1mm">
            <a:extLst>
              <a:ext uri="{FF2B5EF4-FFF2-40B4-BE49-F238E27FC236}">
                <a16:creationId xmlns:a16="http://schemas.microsoft.com/office/drawing/2014/main" id="{A21F006C-9E57-D0C1-79A3-5815836176FE}"/>
              </a:ext>
            </a:extLst>
          </p:cNvPr>
          <p:cNvPicPr>
            <a:picLocks noChangeAspect="1" noChangeArrowheads="1"/>
          </p:cNvPicPr>
          <p:nvPr userDrawn="1"/>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925" y="142875"/>
            <a:ext cx="2027238"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95399" y="1989138"/>
            <a:ext cx="10945217" cy="1295400"/>
          </a:xfrm>
        </p:spPr>
        <p:txBody>
          <a:bodyPr/>
          <a:lstStyle>
            <a:lvl1pPr>
              <a:defRPr sz="3900"/>
            </a:lvl1pPr>
          </a:lstStyle>
          <a:p>
            <a:r>
              <a:rPr lang="en-US" dirty="0" err="1"/>
              <a:t>Mastertitelformat</a:t>
            </a:r>
            <a:r>
              <a:rPr lang="en-US" dirty="0"/>
              <a:t> </a:t>
            </a:r>
            <a:r>
              <a:rPr lang="en-US" dirty="0" err="1"/>
              <a:t>bearbeiten</a:t>
            </a:r>
            <a:endParaRPr lang="en-US" dirty="0"/>
          </a:p>
        </p:txBody>
      </p:sp>
      <p:sp>
        <p:nvSpPr>
          <p:cNvPr id="4099" name="Rectangle 3"/>
          <p:cNvSpPr>
            <a:spLocks noGrp="1" noChangeArrowheads="1"/>
          </p:cNvSpPr>
          <p:nvPr>
            <p:ph type="subTitle" idx="1"/>
          </p:nvPr>
        </p:nvSpPr>
        <p:spPr>
          <a:xfrm>
            <a:off x="695399" y="3429000"/>
            <a:ext cx="10945217" cy="1752600"/>
          </a:xfrm>
        </p:spPr>
        <p:txBody>
          <a:bodyPr/>
          <a:lstStyle>
            <a:lvl1pPr>
              <a:defRPr/>
            </a:lvl1pPr>
          </a:lstStyle>
          <a:p>
            <a:r>
              <a:rPr lang="en-US" dirty="0"/>
              <a:t>Master-</a:t>
            </a:r>
            <a:r>
              <a:rPr lang="en-US" dirty="0" err="1"/>
              <a:t>Untertitelformat</a:t>
            </a:r>
            <a:r>
              <a:rPr lang="en-US" dirty="0"/>
              <a:t> </a:t>
            </a:r>
            <a:r>
              <a:rPr lang="en-US" dirty="0" err="1"/>
              <a:t>bearbeiten</a:t>
            </a:r>
            <a:endParaRPr lang="en-US" dirty="0"/>
          </a:p>
        </p:txBody>
      </p:sp>
      <p:sp>
        <p:nvSpPr>
          <p:cNvPr id="8" name="Rectangle 6">
            <a:extLst>
              <a:ext uri="{FF2B5EF4-FFF2-40B4-BE49-F238E27FC236}">
                <a16:creationId xmlns:a16="http://schemas.microsoft.com/office/drawing/2014/main" id="{03C7F622-86D2-9331-1406-8C170BA589D9}"/>
              </a:ext>
            </a:extLst>
          </p:cNvPr>
          <p:cNvSpPr>
            <a:spLocks noGrp="1" noChangeArrowheads="1"/>
          </p:cNvSpPr>
          <p:nvPr>
            <p:ph type="sldNum" sz="quarter" idx="10"/>
          </p:nvPr>
        </p:nvSpPr>
        <p:spPr>
          <a:xfrm>
            <a:off x="10812463" y="6524625"/>
            <a:ext cx="828675" cy="215900"/>
          </a:xfrm>
        </p:spPr>
        <p:txBody>
          <a:bodyPr/>
          <a:lstStyle>
            <a:lvl1pPr>
              <a:defRPr/>
            </a:lvl1pPr>
          </a:lstStyle>
          <a:p>
            <a:pPr>
              <a:defRPr/>
            </a:pPr>
            <a:r>
              <a:rPr lang="en-US" altLang="en-US"/>
              <a:t>Page </a:t>
            </a:r>
            <a:fld id="{64937B86-B75E-0844-BA30-30855FAD6E91}" type="slidenum">
              <a:rPr lang="en-US" altLang="en-US" smtClean="0"/>
              <a:pPr>
                <a:defRPr/>
              </a:pPr>
              <a:t>‹Nr.›</a:t>
            </a:fld>
            <a:endParaRPr lang="en-US" altLang="en-US"/>
          </a:p>
        </p:txBody>
      </p:sp>
    </p:spTree>
    <p:extLst>
      <p:ext uri="{BB962C8B-B14F-4D97-AF65-F5344CB8AC3E}">
        <p14:creationId xmlns:p14="http://schemas.microsoft.com/office/powerpoint/2010/main" val="3461899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39358429-B88E-06D5-37CC-037253D129F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39358429-B88E-06D5-37CC-037253D129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188916"/>
            <a:ext cx="10945216" cy="642937"/>
          </a:xfrm>
        </p:spPr>
        <p:txBody>
          <a:bodyPr/>
          <a:lstStyle/>
          <a:p>
            <a:r>
              <a:rPr lang="en-US" dirty="0"/>
              <a:t>Click to edit Master title style</a:t>
            </a:r>
          </a:p>
        </p:txBody>
      </p:sp>
      <p:sp>
        <p:nvSpPr>
          <p:cNvPr id="3" name="Vertical Text Placeholder 2"/>
          <p:cNvSpPr>
            <a:spLocks noGrp="1"/>
          </p:cNvSpPr>
          <p:nvPr>
            <p:ph type="body" orient="vert" idx="1"/>
          </p:nvPr>
        </p:nvSpPr>
        <p:spPr>
          <a:xfrm>
            <a:off x="695400" y="1125539"/>
            <a:ext cx="10945216" cy="4967287"/>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a:extLst>
              <a:ext uri="{FF2B5EF4-FFF2-40B4-BE49-F238E27FC236}">
                <a16:creationId xmlns:a16="http://schemas.microsoft.com/office/drawing/2014/main" id="{CDC8D935-D06F-F984-7684-C083F18D50CB}"/>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8" name="Rectangle 6">
            <a:extLst>
              <a:ext uri="{FF2B5EF4-FFF2-40B4-BE49-F238E27FC236}">
                <a16:creationId xmlns:a16="http://schemas.microsoft.com/office/drawing/2014/main" id="{E676A224-2887-F403-E329-EC5A47446789}"/>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3BF09BAF-5034-DC43-A1D0-54D19541E650}" type="slidenum">
              <a:rPr lang="en-US" altLang="en-US" smtClean="0"/>
              <a:pPr>
                <a:defRPr/>
              </a:pPr>
              <a:t>‹Nr.›</a:t>
            </a:fld>
            <a:endParaRPr lang="en-US" altLang="en-US"/>
          </a:p>
        </p:txBody>
      </p:sp>
    </p:spTree>
    <p:extLst>
      <p:ext uri="{BB962C8B-B14F-4D97-AF65-F5344CB8AC3E}">
        <p14:creationId xmlns:p14="http://schemas.microsoft.com/office/powerpoint/2010/main" val="3250954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BA232254-1768-FBF1-04A8-6E4EE1282BC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BA232254-1768-FBF1-04A8-6E4EE1282B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Vertical Title 1"/>
          <p:cNvSpPr>
            <a:spLocks noGrp="1"/>
          </p:cNvSpPr>
          <p:nvPr>
            <p:ph type="title" orient="vert"/>
          </p:nvPr>
        </p:nvSpPr>
        <p:spPr>
          <a:xfrm>
            <a:off x="9193749" y="188913"/>
            <a:ext cx="2446867" cy="5903912"/>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95400" y="188913"/>
            <a:ext cx="8280920" cy="5903912"/>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a:extLst>
              <a:ext uri="{FF2B5EF4-FFF2-40B4-BE49-F238E27FC236}">
                <a16:creationId xmlns:a16="http://schemas.microsoft.com/office/drawing/2014/main" id="{189ED74E-BA88-3265-0E7B-AD829843E52D}"/>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8" name="Rectangle 6">
            <a:extLst>
              <a:ext uri="{FF2B5EF4-FFF2-40B4-BE49-F238E27FC236}">
                <a16:creationId xmlns:a16="http://schemas.microsoft.com/office/drawing/2014/main" id="{29891B9E-C050-41E5-820B-E10F12B6410E}"/>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59020016-33AB-B54E-AEFE-A33DFA520B08}" type="slidenum">
              <a:rPr lang="en-US" altLang="en-US" smtClean="0"/>
              <a:pPr>
                <a:defRPr/>
              </a:pPr>
              <a:t>‹Nr.›</a:t>
            </a:fld>
            <a:endParaRPr lang="en-US" altLang="en-US"/>
          </a:p>
        </p:txBody>
      </p:sp>
    </p:spTree>
    <p:extLst>
      <p:ext uri="{BB962C8B-B14F-4D97-AF65-F5344CB8AC3E}">
        <p14:creationId xmlns:p14="http://schemas.microsoft.com/office/powerpoint/2010/main" val="2314215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 Spalten">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446CCE0F-B2EA-63C0-2314-BD9EEF1652D8}"/>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446CCE0F-B2EA-63C0-2314-BD9EEF1652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el 1"/>
          <p:cNvSpPr>
            <a:spLocks noGrp="1"/>
          </p:cNvSpPr>
          <p:nvPr>
            <p:ph type="title"/>
          </p:nvPr>
        </p:nvSpPr>
        <p:spPr/>
        <p:txBody>
          <a:bodyPr/>
          <a:lstStyle/>
          <a:p>
            <a:r>
              <a:rPr lang="de-CH"/>
              <a:t>Click to edit Master title style</a:t>
            </a:r>
            <a:endParaRPr lang="de-CH" dirty="0"/>
          </a:p>
        </p:txBody>
      </p:sp>
      <p:sp>
        <p:nvSpPr>
          <p:cNvPr id="3" name="Inhaltsplatzhalter 2"/>
          <p:cNvSpPr>
            <a:spLocks noGrp="1"/>
          </p:cNvSpPr>
          <p:nvPr>
            <p:ph idx="1"/>
          </p:nvPr>
        </p:nvSpPr>
        <p:spPr>
          <a:xfrm>
            <a:off x="911225" y="1125539"/>
            <a:ext cx="5005388" cy="4967288"/>
          </a:xfrm>
        </p:spPr>
        <p:txBody>
          <a:body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CH" dirty="0"/>
          </a:p>
        </p:txBody>
      </p:sp>
      <p:sp>
        <p:nvSpPr>
          <p:cNvPr id="7" name="Inhaltsplatzhalter 2"/>
          <p:cNvSpPr>
            <a:spLocks noGrp="1"/>
          </p:cNvSpPr>
          <p:nvPr>
            <p:ph idx="13"/>
          </p:nvPr>
        </p:nvSpPr>
        <p:spPr>
          <a:xfrm>
            <a:off x="6291040" y="1125539"/>
            <a:ext cx="5005388" cy="4967288"/>
          </a:xfrm>
        </p:spPr>
        <p:txBody>
          <a:body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CH" dirty="0"/>
          </a:p>
        </p:txBody>
      </p:sp>
      <p:sp>
        <p:nvSpPr>
          <p:cNvPr id="5" name="Datumsplatzhalter 3">
            <a:extLst>
              <a:ext uri="{FF2B5EF4-FFF2-40B4-BE49-F238E27FC236}">
                <a16:creationId xmlns:a16="http://schemas.microsoft.com/office/drawing/2014/main" id="{66B698B9-C1E0-470C-4D19-7763347DB3D1}"/>
              </a:ext>
            </a:extLst>
          </p:cNvPr>
          <p:cNvSpPr>
            <a:spLocks noGrp="1"/>
          </p:cNvSpPr>
          <p:nvPr>
            <p:ph type="dt" sz="half" idx="14"/>
          </p:nvPr>
        </p:nvSpPr>
        <p:spPr>
          <a:xfrm>
            <a:off x="911225" y="6524625"/>
            <a:ext cx="1246188" cy="215900"/>
          </a:xfrm>
          <a:prstGeom prst="rect">
            <a:avLst/>
          </a:prstGeom>
        </p:spPr>
        <p:txBody>
          <a:bodyPr/>
          <a:lstStyle>
            <a:lvl1pPr>
              <a:defRPr>
                <a:latin typeface="Arial" charset="0"/>
                <a:ea typeface="MS PGothic" charset="-128"/>
              </a:defRPr>
            </a:lvl1pPr>
          </a:lstStyle>
          <a:p>
            <a:pPr>
              <a:defRPr/>
            </a:pPr>
            <a:r>
              <a:rPr lang="de-CH"/>
              <a:t>04.09.2018</a:t>
            </a:r>
          </a:p>
        </p:txBody>
      </p:sp>
      <p:sp>
        <p:nvSpPr>
          <p:cNvPr id="6" name="Fußzeilenplatzhalter 4">
            <a:extLst>
              <a:ext uri="{FF2B5EF4-FFF2-40B4-BE49-F238E27FC236}">
                <a16:creationId xmlns:a16="http://schemas.microsoft.com/office/drawing/2014/main" id="{CEBA75B3-7793-3D89-9EAF-0BF1295A20FE}"/>
              </a:ext>
            </a:extLst>
          </p:cNvPr>
          <p:cNvSpPr>
            <a:spLocks noGrp="1"/>
          </p:cNvSpPr>
          <p:nvPr>
            <p:ph type="ftr" sz="quarter" idx="15"/>
          </p:nvPr>
        </p:nvSpPr>
        <p:spPr/>
        <p:txBody>
          <a:bodyPr/>
          <a:lstStyle>
            <a:lvl1pPr>
              <a:defRPr/>
            </a:lvl1pPr>
          </a:lstStyle>
          <a:p>
            <a:pPr>
              <a:defRPr/>
            </a:pPr>
            <a:r>
              <a:rPr lang="de-CH"/>
              <a:t>Institut für Informatik, Informatik und Nachhaltigkeit</a:t>
            </a:r>
          </a:p>
        </p:txBody>
      </p:sp>
      <p:sp>
        <p:nvSpPr>
          <p:cNvPr id="8" name="Foliennummernplatzhalter 5">
            <a:extLst>
              <a:ext uri="{FF2B5EF4-FFF2-40B4-BE49-F238E27FC236}">
                <a16:creationId xmlns:a16="http://schemas.microsoft.com/office/drawing/2014/main" id="{24312094-603B-6B99-836C-187EB48F9618}"/>
              </a:ext>
            </a:extLst>
          </p:cNvPr>
          <p:cNvSpPr>
            <a:spLocks noGrp="1"/>
          </p:cNvSpPr>
          <p:nvPr>
            <p:ph type="sldNum" sz="quarter" idx="16"/>
          </p:nvPr>
        </p:nvSpPr>
        <p:spPr/>
        <p:txBody>
          <a:bodyPr/>
          <a:lstStyle>
            <a:lvl1pPr>
              <a:defRPr/>
            </a:lvl1pPr>
          </a:lstStyle>
          <a:p>
            <a:r>
              <a:rPr lang="de-CH" altLang="de-DE"/>
              <a:t>Seite </a:t>
            </a:r>
            <a:fld id="{E2453A3B-E41F-7748-89FB-D2E8E91055AA}" type="slidenum">
              <a:rPr lang="de-CH" altLang="de-DE"/>
              <a:pPr/>
              <a:t>‹Nr.›</a:t>
            </a:fld>
            <a:endParaRPr lang="de-CH" altLang="de-DE"/>
          </a:p>
        </p:txBody>
      </p:sp>
    </p:spTree>
    <p:extLst>
      <p:ext uri="{BB962C8B-B14F-4D97-AF65-F5344CB8AC3E}">
        <p14:creationId xmlns:p14="http://schemas.microsoft.com/office/powerpoint/2010/main" val="3722018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Quote">
    <p:bg>
      <p:bgPr>
        <a:solidFill>
          <a:srgbClr val="0B523E"/>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2AAA2A-C75E-41A0-9AC4-BDDF2C986AB2}"/>
              </a:ext>
            </a:extLst>
          </p:cNvPr>
          <p:cNvSpPr>
            <a:spLocks noGrp="1"/>
          </p:cNvSpPr>
          <p:nvPr>
            <p:ph type="body" sz="quarter" idx="10" hasCustomPrompt="1"/>
          </p:nvPr>
        </p:nvSpPr>
        <p:spPr>
          <a:xfrm>
            <a:off x="5981700" y="1504950"/>
            <a:ext cx="5613400" cy="3848100"/>
          </a:xfrm>
        </p:spPr>
        <p:txBody>
          <a:bodyPr anchor="ctr">
            <a:normAutofit/>
          </a:bodyPr>
          <a:lstStyle>
            <a:lvl1pPr marL="0" indent="0" algn="ctr">
              <a:buNone/>
              <a:defRPr sz="400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your quote</a:t>
            </a:r>
          </a:p>
        </p:txBody>
      </p:sp>
      <p:sp>
        <p:nvSpPr>
          <p:cNvPr id="32" name="Text Placeholder 2">
            <a:extLst>
              <a:ext uri="{FF2B5EF4-FFF2-40B4-BE49-F238E27FC236}">
                <a16:creationId xmlns:a16="http://schemas.microsoft.com/office/drawing/2014/main" id="{B913F339-EAD1-4EFE-932C-7209E3B80EC4}"/>
              </a:ext>
            </a:extLst>
          </p:cNvPr>
          <p:cNvSpPr>
            <a:spLocks noGrp="1"/>
          </p:cNvSpPr>
          <p:nvPr>
            <p:ph type="body" sz="quarter" idx="11" hasCustomPrompt="1"/>
          </p:nvPr>
        </p:nvSpPr>
        <p:spPr>
          <a:xfrm>
            <a:off x="5981700" y="5353050"/>
            <a:ext cx="5613400" cy="552450"/>
          </a:xfrm>
        </p:spPr>
        <p:txBody>
          <a:bodyPr anchor="ctr">
            <a:normAutofit/>
          </a:bodyPr>
          <a:lstStyle>
            <a:lvl1pPr marL="0" indent="0" algn="r">
              <a:buNone/>
              <a:defRPr sz="2000" cap="all" baseline="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the author</a:t>
            </a:r>
          </a:p>
        </p:txBody>
      </p:sp>
      <p:sp>
        <p:nvSpPr>
          <p:cNvPr id="33" name="Text Placeholder 2">
            <a:extLst>
              <a:ext uri="{FF2B5EF4-FFF2-40B4-BE49-F238E27FC236}">
                <a16:creationId xmlns:a16="http://schemas.microsoft.com/office/drawing/2014/main" id="{8A065044-6408-4BDA-BF5B-D3DA881D57C1}"/>
              </a:ext>
            </a:extLst>
          </p:cNvPr>
          <p:cNvSpPr>
            <a:spLocks noGrp="1"/>
          </p:cNvSpPr>
          <p:nvPr>
            <p:ph type="body" sz="quarter" idx="12" hasCustomPrompt="1"/>
          </p:nvPr>
        </p:nvSpPr>
        <p:spPr>
          <a:xfrm>
            <a:off x="5981700" y="5905500"/>
            <a:ext cx="5613400" cy="704850"/>
          </a:xfrm>
        </p:spPr>
        <p:txBody>
          <a:bodyPr anchor="t">
            <a:normAutofit/>
          </a:bodyPr>
          <a:lstStyle>
            <a:lvl1pPr marL="0" indent="0" algn="r">
              <a:buNone/>
              <a:defRPr sz="2000" cap="all" baseline="0">
                <a:solidFill>
                  <a:schemeClr val="bg1">
                    <a:lumMod val="50000"/>
                  </a:schemeClr>
                </a:solidFill>
              </a:defRPr>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extra information</a:t>
            </a:r>
          </a:p>
        </p:txBody>
      </p:sp>
      <p:sp>
        <p:nvSpPr>
          <p:cNvPr id="8" name="Picture Placeholder 7">
            <a:extLst>
              <a:ext uri="{FF2B5EF4-FFF2-40B4-BE49-F238E27FC236}">
                <a16:creationId xmlns:a16="http://schemas.microsoft.com/office/drawing/2014/main" id="{F0F8E67D-68DD-4127-AE6E-E671A9D25F65}"/>
              </a:ext>
            </a:extLst>
          </p:cNvPr>
          <p:cNvSpPr>
            <a:spLocks noGrp="1"/>
          </p:cNvSpPr>
          <p:nvPr>
            <p:ph type="pic" sz="quarter" idx="13"/>
          </p:nvPr>
        </p:nvSpPr>
        <p:spPr>
          <a:xfrm>
            <a:off x="0" y="0"/>
            <a:ext cx="5499100" cy="6858000"/>
          </a:xfrm>
        </p:spPr>
        <p:txBody>
          <a:bodyPr anchor="ctr">
            <a:normAutofit/>
          </a:bodyPr>
          <a:lstStyle>
            <a:lvl1pPr algn="ctr">
              <a:buNone/>
              <a:defRPr sz="4400">
                <a:solidFill>
                  <a:schemeClr val="accent4"/>
                </a:solidFill>
              </a:defRPr>
            </a:lvl1pPr>
          </a:lstStyle>
          <a:p>
            <a:r>
              <a:rPr lang="de-DE"/>
              <a:t>Bild durch Klicken auf Symbol hinzufügen</a:t>
            </a:r>
            <a:endParaRPr lang="en-US"/>
          </a:p>
        </p:txBody>
      </p:sp>
    </p:spTree>
    <p:extLst>
      <p:ext uri="{BB962C8B-B14F-4D97-AF65-F5344CB8AC3E}">
        <p14:creationId xmlns:p14="http://schemas.microsoft.com/office/powerpoint/2010/main" val="19681815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Bild mit Untertitel">
    <p:spTree>
      <p:nvGrpSpPr>
        <p:cNvPr id="1" name=""/>
        <p:cNvGrpSpPr/>
        <p:nvPr/>
      </p:nvGrpSpPr>
      <p:grpSpPr>
        <a:xfrm>
          <a:off x="0" y="0"/>
          <a:ext cx="0" cy="0"/>
          <a:chOff x="0" y="0"/>
          <a:chExt cx="0" cy="0"/>
        </a:xfrm>
      </p:grpSpPr>
      <p:sp>
        <p:nvSpPr>
          <p:cNvPr id="15" name="Textplatzhalter 2"/>
          <p:cNvSpPr>
            <a:spLocks noGrp="1"/>
          </p:cNvSpPr>
          <p:nvPr>
            <p:ph type="body" idx="1"/>
          </p:nvPr>
        </p:nvSpPr>
        <p:spPr>
          <a:xfrm>
            <a:off x="450264" y="1376363"/>
            <a:ext cx="11297814" cy="495637"/>
          </a:xfrm>
          <a:prstGeom prst="rect">
            <a:avLst/>
          </a:prstGeom>
        </p:spPr>
        <p:txBody>
          <a:bodyPr lIns="0" rIns="0" anchor="t" anchorCtr="0"/>
          <a:lstStyle>
            <a:lvl1pPr marL="0" indent="0">
              <a:buNone/>
              <a:defRPr sz="2197" b="0" i="0">
                <a:solidFill>
                  <a:schemeClr val="tx2"/>
                </a:solidFill>
                <a:latin typeface="Lucida Sans"/>
                <a:cs typeface="Lucida Sans"/>
              </a:defRPr>
            </a:lvl1pPr>
            <a:lvl2pPr marL="456606" indent="0">
              <a:buNone/>
              <a:defRPr sz="1997" b="1"/>
            </a:lvl2pPr>
            <a:lvl3pPr marL="913211" indent="0">
              <a:buNone/>
              <a:defRPr sz="1798" b="1"/>
            </a:lvl3pPr>
            <a:lvl4pPr marL="1369817" indent="0">
              <a:buNone/>
              <a:defRPr sz="1598" b="1"/>
            </a:lvl4pPr>
            <a:lvl5pPr marL="1826423" indent="0">
              <a:buNone/>
              <a:defRPr sz="1598" b="1"/>
            </a:lvl5pPr>
            <a:lvl6pPr marL="2283028" indent="0">
              <a:buNone/>
              <a:defRPr sz="1598" b="1"/>
            </a:lvl6pPr>
            <a:lvl7pPr marL="2739634" indent="0">
              <a:buNone/>
              <a:defRPr sz="1598" b="1"/>
            </a:lvl7pPr>
            <a:lvl8pPr marL="3196239" indent="0">
              <a:buNone/>
              <a:defRPr sz="1598" b="1"/>
            </a:lvl8pPr>
            <a:lvl9pPr marL="3652845" indent="0">
              <a:buNone/>
              <a:defRPr sz="1598" b="1"/>
            </a:lvl9pPr>
          </a:lstStyle>
          <a:p>
            <a:pPr lvl="0"/>
            <a:r>
              <a:rPr lang="de-DE"/>
              <a:t>Mastertextformat bearbeiten</a:t>
            </a:r>
          </a:p>
        </p:txBody>
      </p:sp>
      <p:sp>
        <p:nvSpPr>
          <p:cNvPr id="5" name="Foliennummernplatzhalter 2"/>
          <p:cNvSpPr>
            <a:spLocks noGrp="1"/>
          </p:cNvSpPr>
          <p:nvPr>
            <p:ph type="sldNum" sz="quarter" idx="14"/>
          </p:nvPr>
        </p:nvSpPr>
        <p:spPr/>
        <p:txBody>
          <a:bodyPr/>
          <a:lstStyle>
            <a:lvl1pPr>
              <a:defRPr/>
            </a:lvl1pPr>
          </a:lstStyle>
          <a:p>
            <a:pPr>
              <a:defRPr/>
            </a:pPr>
            <a:fld id="{53C55A69-AF00-48CA-9C5B-76F6193071D6}" type="slidenum">
              <a:rPr lang="de-CH"/>
              <a:pPr>
                <a:defRPr/>
              </a:pPr>
              <a:t>‹Nr.›</a:t>
            </a:fld>
            <a:endParaRPr lang="de-CH" dirty="0"/>
          </a:p>
        </p:txBody>
      </p:sp>
      <p:sp>
        <p:nvSpPr>
          <p:cNvPr id="2" name="Titel 1">
            <a:extLst>
              <a:ext uri="{FF2B5EF4-FFF2-40B4-BE49-F238E27FC236}">
                <a16:creationId xmlns:a16="http://schemas.microsoft.com/office/drawing/2014/main" id="{E2C449D1-1247-49B8-8578-3105EE3226E6}"/>
              </a:ext>
            </a:extLst>
          </p:cNvPr>
          <p:cNvSpPr>
            <a:spLocks noGrp="1"/>
          </p:cNvSpPr>
          <p:nvPr>
            <p:ph type="title"/>
          </p:nvPr>
        </p:nvSpPr>
        <p:spPr/>
        <p:txBody>
          <a:bodyPr/>
          <a:lstStyle/>
          <a:p>
            <a:r>
              <a:rPr lang="de-DE"/>
              <a:t>Mastertitelformat bearbeiten</a:t>
            </a:r>
            <a:endParaRPr lang="de-CH"/>
          </a:p>
        </p:txBody>
      </p:sp>
      <p:sp>
        <p:nvSpPr>
          <p:cNvPr id="4" name="Inhaltsplatzhalter 3">
            <a:extLst>
              <a:ext uri="{FF2B5EF4-FFF2-40B4-BE49-F238E27FC236}">
                <a16:creationId xmlns:a16="http://schemas.microsoft.com/office/drawing/2014/main" id="{44C75B05-03A1-469D-8437-A6AA010E7208}"/>
              </a:ext>
            </a:extLst>
          </p:cNvPr>
          <p:cNvSpPr>
            <a:spLocks noGrp="1"/>
          </p:cNvSpPr>
          <p:nvPr>
            <p:ph sz="quarter" idx="15"/>
          </p:nvPr>
        </p:nvSpPr>
        <p:spPr>
          <a:xfrm>
            <a:off x="450264" y="2168525"/>
            <a:ext cx="11291473" cy="399732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2433562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0B523E"/>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2AAA2A-C75E-41A0-9AC4-BDDF2C986AB2}"/>
              </a:ext>
            </a:extLst>
          </p:cNvPr>
          <p:cNvSpPr>
            <a:spLocks noGrp="1"/>
          </p:cNvSpPr>
          <p:nvPr>
            <p:ph type="body" sz="quarter" idx="10" hasCustomPrompt="1"/>
          </p:nvPr>
        </p:nvSpPr>
        <p:spPr>
          <a:xfrm>
            <a:off x="5981700" y="1504950"/>
            <a:ext cx="5613400" cy="3848100"/>
          </a:xfrm>
        </p:spPr>
        <p:txBody>
          <a:bodyPr anchor="ctr">
            <a:normAutofit/>
          </a:bodyPr>
          <a:lstStyle>
            <a:lvl1pPr marL="0" indent="0" algn="ctr">
              <a:buNone/>
              <a:defRPr sz="400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your quote</a:t>
            </a:r>
          </a:p>
        </p:txBody>
      </p:sp>
      <p:sp>
        <p:nvSpPr>
          <p:cNvPr id="32" name="Text Placeholder 2">
            <a:extLst>
              <a:ext uri="{FF2B5EF4-FFF2-40B4-BE49-F238E27FC236}">
                <a16:creationId xmlns:a16="http://schemas.microsoft.com/office/drawing/2014/main" id="{B913F339-EAD1-4EFE-932C-7209E3B80EC4}"/>
              </a:ext>
            </a:extLst>
          </p:cNvPr>
          <p:cNvSpPr>
            <a:spLocks noGrp="1"/>
          </p:cNvSpPr>
          <p:nvPr>
            <p:ph type="body" sz="quarter" idx="11" hasCustomPrompt="1"/>
          </p:nvPr>
        </p:nvSpPr>
        <p:spPr>
          <a:xfrm>
            <a:off x="5981700" y="5353050"/>
            <a:ext cx="5613400" cy="552450"/>
          </a:xfrm>
        </p:spPr>
        <p:txBody>
          <a:bodyPr anchor="ctr">
            <a:normAutofit/>
          </a:bodyPr>
          <a:lstStyle>
            <a:lvl1pPr marL="0" indent="0" algn="r">
              <a:buNone/>
              <a:defRPr sz="2000" cap="all" baseline="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the author</a:t>
            </a:r>
          </a:p>
        </p:txBody>
      </p:sp>
      <p:sp>
        <p:nvSpPr>
          <p:cNvPr id="33" name="Text Placeholder 2">
            <a:extLst>
              <a:ext uri="{FF2B5EF4-FFF2-40B4-BE49-F238E27FC236}">
                <a16:creationId xmlns:a16="http://schemas.microsoft.com/office/drawing/2014/main" id="{8A065044-6408-4BDA-BF5B-D3DA881D57C1}"/>
              </a:ext>
            </a:extLst>
          </p:cNvPr>
          <p:cNvSpPr>
            <a:spLocks noGrp="1"/>
          </p:cNvSpPr>
          <p:nvPr>
            <p:ph type="body" sz="quarter" idx="12" hasCustomPrompt="1"/>
          </p:nvPr>
        </p:nvSpPr>
        <p:spPr>
          <a:xfrm>
            <a:off x="5981700" y="5905500"/>
            <a:ext cx="5613400" cy="704850"/>
          </a:xfrm>
        </p:spPr>
        <p:txBody>
          <a:bodyPr anchor="t">
            <a:normAutofit/>
          </a:bodyPr>
          <a:lstStyle>
            <a:lvl1pPr marL="0" indent="0" algn="r">
              <a:buNone/>
              <a:defRPr sz="2000" cap="all" baseline="0">
                <a:solidFill>
                  <a:schemeClr val="bg1">
                    <a:lumMod val="50000"/>
                  </a:schemeClr>
                </a:solidFill>
              </a:defRPr>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extra information</a:t>
            </a:r>
          </a:p>
        </p:txBody>
      </p:sp>
      <p:sp>
        <p:nvSpPr>
          <p:cNvPr id="8" name="Picture Placeholder 7">
            <a:extLst>
              <a:ext uri="{FF2B5EF4-FFF2-40B4-BE49-F238E27FC236}">
                <a16:creationId xmlns:a16="http://schemas.microsoft.com/office/drawing/2014/main" id="{F0F8E67D-68DD-4127-AE6E-E671A9D25F65}"/>
              </a:ext>
            </a:extLst>
          </p:cNvPr>
          <p:cNvSpPr>
            <a:spLocks noGrp="1"/>
          </p:cNvSpPr>
          <p:nvPr>
            <p:ph type="pic" sz="quarter" idx="13"/>
          </p:nvPr>
        </p:nvSpPr>
        <p:spPr>
          <a:xfrm>
            <a:off x="0" y="0"/>
            <a:ext cx="5499100" cy="6858000"/>
          </a:xfrm>
        </p:spPr>
        <p:txBody>
          <a:bodyPr anchor="ctr">
            <a:normAutofit/>
          </a:bodyPr>
          <a:lstStyle>
            <a:lvl1pPr algn="ctr">
              <a:buNone/>
              <a:defRPr sz="4400">
                <a:solidFill>
                  <a:schemeClr val="accent4"/>
                </a:solidFill>
              </a:defRPr>
            </a:lvl1pPr>
          </a:lstStyle>
          <a:p>
            <a:r>
              <a:rPr lang="de-DE"/>
              <a:t>Bild durch Klicken auf Symbol hinzufügen</a:t>
            </a:r>
            <a:endParaRPr lang="en-US"/>
          </a:p>
        </p:txBody>
      </p:sp>
    </p:spTree>
    <p:extLst>
      <p:ext uri="{BB962C8B-B14F-4D97-AF65-F5344CB8AC3E}">
        <p14:creationId xmlns:p14="http://schemas.microsoft.com/office/powerpoint/2010/main" val="3264939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3665B51-D3EB-42D7-84E4-D98106870988}" type="datetimeFigureOut">
              <a:rPr lang="de-CH" smtClean="0"/>
              <a:t>02.06.2025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CCB36A46-2649-48C4-8EBA-1971DEC47E64}" type="slidenum">
              <a:rPr lang="de-CH" smtClean="0"/>
              <a:t>‹Nr.›</a:t>
            </a:fld>
            <a:endParaRPr lang="de-CH"/>
          </a:p>
        </p:txBody>
      </p:sp>
    </p:spTree>
    <p:extLst>
      <p:ext uri="{BB962C8B-B14F-4D97-AF65-F5344CB8AC3E}">
        <p14:creationId xmlns:p14="http://schemas.microsoft.com/office/powerpoint/2010/main" val="3831917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93665B51-D3EB-42D7-84E4-D98106870988}" type="datetimeFigureOut">
              <a:rPr lang="de-CH" smtClean="0"/>
              <a:t>02.06.2025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CCB36A46-2649-48C4-8EBA-1971DEC47E64}" type="slidenum">
              <a:rPr lang="de-CH" smtClean="0"/>
              <a:t>‹Nr.›</a:t>
            </a:fld>
            <a:endParaRPr lang="de-CH"/>
          </a:p>
        </p:txBody>
      </p:sp>
    </p:spTree>
    <p:extLst>
      <p:ext uri="{BB962C8B-B14F-4D97-AF65-F5344CB8AC3E}">
        <p14:creationId xmlns:p14="http://schemas.microsoft.com/office/powerpoint/2010/main" val="3668574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06395E-D317-3B65-B32E-3436D3EEF0E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90CA966-157F-C645-84D3-312029EDF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87E964E0-09F7-AA18-0B62-C211B0EA1D14}"/>
              </a:ext>
            </a:extLst>
          </p:cNvPr>
          <p:cNvSpPr>
            <a:spLocks noGrp="1"/>
          </p:cNvSpPr>
          <p:nvPr>
            <p:ph type="dt" sz="half" idx="10"/>
          </p:nvPr>
        </p:nvSpPr>
        <p:spPr/>
        <p:txBody>
          <a:bodyPr/>
          <a:lstStyle/>
          <a:p>
            <a:fld id="{11B85A29-4120-264E-B660-9180A0798B2D}" type="datetime1">
              <a:rPr lang="de-CH" smtClean="0"/>
              <a:t>02.06.2025</a:t>
            </a:fld>
            <a:endParaRPr lang="de-DE"/>
          </a:p>
        </p:txBody>
      </p:sp>
      <p:sp>
        <p:nvSpPr>
          <p:cNvPr id="5" name="Fußzeilenplatzhalter 4">
            <a:extLst>
              <a:ext uri="{FF2B5EF4-FFF2-40B4-BE49-F238E27FC236}">
                <a16:creationId xmlns:a16="http://schemas.microsoft.com/office/drawing/2014/main" id="{4C701D63-1ADC-173A-84D8-12709662C300}"/>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E6532157-CADE-1768-D92D-0108A90FA8D5}"/>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68063DAA-AB05-D66D-E29D-3199C0FBF51F}"/>
              </a:ext>
            </a:extLst>
          </p:cNvPr>
          <p:cNvPicPr>
            <a:picLocks noChangeAspect="1"/>
          </p:cNvPicPr>
          <p:nvPr userDrawn="1"/>
        </p:nvPicPr>
        <p:blipFill>
          <a:blip r:embed="rId2"/>
          <a:stretch>
            <a:fillRect/>
          </a:stretch>
        </p:blipFill>
        <p:spPr>
          <a:xfrm>
            <a:off x="0" y="8444"/>
            <a:ext cx="4075227" cy="1222690"/>
          </a:xfrm>
          <a:prstGeom prst="rect">
            <a:avLst/>
          </a:prstGeom>
        </p:spPr>
      </p:pic>
    </p:spTree>
    <p:extLst>
      <p:ext uri="{BB962C8B-B14F-4D97-AF65-F5344CB8AC3E}">
        <p14:creationId xmlns:p14="http://schemas.microsoft.com/office/powerpoint/2010/main" val="2850123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C7407B-411E-554B-CB63-C600B6C2BFD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EDFDC2B-89A4-9309-CAD5-B83B013AB59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5495331-FFAA-99DA-884D-4C6E5C65B028}"/>
              </a:ext>
            </a:extLst>
          </p:cNvPr>
          <p:cNvSpPr>
            <a:spLocks noGrp="1"/>
          </p:cNvSpPr>
          <p:nvPr>
            <p:ph type="dt" sz="half" idx="10"/>
          </p:nvPr>
        </p:nvSpPr>
        <p:spPr/>
        <p:txBody>
          <a:bodyPr/>
          <a:lstStyle/>
          <a:p>
            <a:fld id="{8EFD3D5A-9709-FD43-A164-A3DF39230E43}" type="datetime1">
              <a:rPr lang="de-CH" smtClean="0"/>
              <a:t>02.06.2025</a:t>
            </a:fld>
            <a:endParaRPr lang="de-DE"/>
          </a:p>
        </p:txBody>
      </p:sp>
      <p:sp>
        <p:nvSpPr>
          <p:cNvPr id="5" name="Fußzeilenplatzhalter 4">
            <a:extLst>
              <a:ext uri="{FF2B5EF4-FFF2-40B4-BE49-F238E27FC236}">
                <a16:creationId xmlns:a16="http://schemas.microsoft.com/office/drawing/2014/main" id="{0BA34C57-715E-E79A-C0A7-D6D9074A1A69}"/>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B2D6DEE7-AAF2-06F2-C68B-D45353F5283E}"/>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839AD0B3-7B9A-84D8-9461-807A0C6CB92B}"/>
              </a:ext>
            </a:extLst>
          </p:cNvPr>
          <p:cNvPicPr>
            <a:picLocks noChangeAspect="1"/>
          </p:cNvPicPr>
          <p:nvPr userDrawn="1"/>
        </p:nvPicPr>
        <p:blipFill>
          <a:blip r:embed="rId2"/>
          <a:stretch>
            <a:fillRect/>
          </a:stretch>
        </p:blipFill>
        <p:spPr>
          <a:xfrm>
            <a:off x="-19878" y="8448"/>
            <a:ext cx="4075227" cy="1222690"/>
          </a:xfrm>
          <a:prstGeom prst="rect">
            <a:avLst/>
          </a:prstGeom>
        </p:spPr>
      </p:pic>
    </p:spTree>
    <p:extLst>
      <p:ext uri="{BB962C8B-B14F-4D97-AF65-F5344CB8AC3E}">
        <p14:creationId xmlns:p14="http://schemas.microsoft.com/office/powerpoint/2010/main" val="2995485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F7B7E277-1AD0-5FAC-1646-6D8BC7C8DA72}"/>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4" imgW="38100" imgH="38100" progId="TCLayout.ActiveDocument.1">
                  <p:embed/>
                </p:oleObj>
              </mc:Choice>
              <mc:Fallback>
                <p:oleObj name="think-cell Folie" r:id="rId4" imgW="38100" imgH="38100" progId="TCLayout.ActiveDocument.1">
                  <p:embed/>
                  <p:pic>
                    <p:nvPicPr>
                      <p:cNvPr id="4" name="Objekt 2" hidden="1">
                        <a:extLst>
                          <a:ext uri="{FF2B5EF4-FFF2-40B4-BE49-F238E27FC236}">
                            <a16:creationId xmlns:a16="http://schemas.microsoft.com/office/drawing/2014/main" id="{F7B7E277-1AD0-5FAC-1646-6D8BC7C8DA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kt 8" hidden="1">
            <a:extLst>
              <a:ext uri="{FF2B5EF4-FFF2-40B4-BE49-F238E27FC236}">
                <a16:creationId xmlns:a16="http://schemas.microsoft.com/office/drawing/2014/main" id="{AF6ADEC6-7E9F-8447-57AF-B7C5A383D8E8}"/>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6" imgW="38100" imgH="38100" progId="TCLayout.ActiveDocument.1">
                  <p:embed/>
                </p:oleObj>
              </mc:Choice>
              <mc:Fallback>
                <p:oleObj name="think-cell Folie" r:id="rId6" imgW="38100" imgH="38100" progId="TCLayout.ActiveDocument.1">
                  <p:embed/>
                  <p:pic>
                    <p:nvPicPr>
                      <p:cNvPr id="5" name="Objekt 8" hidden="1">
                        <a:extLst>
                          <a:ext uri="{FF2B5EF4-FFF2-40B4-BE49-F238E27FC236}">
                            <a16:creationId xmlns:a16="http://schemas.microsoft.com/office/drawing/2014/main" id="{AF6ADEC6-7E9F-8447-57AF-B7C5A383D8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399" y="188916"/>
            <a:ext cx="10945217" cy="642937"/>
          </a:xfrm>
        </p:spPr>
        <p:txBody>
          <a:bodyPr/>
          <a:lstStyle/>
          <a:p>
            <a:r>
              <a:rPr lang="en-US" dirty="0"/>
              <a:t>Click to edit Master title style</a:t>
            </a:r>
          </a:p>
        </p:txBody>
      </p:sp>
      <p:sp>
        <p:nvSpPr>
          <p:cNvPr id="3" name="Content Placeholder 2"/>
          <p:cNvSpPr>
            <a:spLocks noGrp="1"/>
          </p:cNvSpPr>
          <p:nvPr>
            <p:ph idx="1"/>
          </p:nvPr>
        </p:nvSpPr>
        <p:spPr>
          <a:xfrm>
            <a:off x="695399" y="1125539"/>
            <a:ext cx="10945217" cy="49672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10">
            <a:extLst>
              <a:ext uri="{FF2B5EF4-FFF2-40B4-BE49-F238E27FC236}">
                <a16:creationId xmlns:a16="http://schemas.microsoft.com/office/drawing/2014/main" id="{9824AF47-3858-07A8-24B1-CB3E89600871}"/>
              </a:ext>
            </a:extLst>
          </p:cNvPr>
          <p:cNvSpPr>
            <a:spLocks noGrp="1" noChangeArrowheads="1"/>
          </p:cNvSpPr>
          <p:nvPr>
            <p:ph type="ftr" sz="quarter" idx="10"/>
          </p:nvPr>
        </p:nvSpPr>
        <p:spPr>
          <a:xfrm>
            <a:off x="3216275" y="6524625"/>
            <a:ext cx="7007225" cy="215900"/>
          </a:xfrm>
        </p:spPr>
        <p:txBody>
          <a:bodyPr/>
          <a:lstStyle>
            <a:lvl1pPr>
              <a:defRPr/>
            </a:lvl1pPr>
          </a:lstStyle>
          <a:p>
            <a:pPr>
              <a:defRPr/>
            </a:pPr>
            <a:endParaRPr lang="en-US" altLang="de-DE"/>
          </a:p>
        </p:txBody>
      </p:sp>
      <p:sp>
        <p:nvSpPr>
          <p:cNvPr id="7" name="Rectangle 11">
            <a:extLst>
              <a:ext uri="{FF2B5EF4-FFF2-40B4-BE49-F238E27FC236}">
                <a16:creationId xmlns:a16="http://schemas.microsoft.com/office/drawing/2014/main" id="{D5C6BF47-CEBD-89CE-72CA-2B72B8E9114B}"/>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DEDE1307-F4D1-4E40-9088-EEA02F2A9D93}" type="slidenum">
              <a:rPr lang="en-US" altLang="en-US" smtClean="0"/>
              <a:pPr>
                <a:defRPr/>
              </a:pPr>
              <a:t>‹Nr.›</a:t>
            </a:fld>
            <a:endParaRPr lang="en-US" altLang="en-US"/>
          </a:p>
        </p:txBody>
      </p:sp>
    </p:spTree>
    <p:extLst>
      <p:ext uri="{BB962C8B-B14F-4D97-AF65-F5344CB8AC3E}">
        <p14:creationId xmlns:p14="http://schemas.microsoft.com/office/powerpoint/2010/main" val="4101554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D0F6C7-49D9-C21D-6CB7-43A552799574}"/>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D00ADB05-A774-1010-7218-8B8BEC824D5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C975257-21FB-45F9-BEDC-FB18AEC5908B}"/>
              </a:ext>
            </a:extLst>
          </p:cNvPr>
          <p:cNvSpPr>
            <a:spLocks noGrp="1"/>
          </p:cNvSpPr>
          <p:nvPr>
            <p:ph type="dt" sz="half" idx="10"/>
          </p:nvPr>
        </p:nvSpPr>
        <p:spPr/>
        <p:txBody>
          <a:bodyPr/>
          <a:lstStyle/>
          <a:p>
            <a:fld id="{12FE222D-BC94-474F-B147-C2B2901D1EDE}" type="datetime1">
              <a:rPr lang="de-CH" smtClean="0"/>
              <a:t>02.06.2025</a:t>
            </a:fld>
            <a:endParaRPr lang="de-DE"/>
          </a:p>
        </p:txBody>
      </p:sp>
      <p:sp>
        <p:nvSpPr>
          <p:cNvPr id="5" name="Fußzeilenplatzhalter 4">
            <a:extLst>
              <a:ext uri="{FF2B5EF4-FFF2-40B4-BE49-F238E27FC236}">
                <a16:creationId xmlns:a16="http://schemas.microsoft.com/office/drawing/2014/main" id="{69F53C35-67CB-E287-9BCA-CBD6AA1B38A7}"/>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E989B5BD-9E18-6CAA-B995-6D5BC49C3B79}"/>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C2538DD3-9D4B-36B5-1E69-3C0B0B40575E}"/>
              </a:ext>
            </a:extLst>
          </p:cNvPr>
          <p:cNvPicPr>
            <a:picLocks noChangeAspect="1"/>
          </p:cNvPicPr>
          <p:nvPr userDrawn="1"/>
        </p:nvPicPr>
        <p:blipFill>
          <a:blip r:embed="rId2"/>
          <a:stretch>
            <a:fillRect/>
          </a:stretch>
        </p:blipFill>
        <p:spPr>
          <a:xfrm>
            <a:off x="0" y="8444"/>
            <a:ext cx="4075227" cy="1222690"/>
          </a:xfrm>
          <a:prstGeom prst="rect">
            <a:avLst/>
          </a:prstGeom>
        </p:spPr>
      </p:pic>
    </p:spTree>
    <p:extLst>
      <p:ext uri="{BB962C8B-B14F-4D97-AF65-F5344CB8AC3E}">
        <p14:creationId xmlns:p14="http://schemas.microsoft.com/office/powerpoint/2010/main" val="3153982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EBCDF9-4BAD-6DB1-AD5B-CADF4D70A31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71C1E11-DFC7-0CF3-32AD-7408C41DFE48}"/>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8846904-C2A9-92DD-39D2-EFAC7A3C29F2}"/>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B3174ED-AA8D-ACA8-8BDD-9BBB0810B003}"/>
              </a:ext>
            </a:extLst>
          </p:cNvPr>
          <p:cNvSpPr>
            <a:spLocks noGrp="1"/>
          </p:cNvSpPr>
          <p:nvPr>
            <p:ph type="dt" sz="half" idx="10"/>
          </p:nvPr>
        </p:nvSpPr>
        <p:spPr/>
        <p:txBody>
          <a:bodyPr/>
          <a:lstStyle/>
          <a:p>
            <a:fld id="{F89EC2E1-21FE-B84A-9692-F171880D877B}" type="datetime1">
              <a:rPr lang="de-CH" smtClean="0"/>
              <a:t>02.06.2025</a:t>
            </a:fld>
            <a:endParaRPr lang="de-DE"/>
          </a:p>
        </p:txBody>
      </p:sp>
      <p:sp>
        <p:nvSpPr>
          <p:cNvPr id="6" name="Fußzeilenplatzhalter 5">
            <a:extLst>
              <a:ext uri="{FF2B5EF4-FFF2-40B4-BE49-F238E27FC236}">
                <a16:creationId xmlns:a16="http://schemas.microsoft.com/office/drawing/2014/main" id="{F423BC06-2510-E63E-B94A-2C9E9E3030EE}"/>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058C6C6E-60E2-EBB7-55C8-9AC22F7ADF63}"/>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9" name="Grafik 8">
            <a:extLst>
              <a:ext uri="{FF2B5EF4-FFF2-40B4-BE49-F238E27FC236}">
                <a16:creationId xmlns:a16="http://schemas.microsoft.com/office/drawing/2014/main" id="{F6B839B9-2DED-46D1-BB02-DC8AA11B3733}"/>
              </a:ext>
            </a:extLst>
          </p:cNvPr>
          <p:cNvPicPr>
            <a:picLocks noChangeAspect="1"/>
          </p:cNvPicPr>
          <p:nvPr userDrawn="1"/>
        </p:nvPicPr>
        <p:blipFill>
          <a:blip r:embed="rId2"/>
          <a:stretch>
            <a:fillRect/>
          </a:stretch>
        </p:blipFill>
        <p:spPr>
          <a:xfrm>
            <a:off x="0" y="-11432"/>
            <a:ext cx="4075227" cy="1222690"/>
          </a:xfrm>
          <a:prstGeom prst="rect">
            <a:avLst/>
          </a:prstGeom>
        </p:spPr>
      </p:pic>
    </p:spTree>
    <p:extLst>
      <p:ext uri="{BB962C8B-B14F-4D97-AF65-F5344CB8AC3E}">
        <p14:creationId xmlns:p14="http://schemas.microsoft.com/office/powerpoint/2010/main" val="11715719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711E8F-09B3-28BD-7C2D-0CE012003F2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9957D4D6-AA69-E1BC-6818-EA2FC32982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8A735C3-5726-72EA-F7D3-F7E78AA5972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CD376D9C-FB40-99FE-DC92-D2E554A254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54D1284-5636-8ECA-277A-4A23AB166F1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0F7973D-DF11-913E-5243-067E6F6A9987}"/>
              </a:ext>
            </a:extLst>
          </p:cNvPr>
          <p:cNvSpPr>
            <a:spLocks noGrp="1"/>
          </p:cNvSpPr>
          <p:nvPr>
            <p:ph type="dt" sz="half" idx="10"/>
          </p:nvPr>
        </p:nvSpPr>
        <p:spPr/>
        <p:txBody>
          <a:bodyPr/>
          <a:lstStyle/>
          <a:p>
            <a:fld id="{B19814E1-4893-F549-9801-7C40781BAD7A}" type="datetime1">
              <a:rPr lang="de-CH" smtClean="0"/>
              <a:t>02.06.2025</a:t>
            </a:fld>
            <a:endParaRPr lang="de-DE"/>
          </a:p>
        </p:txBody>
      </p:sp>
      <p:sp>
        <p:nvSpPr>
          <p:cNvPr id="8" name="Fußzeilenplatzhalter 7">
            <a:extLst>
              <a:ext uri="{FF2B5EF4-FFF2-40B4-BE49-F238E27FC236}">
                <a16:creationId xmlns:a16="http://schemas.microsoft.com/office/drawing/2014/main" id="{3E66568D-6C12-DBB8-14B2-915835F1C39D}"/>
              </a:ext>
            </a:extLst>
          </p:cNvPr>
          <p:cNvSpPr>
            <a:spLocks noGrp="1"/>
          </p:cNvSpPr>
          <p:nvPr>
            <p:ph type="ftr" sz="quarter" idx="11"/>
          </p:nvPr>
        </p:nvSpPr>
        <p:spPr/>
        <p:txBody>
          <a:bodyPr/>
          <a:lstStyle/>
          <a:p>
            <a:r>
              <a:rPr lang="de-DE"/>
              <a:t>Dr. Jeannette Behringer, Email: behringer@sustainability.uzh.ch</a:t>
            </a:r>
          </a:p>
        </p:txBody>
      </p:sp>
      <p:sp>
        <p:nvSpPr>
          <p:cNvPr id="9" name="Foliennummernplatzhalter 8">
            <a:extLst>
              <a:ext uri="{FF2B5EF4-FFF2-40B4-BE49-F238E27FC236}">
                <a16:creationId xmlns:a16="http://schemas.microsoft.com/office/drawing/2014/main" id="{C17D265F-0500-0900-FC33-C0C5BD2B726D}"/>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10" name="Grafik 9">
            <a:extLst>
              <a:ext uri="{FF2B5EF4-FFF2-40B4-BE49-F238E27FC236}">
                <a16:creationId xmlns:a16="http://schemas.microsoft.com/office/drawing/2014/main" id="{6D49F032-D147-82D1-D6AD-4512B1F0F2EB}"/>
              </a:ext>
            </a:extLst>
          </p:cNvPr>
          <p:cNvPicPr>
            <a:picLocks noChangeAspect="1"/>
          </p:cNvPicPr>
          <p:nvPr userDrawn="1"/>
        </p:nvPicPr>
        <p:blipFill>
          <a:blip r:embed="rId2"/>
          <a:stretch>
            <a:fillRect/>
          </a:stretch>
        </p:blipFill>
        <p:spPr>
          <a:xfrm>
            <a:off x="0" y="-11434"/>
            <a:ext cx="4075227" cy="1222690"/>
          </a:xfrm>
          <a:prstGeom prst="rect">
            <a:avLst/>
          </a:prstGeom>
        </p:spPr>
      </p:pic>
    </p:spTree>
    <p:extLst>
      <p:ext uri="{BB962C8B-B14F-4D97-AF65-F5344CB8AC3E}">
        <p14:creationId xmlns:p14="http://schemas.microsoft.com/office/powerpoint/2010/main" val="13307715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3D306D-4234-7049-A0A3-0DE08583410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3BF1420A-F5DB-3A3B-8988-21378A1673AF}"/>
              </a:ext>
            </a:extLst>
          </p:cNvPr>
          <p:cNvSpPr>
            <a:spLocks noGrp="1"/>
          </p:cNvSpPr>
          <p:nvPr>
            <p:ph type="dt" sz="half" idx="10"/>
          </p:nvPr>
        </p:nvSpPr>
        <p:spPr/>
        <p:txBody>
          <a:bodyPr/>
          <a:lstStyle/>
          <a:p>
            <a:fld id="{70303FD3-640F-A24C-8E5F-050CD709E2C6}" type="datetime1">
              <a:rPr lang="de-CH" smtClean="0"/>
              <a:t>02.06.2025</a:t>
            </a:fld>
            <a:endParaRPr lang="de-DE"/>
          </a:p>
        </p:txBody>
      </p:sp>
      <p:sp>
        <p:nvSpPr>
          <p:cNvPr id="4" name="Fußzeilenplatzhalter 3">
            <a:extLst>
              <a:ext uri="{FF2B5EF4-FFF2-40B4-BE49-F238E27FC236}">
                <a16:creationId xmlns:a16="http://schemas.microsoft.com/office/drawing/2014/main" id="{05B061DF-1256-281B-7622-478293DE996A}"/>
              </a:ext>
            </a:extLst>
          </p:cNvPr>
          <p:cNvSpPr>
            <a:spLocks noGrp="1"/>
          </p:cNvSpPr>
          <p:nvPr>
            <p:ph type="ftr" sz="quarter" idx="11"/>
          </p:nvPr>
        </p:nvSpPr>
        <p:spPr/>
        <p:txBody>
          <a:bodyPr/>
          <a:lstStyle/>
          <a:p>
            <a:r>
              <a:rPr lang="de-DE"/>
              <a:t>Dr. Jeannette Behringer, Email: behringer@sustainability.uzh.ch</a:t>
            </a:r>
          </a:p>
        </p:txBody>
      </p:sp>
      <p:sp>
        <p:nvSpPr>
          <p:cNvPr id="5" name="Foliennummernplatzhalter 4">
            <a:extLst>
              <a:ext uri="{FF2B5EF4-FFF2-40B4-BE49-F238E27FC236}">
                <a16:creationId xmlns:a16="http://schemas.microsoft.com/office/drawing/2014/main" id="{AD34C0CC-35C9-7150-B11D-8DFD56AF6CB2}"/>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DF18DFF8-5B0A-7D65-7E56-C5A513FE1A81}"/>
              </a:ext>
            </a:extLst>
          </p:cNvPr>
          <p:cNvPicPr>
            <a:picLocks noChangeAspect="1"/>
          </p:cNvPicPr>
          <p:nvPr userDrawn="1"/>
        </p:nvPicPr>
        <p:blipFill>
          <a:blip r:embed="rId2"/>
          <a:stretch>
            <a:fillRect/>
          </a:stretch>
        </p:blipFill>
        <p:spPr>
          <a:xfrm>
            <a:off x="0" y="-1495"/>
            <a:ext cx="4075227" cy="1222690"/>
          </a:xfrm>
          <a:prstGeom prst="rect">
            <a:avLst/>
          </a:prstGeom>
        </p:spPr>
      </p:pic>
    </p:spTree>
    <p:extLst>
      <p:ext uri="{BB962C8B-B14F-4D97-AF65-F5344CB8AC3E}">
        <p14:creationId xmlns:p14="http://schemas.microsoft.com/office/powerpoint/2010/main" val="2154590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E81DDDF-34C6-9FEE-C62A-9909F032600C}"/>
              </a:ext>
            </a:extLst>
          </p:cNvPr>
          <p:cNvSpPr>
            <a:spLocks noGrp="1"/>
          </p:cNvSpPr>
          <p:nvPr>
            <p:ph type="dt" sz="half" idx="10"/>
          </p:nvPr>
        </p:nvSpPr>
        <p:spPr/>
        <p:txBody>
          <a:bodyPr/>
          <a:lstStyle/>
          <a:p>
            <a:fld id="{BCE63986-3B30-BF41-BF4F-066C8193368D}" type="datetime1">
              <a:rPr lang="de-CH" smtClean="0"/>
              <a:t>02.06.2025</a:t>
            </a:fld>
            <a:endParaRPr lang="de-DE"/>
          </a:p>
        </p:txBody>
      </p:sp>
      <p:sp>
        <p:nvSpPr>
          <p:cNvPr id="3" name="Fußzeilenplatzhalter 2">
            <a:extLst>
              <a:ext uri="{FF2B5EF4-FFF2-40B4-BE49-F238E27FC236}">
                <a16:creationId xmlns:a16="http://schemas.microsoft.com/office/drawing/2014/main" id="{84CC8815-C1FB-3ECE-8731-4E9BCC2E8952}"/>
              </a:ext>
            </a:extLst>
          </p:cNvPr>
          <p:cNvSpPr>
            <a:spLocks noGrp="1"/>
          </p:cNvSpPr>
          <p:nvPr>
            <p:ph type="ftr" sz="quarter" idx="11"/>
          </p:nvPr>
        </p:nvSpPr>
        <p:spPr/>
        <p:txBody>
          <a:bodyPr/>
          <a:lstStyle/>
          <a:p>
            <a:r>
              <a:rPr lang="de-DE"/>
              <a:t>Dr. Jeannette Behringer, Email: behringer@sustainability.uzh.ch</a:t>
            </a:r>
          </a:p>
        </p:txBody>
      </p:sp>
      <p:sp>
        <p:nvSpPr>
          <p:cNvPr id="4" name="Foliennummernplatzhalter 3">
            <a:extLst>
              <a:ext uri="{FF2B5EF4-FFF2-40B4-BE49-F238E27FC236}">
                <a16:creationId xmlns:a16="http://schemas.microsoft.com/office/drawing/2014/main" id="{3786FEFF-F64A-9100-6AE6-092D24B9AD7C}"/>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5" name="Grafik 4">
            <a:extLst>
              <a:ext uri="{FF2B5EF4-FFF2-40B4-BE49-F238E27FC236}">
                <a16:creationId xmlns:a16="http://schemas.microsoft.com/office/drawing/2014/main" id="{E6937EF6-0942-9343-D789-0BF33B3FC909}"/>
              </a:ext>
            </a:extLst>
          </p:cNvPr>
          <p:cNvPicPr>
            <a:picLocks noChangeAspect="1"/>
          </p:cNvPicPr>
          <p:nvPr userDrawn="1"/>
        </p:nvPicPr>
        <p:blipFill>
          <a:blip r:embed="rId2"/>
          <a:stretch>
            <a:fillRect/>
          </a:stretch>
        </p:blipFill>
        <p:spPr>
          <a:xfrm>
            <a:off x="0" y="-1495"/>
            <a:ext cx="4075227" cy="1222690"/>
          </a:xfrm>
          <a:prstGeom prst="rect">
            <a:avLst/>
          </a:prstGeom>
        </p:spPr>
      </p:pic>
    </p:spTree>
    <p:extLst>
      <p:ext uri="{BB962C8B-B14F-4D97-AF65-F5344CB8AC3E}">
        <p14:creationId xmlns:p14="http://schemas.microsoft.com/office/powerpoint/2010/main" val="21421593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40E503-4B00-F4BA-0C36-FBB252A7008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C46AD36-265A-9D38-F18A-5FCC21EE75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3CF8C46-80AC-44CD-377B-AD6E1D930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B87C1E8-648F-D1E5-BBD3-D8A522315DB6}"/>
              </a:ext>
            </a:extLst>
          </p:cNvPr>
          <p:cNvSpPr>
            <a:spLocks noGrp="1"/>
          </p:cNvSpPr>
          <p:nvPr>
            <p:ph type="dt" sz="half" idx="10"/>
          </p:nvPr>
        </p:nvSpPr>
        <p:spPr/>
        <p:txBody>
          <a:bodyPr/>
          <a:lstStyle/>
          <a:p>
            <a:fld id="{8F42BAAF-89E5-5F46-A880-CFAC67770803}" type="datetime1">
              <a:rPr lang="de-CH" smtClean="0"/>
              <a:t>02.06.2025</a:t>
            </a:fld>
            <a:endParaRPr lang="de-DE"/>
          </a:p>
        </p:txBody>
      </p:sp>
      <p:sp>
        <p:nvSpPr>
          <p:cNvPr id="6" name="Fußzeilenplatzhalter 5">
            <a:extLst>
              <a:ext uri="{FF2B5EF4-FFF2-40B4-BE49-F238E27FC236}">
                <a16:creationId xmlns:a16="http://schemas.microsoft.com/office/drawing/2014/main" id="{B28336AB-904C-CF23-521B-A48D815DCA28}"/>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4D3096F9-05E5-088C-14CA-EB32151E3735}"/>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8" name="Grafik 7">
            <a:extLst>
              <a:ext uri="{FF2B5EF4-FFF2-40B4-BE49-F238E27FC236}">
                <a16:creationId xmlns:a16="http://schemas.microsoft.com/office/drawing/2014/main" id="{5D861BDF-49E1-A761-B016-E9657C459C24}"/>
              </a:ext>
            </a:extLst>
          </p:cNvPr>
          <p:cNvPicPr>
            <a:picLocks noChangeAspect="1"/>
          </p:cNvPicPr>
          <p:nvPr userDrawn="1"/>
        </p:nvPicPr>
        <p:blipFill>
          <a:blip r:embed="rId2"/>
          <a:stretch>
            <a:fillRect/>
          </a:stretch>
        </p:blipFill>
        <p:spPr>
          <a:xfrm>
            <a:off x="0" y="8444"/>
            <a:ext cx="4075227" cy="1222690"/>
          </a:xfrm>
          <a:prstGeom prst="rect">
            <a:avLst/>
          </a:prstGeom>
        </p:spPr>
      </p:pic>
    </p:spTree>
    <p:extLst>
      <p:ext uri="{BB962C8B-B14F-4D97-AF65-F5344CB8AC3E}">
        <p14:creationId xmlns:p14="http://schemas.microsoft.com/office/powerpoint/2010/main" val="31401856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FE3D2-3AD0-28AF-B742-C03D99A8753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039CFE89-8D8C-7958-A899-A81151FB78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B6FC507-0FEC-5D41-1FC0-CAA23B9126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7F9AB36-BAE4-2E91-4984-BBA9EA0FBF20}"/>
              </a:ext>
            </a:extLst>
          </p:cNvPr>
          <p:cNvSpPr>
            <a:spLocks noGrp="1"/>
          </p:cNvSpPr>
          <p:nvPr>
            <p:ph type="dt" sz="half" idx="10"/>
          </p:nvPr>
        </p:nvSpPr>
        <p:spPr/>
        <p:txBody>
          <a:bodyPr/>
          <a:lstStyle/>
          <a:p>
            <a:fld id="{AEDCB83E-F3E5-884D-8504-1C4F05A8D435}" type="datetime1">
              <a:rPr lang="de-CH" smtClean="0"/>
              <a:t>02.06.2025</a:t>
            </a:fld>
            <a:endParaRPr lang="de-DE"/>
          </a:p>
        </p:txBody>
      </p:sp>
      <p:sp>
        <p:nvSpPr>
          <p:cNvPr id="6" name="Fußzeilenplatzhalter 5">
            <a:extLst>
              <a:ext uri="{FF2B5EF4-FFF2-40B4-BE49-F238E27FC236}">
                <a16:creationId xmlns:a16="http://schemas.microsoft.com/office/drawing/2014/main" id="{A3AFBA9D-7CD4-00C0-F975-54719D3D64D1}"/>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1E537D3D-84A8-2FA5-B7F0-875FCA555070}"/>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8" name="Grafik 7">
            <a:extLst>
              <a:ext uri="{FF2B5EF4-FFF2-40B4-BE49-F238E27FC236}">
                <a16:creationId xmlns:a16="http://schemas.microsoft.com/office/drawing/2014/main" id="{8076481E-BEBE-707F-4EC4-A9380B4C2DC7}"/>
              </a:ext>
            </a:extLst>
          </p:cNvPr>
          <p:cNvPicPr>
            <a:picLocks noChangeAspect="1"/>
          </p:cNvPicPr>
          <p:nvPr userDrawn="1"/>
        </p:nvPicPr>
        <p:blipFill>
          <a:blip r:embed="rId2"/>
          <a:stretch>
            <a:fillRect/>
          </a:stretch>
        </p:blipFill>
        <p:spPr>
          <a:xfrm>
            <a:off x="0" y="-1494"/>
            <a:ext cx="4075227" cy="1222690"/>
          </a:xfrm>
          <a:prstGeom prst="rect">
            <a:avLst/>
          </a:prstGeom>
        </p:spPr>
      </p:pic>
    </p:spTree>
    <p:extLst>
      <p:ext uri="{BB962C8B-B14F-4D97-AF65-F5344CB8AC3E}">
        <p14:creationId xmlns:p14="http://schemas.microsoft.com/office/powerpoint/2010/main" val="15656209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B5EBF4-444C-2A6B-6143-3274C8727B5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4C499AA1-553A-1A9A-77E9-614DDDBE32F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7EA47F0-5ACA-134C-2F39-CBA6CDA72845}"/>
              </a:ext>
            </a:extLst>
          </p:cNvPr>
          <p:cNvSpPr>
            <a:spLocks noGrp="1"/>
          </p:cNvSpPr>
          <p:nvPr>
            <p:ph type="dt" sz="half" idx="10"/>
          </p:nvPr>
        </p:nvSpPr>
        <p:spPr/>
        <p:txBody>
          <a:bodyPr/>
          <a:lstStyle/>
          <a:p>
            <a:fld id="{13B51A91-CA1B-5B4A-871D-C04057D5F9C7}" type="datetime1">
              <a:rPr lang="de-CH" smtClean="0"/>
              <a:t>02.06.2025</a:t>
            </a:fld>
            <a:endParaRPr lang="de-DE"/>
          </a:p>
        </p:txBody>
      </p:sp>
      <p:sp>
        <p:nvSpPr>
          <p:cNvPr id="5" name="Fußzeilenplatzhalter 4">
            <a:extLst>
              <a:ext uri="{FF2B5EF4-FFF2-40B4-BE49-F238E27FC236}">
                <a16:creationId xmlns:a16="http://schemas.microsoft.com/office/drawing/2014/main" id="{52EA8023-E312-3891-05FB-B4177412ACF6}"/>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1B02100C-E953-6375-3A09-227FE78D8191}"/>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E7E824A8-F53D-C8E0-A514-224CCDBB0C1B}"/>
              </a:ext>
            </a:extLst>
          </p:cNvPr>
          <p:cNvPicPr>
            <a:picLocks noChangeAspect="1"/>
          </p:cNvPicPr>
          <p:nvPr userDrawn="1"/>
        </p:nvPicPr>
        <p:blipFill>
          <a:blip r:embed="rId2"/>
          <a:stretch>
            <a:fillRect/>
          </a:stretch>
        </p:blipFill>
        <p:spPr>
          <a:xfrm>
            <a:off x="0" y="-1496"/>
            <a:ext cx="4075227" cy="1222690"/>
          </a:xfrm>
          <a:prstGeom prst="rect">
            <a:avLst/>
          </a:prstGeom>
        </p:spPr>
      </p:pic>
    </p:spTree>
    <p:extLst>
      <p:ext uri="{BB962C8B-B14F-4D97-AF65-F5344CB8AC3E}">
        <p14:creationId xmlns:p14="http://schemas.microsoft.com/office/powerpoint/2010/main" val="376642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0CA003F-33FE-4D7F-D42B-C6D24B681600}"/>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F475C0B-438F-22F8-766F-21993356B90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A0B9813-A8C3-A3F7-E01F-F42DFE90E017}"/>
              </a:ext>
            </a:extLst>
          </p:cNvPr>
          <p:cNvSpPr>
            <a:spLocks noGrp="1"/>
          </p:cNvSpPr>
          <p:nvPr>
            <p:ph type="dt" sz="half" idx="10"/>
          </p:nvPr>
        </p:nvSpPr>
        <p:spPr/>
        <p:txBody>
          <a:bodyPr/>
          <a:lstStyle/>
          <a:p>
            <a:fld id="{BC3FDF42-AD9B-6044-8C28-1CBA99234C4D}" type="datetime1">
              <a:rPr lang="de-CH" smtClean="0"/>
              <a:t>02.06.2025</a:t>
            </a:fld>
            <a:endParaRPr lang="de-DE"/>
          </a:p>
        </p:txBody>
      </p:sp>
      <p:sp>
        <p:nvSpPr>
          <p:cNvPr id="5" name="Fußzeilenplatzhalter 4">
            <a:extLst>
              <a:ext uri="{FF2B5EF4-FFF2-40B4-BE49-F238E27FC236}">
                <a16:creationId xmlns:a16="http://schemas.microsoft.com/office/drawing/2014/main" id="{6BE702EE-C927-9DA4-E203-977811955E2A}"/>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EB4B337C-B040-9992-2F74-25156C46F83A}"/>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4A57F5B3-8DEC-58A0-3B23-10B1B25A14F4}"/>
              </a:ext>
            </a:extLst>
          </p:cNvPr>
          <p:cNvPicPr>
            <a:picLocks noChangeAspect="1"/>
          </p:cNvPicPr>
          <p:nvPr userDrawn="1"/>
        </p:nvPicPr>
        <p:blipFill>
          <a:blip r:embed="rId2"/>
          <a:stretch>
            <a:fillRect/>
          </a:stretch>
        </p:blipFill>
        <p:spPr>
          <a:xfrm>
            <a:off x="0" y="-1496"/>
            <a:ext cx="4075227" cy="1222690"/>
          </a:xfrm>
          <a:prstGeom prst="rect">
            <a:avLst/>
          </a:prstGeom>
        </p:spPr>
      </p:pic>
    </p:spTree>
    <p:extLst>
      <p:ext uri="{BB962C8B-B14F-4D97-AF65-F5344CB8AC3E}">
        <p14:creationId xmlns:p14="http://schemas.microsoft.com/office/powerpoint/2010/main" val="795113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97061B7C-1493-5F4E-1A89-EC4EDE6AEBA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97061B7C-1493-5F4E-1A89-EC4EDE6AEB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4406903"/>
            <a:ext cx="10945216"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695400" y="2906713"/>
            <a:ext cx="10945216"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7" name="Rectangle 5">
            <a:extLst>
              <a:ext uri="{FF2B5EF4-FFF2-40B4-BE49-F238E27FC236}">
                <a16:creationId xmlns:a16="http://schemas.microsoft.com/office/drawing/2014/main" id="{EA7BC55B-EE5D-BE11-180B-F6FDC2807D5A}"/>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8" name="Rectangle 6">
            <a:extLst>
              <a:ext uri="{FF2B5EF4-FFF2-40B4-BE49-F238E27FC236}">
                <a16:creationId xmlns:a16="http://schemas.microsoft.com/office/drawing/2014/main" id="{B38289EC-393E-8CC9-D6EC-00095F0EBFDE}"/>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687F82F8-E3E4-484F-B4B4-5FAA7F446ECC}" type="slidenum">
              <a:rPr lang="en-US" altLang="en-US" smtClean="0"/>
              <a:pPr>
                <a:defRPr/>
              </a:pPr>
              <a:t>‹Nr.›</a:t>
            </a:fld>
            <a:endParaRPr lang="en-US" altLang="en-US"/>
          </a:p>
        </p:txBody>
      </p:sp>
    </p:spTree>
    <p:extLst>
      <p:ext uri="{BB962C8B-B14F-4D97-AF65-F5344CB8AC3E}">
        <p14:creationId xmlns:p14="http://schemas.microsoft.com/office/powerpoint/2010/main" val="1050784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5" name="Objekt 2" hidden="1">
            <a:extLst>
              <a:ext uri="{FF2B5EF4-FFF2-40B4-BE49-F238E27FC236}">
                <a16:creationId xmlns:a16="http://schemas.microsoft.com/office/drawing/2014/main" id="{FDB7E7E1-A4D9-FC68-4418-EA45D6E313F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5" name="Objekt 2" hidden="1">
                        <a:extLst>
                          <a:ext uri="{FF2B5EF4-FFF2-40B4-BE49-F238E27FC236}">
                            <a16:creationId xmlns:a16="http://schemas.microsoft.com/office/drawing/2014/main" id="{FDB7E7E1-A4D9-FC68-4418-EA45D6E313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188916"/>
            <a:ext cx="10945216" cy="642937"/>
          </a:xfrm>
        </p:spPr>
        <p:txBody>
          <a:bodyPr/>
          <a:lstStyle/>
          <a:p>
            <a:r>
              <a:rPr lang="en-US" dirty="0"/>
              <a:t>Click to edit Master title style</a:t>
            </a:r>
          </a:p>
        </p:txBody>
      </p:sp>
      <p:sp>
        <p:nvSpPr>
          <p:cNvPr id="3" name="Content Placeholder 2"/>
          <p:cNvSpPr>
            <a:spLocks noGrp="1"/>
          </p:cNvSpPr>
          <p:nvPr>
            <p:ph sz="half" idx="1"/>
          </p:nvPr>
        </p:nvSpPr>
        <p:spPr>
          <a:xfrm>
            <a:off x="695400" y="1125539"/>
            <a:ext cx="5298997"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41617" y="1125539"/>
            <a:ext cx="5298999"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5">
            <a:extLst>
              <a:ext uri="{FF2B5EF4-FFF2-40B4-BE49-F238E27FC236}">
                <a16:creationId xmlns:a16="http://schemas.microsoft.com/office/drawing/2014/main" id="{4A001733-CB17-5BF4-EF03-2611D38B4001}"/>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9" name="Rectangle 6">
            <a:extLst>
              <a:ext uri="{FF2B5EF4-FFF2-40B4-BE49-F238E27FC236}">
                <a16:creationId xmlns:a16="http://schemas.microsoft.com/office/drawing/2014/main" id="{37FAB1A7-5103-C5BE-EDA7-826F0F132F66}"/>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953995B5-E4EB-FF45-BF0E-DB912C436F01}" type="slidenum">
              <a:rPr lang="en-US" altLang="en-US" smtClean="0"/>
              <a:pPr>
                <a:defRPr/>
              </a:pPr>
              <a:t>‹Nr.›</a:t>
            </a:fld>
            <a:endParaRPr lang="en-US" altLang="en-US"/>
          </a:p>
        </p:txBody>
      </p:sp>
    </p:spTree>
    <p:extLst>
      <p:ext uri="{BB962C8B-B14F-4D97-AF65-F5344CB8AC3E}">
        <p14:creationId xmlns:p14="http://schemas.microsoft.com/office/powerpoint/2010/main" val="322577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aphicFrame>
        <p:nvGraphicFramePr>
          <p:cNvPr id="7" name="Objekt 2" hidden="1">
            <a:extLst>
              <a:ext uri="{FF2B5EF4-FFF2-40B4-BE49-F238E27FC236}">
                <a16:creationId xmlns:a16="http://schemas.microsoft.com/office/drawing/2014/main" id="{BC097F26-5AAC-291F-EA79-473262013143}"/>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7" name="Objekt 2" hidden="1">
                        <a:extLst>
                          <a:ext uri="{FF2B5EF4-FFF2-40B4-BE49-F238E27FC236}">
                            <a16:creationId xmlns:a16="http://schemas.microsoft.com/office/drawing/2014/main" id="{BC097F26-5AAC-291F-EA79-4732620131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274638"/>
            <a:ext cx="10945216"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954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954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9" y="1535113"/>
            <a:ext cx="544724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9" y="2174875"/>
            <a:ext cx="544724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5">
            <a:extLst>
              <a:ext uri="{FF2B5EF4-FFF2-40B4-BE49-F238E27FC236}">
                <a16:creationId xmlns:a16="http://schemas.microsoft.com/office/drawing/2014/main" id="{8B55B47A-5818-8F62-EA78-B0BA2D71158B}"/>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11" name="Rectangle 6">
            <a:extLst>
              <a:ext uri="{FF2B5EF4-FFF2-40B4-BE49-F238E27FC236}">
                <a16:creationId xmlns:a16="http://schemas.microsoft.com/office/drawing/2014/main" id="{AB829471-4324-E699-40F3-4B80BCEA1FAD}"/>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70A0B197-9D5A-0D41-8129-A93B6873F82B}" type="slidenum">
              <a:rPr lang="en-US" altLang="en-US" smtClean="0"/>
              <a:pPr>
                <a:defRPr/>
              </a:pPr>
              <a:t>‹Nr.›</a:t>
            </a:fld>
            <a:endParaRPr lang="en-US" altLang="en-US"/>
          </a:p>
        </p:txBody>
      </p:sp>
    </p:spTree>
    <p:extLst>
      <p:ext uri="{BB962C8B-B14F-4D97-AF65-F5344CB8AC3E}">
        <p14:creationId xmlns:p14="http://schemas.microsoft.com/office/powerpoint/2010/main" val="1153067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Objekt 8" hidden="1">
            <a:extLst>
              <a:ext uri="{FF2B5EF4-FFF2-40B4-BE49-F238E27FC236}">
                <a16:creationId xmlns:a16="http://schemas.microsoft.com/office/drawing/2014/main" id="{5E6DC0A0-C45E-63A7-C75B-05549A154DA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3" name="Objekt 8" hidden="1">
                        <a:extLst>
                          <a:ext uri="{FF2B5EF4-FFF2-40B4-BE49-F238E27FC236}">
                            <a16:creationId xmlns:a16="http://schemas.microsoft.com/office/drawing/2014/main" id="{5E6DC0A0-C45E-63A7-C75B-05549A154D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188916"/>
            <a:ext cx="10945216" cy="642937"/>
          </a:xfrm>
        </p:spPr>
        <p:txBody>
          <a:bodyPr/>
          <a:lstStyle/>
          <a:p>
            <a:r>
              <a:rPr lang="en-US" dirty="0"/>
              <a:t>Click to edit Master title style</a:t>
            </a:r>
          </a:p>
        </p:txBody>
      </p:sp>
      <p:sp>
        <p:nvSpPr>
          <p:cNvPr id="6" name="Rectangle 11">
            <a:extLst>
              <a:ext uri="{FF2B5EF4-FFF2-40B4-BE49-F238E27FC236}">
                <a16:creationId xmlns:a16="http://schemas.microsoft.com/office/drawing/2014/main" id="{207F8BC8-4D47-34ED-4584-CC54E8CCA15F}"/>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7" name="Rectangle 12">
            <a:extLst>
              <a:ext uri="{FF2B5EF4-FFF2-40B4-BE49-F238E27FC236}">
                <a16:creationId xmlns:a16="http://schemas.microsoft.com/office/drawing/2014/main" id="{E95AB5CD-F255-F2B3-CC4B-451729720560}"/>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E926156A-AB83-8444-97FC-78B0C15B4400}" type="slidenum">
              <a:rPr lang="en-US" altLang="en-US" smtClean="0"/>
              <a:pPr>
                <a:defRPr/>
              </a:pPr>
              <a:t>‹Nr.›</a:t>
            </a:fld>
            <a:endParaRPr lang="en-US" altLang="en-US"/>
          </a:p>
        </p:txBody>
      </p:sp>
    </p:spTree>
    <p:extLst>
      <p:ext uri="{BB962C8B-B14F-4D97-AF65-F5344CB8AC3E}">
        <p14:creationId xmlns:p14="http://schemas.microsoft.com/office/powerpoint/2010/main" val="289570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aphicFrame>
        <p:nvGraphicFramePr>
          <p:cNvPr id="2" name="Objekt 2" hidden="1">
            <a:extLst>
              <a:ext uri="{FF2B5EF4-FFF2-40B4-BE49-F238E27FC236}">
                <a16:creationId xmlns:a16="http://schemas.microsoft.com/office/drawing/2014/main" id="{499AD0BF-4245-AF4A-D992-AAC0013C985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2" name="Objekt 2" hidden="1">
                        <a:extLst>
                          <a:ext uri="{FF2B5EF4-FFF2-40B4-BE49-F238E27FC236}">
                            <a16:creationId xmlns:a16="http://schemas.microsoft.com/office/drawing/2014/main" id="{499AD0BF-4245-AF4A-D992-AAC0013C9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5">
            <a:extLst>
              <a:ext uri="{FF2B5EF4-FFF2-40B4-BE49-F238E27FC236}">
                <a16:creationId xmlns:a16="http://schemas.microsoft.com/office/drawing/2014/main" id="{A000C01B-418E-AFCA-F8F3-9157DB4E308C}"/>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6" name="Rectangle 6">
            <a:extLst>
              <a:ext uri="{FF2B5EF4-FFF2-40B4-BE49-F238E27FC236}">
                <a16:creationId xmlns:a16="http://schemas.microsoft.com/office/drawing/2014/main" id="{5B74569E-EEF0-061B-6803-1B8ADCFC1C5D}"/>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55858F71-AEDB-CD48-971D-77D8911ED1AE}" type="slidenum">
              <a:rPr lang="en-US" altLang="en-US" smtClean="0"/>
              <a:pPr>
                <a:defRPr/>
              </a:pPr>
              <a:t>‹Nr.›</a:t>
            </a:fld>
            <a:endParaRPr lang="en-US" altLang="en-US"/>
          </a:p>
        </p:txBody>
      </p:sp>
    </p:spTree>
    <p:extLst>
      <p:ext uri="{BB962C8B-B14F-4D97-AF65-F5344CB8AC3E}">
        <p14:creationId xmlns:p14="http://schemas.microsoft.com/office/powerpoint/2010/main" val="1303847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aphicFrame>
        <p:nvGraphicFramePr>
          <p:cNvPr id="5" name="Objekt 2" hidden="1">
            <a:extLst>
              <a:ext uri="{FF2B5EF4-FFF2-40B4-BE49-F238E27FC236}">
                <a16:creationId xmlns:a16="http://schemas.microsoft.com/office/drawing/2014/main" id="{A484E3F7-59A5-BD27-55D4-3AD976DDCC93}"/>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5" name="Objekt 2" hidden="1">
                        <a:extLst>
                          <a:ext uri="{FF2B5EF4-FFF2-40B4-BE49-F238E27FC236}">
                            <a16:creationId xmlns:a16="http://schemas.microsoft.com/office/drawing/2014/main" id="{A484E3F7-59A5-BD27-55D4-3AD976DDCC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273050"/>
            <a:ext cx="4011084" cy="116205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4824949"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95400"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5">
            <a:extLst>
              <a:ext uri="{FF2B5EF4-FFF2-40B4-BE49-F238E27FC236}">
                <a16:creationId xmlns:a16="http://schemas.microsoft.com/office/drawing/2014/main" id="{67F47E94-FD3F-D942-9030-A0EE7F7231E0}"/>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9" name="Rectangle 6">
            <a:extLst>
              <a:ext uri="{FF2B5EF4-FFF2-40B4-BE49-F238E27FC236}">
                <a16:creationId xmlns:a16="http://schemas.microsoft.com/office/drawing/2014/main" id="{B17DB50E-A047-1710-5B74-0D31FA30F6F0}"/>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6F5CCCB8-0988-754E-B1A7-2946A446F8D7}" type="slidenum">
              <a:rPr lang="en-US" altLang="en-US" smtClean="0"/>
              <a:pPr>
                <a:defRPr/>
              </a:pPr>
              <a:t>‹Nr.›</a:t>
            </a:fld>
            <a:endParaRPr lang="en-US" altLang="en-US"/>
          </a:p>
        </p:txBody>
      </p:sp>
    </p:spTree>
    <p:extLst>
      <p:ext uri="{BB962C8B-B14F-4D97-AF65-F5344CB8AC3E}">
        <p14:creationId xmlns:p14="http://schemas.microsoft.com/office/powerpoint/2010/main" val="3612418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aphicFrame>
        <p:nvGraphicFramePr>
          <p:cNvPr id="5" name="Objekt 2" hidden="1">
            <a:extLst>
              <a:ext uri="{FF2B5EF4-FFF2-40B4-BE49-F238E27FC236}">
                <a16:creationId xmlns:a16="http://schemas.microsoft.com/office/drawing/2014/main" id="{B70AE23E-445F-A573-5F27-0AE3E38899D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5" name="Objekt 2" hidden="1">
                        <a:extLst>
                          <a:ext uri="{FF2B5EF4-FFF2-40B4-BE49-F238E27FC236}">
                            <a16:creationId xmlns:a16="http://schemas.microsoft.com/office/drawing/2014/main" id="{B70AE23E-445F-A573-5F27-0AE3E38899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5">
            <a:extLst>
              <a:ext uri="{FF2B5EF4-FFF2-40B4-BE49-F238E27FC236}">
                <a16:creationId xmlns:a16="http://schemas.microsoft.com/office/drawing/2014/main" id="{D6AADBCC-0B1D-6AEB-B0A3-02028C9779D3}"/>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9" name="Rectangle 6">
            <a:extLst>
              <a:ext uri="{FF2B5EF4-FFF2-40B4-BE49-F238E27FC236}">
                <a16:creationId xmlns:a16="http://schemas.microsoft.com/office/drawing/2014/main" id="{FB6C690F-4CB9-9B7A-0C32-202DE325D2A2}"/>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594BFA7E-AAF6-2C4F-8F9F-714DFC1ED540}" type="slidenum">
              <a:rPr lang="en-US" altLang="en-US" smtClean="0"/>
              <a:pPr>
                <a:defRPr/>
              </a:pPr>
              <a:t>‹Nr.›</a:t>
            </a:fld>
            <a:endParaRPr lang="en-US" altLang="en-US"/>
          </a:p>
        </p:txBody>
      </p:sp>
    </p:spTree>
    <p:extLst>
      <p:ext uri="{BB962C8B-B14F-4D97-AF65-F5344CB8AC3E}">
        <p14:creationId xmlns:p14="http://schemas.microsoft.com/office/powerpoint/2010/main" val="3718162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hyperlink" Target="http://www.presentationgo.com/" TargetMode="External"/><Relationship Id="rId5" Type="http://schemas.openxmlformats.org/officeDocument/2006/relationships/image" Target="../media/image4.emf"/><Relationship Id="rId4" Type="http://schemas.openxmlformats.org/officeDocument/2006/relationships/oleObject" Target="../embeddings/oleObject9.bin"/></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026" name="Objekt 2" hidden="1">
            <a:extLst>
              <a:ext uri="{FF2B5EF4-FFF2-40B4-BE49-F238E27FC236}">
                <a16:creationId xmlns:a16="http://schemas.microsoft.com/office/drawing/2014/main" id="{693F02B2-1F10-CA32-96D8-1D3CFE682CA2}"/>
              </a:ext>
            </a:extLst>
          </p:cNvPr>
          <p:cNvGraphicFramePr>
            <a:graphicFrameLocks noChangeAspect="1"/>
          </p:cNvGraphicFramePr>
          <p:nvPr userDrawn="1">
            <p:custDataLst>
              <p:tags r:id="rId16"/>
            </p:custDataLst>
            <p:extLst>
              <p:ext uri="{D42A27DB-BD31-4B8C-83A1-F6EECF244321}">
                <p14:modId xmlns:p14="http://schemas.microsoft.com/office/powerpoint/2010/main" val="412391174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17" imgW="38100" imgH="38100" progId="TCLayout.ActiveDocument.1">
                  <p:embed/>
                </p:oleObj>
              </mc:Choice>
              <mc:Fallback>
                <p:oleObj name="think-cell Folie" r:id="rId17" imgW="38100" imgH="38100" progId="TCLayout.ActiveDocument.1">
                  <p:embed/>
                  <p:pic>
                    <p:nvPicPr>
                      <p:cNvPr id="1026" name="Objekt 2" hidden="1">
                        <a:extLst>
                          <a:ext uri="{FF2B5EF4-FFF2-40B4-BE49-F238E27FC236}">
                            <a16:creationId xmlns:a16="http://schemas.microsoft.com/office/drawing/2014/main" id="{693F02B2-1F10-CA32-96D8-1D3CFE682CA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Rectangle 2">
            <a:extLst>
              <a:ext uri="{FF2B5EF4-FFF2-40B4-BE49-F238E27FC236}">
                <a16:creationId xmlns:a16="http://schemas.microsoft.com/office/drawing/2014/main" id="{477BF51E-0EF1-E4B9-7461-DE36549954B4}"/>
              </a:ext>
            </a:extLst>
          </p:cNvPr>
          <p:cNvSpPr>
            <a:spLocks noGrp="1" noChangeArrowheads="1"/>
          </p:cNvSpPr>
          <p:nvPr>
            <p:ph type="title"/>
          </p:nvPr>
        </p:nvSpPr>
        <p:spPr bwMode="auto">
          <a:xfrm>
            <a:off x="695325" y="188913"/>
            <a:ext cx="1029652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p>
            <a:pPr lvl="0"/>
            <a:r>
              <a:rPr lang="en-US" altLang="en-US"/>
              <a:t>Mastertitelformat bearbeiten</a:t>
            </a:r>
          </a:p>
        </p:txBody>
      </p:sp>
      <p:sp>
        <p:nvSpPr>
          <p:cNvPr id="1028" name="Rectangle 3">
            <a:extLst>
              <a:ext uri="{FF2B5EF4-FFF2-40B4-BE49-F238E27FC236}">
                <a16:creationId xmlns:a16="http://schemas.microsoft.com/office/drawing/2014/main" id="{5636E73D-98E5-77EA-2F70-FBAB3CC1C9E1}"/>
              </a:ext>
            </a:extLst>
          </p:cNvPr>
          <p:cNvSpPr>
            <a:spLocks noGrp="1" noChangeArrowheads="1"/>
          </p:cNvSpPr>
          <p:nvPr>
            <p:ph type="body" idx="1"/>
          </p:nvPr>
        </p:nvSpPr>
        <p:spPr bwMode="auto">
          <a:xfrm>
            <a:off x="695325" y="1125538"/>
            <a:ext cx="1029652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Mastertextformat bearbeiten</a:t>
            </a:r>
          </a:p>
          <a:p>
            <a:pPr lvl="1"/>
            <a:r>
              <a:rPr lang="en-US" altLang="en-US"/>
              <a:t>Zweite Ebene</a:t>
            </a:r>
          </a:p>
          <a:p>
            <a:pPr lvl="2"/>
            <a:r>
              <a:rPr lang="en-US" altLang="en-US"/>
              <a:t>Dritte Ebene</a:t>
            </a:r>
          </a:p>
          <a:p>
            <a:pPr lvl="3"/>
            <a:r>
              <a:rPr lang="en-US" altLang="en-US"/>
              <a:t>Vierte Ebene</a:t>
            </a:r>
          </a:p>
          <a:p>
            <a:pPr lvl="4"/>
            <a:r>
              <a:rPr lang="en-US" altLang="en-US"/>
              <a:t>Fünfte Ebene</a:t>
            </a:r>
          </a:p>
        </p:txBody>
      </p:sp>
      <p:sp>
        <p:nvSpPr>
          <p:cNvPr id="1029" name="Rectangle 5">
            <a:extLst>
              <a:ext uri="{FF2B5EF4-FFF2-40B4-BE49-F238E27FC236}">
                <a16:creationId xmlns:a16="http://schemas.microsoft.com/office/drawing/2014/main" id="{89FEF705-ADCA-DAA2-90AF-514E5C8D182C}"/>
              </a:ext>
            </a:extLst>
          </p:cNvPr>
          <p:cNvSpPr>
            <a:spLocks noGrp="1" noChangeArrowheads="1"/>
          </p:cNvSpPr>
          <p:nvPr>
            <p:ph type="ftr" sz="quarter" idx="3"/>
          </p:nvPr>
        </p:nvSpPr>
        <p:spPr bwMode="auto">
          <a:xfrm>
            <a:off x="2544763" y="6524625"/>
            <a:ext cx="7007225"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sz="1000">
                <a:latin typeface="Arial" panose="020B0604020202020204" pitchFamily="34" charset="0"/>
                <a:ea typeface="+mn-ea"/>
                <a:cs typeface="Arial" panose="020B0604020202020204" pitchFamily="34" charset="0"/>
              </a:defRPr>
            </a:lvl1pPr>
          </a:lstStyle>
          <a:p>
            <a:pPr>
              <a:defRPr/>
            </a:pPr>
            <a:endParaRPr lang="en-US" altLang="de-DE"/>
          </a:p>
        </p:txBody>
      </p:sp>
      <p:sp>
        <p:nvSpPr>
          <p:cNvPr id="1030" name="Rectangle 6">
            <a:extLst>
              <a:ext uri="{FF2B5EF4-FFF2-40B4-BE49-F238E27FC236}">
                <a16:creationId xmlns:a16="http://schemas.microsoft.com/office/drawing/2014/main" id="{027C181D-528D-B53D-07CA-1ED9626A6952}"/>
              </a:ext>
            </a:extLst>
          </p:cNvPr>
          <p:cNvSpPr>
            <a:spLocks noGrp="1" noChangeArrowheads="1"/>
          </p:cNvSpPr>
          <p:nvPr>
            <p:ph type="sldNum" sz="quarter" idx="4"/>
          </p:nvPr>
        </p:nvSpPr>
        <p:spPr bwMode="auto">
          <a:xfrm>
            <a:off x="10583863" y="6524625"/>
            <a:ext cx="1057275"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1" hangingPunct="1">
              <a:defRPr sz="1000"/>
            </a:lvl1pPr>
          </a:lstStyle>
          <a:p>
            <a:pPr>
              <a:defRPr/>
            </a:pPr>
            <a:r>
              <a:rPr lang="en-US" altLang="en-US"/>
              <a:t>Page </a:t>
            </a:r>
            <a:fld id="{48D2A933-1D5A-EF4E-9880-DA736F6178EC}" type="slidenum">
              <a:rPr lang="en-US" altLang="en-US" smtClean="0"/>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5063" r:id="rId1"/>
    <p:sldLayoutId id="2147485064" r:id="rId2"/>
    <p:sldLayoutId id="2147485065" r:id="rId3"/>
    <p:sldLayoutId id="2147485066" r:id="rId4"/>
    <p:sldLayoutId id="2147485067" r:id="rId5"/>
    <p:sldLayoutId id="2147485068" r:id="rId6"/>
    <p:sldLayoutId id="2147485069" r:id="rId7"/>
    <p:sldLayoutId id="2147485070" r:id="rId8"/>
    <p:sldLayoutId id="2147485071" r:id="rId9"/>
    <p:sldLayoutId id="2147485072" r:id="rId10"/>
    <p:sldLayoutId id="2147485073" r:id="rId11"/>
    <p:sldLayoutId id="2147485075" r:id="rId12"/>
    <p:sldLayoutId id="2147485078" r:id="rId13"/>
    <p:sldLayoutId id="2147485079" r:id="rId14"/>
  </p:sldLayoutIdLst>
  <p:hf sldNum="0" hdr="0" ftr="0" dt="0"/>
  <p:txStyles>
    <p:title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p:titleStyle>
    <p:body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1AC73E1-56E4-D36C-A15F-AEE6DAA8B9F6}"/>
              </a:ext>
            </a:extLst>
          </p:cNvPr>
          <p:cNvGraphicFramePr>
            <a:graphicFrameLocks noChangeAspect="1"/>
          </p:cNvGraphicFramePr>
          <p:nvPr userDrawn="1">
            <p:custDataLst>
              <p:tags r:id="rId3"/>
            </p:custDataLst>
            <p:extLst>
              <p:ext uri="{D42A27DB-BD31-4B8C-83A1-F6EECF244321}">
                <p14:modId xmlns:p14="http://schemas.microsoft.com/office/powerpoint/2010/main" val="303587178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Folie" r:id="rId4" imgW="7772400" imgH="10058400" progId="TCLayout.ActiveDocument.1">
                  <p:embed/>
                </p:oleObj>
              </mc:Choice>
              <mc:Fallback>
                <p:oleObj name="think-cell Folie" r:id="rId4" imgW="7772400" imgH="10058400" progId="TCLayout.ActiveDocument.1">
                  <p:embed/>
                  <p:pic>
                    <p:nvPicPr>
                      <p:cNvPr id="9" name="think-cell data - do not delete" hidden="1">
                        <a:extLst>
                          <a:ext uri="{FF2B5EF4-FFF2-40B4-BE49-F238E27FC236}">
                            <a16:creationId xmlns:a16="http://schemas.microsoft.com/office/drawing/2014/main" id="{F1AC73E1-56E4-D36C-A15F-AEE6DAA8B9F6}"/>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7D6C7F94-AC2B-4ABA-8168-9102B651ED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a:extLst>
              <a:ext uri="{FF2B5EF4-FFF2-40B4-BE49-F238E27FC236}">
                <a16:creationId xmlns:a16="http://schemas.microsoft.com/office/drawing/2014/main" id="{C499E8B4-649E-4A8B-B6EE-CC6C44EF5A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a:extLst>
              <a:ext uri="{FF2B5EF4-FFF2-40B4-BE49-F238E27FC236}">
                <a16:creationId xmlns:a16="http://schemas.microsoft.com/office/drawing/2014/main" id="{534133B5-720F-4407-9AAB-3B5E07088D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Date</a:t>
            </a:r>
          </a:p>
        </p:txBody>
      </p:sp>
      <p:sp>
        <p:nvSpPr>
          <p:cNvPr id="5" name="Footer Placeholder 4">
            <a:extLst>
              <a:ext uri="{FF2B5EF4-FFF2-40B4-BE49-F238E27FC236}">
                <a16:creationId xmlns:a16="http://schemas.microsoft.com/office/drawing/2014/main" id="{2091AE36-FE6A-4E21-B178-40F00D0FF5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Your Footer Here</a:t>
            </a:r>
          </a:p>
        </p:txBody>
      </p:sp>
      <p:sp>
        <p:nvSpPr>
          <p:cNvPr id="6" name="Slide Number Placeholder 5">
            <a:extLst>
              <a:ext uri="{FF2B5EF4-FFF2-40B4-BE49-F238E27FC236}">
                <a16:creationId xmlns:a16="http://schemas.microsoft.com/office/drawing/2014/main" id="{A6154408-120E-4EFA-AC50-C50B6469D2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B7600-67E3-4D97-B453-880E2742B982}" type="slidenum">
              <a:rPr lang="en-US" smtClean="0"/>
              <a:t>‹Nr.›</a:t>
            </a:fld>
            <a:endParaRPr lang="en-US"/>
          </a:p>
        </p:txBody>
      </p:sp>
      <p:sp>
        <p:nvSpPr>
          <p:cNvPr id="7" name="Rectangle 6">
            <a:extLst>
              <a:ext uri="{FF2B5EF4-FFF2-40B4-BE49-F238E27FC236}">
                <a16:creationId xmlns:a16="http://schemas.microsoft.com/office/drawing/2014/main" id="{9793780E-9A94-4D66-9FC2-734AC5AEF5F1}"/>
              </a:ext>
            </a:extLst>
          </p:cNvPr>
          <p:cNvSpPr/>
          <p:nvPr userDrawn="1"/>
        </p:nvSpPr>
        <p:spPr>
          <a:xfrm>
            <a:off x="-12701" y="7007226"/>
            <a:ext cx="1661032" cy="261610"/>
          </a:xfrm>
          <a:prstGeom prst="rect">
            <a:avLst/>
          </a:prstGeom>
        </p:spPr>
        <p:txBody>
          <a:bodyPr wrap="none">
            <a:spAutoFit/>
          </a:bodyPr>
          <a:lstStyle/>
          <a:p>
            <a:r>
              <a:rPr lang="en-US" sz="1100" b="0" i="0" dirty="0">
                <a:solidFill>
                  <a:schemeClr val="accent1"/>
                </a:solidFill>
                <a:effectLst/>
                <a:latin typeface="Open Sans" panose="020B0606030504020204" pitchFamily="34" charset="0"/>
              </a:rPr>
              <a:t>© </a:t>
            </a:r>
            <a:r>
              <a:rPr lang="en-US" sz="1100" b="0" i="0" u="none" strike="noStrike" dirty="0">
                <a:solidFill>
                  <a:schemeClr val="accent1"/>
                </a:solidFill>
                <a:effectLst/>
                <a:latin typeface="Open Sans" panose="020B0606030504020204" pitchFamily="34" charset="0"/>
                <a:hlinkClick r:id="rId6" tooltip="PresentationGo!">
                  <a:extLst>
                    <a:ext uri="{A12FA001-AC4F-418D-AE19-62706E023703}">
                      <ahyp:hlinkClr xmlns:ahyp="http://schemas.microsoft.com/office/drawing/2018/hyperlinkcolor" val="tx"/>
                    </a:ext>
                  </a:extLst>
                </a:hlinkClick>
              </a:rPr>
              <a:t>presentationgo.com</a:t>
            </a:r>
            <a:endParaRPr lang="en-US" sz="1100" dirty="0">
              <a:solidFill>
                <a:schemeClr val="accent1"/>
              </a:solidFill>
              <a:latin typeface="Calibri" panose="020F0502020204030204" pitchFamily="34" charset="0"/>
            </a:endParaRPr>
          </a:p>
        </p:txBody>
      </p:sp>
    </p:spTree>
    <p:extLst>
      <p:ext uri="{BB962C8B-B14F-4D97-AF65-F5344CB8AC3E}">
        <p14:creationId xmlns:p14="http://schemas.microsoft.com/office/powerpoint/2010/main" val="1413063325"/>
      </p:ext>
    </p:extLst>
  </p:cSld>
  <p:clrMap bg1="lt1" tx1="dk1" bg2="lt2" tx2="dk2" accent1="accent1" accent2="accent2" accent3="accent3" accent4="accent4" accent5="accent5" accent6="accent6" hlink="hlink" folHlink="folHlink"/>
  <p:sldLayoutIdLst>
    <p:sldLayoutId id="2147485077" r:id="rId1"/>
  </p:sldLayoutIdLst>
  <p:hf hdr="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spcAft>
          <a:spcPts val="1200"/>
        </a:spcAft>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spcAft>
          <a:spcPts val="1200"/>
        </a:spcAft>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C9BF06-5503-1347-AC3E-4929EF65D83B}" type="datetime1">
              <a:rPr lang="fr-CH" smtClean="0"/>
              <a:t>02.06.2025</a:t>
            </a:fld>
            <a:endParaRPr lang="fr-F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81D763-C0C0-3947-AD69-7C16FA9CE9B4}" type="slidenum">
              <a:rPr lang="fr-FR" smtClean="0"/>
              <a:t>‹Nr.›</a:t>
            </a:fld>
            <a:endParaRPr lang="fr-FR"/>
          </a:p>
        </p:txBody>
      </p:sp>
    </p:spTree>
    <p:extLst>
      <p:ext uri="{BB962C8B-B14F-4D97-AF65-F5344CB8AC3E}">
        <p14:creationId xmlns:p14="http://schemas.microsoft.com/office/powerpoint/2010/main" val="774621370"/>
      </p:ext>
    </p:extLst>
  </p:cSld>
  <p:clrMap bg1="lt1" tx1="dk1" bg2="lt2" tx2="dk2" accent1="accent1" accent2="accent2" accent3="accent3" accent4="accent4" accent5="accent5" accent6="accent6" hlink="hlink" folHlink="folHlink"/>
  <p:sldLayoutIdLst>
    <p:sldLayoutId id="2147483715" r:id="rId1"/>
    <p:sldLayoutId id="214748371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544AB3B-1323-6B0E-B02B-D08E6F3CEB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B9EEBDB5-1187-1A70-ACA8-4F45CD3C7D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8FF171E-3FB4-F654-0446-A62109D091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80A6E96-4D9D-404E-AFB8-E6D5573C4BE3}" type="datetime1">
              <a:rPr lang="de-CH" smtClean="0"/>
              <a:t>02.06.2025</a:t>
            </a:fld>
            <a:endParaRPr lang="de-DE"/>
          </a:p>
        </p:txBody>
      </p:sp>
      <p:sp>
        <p:nvSpPr>
          <p:cNvPr id="5" name="Fußzeilenplatzhalter 4">
            <a:extLst>
              <a:ext uri="{FF2B5EF4-FFF2-40B4-BE49-F238E27FC236}">
                <a16:creationId xmlns:a16="http://schemas.microsoft.com/office/drawing/2014/main" id="{421031F5-DA77-8CD7-D39E-D72C068498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914A1E13-425B-3A6D-9025-691AFEEE3A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B8DC099-0C3C-CF4E-BB22-13441ABA63CC}" type="slidenum">
              <a:rPr lang="de-DE" smtClean="0"/>
              <a:t>‹Nr.›</a:t>
            </a:fld>
            <a:endParaRPr lang="de-DE"/>
          </a:p>
        </p:txBody>
      </p:sp>
    </p:spTree>
    <p:extLst>
      <p:ext uri="{BB962C8B-B14F-4D97-AF65-F5344CB8AC3E}">
        <p14:creationId xmlns:p14="http://schemas.microsoft.com/office/powerpoint/2010/main" val="2949014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7.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jpeg"/><Relationship Id="rId10" Type="http://schemas.openxmlformats.org/officeDocument/2006/relationships/image" Target="../media/image19.jpeg"/><Relationship Id="rId4" Type="http://schemas.openxmlformats.org/officeDocument/2006/relationships/image" Target="../media/image23.jpeg"/><Relationship Id="rId9"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hyperlink" Target="https://ieeexplore.ieee.org/document/544012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chart" Target="../charts/chart1.xml"/><Relationship Id="rId4" Type="http://schemas.openxmlformats.org/officeDocument/2006/relationships/hyperlink" Target="https://www.sciencedirect.com/science/article/abs/pii/S0308596123002124"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chart" Target="../charts/chart2.xml"/><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www.carbonfootprint.com/docs/2022_01_emissions_factors_sources_for_2021_electricity_v10.pdf" TargetMode="External"/><Relationship Id="rId7" Type="http://schemas.openxmlformats.org/officeDocument/2006/relationships/image" Target="../media/image32.png"/><Relationship Id="rId2"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chart" Target="../charts/chart3.xml"/><Relationship Id="rId9"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s://www.zora.uzh.ch/id/eprint/141128/"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chart" Target="../charts/chart4.xml"/><Relationship Id="rId5" Type="http://schemas.openxmlformats.org/officeDocument/2006/relationships/image" Target="../media/image19.jpe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slideLayout" Target="../slideLayouts/slideLayout14.xml"/><Relationship Id="rId7" Type="http://schemas.openxmlformats.org/officeDocument/2006/relationships/image" Target="../media/image19.jpe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21.jpeg"/><Relationship Id="rId11" Type="http://schemas.openxmlformats.org/officeDocument/2006/relationships/image" Target="../media/image38.png"/><Relationship Id="rId5" Type="http://schemas.openxmlformats.org/officeDocument/2006/relationships/image" Target="../media/image20.png"/><Relationship Id="rId10" Type="http://schemas.openxmlformats.org/officeDocument/2006/relationships/chart" Target="../charts/chart5.xml"/><Relationship Id="rId4" Type="http://schemas.openxmlformats.org/officeDocument/2006/relationships/hyperlink" Target="https://www.cnet.com/tech/mobile/how-apples-daisy-iphone-recycling-robot-works/" TargetMode="External"/><Relationship Id="rId9" Type="http://schemas.openxmlformats.org/officeDocument/2006/relationships/image" Target="../media/image37.jpe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jpg"/><Relationship Id="rId7" Type="http://schemas.openxmlformats.org/officeDocument/2006/relationships/hyperlink" Target="https://journals.sagepub.com/doi/abs/10.1177/205301961456478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4.png"/><Relationship Id="rId5" Type="http://schemas.openxmlformats.org/officeDocument/2006/relationships/hyperlink" Target="https://unsplash.com/de/fotos/B09tL5bSQJk" TargetMode="External"/><Relationship Id="rId10" Type="http://schemas.openxmlformats.org/officeDocument/2006/relationships/image" Target="../media/image13.png"/><Relationship Id="rId4" Type="http://schemas.openxmlformats.org/officeDocument/2006/relationships/hyperlink" Target="https://unsplash.com/photos/aerial-photo-of-wind-turbines-near-field-B09tL5bSQJk" TargetMode="External"/><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hyperlink" Target="https://link.springer.com/chapter/10.1007/978-3-319-09228-7_12" TargetMode="External"/><Relationship Id="rId1" Type="http://schemas.openxmlformats.org/officeDocument/2006/relationships/slideLayout" Target="../slideLayouts/slideLayout14.xml"/><Relationship Id="rId6" Type="http://schemas.openxmlformats.org/officeDocument/2006/relationships/image" Target="../media/image19.jpeg"/><Relationship Id="rId5" Type="http://schemas.openxmlformats.org/officeDocument/2006/relationships/image" Target="../media/image21.jpe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ww.sciencedirect.com/science/article/pii/S095965261733233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www.sciencedirect.com/science/article/pii/S095965261733233X" TargetMode="Externa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www.sciencedirect.com/science/article/pii/S095965261733233X" TargetMode="Externa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2.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hyperlink" Target="https://www.sciencedirect.com/science/article/pii/S095965261733233X" TargetMode="Externa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image" Target="../media/image42.jpeg"/><Relationship Id="rId7" Type="http://schemas.openxmlformats.org/officeDocument/2006/relationships/image" Target="../media/image44.jpe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s://www.sciencedirect.com/science/article/pii/S2666389921001884" TargetMode="External"/><Relationship Id="rId5" Type="http://schemas.openxmlformats.org/officeDocument/2006/relationships/image" Target="../media/image43.jpeg"/><Relationship Id="rId10" Type="http://schemas.openxmlformats.org/officeDocument/2006/relationships/hyperlink" Target="https://www.reuters.com/technology/tech-giants-ai-like-bing-bard-poses-billion-dollar-search-problem-2023-02-22/" TargetMode="External"/><Relationship Id="rId4" Type="http://schemas.openxmlformats.org/officeDocument/2006/relationships/image" Target="../media/image41.jpeg"/><Relationship Id="rId9" Type="http://schemas.openxmlformats.org/officeDocument/2006/relationships/hyperlink" Target="https://www.sciencedirect.com/science/article/pii/S2542435123003653"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chart" Target="../charts/chart9.xml"/><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hyperlink" Target="https://www.reuters.com/technology/tech-giants-ai-like-bing-bard-poses-billion-dollar-search-problem-2023-02-22/" TargetMode="External"/><Relationship Id="rId5" Type="http://schemas.openxmlformats.org/officeDocument/2006/relationships/hyperlink" Target="https://www.sciencedirect.com/science/article/pii/S2542435123003653" TargetMode="External"/><Relationship Id="rId4" Type="http://schemas.openxmlformats.org/officeDocument/2006/relationships/chart" Target="../charts/chart8.xml"/></Relationships>
</file>

<file path=ppt/slides/_rels/slide2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3.jpeg"/><Relationship Id="rId7"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hyperlink" Target="https://www.reuters.com/technology/tech-giants-ai-like-bing-bard-poses-billion-dollar-search-problem-2023-02-22/" TargetMode="External"/><Relationship Id="rId5" Type="http://schemas.openxmlformats.org/officeDocument/2006/relationships/hyperlink" Target="https://www.sciencedirect.com/science/article/pii/S2542435123003653" TargetMode="External"/><Relationship Id="rId4" Type="http://schemas.openxmlformats.org/officeDocument/2006/relationships/chart" Target="../charts/chart10.xml"/><Relationship Id="rId9" Type="http://schemas.openxmlformats.org/officeDocument/2006/relationships/image" Target="../media/image18.jpeg"/></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journals.sagepub.com/doi/abs/10.1177/2053019614564785" TargetMode="External"/><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schoolsforfuture.net/m/ext/s4f/S4F-Wachstum_Die_grosse_Beschleunigung%20-%20Einsteiger_--_32_Folien_--_2020-08-19.pdf" TargetMode="External"/><Relationship Id="rId10" Type="http://schemas.openxmlformats.org/officeDocument/2006/relationships/image" Target="../media/image16.png"/><Relationship Id="rId4" Type="http://schemas.openxmlformats.org/officeDocument/2006/relationships/image" Target="../media/image15.jp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www.euractiv.com/section/future-eu/interview/von-der-leyen-we-now-need-to-build-resilient-green-digital-europe/" TargetMode="External"/><Relationship Id="rId5" Type="http://schemas.microsoft.com/office/2007/relationships/hdphoto" Target="../media/hdphoto1.wdp"/><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8.jpeg"/><Relationship Id="rId7" Type="http://schemas.openxmlformats.org/officeDocument/2006/relationships/chart" Target="../charts/chart11.xml"/><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hyperlink" Target="https://www.euractiv.com/section/future-eu/interview/von-der-leyen-we-now-need-to-build-resilient-green-digital-europe/" TargetMode="External"/><Relationship Id="rId5" Type="http://schemas.microsoft.com/office/2007/relationships/hdphoto" Target="../media/hdphoto1.wdp"/><Relationship Id="rId4" Type="http://schemas.openxmlformats.org/officeDocument/2006/relationships/image" Target="../media/image45.png"/><Relationship Id="rId9"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hyperlink" Target="https://smarter2030.gesi.org/downloads/Full_report.pdf" TargetMode="External"/><Relationship Id="rId4" Type="http://schemas.openxmlformats.org/officeDocument/2006/relationships/chart" Target="../charts/chart12.xml"/></Relationships>
</file>

<file path=ppt/slides/_rels/slide33.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39.jpeg"/><Relationship Id="rId7"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hyperlink" Target="https://smarter2030.gesi.org/downloads/Full_report.pdf" TargetMode="External"/><Relationship Id="rId5" Type="http://schemas.openxmlformats.org/officeDocument/2006/relationships/chart" Target="../charts/chart13.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hyperlink" Target="https://smarter2030.gesi.org/downloads/Full_report.pdf" TargetMode="External"/><Relationship Id="rId4" Type="http://schemas.openxmlformats.org/officeDocument/2006/relationships/chart" Target="../charts/chart14.xml"/><Relationship Id="rId9"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53.png"/><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480.png"/><Relationship Id="rId5" Type="http://schemas.openxmlformats.org/officeDocument/2006/relationships/hyperlink" Target="file:///\\Users\bsj4\Downloads\2016-08-15_Factsheet_Dienstreisen-2.pdf" TargetMode="External"/><Relationship Id="rId4" Type="http://schemas.openxmlformats.org/officeDocument/2006/relationships/chart" Target="../charts/chart15.xml"/></Relationships>
</file>

<file path=ppt/slides/_rels/slide3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4.jpeg"/><Relationship Id="rId7"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hyperlink" Target="file:///\\Users\bsj4\Downloads\2016-08-15_Factsheet_Dienstreisen-2.pdf" TargetMode="External"/><Relationship Id="rId4" Type="http://schemas.openxmlformats.org/officeDocument/2006/relationships/chart" Target="../charts/chart16.xml"/><Relationship Id="rId9"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hyperlink" Target="https://journals.sagepub.com/doi/abs/10.1177/205301961456478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55.jpeg"/><Relationship Id="rId7" Type="http://schemas.microsoft.com/office/2007/relationships/hdphoto" Target="../media/hdphoto3.wdp"/><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56.png"/><Relationship Id="rId10" Type="http://schemas.microsoft.com/office/2007/relationships/hdphoto" Target="../media/hdphoto6.wdp"/><Relationship Id="rId4" Type="http://schemas.openxmlformats.org/officeDocument/2006/relationships/hyperlink" Target="https://stolenfocusbook.com/" TargetMode="External"/><Relationship Id="rId9" Type="http://schemas.microsoft.com/office/2007/relationships/hdphoto" Target="../media/hdphoto5.wdp"/></Relationships>
</file>

<file path=ppt/slides/_rels/slide4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7.jpeg"/><Relationship Id="rId7"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39.jpeg"/><Relationship Id="rId4" Type="http://schemas.openxmlformats.org/officeDocument/2006/relationships/hyperlink" Target="https://www.economist.com/1843/2016/10/20/the-scientists-who-make-apps-addictive" TargetMode="External"/><Relationship Id="rId9"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53.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58.jpeg"/></Relationships>
</file>

<file path=ppt/slides/_rels/slide45.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oleObject" Target="../embeddings/oleObject10.bin"/><Relationship Id="rId7" Type="http://schemas.openxmlformats.org/officeDocument/2006/relationships/image" Target="../media/image59.jpeg"/><Relationship Id="rId2" Type="http://schemas.openxmlformats.org/officeDocument/2006/relationships/slideLayout" Target="../slideLayouts/slideLayout12.xml"/><Relationship Id="rId1" Type="http://schemas.openxmlformats.org/officeDocument/2006/relationships/tags" Target="../tags/tag18.xml"/><Relationship Id="rId6" Type="http://schemas.openxmlformats.org/officeDocument/2006/relationships/image" Target="../media/image58.jpeg"/><Relationship Id="rId5" Type="http://schemas.openxmlformats.org/officeDocument/2006/relationships/image" Target="../media/image60.png"/><Relationship Id="rId4" Type="http://schemas.openxmlformats.org/officeDocument/2006/relationships/image" Target="../media/image61.emf"/></Relationships>
</file>

<file path=ppt/slides/_rels/slide46.xml.rels><?xml version="1.0" encoding="UTF-8" standalone="yes"?>
<Relationships xmlns="http://schemas.openxmlformats.org/package/2006/relationships"><Relationship Id="rId8" Type="http://schemas.openxmlformats.org/officeDocument/2006/relationships/hyperlink" Target="https://unsplash.com/de/fotos/B09tL5bSQJk" TargetMode="External"/><Relationship Id="rId3" Type="http://schemas.openxmlformats.org/officeDocument/2006/relationships/image" Target="../media/image39.jpeg"/><Relationship Id="rId7" Type="http://schemas.openxmlformats.org/officeDocument/2006/relationships/hyperlink" Target="https://unsplash.com/photos/aerial-photo-of-wind-turbines-near-field-B09tL5bSQJk" TargetMode="External"/><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9.jpg"/><Relationship Id="rId5" Type="http://schemas.openxmlformats.org/officeDocument/2006/relationships/image" Target="../media/image59.jpeg"/><Relationship Id="rId4" Type="http://schemas.openxmlformats.org/officeDocument/2006/relationships/image" Target="../media/image58.jpeg"/><Relationship Id="rId9"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unsplash.com/de/fotos/B09tL5bSQJk" TargetMode="External"/><Relationship Id="rId4" Type="http://schemas.openxmlformats.org/officeDocument/2006/relationships/hyperlink" Target="https://unsplash.com/photos/aerial-photo-of-wind-turbines-near-field-B09tL5bSQJk"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hyperlink" Target="https://www.herole.de/blog/digitalisierung-nachhaltigkeit-unterrichtstipps/" TargetMode="External"/><Relationship Id="rId2" Type="http://schemas.openxmlformats.org/officeDocument/2006/relationships/notesSlide" Target="../notesSlides/notesSlide38.xml"/><Relationship Id="rId1" Type="http://schemas.openxmlformats.org/officeDocument/2006/relationships/slideLayout" Target="../slideLayouts/slideLayout24.xml"/><Relationship Id="rId5" Type="http://schemas.openxmlformats.org/officeDocument/2006/relationships/image" Target="../media/image63.jpeg"/><Relationship Id="rId4" Type="http://schemas.openxmlformats.org/officeDocument/2006/relationships/image" Target="../media/image62.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s://www.vnu-ev.de/basics/nachhaltigkeit" TargetMode="External"/><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5.xml"/><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6.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21.jpeg"/><Relationship Id="rId4" Type="http://schemas.openxmlformats.org/officeDocument/2006/relationships/image" Target="../media/image20.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3.xml"/><Relationship Id="rId1" Type="http://schemas.openxmlformats.org/officeDocument/2006/relationships/slideLayout" Target="../slideLayouts/slideLayout2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hyperlink" Target="https://www.zora.uzh.ch/id/eprint/141128/"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21.jpeg"/><Relationship Id="rId4" Type="http://schemas.openxmlformats.org/officeDocument/2006/relationships/image" Target="../media/image20.png"/></Relationships>
</file>

<file path=ppt/slides/_rels/slide7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57.xml"/><Relationship Id="rId1" Type="http://schemas.openxmlformats.org/officeDocument/2006/relationships/slideLayout" Target="../slideLayouts/slideLayout21.xml"/></Relationships>
</file>

<file path=ppt/slides/_rels/slide71.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9.xml"/></Relationships>
</file>

<file path=ppt/slides/_rels/slide7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6.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2.jpe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4.jpeg"/><Relationship Id="rId5" Type="http://schemas.openxmlformats.org/officeDocument/2006/relationships/hyperlink" Target="https://www.sciencedirect.com/science/article/abs/pii/S0301420720301392" TargetMode="Externa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33758F-0E68-4406-9AAC-7946EDB20A53}"/>
              </a:ext>
            </a:extLst>
          </p:cNvPr>
          <p:cNvSpPr>
            <a:spLocks noGrp="1"/>
          </p:cNvSpPr>
          <p:nvPr>
            <p:ph type="ctrTitle"/>
          </p:nvPr>
        </p:nvSpPr>
        <p:spPr>
          <a:xfrm>
            <a:off x="1778485" y="692659"/>
            <a:ext cx="8635041" cy="896219"/>
          </a:xfrm>
        </p:spPr>
        <p:txBody>
          <a:bodyPr anchor="t">
            <a:normAutofit fontScale="90000"/>
          </a:bodyPr>
          <a:lstStyle/>
          <a:p>
            <a:r>
              <a:rPr lang="de-CH" altLang="de-DE" sz="4400" b="1" dirty="0" err="1">
                <a:solidFill>
                  <a:srgbClr val="0028A5"/>
                </a:solidFill>
                <a:latin typeface="Source Sans Pro" panose="020B0503030403020204" pitchFamily="34" charset="0"/>
                <a:cs typeface="Arial" panose="020B0604020202020204" pitchFamily="34" charset="0"/>
              </a:rPr>
              <a:t>Parldigi</a:t>
            </a:r>
            <a:r>
              <a:rPr lang="de-CH" altLang="de-DE" sz="4400" b="1" dirty="0">
                <a:solidFill>
                  <a:srgbClr val="0028A5"/>
                </a:solidFill>
                <a:latin typeface="Source Sans Pro" panose="020B0503030403020204" pitchFamily="34" charset="0"/>
                <a:cs typeface="Arial" panose="020B0604020202020204" pitchFamily="34" charset="0"/>
              </a:rPr>
              <a:t> </a:t>
            </a:r>
            <a:r>
              <a:rPr lang="de-CH" altLang="de-DE" sz="4400" b="1" dirty="0" err="1">
                <a:solidFill>
                  <a:srgbClr val="0028A5"/>
                </a:solidFill>
                <a:latin typeface="Source Sans Pro" panose="020B0503030403020204" pitchFamily="34" charset="0"/>
                <a:cs typeface="Arial" panose="020B0604020202020204" pitchFamily="34" charset="0"/>
              </a:rPr>
              <a:t>MasterClass</a:t>
            </a:r>
            <a:br>
              <a:rPr lang="de-CH" altLang="de-DE" sz="4000" b="1" dirty="0">
                <a:solidFill>
                  <a:srgbClr val="0028A5"/>
                </a:solidFill>
                <a:latin typeface="Source Sans Pro" panose="020B0503030403020204" pitchFamily="34" charset="0"/>
                <a:cs typeface="Arial" panose="020B0604020202020204" pitchFamily="34" charset="0"/>
              </a:rPr>
            </a:br>
            <a:r>
              <a:rPr lang="de-CH" altLang="de-DE" sz="2400" b="1" dirty="0">
                <a:solidFill>
                  <a:srgbClr val="0028A5"/>
                </a:solidFill>
                <a:latin typeface="Source Sans Pro" panose="020B0503030403020204" pitchFamily="34" charset="0"/>
                <a:cs typeface="Arial" panose="020B0604020202020204" pitchFamily="34" charset="0"/>
              </a:rPr>
              <a:t>National- und Ständerat</a:t>
            </a:r>
            <a:br>
              <a:rPr lang="de-CH" altLang="de-DE" sz="2400" b="1" dirty="0">
                <a:solidFill>
                  <a:srgbClr val="0028A5"/>
                </a:solidFill>
                <a:latin typeface="Source Sans Pro" panose="020B0503030403020204" pitchFamily="34" charset="0"/>
                <a:cs typeface="Arial" panose="020B0604020202020204" pitchFamily="34" charset="0"/>
              </a:rPr>
            </a:br>
            <a:br>
              <a:rPr lang="de-CH" altLang="de-DE" sz="3900" b="1" dirty="0">
                <a:solidFill>
                  <a:srgbClr val="0028A5"/>
                </a:solidFill>
                <a:latin typeface="Source Sans Pro" panose="020B0503030403020204" pitchFamily="34" charset="0"/>
                <a:cs typeface="Arial" panose="020B0604020202020204" pitchFamily="34" charset="0"/>
              </a:rPr>
            </a:br>
            <a:endParaRPr lang="de-CH" sz="3900" b="1" dirty="0">
              <a:solidFill>
                <a:srgbClr val="0028A5"/>
              </a:solidFill>
              <a:latin typeface="Source Sans Pro" panose="020B0503030403020204" pitchFamily="34" charset="0"/>
              <a:cs typeface="Arial" panose="020B0604020202020204" pitchFamily="34" charset="0"/>
            </a:endParaRPr>
          </a:p>
        </p:txBody>
      </p:sp>
      <p:sp>
        <p:nvSpPr>
          <p:cNvPr id="3" name="Untertitel 2">
            <a:extLst>
              <a:ext uri="{FF2B5EF4-FFF2-40B4-BE49-F238E27FC236}">
                <a16:creationId xmlns:a16="http://schemas.microsoft.com/office/drawing/2014/main" id="{999B501C-5CA5-48FA-87F5-04751813BDE2}"/>
              </a:ext>
            </a:extLst>
          </p:cNvPr>
          <p:cNvSpPr>
            <a:spLocks noGrp="1"/>
          </p:cNvSpPr>
          <p:nvPr>
            <p:ph type="subTitle" idx="1"/>
          </p:nvPr>
        </p:nvSpPr>
        <p:spPr>
          <a:xfrm>
            <a:off x="1778483" y="2037779"/>
            <a:ext cx="8635043" cy="2562043"/>
          </a:xfrm>
        </p:spPr>
        <p:txBody>
          <a:bodyPr>
            <a:normAutofit fontScale="77500" lnSpcReduction="20000"/>
          </a:bodyPr>
          <a:lstStyle/>
          <a:p>
            <a:pPr>
              <a:lnSpc>
                <a:spcPct val="120000"/>
              </a:lnSpc>
              <a:spcAft>
                <a:spcPts val="1200"/>
              </a:spcAft>
            </a:pPr>
            <a:r>
              <a:rPr lang="de-DE" b="1" dirty="0">
                <a:latin typeface="Source Sans Pro" panose="020B0503030403020204" pitchFamily="34" charset="0"/>
                <a:cs typeface="Arial" panose="020B0604020202020204" pitchFamily="34" charset="0"/>
              </a:rPr>
              <a:t>Chancen und Herausforderungen </a:t>
            </a:r>
            <a:br>
              <a:rPr lang="de-DE" b="1" dirty="0">
                <a:latin typeface="Source Sans Pro" panose="020B0503030403020204" pitchFamily="34" charset="0"/>
                <a:cs typeface="Arial" panose="020B0604020202020204" pitchFamily="34" charset="0"/>
              </a:rPr>
            </a:br>
            <a:r>
              <a:rPr lang="de-DE" b="1" dirty="0">
                <a:latin typeface="Source Sans Pro" panose="020B0503030403020204" pitchFamily="34" charset="0"/>
                <a:cs typeface="Arial" panose="020B0604020202020204" pitchFamily="34" charset="0"/>
              </a:rPr>
              <a:t>von Nachhaltigkeit und Digitalisierung</a:t>
            </a:r>
            <a:br>
              <a:rPr lang="de-CH" sz="2000" b="1" dirty="0">
                <a:latin typeface="Source Sans Pro" panose="020B0503030403020204" pitchFamily="34" charset="0"/>
                <a:cs typeface="Arial" panose="020B0604020202020204" pitchFamily="34" charset="0"/>
              </a:rPr>
            </a:br>
            <a:r>
              <a:rPr lang="de-CH" sz="1400" dirty="0">
                <a:latin typeface="Source Sans Pro" panose="020B0503030403020204" pitchFamily="34" charset="0"/>
                <a:cs typeface="Arial" panose="020B0604020202020204" pitchFamily="34" charset="0"/>
              </a:rPr>
              <a:t>Bern, 2. Juni 2025</a:t>
            </a:r>
            <a:r>
              <a:rPr lang="de-CH" sz="2000" dirty="0">
                <a:latin typeface="Source Sans Pro" panose="020B0503030403020204" pitchFamily="34" charset="0"/>
                <a:cs typeface="Arial" panose="020B0604020202020204" pitchFamily="34" charset="0"/>
              </a:rPr>
              <a:t> </a:t>
            </a:r>
          </a:p>
          <a:p>
            <a:pPr>
              <a:lnSpc>
                <a:spcPct val="120000"/>
              </a:lnSpc>
              <a:spcAft>
                <a:spcPts val="1800"/>
              </a:spcAft>
            </a:pPr>
            <a:r>
              <a:rPr lang="de-DE" sz="1900" b="1" dirty="0">
                <a:latin typeface="Source Sans Pro" panose="020B0503030403020204" pitchFamily="34" charset="0"/>
                <a:cs typeface="Arial" panose="020B0604020202020204" pitchFamily="34" charset="0"/>
              </a:rPr>
              <a:t>Prof. Dr. Jan </a:t>
            </a:r>
            <a:r>
              <a:rPr lang="de-DE" sz="1900" b="1" dirty="0" err="1">
                <a:latin typeface="Source Sans Pro" panose="020B0503030403020204" pitchFamily="34" charset="0"/>
                <a:cs typeface="Arial" panose="020B0604020202020204" pitchFamily="34" charset="0"/>
              </a:rPr>
              <a:t>Bieser</a:t>
            </a:r>
            <a:br>
              <a:rPr lang="de-DE" sz="1900" dirty="0">
                <a:latin typeface="Source Sans Pro" panose="020B0503030403020204" pitchFamily="34" charset="0"/>
                <a:cs typeface="Arial" panose="020B0604020202020204" pitchFamily="34" charset="0"/>
              </a:rPr>
            </a:br>
            <a:r>
              <a:rPr lang="de-DE" sz="1900" dirty="0">
                <a:latin typeface="Source Sans Pro" panose="020B0503030403020204" pitchFamily="34" charset="0"/>
                <a:cs typeface="Arial" panose="020B0604020202020204" pitchFamily="34" charset="0"/>
              </a:rPr>
              <a:t>Assistenzprofessor für Digitalisierung und Nachhaltigkeit, Berner Fachhochschule</a:t>
            </a:r>
          </a:p>
          <a:p>
            <a:pPr>
              <a:lnSpc>
                <a:spcPct val="120000"/>
              </a:lnSpc>
              <a:spcAft>
                <a:spcPts val="1800"/>
              </a:spcAft>
            </a:pPr>
            <a:r>
              <a:rPr lang="de-DE" sz="1900" b="1" dirty="0">
                <a:latin typeface="Source Sans Pro" panose="020B0503030403020204" pitchFamily="34" charset="0"/>
                <a:cs typeface="Arial" panose="020B0604020202020204" pitchFamily="34" charset="0"/>
              </a:rPr>
              <a:t>Dr. Jeannette Behringer</a:t>
            </a:r>
            <a:br>
              <a:rPr lang="de-DE" sz="1900" dirty="0">
                <a:latin typeface="Source Sans Pro" panose="020B0503030403020204" pitchFamily="34" charset="0"/>
                <a:cs typeface="Arial" panose="020B0604020202020204" pitchFamily="34" charset="0"/>
              </a:rPr>
            </a:br>
            <a:r>
              <a:rPr lang="de-DE" sz="1900" dirty="0">
                <a:latin typeface="Source Sans Pro" panose="020B0503030403020204" pitchFamily="34" charset="0"/>
                <a:cs typeface="Arial" panose="020B0604020202020204" pitchFamily="34" charset="0"/>
              </a:rPr>
              <a:t>Verantwortliche Nachhaltige Entwicklung in Forschung und Lehre, Universität Zürich</a:t>
            </a:r>
          </a:p>
        </p:txBody>
      </p:sp>
      <p:cxnSp>
        <p:nvCxnSpPr>
          <p:cNvPr id="5" name="Gerader Verbinder 4">
            <a:extLst>
              <a:ext uri="{FF2B5EF4-FFF2-40B4-BE49-F238E27FC236}">
                <a16:creationId xmlns:a16="http://schemas.microsoft.com/office/drawing/2014/main" id="{CFF43C0F-35A7-42FC-BD30-150A873BFC45}"/>
              </a:ext>
            </a:extLst>
          </p:cNvPr>
          <p:cNvCxnSpPr>
            <a:cxnSpLocks/>
          </p:cNvCxnSpPr>
          <p:nvPr/>
        </p:nvCxnSpPr>
        <p:spPr>
          <a:xfrm>
            <a:off x="1838150" y="4710023"/>
            <a:ext cx="8515711" cy="0"/>
          </a:xfrm>
          <a:prstGeom prst="line">
            <a:avLst/>
          </a:prstGeom>
          <a:ln w="12700">
            <a:solidFill>
              <a:srgbClr val="A3ADB7"/>
            </a:solidFill>
          </a:ln>
        </p:spPr>
        <p:style>
          <a:lnRef idx="1">
            <a:schemeClr val="accent1"/>
          </a:lnRef>
          <a:fillRef idx="0">
            <a:schemeClr val="accent1"/>
          </a:fillRef>
          <a:effectRef idx="0">
            <a:schemeClr val="accent1"/>
          </a:effectRef>
          <a:fontRef idx="minor">
            <a:schemeClr val="tx1"/>
          </a:fontRef>
        </p:style>
      </p:cxnSp>
      <p:pic>
        <p:nvPicPr>
          <p:cNvPr id="7" name="Grafik 6">
            <a:extLst>
              <a:ext uri="{FF2B5EF4-FFF2-40B4-BE49-F238E27FC236}">
                <a16:creationId xmlns:a16="http://schemas.microsoft.com/office/drawing/2014/main" id="{12D4412B-4125-4F12-B49A-438C1BFCB6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7597" y="5297157"/>
            <a:ext cx="2401139" cy="1109419"/>
          </a:xfrm>
          <a:prstGeom prst="rect">
            <a:avLst/>
          </a:prstGeom>
        </p:spPr>
      </p:pic>
      <p:pic>
        <p:nvPicPr>
          <p:cNvPr id="12" name="Grafik 11">
            <a:extLst>
              <a:ext uri="{FF2B5EF4-FFF2-40B4-BE49-F238E27FC236}">
                <a16:creationId xmlns:a16="http://schemas.microsoft.com/office/drawing/2014/main" id="{A6CE1432-3CAF-4029-AD91-87D9C22C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051" y="5297155"/>
            <a:ext cx="1693900" cy="1109423"/>
          </a:xfrm>
          <a:prstGeom prst="rect">
            <a:avLst/>
          </a:prstGeom>
        </p:spPr>
      </p:pic>
      <p:pic>
        <p:nvPicPr>
          <p:cNvPr id="17" name="Grafik 16" descr="Ein Bild, das Text enthält.&#10;&#10;Automatisch generierte Beschreibung">
            <a:extLst>
              <a:ext uri="{FF2B5EF4-FFF2-40B4-BE49-F238E27FC236}">
                <a16:creationId xmlns:a16="http://schemas.microsoft.com/office/drawing/2014/main" id="{C5CBEE13-D2D3-4291-B909-C2793F054A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924" y="5257402"/>
            <a:ext cx="3172597" cy="1188929"/>
          </a:xfrm>
          <a:prstGeom prst="rect">
            <a:avLst/>
          </a:prstGeom>
        </p:spPr>
      </p:pic>
      <p:sp>
        <p:nvSpPr>
          <p:cNvPr id="20" name="Textfeld 19">
            <a:extLst>
              <a:ext uri="{FF2B5EF4-FFF2-40B4-BE49-F238E27FC236}">
                <a16:creationId xmlns:a16="http://schemas.microsoft.com/office/drawing/2014/main" id="{0B8F9817-A424-46A7-A206-3F57FDB8FE03}"/>
              </a:ext>
            </a:extLst>
          </p:cNvPr>
          <p:cNvSpPr txBox="1"/>
          <p:nvPr/>
        </p:nvSpPr>
        <p:spPr>
          <a:xfrm>
            <a:off x="1889186" y="4820230"/>
            <a:ext cx="3086332" cy="307777"/>
          </a:xfrm>
          <a:prstGeom prst="rect">
            <a:avLst/>
          </a:prstGeom>
          <a:noFill/>
        </p:spPr>
        <p:txBody>
          <a:bodyPr wrap="square" rtlCol="0">
            <a:spAutoFit/>
          </a:bodyPr>
          <a:lstStyle/>
          <a:p>
            <a:r>
              <a:rPr lang="de-CH" sz="1400" dirty="0">
                <a:solidFill>
                  <a:schemeClr val="bg2">
                    <a:lumMod val="10000"/>
                  </a:schemeClr>
                </a:solidFill>
                <a:latin typeface="Source Sans Pro" panose="020B0503030403020204" pitchFamily="34" charset="0"/>
                <a:cs typeface="Arial" panose="020B0604020202020204" pitchFamily="34" charset="0"/>
              </a:rPr>
              <a:t>Eine Veranstaltung von:</a:t>
            </a:r>
          </a:p>
        </p:txBody>
      </p:sp>
      <p:sp>
        <p:nvSpPr>
          <p:cNvPr id="21" name="Textfeld 20">
            <a:extLst>
              <a:ext uri="{FF2B5EF4-FFF2-40B4-BE49-F238E27FC236}">
                <a16:creationId xmlns:a16="http://schemas.microsoft.com/office/drawing/2014/main" id="{ED71897E-F800-4A0A-8685-3A15ED845392}"/>
              </a:ext>
            </a:extLst>
          </p:cNvPr>
          <p:cNvSpPr txBox="1"/>
          <p:nvPr/>
        </p:nvSpPr>
        <p:spPr>
          <a:xfrm>
            <a:off x="8157595" y="4820230"/>
            <a:ext cx="3086332" cy="307777"/>
          </a:xfrm>
          <a:prstGeom prst="rect">
            <a:avLst/>
          </a:prstGeom>
          <a:noFill/>
        </p:spPr>
        <p:txBody>
          <a:bodyPr wrap="square" rtlCol="0">
            <a:spAutoFit/>
          </a:bodyPr>
          <a:lstStyle/>
          <a:p>
            <a:r>
              <a:rPr lang="de-CH" sz="1400" dirty="0">
                <a:solidFill>
                  <a:schemeClr val="bg2">
                    <a:lumMod val="10000"/>
                  </a:schemeClr>
                </a:solidFill>
                <a:latin typeface="Source Sans Pro" panose="020B0503030403020204" pitchFamily="34" charset="0"/>
                <a:cs typeface="Arial" panose="020B0604020202020204" pitchFamily="34" charset="0"/>
              </a:rPr>
              <a:t>Unterstützt durch:</a:t>
            </a:r>
          </a:p>
        </p:txBody>
      </p:sp>
    </p:spTree>
    <p:extLst>
      <p:ext uri="{BB962C8B-B14F-4D97-AF65-F5344CB8AC3E}">
        <p14:creationId xmlns:p14="http://schemas.microsoft.com/office/powerpoint/2010/main" val="64925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space gray iPhone 6">
            <a:extLst>
              <a:ext uri="{FF2B5EF4-FFF2-40B4-BE49-F238E27FC236}">
                <a16:creationId xmlns:a16="http://schemas.microsoft.com/office/drawing/2014/main" id="{C02B352C-850F-F3AE-90D4-CA8CC2C7AF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369" t="9509" r="26116" b="9594"/>
          <a:stretch/>
        </p:blipFill>
        <p:spPr bwMode="auto">
          <a:xfrm>
            <a:off x="13008768" y="-7235"/>
            <a:ext cx="5663953" cy="6865235"/>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7C4F6ABC-5919-B597-C1CD-5E8B8328CDA5}"/>
              </a:ext>
            </a:extLst>
          </p:cNvPr>
          <p:cNvSpPr/>
          <p:nvPr/>
        </p:nvSpPr>
        <p:spPr bwMode="gray">
          <a:xfrm>
            <a:off x="0" y="0"/>
            <a:ext cx="12192000" cy="6858000"/>
          </a:xfrm>
          <a:prstGeom prst="rect">
            <a:avLst/>
          </a:pr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sym typeface="Century Gothic"/>
            </a:endParaRPr>
          </a:p>
        </p:txBody>
      </p:sp>
      <p:pic>
        <p:nvPicPr>
          <p:cNvPr id="4" name="Picture 2">
            <a:extLst>
              <a:ext uri="{FF2B5EF4-FFF2-40B4-BE49-F238E27FC236}">
                <a16:creationId xmlns:a16="http://schemas.microsoft.com/office/drawing/2014/main" id="{35DC21A8-CE93-594B-29F9-5C10468A3523}"/>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77408" y="1713018"/>
            <a:ext cx="5549167" cy="3880286"/>
          </a:xfrm>
          <a:prstGeom prst="roundRect">
            <a:avLst>
              <a:gd name="adj" fmla="val 7444"/>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C0521BAA-6945-F911-4DBD-3C2568AF264F}"/>
              </a:ext>
            </a:extLst>
          </p:cNvPr>
          <p:cNvSpPr/>
          <p:nvPr/>
        </p:nvSpPr>
        <p:spPr bwMode="gray">
          <a:xfrm>
            <a:off x="12648728" y="1988840"/>
            <a:ext cx="4973103"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de-CH" sz="6000" b="1" kern="0" dirty="0">
                <a:solidFill>
                  <a:schemeClr val="bg1"/>
                </a:solidFill>
                <a:latin typeface="Century Gothic" panose="020B0502020202020204" pitchFamily="34" charset="0"/>
                <a:ea typeface="Century Gothic"/>
                <a:cs typeface="Century Gothic"/>
                <a:sym typeface="Century Gothic"/>
              </a:rPr>
              <a:t>&gt;50%</a:t>
            </a:r>
            <a:br>
              <a:rPr lang="de-CH" sz="3200" kern="0" dirty="0">
                <a:solidFill>
                  <a:schemeClr val="bg1"/>
                </a:solidFill>
                <a:latin typeface="Century Gothic" panose="020B0502020202020204" pitchFamily="34" charset="0"/>
                <a:ea typeface="Century Gothic"/>
                <a:cs typeface="Century Gothic"/>
                <a:sym typeface="Century Gothic"/>
              </a:rPr>
            </a:br>
            <a:r>
              <a:rPr lang="de-CH" sz="3200" kern="0" dirty="0">
                <a:solidFill>
                  <a:schemeClr val="bg1"/>
                </a:solidFill>
                <a:latin typeface="Century Gothic" panose="020B0502020202020204" pitchFamily="34" charset="0"/>
                <a:ea typeface="Century Gothic"/>
                <a:cs typeface="Century Gothic"/>
                <a:sym typeface="Century Gothic"/>
              </a:rPr>
              <a:t>der Elemente des Periodensystems sind in Smartphones enthalten</a:t>
            </a:r>
            <a:endParaRPr lang="de-CH" sz="2800" kern="0" dirty="0">
              <a:solidFill>
                <a:schemeClr val="bg1"/>
              </a:solidFill>
              <a:latin typeface="Century Gothic" panose="020B0502020202020204" pitchFamily="34" charset="0"/>
              <a:ea typeface="Century Gothic"/>
              <a:cs typeface="Century Gothic"/>
              <a:sym typeface="Century Gothic"/>
            </a:endParaRPr>
          </a:p>
        </p:txBody>
      </p:sp>
      <p:sp>
        <p:nvSpPr>
          <p:cNvPr id="3" name="Titel 1">
            <a:extLst>
              <a:ext uri="{FF2B5EF4-FFF2-40B4-BE49-F238E27FC236}">
                <a16:creationId xmlns:a16="http://schemas.microsoft.com/office/drawing/2014/main" id="{0E55A454-27BF-923A-B677-685408CE7CF0}"/>
              </a:ext>
            </a:extLst>
          </p:cNvPr>
          <p:cNvSpPr txBox="1">
            <a:spLocks/>
          </p:cNvSpPr>
          <p:nvPr/>
        </p:nvSpPr>
        <p:spPr bwMode="auto">
          <a:xfrm>
            <a:off x="-5243422"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Elemente in Smartphones </a:t>
            </a:r>
            <a:endParaRPr lang="de-CH" b="0" kern="0" dirty="0">
              <a:solidFill>
                <a:schemeClr val="bg2"/>
              </a:solidFill>
              <a:latin typeface="Century Gothic" panose="020B0502020202020204" pitchFamily="34" charset="0"/>
            </a:endParaRPr>
          </a:p>
        </p:txBody>
      </p:sp>
      <p:sp>
        <p:nvSpPr>
          <p:cNvPr id="2" name="Rechteck 8">
            <a:extLst>
              <a:ext uri="{FF2B5EF4-FFF2-40B4-BE49-F238E27FC236}">
                <a16:creationId xmlns:a16="http://schemas.microsoft.com/office/drawing/2014/main" id="{EC627EDA-2A26-296F-1AE0-74A9C1012C9F}"/>
              </a:ext>
            </a:extLst>
          </p:cNvPr>
          <p:cNvSpPr>
            <a:spLocks noChangeArrowheads="1"/>
          </p:cNvSpPr>
          <p:nvPr/>
        </p:nvSpPr>
        <p:spPr bwMode="auto">
          <a:xfrm>
            <a:off x="12326966" y="6673334"/>
            <a:ext cx="5616626" cy="200055"/>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700" dirty="0">
                <a:solidFill>
                  <a:schemeClr val="bg1"/>
                </a:solidFill>
                <a:latin typeface="Century Gothic" panose="020B0502020202020204" pitchFamily="34" charset="0"/>
              </a:rPr>
              <a:t>Quelle: Bookhagen et al. (2020): Metallic </a:t>
            </a:r>
            <a:r>
              <a:rPr lang="de-CH" altLang="de-DE" sz="700" dirty="0" err="1">
                <a:solidFill>
                  <a:schemeClr val="bg1"/>
                </a:solidFill>
                <a:latin typeface="Century Gothic" panose="020B0502020202020204" pitchFamily="34" charset="0"/>
              </a:rPr>
              <a:t>resources</a:t>
            </a:r>
            <a:r>
              <a:rPr lang="de-CH" altLang="de-DE" sz="700" dirty="0">
                <a:solidFill>
                  <a:schemeClr val="bg1"/>
                </a:solidFill>
                <a:latin typeface="Century Gothic" panose="020B0502020202020204" pitchFamily="34" charset="0"/>
              </a:rPr>
              <a:t> in </a:t>
            </a:r>
            <a:r>
              <a:rPr lang="de-CH" altLang="de-DE" sz="700" dirty="0" err="1">
                <a:solidFill>
                  <a:schemeClr val="bg1"/>
                </a:solidFill>
                <a:latin typeface="Century Gothic" panose="020B0502020202020204" pitchFamily="34" charset="0"/>
              </a:rPr>
              <a:t>smartphones</a:t>
            </a:r>
            <a:r>
              <a:rPr lang="de-CH" altLang="de-DE" sz="700" dirty="0">
                <a:solidFill>
                  <a:schemeClr val="bg1"/>
                </a:solidFill>
                <a:latin typeface="Century Gothic" panose="020B0502020202020204" pitchFamily="34" charset="0"/>
              </a:rPr>
              <a:t>. Resources Policy, 68, 101750.</a:t>
            </a:r>
          </a:p>
        </p:txBody>
      </p:sp>
      <p:sp>
        <p:nvSpPr>
          <p:cNvPr id="6" name="Rechteck 5">
            <a:extLst>
              <a:ext uri="{FF2B5EF4-FFF2-40B4-BE49-F238E27FC236}">
                <a16:creationId xmlns:a16="http://schemas.microsoft.com/office/drawing/2014/main" id="{03EC80AC-5EC6-780D-1C19-167130750446}"/>
              </a:ext>
            </a:extLst>
          </p:cNvPr>
          <p:cNvSpPr/>
          <p:nvPr/>
        </p:nvSpPr>
        <p:spPr bwMode="auto">
          <a:xfrm>
            <a:off x="0" y="1275563"/>
            <a:ext cx="12195557" cy="502948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grpSp>
        <p:nvGrpSpPr>
          <p:cNvPr id="28" name="Gruppieren 27">
            <a:extLst>
              <a:ext uri="{FF2B5EF4-FFF2-40B4-BE49-F238E27FC236}">
                <a16:creationId xmlns:a16="http://schemas.microsoft.com/office/drawing/2014/main" id="{281E4E33-9F8A-71EF-4516-C009F5838B70}"/>
              </a:ext>
            </a:extLst>
          </p:cNvPr>
          <p:cNvGrpSpPr/>
          <p:nvPr/>
        </p:nvGrpSpPr>
        <p:grpSpPr>
          <a:xfrm>
            <a:off x="1094523" y="2060848"/>
            <a:ext cx="10006510" cy="3677205"/>
            <a:chOff x="1080940" y="1898711"/>
            <a:chExt cx="10006510" cy="3677205"/>
          </a:xfrm>
        </p:grpSpPr>
        <p:pic>
          <p:nvPicPr>
            <p:cNvPr id="17" name="Picture 2" descr="Mitigating Supply Concerns: A Circular Economy for Rare-Earth Elements -  Market Insights">
              <a:extLst>
                <a:ext uri="{FF2B5EF4-FFF2-40B4-BE49-F238E27FC236}">
                  <a16:creationId xmlns:a16="http://schemas.microsoft.com/office/drawing/2014/main" id="{92D7D3E8-96D8-BA8F-6E26-0F10B9A5A1F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9765" b="28210"/>
            <a:stretch/>
          </p:blipFill>
          <p:spPr bwMode="auto">
            <a:xfrm>
              <a:off x="1080940" y="1898714"/>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18" name="Picture 4" descr="Conflict Minerals: The Sad Truth About Technology">
              <a:extLst>
                <a:ext uri="{FF2B5EF4-FFF2-40B4-BE49-F238E27FC236}">
                  <a16:creationId xmlns:a16="http://schemas.microsoft.com/office/drawing/2014/main" id="{B1CE3416-8637-E82E-68BE-1D8F32C8C0F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8351" b="2395"/>
            <a:stretch/>
          </p:blipFill>
          <p:spPr bwMode="auto">
            <a:xfrm>
              <a:off x="4523680" y="1898713"/>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19" name="Picture 6" descr="Hazardous Substance Restrictions …And Why They Are Restricted - In  Compliance Magazine">
              <a:extLst>
                <a:ext uri="{FF2B5EF4-FFF2-40B4-BE49-F238E27FC236}">
                  <a16:creationId xmlns:a16="http://schemas.microsoft.com/office/drawing/2014/main" id="{2317D98E-7343-EFC4-CEF0-D1B6C24037D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43917" r="29775"/>
            <a:stretch/>
          </p:blipFill>
          <p:spPr bwMode="auto">
            <a:xfrm>
              <a:off x="8046213" y="1898711"/>
              <a:ext cx="3041237" cy="1054139"/>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sp>
          <p:nvSpPr>
            <p:cNvPr id="20" name="Inhaltsplatzhalter 4">
              <a:extLst>
                <a:ext uri="{FF2B5EF4-FFF2-40B4-BE49-F238E27FC236}">
                  <a16:creationId xmlns:a16="http://schemas.microsoft.com/office/drawing/2014/main" id="{D8E5B4AF-857D-512C-B557-FA75255EAA4C}"/>
                </a:ext>
              </a:extLst>
            </p:cNvPr>
            <p:cNvSpPr txBox="1">
              <a:spLocks/>
            </p:cNvSpPr>
            <p:nvPr/>
          </p:nvSpPr>
          <p:spPr bwMode="auto">
            <a:xfrm>
              <a:off x="1102529" y="2952850"/>
              <a:ext cx="2998058" cy="787541"/>
            </a:xfrm>
            <a:prstGeom prst="round2Diag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de-CH"/>
              </a:defPPr>
              <a:lvl1pPr algn="l" rtl="0" eaLnBrk="1" fontAlgn="base" hangingPunct="1">
                <a:spcBef>
                  <a:spcPct val="0"/>
                </a:spcBef>
                <a:spcAft>
                  <a:spcPct val="0"/>
                </a:spcAft>
                <a:defRPr sz="1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pPr algn="ctr"/>
              <a:r>
                <a:rPr lang="de-CH" sz="2400" dirty="0">
                  <a:solidFill>
                    <a:schemeClr val="bg2"/>
                  </a:solidFill>
                  <a:latin typeface="Century Gothic" panose="020B0502020202020204" pitchFamily="34" charset="0"/>
                </a:rPr>
                <a:t>KRITISCHE ELEMENTE</a:t>
              </a:r>
            </a:p>
          </p:txBody>
        </p:sp>
        <p:sp>
          <p:nvSpPr>
            <p:cNvPr id="21" name="Inhaltsplatzhalter 4">
              <a:extLst>
                <a:ext uri="{FF2B5EF4-FFF2-40B4-BE49-F238E27FC236}">
                  <a16:creationId xmlns:a16="http://schemas.microsoft.com/office/drawing/2014/main" id="{2E464850-F801-FDD2-D51B-26BF7815C642}"/>
                </a:ext>
              </a:extLst>
            </p:cNvPr>
            <p:cNvSpPr txBox="1">
              <a:spLocks/>
            </p:cNvSpPr>
            <p:nvPr/>
          </p:nvSpPr>
          <p:spPr>
            <a:xfrm>
              <a:off x="4545269"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2197" dirty="0">
                  <a:solidFill>
                    <a:schemeClr val="bg2"/>
                  </a:solidFill>
                  <a:latin typeface="Century Gothic" panose="020B0502020202020204" pitchFamily="34" charset="0"/>
                </a:rPr>
                <a:t>KONFLIKTMINERALIEN</a:t>
              </a:r>
            </a:p>
          </p:txBody>
        </p:sp>
        <p:sp>
          <p:nvSpPr>
            <p:cNvPr id="22" name="Inhaltsplatzhalter 4">
              <a:extLst>
                <a:ext uri="{FF2B5EF4-FFF2-40B4-BE49-F238E27FC236}">
                  <a16:creationId xmlns:a16="http://schemas.microsoft.com/office/drawing/2014/main" id="{9BC1CCBF-4752-9D67-401D-4065321BE25A}"/>
                </a:ext>
              </a:extLst>
            </p:cNvPr>
            <p:cNvSpPr txBox="1">
              <a:spLocks/>
            </p:cNvSpPr>
            <p:nvPr/>
          </p:nvSpPr>
          <p:spPr>
            <a:xfrm>
              <a:off x="8067802"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2197" dirty="0">
                  <a:solidFill>
                    <a:schemeClr val="bg2"/>
                  </a:solidFill>
                  <a:latin typeface="Century Gothic" panose="020B0502020202020204" pitchFamily="34" charset="0"/>
                </a:rPr>
                <a:t>GEFAHRENSTOFFE</a:t>
              </a:r>
            </a:p>
          </p:txBody>
        </p:sp>
        <p:sp>
          <p:nvSpPr>
            <p:cNvPr id="23" name="Inhaltsplatzhalter 4">
              <a:extLst>
                <a:ext uri="{FF2B5EF4-FFF2-40B4-BE49-F238E27FC236}">
                  <a16:creationId xmlns:a16="http://schemas.microsoft.com/office/drawing/2014/main" id="{1785942A-696B-32BB-C3AF-EC4D8ACE8E4C}"/>
                </a:ext>
              </a:extLst>
            </p:cNvPr>
            <p:cNvSpPr txBox="1">
              <a:spLocks/>
            </p:cNvSpPr>
            <p:nvPr/>
          </p:nvSpPr>
          <p:spPr>
            <a:xfrm>
              <a:off x="8067802"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1997" dirty="0">
                  <a:solidFill>
                    <a:schemeClr val="bg2"/>
                  </a:solidFill>
                  <a:latin typeface="Century Gothic" panose="020B0502020202020204" pitchFamily="34" charset="0"/>
                </a:rPr>
                <a:t>Verursachen </a:t>
              </a:r>
              <a:br>
                <a:rPr lang="de-CH" sz="1997" dirty="0">
                  <a:solidFill>
                    <a:schemeClr val="bg2"/>
                  </a:solidFill>
                  <a:latin typeface="Century Gothic" panose="020B0502020202020204" pitchFamily="34" charset="0"/>
                </a:rPr>
              </a:br>
              <a:r>
                <a:rPr lang="de-CH" sz="1997" dirty="0">
                  <a:solidFill>
                    <a:schemeClr val="bg2"/>
                  </a:solidFill>
                  <a:latin typeface="Century Gothic" panose="020B0502020202020204" pitchFamily="34" charset="0"/>
                </a:rPr>
                <a:t>Umwelt- oder Gesundheits-</a:t>
              </a:r>
              <a:br>
                <a:rPr lang="de-CH" sz="1997" dirty="0">
                  <a:solidFill>
                    <a:schemeClr val="bg2"/>
                  </a:solidFill>
                  <a:latin typeface="Century Gothic" panose="020B0502020202020204" pitchFamily="34" charset="0"/>
                </a:rPr>
              </a:br>
              <a:r>
                <a:rPr lang="de-CH" sz="1997" dirty="0" err="1">
                  <a:solidFill>
                    <a:schemeClr val="bg2"/>
                  </a:solidFill>
                  <a:latin typeface="Century Gothic" panose="020B0502020202020204" pitchFamily="34" charset="0"/>
                </a:rPr>
                <a:t>probleme</a:t>
              </a:r>
              <a:r>
                <a:rPr lang="de-CH" sz="1997" dirty="0">
                  <a:solidFill>
                    <a:schemeClr val="bg2"/>
                  </a:solidFill>
                  <a:latin typeface="Century Gothic" panose="020B0502020202020204" pitchFamily="34" charset="0"/>
                </a:rPr>
                <a:t>.</a:t>
              </a:r>
            </a:p>
          </p:txBody>
        </p:sp>
        <p:sp>
          <p:nvSpPr>
            <p:cNvPr id="24" name="Inhaltsplatzhalter 4">
              <a:extLst>
                <a:ext uri="{FF2B5EF4-FFF2-40B4-BE49-F238E27FC236}">
                  <a16:creationId xmlns:a16="http://schemas.microsoft.com/office/drawing/2014/main" id="{1E96D2BE-A614-FF2B-953E-8A94D0CA8ACF}"/>
                </a:ext>
              </a:extLst>
            </p:cNvPr>
            <p:cNvSpPr txBox="1">
              <a:spLocks/>
            </p:cNvSpPr>
            <p:nvPr/>
          </p:nvSpPr>
          <p:spPr>
            <a:xfrm>
              <a:off x="454526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1997" dirty="0">
                  <a:solidFill>
                    <a:schemeClr val="bg2"/>
                  </a:solidFill>
                  <a:latin typeface="Century Gothic" panose="020B0502020202020204" pitchFamily="34" charset="0"/>
                </a:rPr>
                <a:t>Beim Abbau und Handel werden Menschenrechte verletzt, Korruption oder Geldwäsche unterstützt.</a:t>
              </a:r>
            </a:p>
          </p:txBody>
        </p:sp>
        <p:sp>
          <p:nvSpPr>
            <p:cNvPr id="25" name="Inhaltsplatzhalter 4">
              <a:extLst>
                <a:ext uri="{FF2B5EF4-FFF2-40B4-BE49-F238E27FC236}">
                  <a16:creationId xmlns:a16="http://schemas.microsoft.com/office/drawing/2014/main" id="{7E8DE43B-7003-F4B4-0556-2D41710D936B}"/>
                </a:ext>
              </a:extLst>
            </p:cNvPr>
            <p:cNvSpPr txBox="1">
              <a:spLocks/>
            </p:cNvSpPr>
            <p:nvPr/>
          </p:nvSpPr>
          <p:spPr>
            <a:xfrm>
              <a:off x="110252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1997" dirty="0">
                  <a:solidFill>
                    <a:schemeClr val="bg2"/>
                  </a:solidFill>
                  <a:latin typeface="Century Gothic" panose="020B0502020202020204" pitchFamily="34" charset="0"/>
                </a:rPr>
                <a:t>Hohe Versorgungsrisiken und wirtschaftliche Auswirkungen bei Versorgungs-unterbrechungen.</a:t>
              </a:r>
            </a:p>
          </p:txBody>
        </p:sp>
      </p:grpSp>
      <p:sp>
        <p:nvSpPr>
          <p:cNvPr id="27" name="Titel 1">
            <a:extLst>
              <a:ext uri="{FF2B5EF4-FFF2-40B4-BE49-F238E27FC236}">
                <a16:creationId xmlns:a16="http://schemas.microsoft.com/office/drawing/2014/main" id="{6D171A46-E127-FB35-0FDA-10E7079C346E}"/>
              </a:ext>
            </a:extLst>
          </p:cNvPr>
          <p:cNvSpPr txBox="1">
            <a:spLocks/>
          </p:cNvSpPr>
          <p:nvPr/>
        </p:nvSpPr>
        <p:spPr bwMode="auto">
          <a:xfrm>
            <a:off x="407368" y="4708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dirty="0">
                <a:solidFill>
                  <a:schemeClr val="bg1"/>
                </a:solidFill>
                <a:latin typeface="Century Gothic" panose="020B0502020202020204" pitchFamily="34" charset="0"/>
                <a:ea typeface="MS PGothic" charset="-128"/>
              </a:rPr>
              <a:t>Eine Vielzahl davon gilt als problematisch.</a:t>
            </a:r>
            <a:endParaRPr lang="de-CH" b="0" kern="0" dirty="0">
              <a:solidFill>
                <a:schemeClr val="bg1"/>
              </a:solidFill>
              <a:latin typeface="Century Gothic" panose="020B0502020202020204" pitchFamily="34" charset="0"/>
            </a:endParaRPr>
          </a:p>
        </p:txBody>
      </p:sp>
      <p:sp>
        <p:nvSpPr>
          <p:cNvPr id="43" name="Text">
            <a:extLst>
              <a:ext uri="{FF2B5EF4-FFF2-40B4-BE49-F238E27FC236}">
                <a16:creationId xmlns:a16="http://schemas.microsoft.com/office/drawing/2014/main" id="{0EEE6C8D-C787-84E1-CDE1-5456410EA32D}"/>
              </a:ext>
            </a:extLst>
          </p:cNvPr>
          <p:cNvSpPr/>
          <p:nvPr/>
        </p:nvSpPr>
        <p:spPr bwMode="gray">
          <a:xfrm>
            <a:off x="0" y="-7699082"/>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4" name="Rechteck 8">
            <a:extLst>
              <a:ext uri="{FF2B5EF4-FFF2-40B4-BE49-F238E27FC236}">
                <a16:creationId xmlns:a16="http://schemas.microsoft.com/office/drawing/2014/main" id="{AE819358-5857-9575-7BC2-C0E38B8E2AA0}"/>
              </a:ext>
            </a:extLst>
          </p:cNvPr>
          <p:cNvSpPr>
            <a:spLocks noChangeArrowheads="1"/>
          </p:cNvSpPr>
          <p:nvPr/>
        </p:nvSpPr>
        <p:spPr bwMode="auto">
          <a:xfrm>
            <a:off x="0" y="-1025748"/>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Hilty &amp; Bieser (2017): </a:t>
            </a:r>
            <a:r>
              <a:rPr lang="de-CH" altLang="de-DE" sz="600" dirty="0" err="1">
                <a:solidFill>
                  <a:schemeClr val="bg1"/>
                </a:solidFill>
                <a:latin typeface="Century Gothic" panose="020B0502020202020204" pitchFamily="34" charset="0"/>
              </a:rPr>
              <a:t>Opportunities</a:t>
            </a:r>
            <a:r>
              <a:rPr lang="de-CH" altLang="de-DE" sz="600" dirty="0">
                <a:solidFill>
                  <a:schemeClr val="bg1"/>
                </a:solidFill>
                <a:latin typeface="Century Gothic" panose="020B0502020202020204" pitchFamily="34" charset="0"/>
              </a:rPr>
              <a:t> and </a:t>
            </a:r>
            <a:r>
              <a:rPr lang="de-CH" altLang="de-DE" sz="600" dirty="0" err="1">
                <a:solidFill>
                  <a:schemeClr val="bg1"/>
                </a:solidFill>
                <a:latin typeface="Century Gothic" panose="020B0502020202020204" pitchFamily="34" charset="0"/>
              </a:rPr>
              <a:t>Risks</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Digitalization</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for</a:t>
            </a:r>
            <a:r>
              <a:rPr lang="de-CH" altLang="de-DE" sz="600" dirty="0">
                <a:solidFill>
                  <a:schemeClr val="bg1"/>
                </a:solidFill>
                <a:latin typeface="Century Gothic" panose="020B0502020202020204" pitchFamily="34" charset="0"/>
              </a:rPr>
              <a:t> Climate </a:t>
            </a:r>
            <a:r>
              <a:rPr lang="de-CH" altLang="de-DE" sz="600" dirty="0" err="1">
                <a:solidFill>
                  <a:schemeClr val="bg1"/>
                </a:solidFill>
                <a:latin typeface="Century Gothic" panose="020B0502020202020204" pitchFamily="34" charset="0"/>
              </a:rPr>
              <a:t>Protection</a:t>
            </a:r>
            <a:r>
              <a:rPr lang="de-CH" altLang="de-DE" sz="600" dirty="0">
                <a:solidFill>
                  <a:schemeClr val="bg1"/>
                </a:solidFill>
                <a:latin typeface="Century Gothic" panose="020B0502020202020204" pitchFamily="34" charset="0"/>
              </a:rPr>
              <a:t> in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University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Swisscom, WWF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a:t>
            </a:r>
          </a:p>
        </p:txBody>
      </p:sp>
      <p:pic>
        <p:nvPicPr>
          <p:cNvPr id="45" name="Grafik 44">
            <a:extLst>
              <a:ext uri="{FF2B5EF4-FFF2-40B4-BE49-F238E27FC236}">
                <a16:creationId xmlns:a16="http://schemas.microsoft.com/office/drawing/2014/main" id="{F61113F1-55B4-CBAA-A976-1FFBD6C84DEB}"/>
              </a:ext>
            </a:extLst>
          </p:cNvPr>
          <p:cNvPicPr>
            <a:picLocks noChangeAspect="1"/>
          </p:cNvPicPr>
          <p:nvPr/>
        </p:nvPicPr>
        <p:blipFill rotWithShape="1">
          <a:blip r:embed="rId8"/>
          <a:srcRect l="19778" r="36145"/>
          <a:stretch/>
        </p:blipFill>
        <p:spPr>
          <a:xfrm>
            <a:off x="2023848" y="-5688099"/>
            <a:ext cx="1911493" cy="3168352"/>
          </a:xfrm>
          <a:prstGeom prst="roundRect">
            <a:avLst/>
          </a:prstGeom>
          <a:effectLst>
            <a:outerShdw blurRad="50800" dist="38100" dir="2700000" algn="tl" rotWithShape="0">
              <a:prstClr val="black">
                <a:alpha val="40000"/>
              </a:prstClr>
            </a:outerShdw>
          </a:effectLst>
        </p:spPr>
      </p:pic>
      <p:sp>
        <p:nvSpPr>
          <p:cNvPr id="46" name="Abgerundetes Rechteck 45">
            <a:extLst>
              <a:ext uri="{FF2B5EF4-FFF2-40B4-BE49-F238E27FC236}">
                <a16:creationId xmlns:a16="http://schemas.microsoft.com/office/drawing/2014/main" id="{3B78173E-A4D8-061C-0AE5-1E9E646CCDA6}"/>
              </a:ext>
            </a:extLst>
          </p:cNvPr>
          <p:cNvSpPr/>
          <p:nvPr/>
        </p:nvSpPr>
        <p:spPr bwMode="auto">
          <a:xfrm>
            <a:off x="2023848" y="-319975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47" name="Picture 4" descr="electronic wire lot">
            <a:extLst>
              <a:ext uri="{FF2B5EF4-FFF2-40B4-BE49-F238E27FC236}">
                <a16:creationId xmlns:a16="http://schemas.microsoft.com/office/drawing/2014/main" id="{988B2CDA-93BA-7331-39A9-09FDD233A08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6763"/>
          <a:stretch/>
        </p:blipFill>
        <p:spPr bwMode="auto">
          <a:xfrm>
            <a:off x="5073824" y="-5688099"/>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8" name="Abgerundetes Rechteck 47">
            <a:extLst>
              <a:ext uri="{FF2B5EF4-FFF2-40B4-BE49-F238E27FC236}">
                <a16:creationId xmlns:a16="http://schemas.microsoft.com/office/drawing/2014/main" id="{37E9ADED-A525-7827-569E-DF924B47C1D8}"/>
              </a:ext>
            </a:extLst>
          </p:cNvPr>
          <p:cNvSpPr/>
          <p:nvPr/>
        </p:nvSpPr>
        <p:spPr bwMode="auto">
          <a:xfrm>
            <a:off x="5073824" y="-319975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49" name="Picture 6" descr="black and gray computer keyboard on brown wooden table">
            <a:extLst>
              <a:ext uri="{FF2B5EF4-FFF2-40B4-BE49-F238E27FC236}">
                <a16:creationId xmlns:a16="http://schemas.microsoft.com/office/drawing/2014/main" id="{27799C72-F82F-2D09-8CBC-962D9F22A435}"/>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19584"/>
          <a:stretch/>
        </p:blipFill>
        <p:spPr bwMode="auto">
          <a:xfrm>
            <a:off x="8123800" y="-5688099"/>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0" name="Abgerundetes Rechteck 49">
            <a:extLst>
              <a:ext uri="{FF2B5EF4-FFF2-40B4-BE49-F238E27FC236}">
                <a16:creationId xmlns:a16="http://schemas.microsoft.com/office/drawing/2014/main" id="{999307FB-F408-8D04-2506-2F087201D806}"/>
              </a:ext>
            </a:extLst>
          </p:cNvPr>
          <p:cNvSpPr/>
          <p:nvPr/>
        </p:nvSpPr>
        <p:spPr bwMode="auto">
          <a:xfrm>
            <a:off x="8123800" y="-319975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52" name="Textfeld 51">
            <a:extLst>
              <a:ext uri="{FF2B5EF4-FFF2-40B4-BE49-F238E27FC236}">
                <a16:creationId xmlns:a16="http://schemas.microsoft.com/office/drawing/2014/main" id="{D1DF5A29-8046-A9C9-5A23-6522E2909387}"/>
              </a:ext>
            </a:extLst>
          </p:cNvPr>
          <p:cNvSpPr txBox="1"/>
          <p:nvPr/>
        </p:nvSpPr>
        <p:spPr>
          <a:xfrm>
            <a:off x="2226824" y="-305980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53" name="Textfeld 52">
            <a:extLst>
              <a:ext uri="{FF2B5EF4-FFF2-40B4-BE49-F238E27FC236}">
                <a16:creationId xmlns:a16="http://schemas.microsoft.com/office/drawing/2014/main" id="{513564F5-8CB1-B425-8991-B374BA16150E}"/>
              </a:ext>
            </a:extLst>
          </p:cNvPr>
          <p:cNvSpPr txBox="1"/>
          <p:nvPr/>
        </p:nvSpPr>
        <p:spPr>
          <a:xfrm>
            <a:off x="5502022" y="-305980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54" name="Textfeld 53">
            <a:extLst>
              <a:ext uri="{FF2B5EF4-FFF2-40B4-BE49-F238E27FC236}">
                <a16:creationId xmlns:a16="http://schemas.microsoft.com/office/drawing/2014/main" id="{136CA143-7E12-E24D-75B6-CE6A7323515D}"/>
              </a:ext>
            </a:extLst>
          </p:cNvPr>
          <p:cNvSpPr txBox="1"/>
          <p:nvPr/>
        </p:nvSpPr>
        <p:spPr>
          <a:xfrm>
            <a:off x="8294716" y="-305980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55" name="Pfeil nach rechts 54">
            <a:extLst>
              <a:ext uri="{FF2B5EF4-FFF2-40B4-BE49-F238E27FC236}">
                <a16:creationId xmlns:a16="http://schemas.microsoft.com/office/drawing/2014/main" id="{720261CC-9496-D455-D74C-231C48B32839}"/>
              </a:ext>
            </a:extLst>
          </p:cNvPr>
          <p:cNvSpPr/>
          <p:nvPr/>
        </p:nvSpPr>
        <p:spPr bwMode="auto">
          <a:xfrm>
            <a:off x="4221694" y="-4301945"/>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56" name="Pfeil nach rechts 55">
            <a:extLst>
              <a:ext uri="{FF2B5EF4-FFF2-40B4-BE49-F238E27FC236}">
                <a16:creationId xmlns:a16="http://schemas.microsoft.com/office/drawing/2014/main" id="{4BCC1618-78C4-8706-3902-03D550046D64}"/>
              </a:ext>
            </a:extLst>
          </p:cNvPr>
          <p:cNvSpPr/>
          <p:nvPr/>
        </p:nvSpPr>
        <p:spPr bwMode="auto">
          <a:xfrm>
            <a:off x="7310856" y="-4301945"/>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553" name="Freihandform 23552">
            <a:extLst>
              <a:ext uri="{FF2B5EF4-FFF2-40B4-BE49-F238E27FC236}">
                <a16:creationId xmlns:a16="http://schemas.microsoft.com/office/drawing/2014/main" id="{5062FF65-4971-5866-B819-F1F6F4DE8254}"/>
              </a:ext>
            </a:extLst>
          </p:cNvPr>
          <p:cNvSpPr/>
          <p:nvPr/>
        </p:nvSpPr>
        <p:spPr bwMode="auto">
          <a:xfrm>
            <a:off x="-7341144" y="-11112366"/>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1295685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10" name="Pfeil nach rechts 9">
            <a:extLst>
              <a:ext uri="{FF2B5EF4-FFF2-40B4-BE49-F238E27FC236}">
                <a16:creationId xmlns:a16="http://schemas.microsoft.com/office/drawing/2014/main" id="{4783627C-B464-DFD1-CE94-EE2B743AF9BA}"/>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1" name="Pfeil nach rechts 10">
            <a:extLst>
              <a:ext uri="{FF2B5EF4-FFF2-40B4-BE49-F238E27FC236}">
                <a16:creationId xmlns:a16="http://schemas.microsoft.com/office/drawing/2014/main" id="{B836DFA0-BDF0-386D-7652-FAEF049FDECB}"/>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1" name="Rechteck 8">
            <a:extLst>
              <a:ext uri="{FF2B5EF4-FFF2-40B4-BE49-F238E27FC236}">
                <a16:creationId xmlns:a16="http://schemas.microsoft.com/office/drawing/2014/main" id="{E8B1BA84-98B2-5FE0-0A49-3F4B93D42D13}"/>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sp>
        <p:nvSpPr>
          <p:cNvPr id="15" name="Freihandform 14">
            <a:extLst>
              <a:ext uri="{FF2B5EF4-FFF2-40B4-BE49-F238E27FC236}">
                <a16:creationId xmlns:a16="http://schemas.microsoft.com/office/drawing/2014/main" id="{0EBD0459-A10A-0189-9CC5-D87F4D04EBA3}"/>
              </a:ext>
            </a:extLst>
          </p:cNvPr>
          <p:cNvSpPr/>
          <p:nvPr/>
        </p:nvSpPr>
        <p:spPr bwMode="auto">
          <a:xfrm>
            <a:off x="-7341144"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2130493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2" name="Pfeil nach rechts 1">
            <a:extLst>
              <a:ext uri="{FF2B5EF4-FFF2-40B4-BE49-F238E27FC236}">
                <a16:creationId xmlns:a16="http://schemas.microsoft.com/office/drawing/2014/main" id="{FF6F29F3-C744-19FD-FC5F-AECF4FAA6264}"/>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 name="Pfeil nach rechts 2">
            <a:extLst>
              <a:ext uri="{FF2B5EF4-FFF2-40B4-BE49-F238E27FC236}">
                <a16:creationId xmlns:a16="http://schemas.microsoft.com/office/drawing/2014/main" id="{915D4F0C-568F-5B38-4C9A-D5814F6C47EE}"/>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0" name="Rechteck 8">
            <a:extLst>
              <a:ext uri="{FF2B5EF4-FFF2-40B4-BE49-F238E27FC236}">
                <a16:creationId xmlns:a16="http://schemas.microsoft.com/office/drawing/2014/main" id="{02E3009A-EEAC-BBE9-DED5-2204E4201BAD}"/>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sp>
        <p:nvSpPr>
          <p:cNvPr id="8" name="Freihandform 7">
            <a:extLst>
              <a:ext uri="{FF2B5EF4-FFF2-40B4-BE49-F238E27FC236}">
                <a16:creationId xmlns:a16="http://schemas.microsoft.com/office/drawing/2014/main" id="{22B3395D-009D-1011-3F63-FE94FEAD660B}"/>
              </a:ext>
            </a:extLst>
          </p:cNvPr>
          <p:cNvSpPr/>
          <p:nvPr/>
        </p:nvSpPr>
        <p:spPr bwMode="auto">
          <a:xfrm>
            <a:off x="-4273152"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4208103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Energy labels decoded | Currys">
            <a:extLst>
              <a:ext uri="{FF2B5EF4-FFF2-40B4-BE49-F238E27FC236}">
                <a16:creationId xmlns:a16="http://schemas.microsoft.com/office/drawing/2014/main" id="{D422E17F-436D-48AE-EF85-6CDD5F0959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334" r="33814"/>
          <a:stretch/>
        </p:blipFill>
        <p:spPr bwMode="auto">
          <a:xfrm>
            <a:off x="6096000"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4" name="Text Placeholder 7">
            <a:extLst>
              <a:ext uri="{FF2B5EF4-FFF2-40B4-BE49-F238E27FC236}">
                <a16:creationId xmlns:a16="http://schemas.microsoft.com/office/drawing/2014/main" id="{3EBAE541-0963-CD41-4A2A-18555E5793E4}"/>
              </a:ext>
            </a:extLst>
          </p:cNvPr>
          <p:cNvSpPr txBox="1">
            <a:spLocks/>
          </p:cNvSpPr>
          <p:nvPr/>
        </p:nvSpPr>
        <p:spPr>
          <a:xfrm>
            <a:off x="6476039" y="5589240"/>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en-US" kern="0" dirty="0" err="1">
                <a:solidFill>
                  <a:schemeClr val="bg1"/>
                </a:solidFill>
                <a:latin typeface="Century Gothic" panose="020B0502020202020204" pitchFamily="34" charset="0"/>
              </a:rPr>
              <a:t>Koomey’s</a:t>
            </a:r>
            <a:r>
              <a:rPr lang="en-US" kern="0" dirty="0">
                <a:solidFill>
                  <a:schemeClr val="bg1"/>
                </a:solidFill>
                <a:latin typeface="Century Gothic" panose="020B0502020202020204" pitchFamily="34" charset="0"/>
              </a:rPr>
              <a:t> Law</a:t>
            </a:r>
          </a:p>
        </p:txBody>
      </p:sp>
      <p:sp>
        <p:nvSpPr>
          <p:cNvPr id="31" name="Text">
            <a:extLst>
              <a:ext uri="{FF2B5EF4-FFF2-40B4-BE49-F238E27FC236}">
                <a16:creationId xmlns:a16="http://schemas.microsoft.com/office/drawing/2014/main" id="{64241B3A-C3E5-26FA-CBAB-1102ED7309C7}"/>
              </a:ext>
            </a:extLst>
          </p:cNvPr>
          <p:cNvSpPr/>
          <p:nvPr/>
        </p:nvSpPr>
        <p:spPr bwMode="gray">
          <a:xfrm>
            <a:off x="6096000" y="1988840"/>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Die Anzahl der Berechnungen pro kWh hat sich zwischen 1946 und 2009 </a:t>
            </a:r>
            <a:br>
              <a:rPr lang="de-CH" sz="3200" kern="0" dirty="0">
                <a:solidFill>
                  <a:srgbClr val="FFFFFF"/>
                </a:solidFill>
                <a:latin typeface="Century Gothic" panose="020B0502020202020204" pitchFamily="34" charset="0"/>
                <a:ea typeface="Century Gothic"/>
                <a:cs typeface="Century Gothic"/>
                <a:sym typeface="Century Gothic"/>
              </a:rPr>
            </a:br>
            <a:r>
              <a:rPr lang="de-CH" sz="4400" b="1" kern="0" dirty="0">
                <a:solidFill>
                  <a:srgbClr val="FFFFFF"/>
                </a:solidFill>
                <a:latin typeface="Century Gothic" panose="020B0502020202020204" pitchFamily="34" charset="0"/>
                <a:ea typeface="Century Gothic"/>
                <a:cs typeface="Century Gothic"/>
                <a:sym typeface="Century Gothic"/>
              </a:rPr>
              <a:t>alle 1,57 Jahre verdoppelt.</a:t>
            </a:r>
            <a:endParaRPr lang="de-CH" sz="2800" b="1" kern="0" dirty="0">
              <a:solidFill>
                <a:srgbClr val="FFFFFF"/>
              </a:solidFill>
              <a:latin typeface="Century Gothic" panose="020B0502020202020204" pitchFamily="34" charset="0"/>
              <a:ea typeface="Century Gothic"/>
              <a:cs typeface="Century Gothic"/>
              <a:sym typeface="Century Gothic"/>
            </a:endParaRP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0" y="470883"/>
            <a:ext cx="5951984" cy="6371728"/>
            <a:chOff x="0" y="470883"/>
            <a:chExt cx="5951984" cy="6371728"/>
          </a:xfrm>
        </p:grpSpPr>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Energieeffizienz von IKT</a:t>
              </a:r>
              <a:endParaRPr lang="de-CH" b="0" dirty="0">
                <a:solidFill>
                  <a:schemeClr val="bg2"/>
                </a:solidFill>
                <a:latin typeface="Century Gothic" panose="020B0502020202020204" pitchFamily="34" charset="0"/>
                <a:ea typeface="MS PGothic" charset="-128"/>
              </a:endParaRPr>
            </a:p>
            <a:p>
              <a:pPr eaLnBrk="1" hangingPunct="1">
                <a:buClr>
                  <a:schemeClr val="accent1"/>
                </a:buClr>
                <a:defRPr/>
              </a:pPr>
              <a:r>
                <a:rPr lang="de-CH" b="0" dirty="0">
                  <a:solidFill>
                    <a:schemeClr val="bg2"/>
                  </a:solidFill>
                  <a:latin typeface="Century Gothic" panose="020B0502020202020204" pitchFamily="34" charset="0"/>
                  <a:ea typeface="MS PGothic" charset="-128"/>
                </a:rPr>
                <a:t>Berechnungen pro Kilowattstunde</a:t>
              </a:r>
              <a:endParaRPr lang="de-CH" b="0" kern="0" dirty="0">
                <a:solidFill>
                  <a:schemeClr val="bg2"/>
                </a:solidFill>
                <a:latin typeface="Century Gothic" panose="020B0502020202020204" pitchFamily="34" charset="0"/>
              </a:endParaRPr>
            </a:p>
          </p:txBody>
        </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0" y="6611779"/>
              <a:ext cx="595198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900" dirty="0">
                  <a:latin typeface="Century Gothic" panose="020B0502020202020204" pitchFamily="34" charset="0"/>
                </a:rPr>
                <a:t>Quelle: </a:t>
              </a:r>
              <a:r>
                <a:rPr lang="de-CH" altLang="de-DE" sz="900" dirty="0">
                  <a:latin typeface="Century Gothic" panose="020B0502020202020204" pitchFamily="34" charset="0"/>
                  <a:hlinkClick r:id="rId4">
                    <a:extLst>
                      <a:ext uri="{A12FA001-AC4F-418D-AE19-62706E023703}">
                        <ahyp:hlinkClr xmlns:ahyp="http://schemas.microsoft.com/office/drawing/2018/hyperlinkcolor" val="tx"/>
                      </a:ext>
                    </a:extLst>
                  </a:hlinkClick>
                </a:rPr>
                <a:t>Koomey et al. (2010)</a:t>
              </a:r>
              <a:endParaRPr lang="de-CH" altLang="de-DE" sz="900" dirty="0">
                <a:latin typeface="Century Gothic" panose="020B0502020202020204" pitchFamily="34" charset="0"/>
              </a:endParaRPr>
            </a:p>
          </p:txBody>
        </p:sp>
      </p:grpSp>
      <p:pic>
        <p:nvPicPr>
          <p:cNvPr id="27650" name="Picture 2" descr="Amherst Bytes: Moore v Koomey: The New Law of the Land | The Amherst Student">
            <a:extLst>
              <a:ext uri="{FF2B5EF4-FFF2-40B4-BE49-F238E27FC236}">
                <a16:creationId xmlns:a16="http://schemas.microsoft.com/office/drawing/2014/main" id="{E38A749A-71DA-8EC7-4260-A10854911CBB}"/>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1384" y="1572786"/>
            <a:ext cx="3888432" cy="4796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811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Energy labels decoded | Currys">
            <a:extLst>
              <a:ext uri="{FF2B5EF4-FFF2-40B4-BE49-F238E27FC236}">
                <a16:creationId xmlns:a16="http://schemas.microsoft.com/office/drawing/2014/main" id="{D422E17F-436D-48AE-EF85-6CDD5F0959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334" r="33814"/>
          <a:stretch/>
        </p:blipFill>
        <p:spPr bwMode="auto">
          <a:xfrm>
            <a:off x="-18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0" y="0"/>
            <a:ext cx="6059668"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18166"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31" name="Text">
            <a:extLst>
              <a:ext uri="{FF2B5EF4-FFF2-40B4-BE49-F238E27FC236}">
                <a16:creationId xmlns:a16="http://schemas.microsoft.com/office/drawing/2014/main" id="{64241B3A-C3E5-26FA-CBAB-1102ED7309C7}"/>
              </a:ext>
            </a:extLst>
          </p:cNvPr>
          <p:cNvSpPr/>
          <p:nvPr/>
        </p:nvSpPr>
        <p:spPr bwMode="gray">
          <a:xfrm>
            <a:off x="-18166" y="206084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4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Der Stromverbrauch des IKT-Sektors hat zwischen 2007 und 2020 um</a:t>
            </a:r>
            <a:br>
              <a:rPr lang="de-CH" sz="3200" kern="0" dirty="0">
                <a:solidFill>
                  <a:srgbClr val="FFFFFF"/>
                </a:solidFill>
                <a:latin typeface="Century Gothic" panose="020B0502020202020204" pitchFamily="34" charset="0"/>
                <a:ea typeface="Century Gothic"/>
                <a:cs typeface="Century Gothic"/>
                <a:sym typeface="Century Gothic"/>
              </a:rPr>
            </a:br>
            <a:r>
              <a:rPr lang="de-CH" sz="6000" b="1" kern="0" dirty="0">
                <a:solidFill>
                  <a:srgbClr val="FFFFFF"/>
                </a:solidFill>
                <a:latin typeface="Century Gothic" panose="020B0502020202020204" pitchFamily="34" charset="0"/>
                <a:ea typeface="Century Gothic"/>
                <a:cs typeface="Century Gothic"/>
                <a:sym typeface="Century Gothic"/>
              </a:rPr>
              <a:t>29% </a:t>
            </a:r>
          </a:p>
          <a:p>
            <a:pPr marL="0" marR="0" lvl="0" indent="0" defTabSz="914400" eaLnBrk="1" fontAlgn="auto" latinLnBrk="0" hangingPunct="1">
              <a:lnSpc>
                <a:spcPct val="125000"/>
              </a:lnSpc>
              <a:spcBef>
                <a:spcPts val="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zugenommen.</a:t>
            </a: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6095999" y="470883"/>
            <a:ext cx="6009828" cy="6387117"/>
            <a:chOff x="-86173" y="470883"/>
            <a:chExt cx="6009828" cy="6387117"/>
          </a:xfrm>
        </p:grpSpPr>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Stromverbrauch des IKT-Sektors</a:t>
              </a:r>
            </a:p>
            <a:p>
              <a:pPr eaLnBrk="1" hangingPunct="1">
                <a:buClr>
                  <a:schemeClr val="accent1"/>
                </a:buClr>
                <a:defRPr/>
              </a:pPr>
              <a:r>
                <a:rPr lang="de-CH" b="0" dirty="0">
                  <a:solidFill>
                    <a:schemeClr val="bg2"/>
                  </a:solidFill>
                  <a:latin typeface="Century Gothic" panose="020B0502020202020204" pitchFamily="34" charset="0"/>
                  <a:ea typeface="MS PGothic" charset="-128"/>
                </a:rPr>
                <a:t>Terawattstunden</a:t>
              </a:r>
              <a:endParaRPr lang="de-CH" b="0" kern="0" dirty="0">
                <a:solidFill>
                  <a:schemeClr val="bg2"/>
                </a:solidFill>
                <a:latin typeface="Century Gothic" panose="020B0502020202020204" pitchFamily="34" charset="0"/>
              </a:endParaRPr>
            </a:p>
          </p:txBody>
        </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86173" y="6642556"/>
              <a:ext cx="600982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800" dirty="0">
                  <a:latin typeface="Century Gothic" panose="020B0502020202020204" pitchFamily="34" charset="0"/>
                </a:rPr>
                <a:t>Quelle: </a:t>
              </a:r>
              <a:r>
                <a:rPr lang="de-CH" altLang="de-DE" sz="800" dirty="0">
                  <a:latin typeface="Century Gothic" panose="020B0502020202020204" pitchFamily="34" charset="0"/>
                  <a:hlinkClick r:id="rId4">
                    <a:extLst>
                      <a:ext uri="{A12FA001-AC4F-418D-AE19-62706E023703}">
                        <ahyp:hlinkClr xmlns:ahyp="http://schemas.microsoft.com/office/drawing/2018/hyperlinkcolor" val="tx"/>
                      </a:ext>
                    </a:extLst>
                  </a:hlinkClick>
                </a:rPr>
                <a:t>Malmodin et al. (2024)</a:t>
              </a:r>
              <a:endParaRPr lang="de-CH" altLang="de-DE" sz="800" dirty="0">
                <a:latin typeface="Century Gothic" panose="020B0502020202020204" pitchFamily="34" charset="0"/>
              </a:endParaRPr>
            </a:p>
          </p:txBody>
        </p:sp>
      </p:grpSp>
      <p:graphicFrame>
        <p:nvGraphicFramePr>
          <p:cNvPr id="3" name="Diagramm 2">
            <a:extLst>
              <a:ext uri="{FF2B5EF4-FFF2-40B4-BE49-F238E27FC236}">
                <a16:creationId xmlns:a16="http://schemas.microsoft.com/office/drawing/2014/main" id="{E9644D03-1B46-B6E6-A224-476ACD71561B}"/>
              </a:ext>
            </a:extLst>
          </p:cNvPr>
          <p:cNvGraphicFramePr/>
          <p:nvPr>
            <p:extLst>
              <p:ext uri="{D42A27DB-BD31-4B8C-83A1-F6EECF244321}">
                <p14:modId xmlns:p14="http://schemas.microsoft.com/office/powerpoint/2010/main" val="2745593855"/>
              </p:ext>
            </p:extLst>
          </p:nvPr>
        </p:nvGraphicFramePr>
        <p:xfrm>
          <a:off x="6466504" y="1556793"/>
          <a:ext cx="4958087" cy="4830324"/>
        </p:xfrm>
        <a:graphic>
          <a:graphicData uri="http://schemas.openxmlformats.org/drawingml/2006/chart">
            <c:chart xmlns:c="http://schemas.openxmlformats.org/drawingml/2006/chart" xmlns:r="http://schemas.openxmlformats.org/officeDocument/2006/relationships" r:id="rId5"/>
          </a:graphicData>
        </a:graphic>
      </p:graphicFrame>
      <p:pic>
        <p:nvPicPr>
          <p:cNvPr id="4" name="Grafik 3" descr="Ein Bild, das Screenshot, Fabrik enthält.&#10;&#10;Automatisch generierte Beschreibung">
            <a:extLst>
              <a:ext uri="{FF2B5EF4-FFF2-40B4-BE49-F238E27FC236}">
                <a16:creationId xmlns:a16="http://schemas.microsoft.com/office/drawing/2014/main" id="{EB38CB9F-6B3D-7BE5-2640-DF60E6424C3B}"/>
              </a:ext>
            </a:extLst>
          </p:cNvPr>
          <p:cNvPicPr>
            <a:picLocks noChangeAspect="1"/>
          </p:cNvPicPr>
          <p:nvPr/>
        </p:nvPicPr>
        <p:blipFill>
          <a:blip r:embed="rId6"/>
          <a:stretch>
            <a:fillRect/>
          </a:stretch>
        </p:blipFill>
        <p:spPr>
          <a:xfrm>
            <a:off x="-1" y="-7071770"/>
            <a:ext cx="12192001" cy="6857518"/>
          </a:xfrm>
          <a:prstGeom prst="rect">
            <a:avLst/>
          </a:prstGeom>
        </p:spPr>
      </p:pic>
      <p:grpSp>
        <p:nvGrpSpPr>
          <p:cNvPr id="5" name="Gruppieren 4">
            <a:extLst>
              <a:ext uri="{FF2B5EF4-FFF2-40B4-BE49-F238E27FC236}">
                <a16:creationId xmlns:a16="http://schemas.microsoft.com/office/drawing/2014/main" id="{4A457F9D-0D61-B8E3-4D9D-C156F53C092A}"/>
              </a:ext>
            </a:extLst>
          </p:cNvPr>
          <p:cNvGrpSpPr/>
          <p:nvPr/>
        </p:nvGrpSpPr>
        <p:grpSpPr>
          <a:xfrm>
            <a:off x="0" y="7368160"/>
            <a:ext cx="12192000" cy="1368152"/>
            <a:chOff x="0" y="4977172"/>
            <a:chExt cx="12192000" cy="1368152"/>
          </a:xfrm>
        </p:grpSpPr>
        <p:sp>
          <p:nvSpPr>
            <p:cNvPr id="7" name="Rechteck 6">
              <a:extLst>
                <a:ext uri="{FF2B5EF4-FFF2-40B4-BE49-F238E27FC236}">
                  <a16:creationId xmlns:a16="http://schemas.microsoft.com/office/drawing/2014/main" id="{59B0B765-4C4F-7E3C-99DA-23ABF6D215AD}"/>
                </a:ext>
              </a:extLst>
            </p:cNvPr>
            <p:cNvSpPr/>
            <p:nvPr/>
          </p:nvSpPr>
          <p:spPr bwMode="auto">
            <a:xfrm>
              <a:off x="0" y="4977172"/>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0" name="Titel 1">
              <a:extLst>
                <a:ext uri="{FF2B5EF4-FFF2-40B4-BE49-F238E27FC236}">
                  <a16:creationId xmlns:a16="http://schemas.microsoft.com/office/drawing/2014/main" id="{91CBF843-1365-5DCB-3FD9-8830DF61B11A}"/>
                </a:ext>
              </a:extLst>
            </p:cNvPr>
            <p:cNvSpPr txBox="1">
              <a:spLocks/>
            </p:cNvSpPr>
            <p:nvPr/>
          </p:nvSpPr>
          <p:spPr bwMode="auto">
            <a:xfrm>
              <a:off x="2837638" y="5363617"/>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Doch woher kommt der Strom?</a:t>
              </a:r>
              <a:endParaRPr lang="de-CH" sz="2800" b="0" kern="0" dirty="0">
                <a:solidFill>
                  <a:srgbClr val="0B523E"/>
                </a:solidFill>
                <a:latin typeface="Century Gothic" panose="020B0502020202020204" pitchFamily="34" charset="0"/>
              </a:endParaRPr>
            </a:p>
          </p:txBody>
        </p:sp>
      </p:grpSp>
    </p:spTree>
    <p:extLst>
      <p:ext uri="{BB962C8B-B14F-4D97-AF65-F5344CB8AC3E}">
        <p14:creationId xmlns:p14="http://schemas.microsoft.com/office/powerpoint/2010/main" val="22144989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Screenshot, Fabrik enthält.&#10;&#10;Automatisch generierte Beschreibung">
            <a:extLst>
              <a:ext uri="{FF2B5EF4-FFF2-40B4-BE49-F238E27FC236}">
                <a16:creationId xmlns:a16="http://schemas.microsoft.com/office/drawing/2014/main" id="{B0D81419-0431-53E9-BE37-85C43983D5FE}"/>
              </a:ext>
            </a:extLst>
          </p:cNvPr>
          <p:cNvPicPr>
            <a:picLocks noChangeAspect="1"/>
          </p:cNvPicPr>
          <p:nvPr/>
        </p:nvPicPr>
        <p:blipFill>
          <a:blip r:embed="rId2"/>
          <a:stretch>
            <a:fillRect/>
          </a:stretch>
        </p:blipFill>
        <p:spPr>
          <a:xfrm>
            <a:off x="-1" y="0"/>
            <a:ext cx="12192001" cy="6857518"/>
          </a:xfrm>
          <a:prstGeom prst="rect">
            <a:avLst/>
          </a:prstGeom>
        </p:spPr>
      </p:pic>
      <p:sp>
        <p:nvSpPr>
          <p:cNvPr id="2" name="Text">
            <a:extLst>
              <a:ext uri="{FF2B5EF4-FFF2-40B4-BE49-F238E27FC236}">
                <a16:creationId xmlns:a16="http://schemas.microsoft.com/office/drawing/2014/main" id="{A740BB7B-4553-0D1F-4760-97B358DC86E4}"/>
              </a:ext>
            </a:extLst>
          </p:cNvPr>
          <p:cNvSpPr/>
          <p:nvPr/>
        </p:nvSpPr>
        <p:spPr bwMode="gray">
          <a:xfrm>
            <a:off x="-6361384"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 name="Text">
            <a:extLst>
              <a:ext uri="{FF2B5EF4-FFF2-40B4-BE49-F238E27FC236}">
                <a16:creationId xmlns:a16="http://schemas.microsoft.com/office/drawing/2014/main" id="{60555EC4-637B-B295-8D72-87544751156C}"/>
              </a:ext>
            </a:extLst>
          </p:cNvPr>
          <p:cNvSpPr/>
          <p:nvPr/>
        </p:nvSpPr>
        <p:spPr bwMode="gray">
          <a:xfrm>
            <a:off x="-6352752" y="206084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4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Eine in China erzeugte Kilowattstunde verursacht</a:t>
            </a:r>
            <a:br>
              <a:rPr lang="de-CH" sz="3200" kern="0" dirty="0">
                <a:solidFill>
                  <a:srgbClr val="FFFFFF"/>
                </a:solidFill>
                <a:latin typeface="Century Gothic" panose="020B0502020202020204" pitchFamily="34" charset="0"/>
                <a:ea typeface="Century Gothic"/>
                <a:cs typeface="Century Gothic"/>
                <a:sym typeface="Century Gothic"/>
              </a:rPr>
            </a:br>
            <a:r>
              <a:rPr lang="de-CH" sz="6000" b="1" kern="0" dirty="0">
                <a:solidFill>
                  <a:srgbClr val="FFFFFF"/>
                </a:solidFill>
                <a:latin typeface="Century Gothic" panose="020B0502020202020204" pitchFamily="34" charset="0"/>
                <a:ea typeface="Century Gothic"/>
                <a:cs typeface="Century Gothic"/>
                <a:sym typeface="Century Gothic"/>
              </a:rPr>
              <a:t>111x mehr</a:t>
            </a:r>
          </a:p>
          <a:p>
            <a:pPr marL="0" marR="0" lvl="0" indent="0" defTabSz="914400" eaLnBrk="1" fontAlgn="auto" latinLnBrk="0" hangingPunct="1">
              <a:lnSpc>
                <a:spcPct val="125000"/>
              </a:lnSpc>
              <a:spcBef>
                <a:spcPts val="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CO</a:t>
            </a:r>
            <a:r>
              <a:rPr lang="de-CH" sz="3200" kern="0" baseline="-25000" dirty="0">
                <a:solidFill>
                  <a:srgbClr val="FFFFFF"/>
                </a:solidFill>
                <a:latin typeface="Century Gothic" panose="020B0502020202020204" pitchFamily="34" charset="0"/>
                <a:ea typeface="Century Gothic"/>
                <a:cs typeface="Century Gothic"/>
                <a:sym typeface="Century Gothic"/>
              </a:rPr>
              <a:t>2</a:t>
            </a:r>
            <a:r>
              <a:rPr lang="de-CH" sz="3200" kern="0" dirty="0">
                <a:solidFill>
                  <a:srgbClr val="FFFFFF"/>
                </a:solidFill>
                <a:latin typeface="Century Gothic" panose="020B0502020202020204" pitchFamily="34" charset="0"/>
                <a:ea typeface="Century Gothic"/>
                <a:cs typeface="Century Gothic"/>
                <a:sym typeface="Century Gothic"/>
              </a:rPr>
              <a:t> Emissionen als in Norwegen.</a:t>
            </a:r>
          </a:p>
        </p:txBody>
      </p:sp>
      <p:grpSp>
        <p:nvGrpSpPr>
          <p:cNvPr id="20" name="Gruppieren 19">
            <a:extLst>
              <a:ext uri="{FF2B5EF4-FFF2-40B4-BE49-F238E27FC236}">
                <a16:creationId xmlns:a16="http://schemas.microsoft.com/office/drawing/2014/main" id="{77269268-BEDD-B3A8-9BC5-F8F1630FD7CD}"/>
              </a:ext>
            </a:extLst>
          </p:cNvPr>
          <p:cNvGrpSpPr/>
          <p:nvPr/>
        </p:nvGrpSpPr>
        <p:grpSpPr>
          <a:xfrm>
            <a:off x="12864752" y="470883"/>
            <a:ext cx="5627985" cy="6340951"/>
            <a:chOff x="0" y="470883"/>
            <a:chExt cx="5627985" cy="6340951"/>
          </a:xfrm>
        </p:grpSpPr>
        <p:sp>
          <p:nvSpPr>
            <p:cNvPr id="23" name="Titel 1">
              <a:extLst>
                <a:ext uri="{FF2B5EF4-FFF2-40B4-BE49-F238E27FC236}">
                  <a16:creationId xmlns:a16="http://schemas.microsoft.com/office/drawing/2014/main" id="{97355444-75B4-B5FC-58AB-BC65A2420025}"/>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Emissionen der Stromerzeugung</a:t>
              </a:r>
            </a:p>
            <a:p>
              <a:pPr eaLnBrk="1" hangingPunct="1">
                <a:buClr>
                  <a:schemeClr val="accent1"/>
                </a:buClr>
                <a:defRPr/>
              </a:pPr>
              <a:r>
                <a:rPr lang="de-CH" b="0" kern="0" dirty="0" err="1">
                  <a:solidFill>
                    <a:schemeClr val="bg2"/>
                  </a:solidFill>
                  <a:latin typeface="Century Gothic" panose="020B0502020202020204" pitchFamily="34" charset="0"/>
                  <a:ea typeface="MS PGothic" charset="-128"/>
                </a:rPr>
                <a:t>g</a:t>
              </a:r>
              <a:r>
                <a:rPr lang="de-CH" b="0" kern="0" dirty="0">
                  <a:solidFill>
                    <a:schemeClr val="bg2"/>
                  </a:solidFill>
                  <a:latin typeface="Century Gothic" panose="020B0502020202020204" pitchFamily="34" charset="0"/>
                  <a:ea typeface="MS PGothic" charset="-128"/>
                </a:rPr>
                <a:t> CO</a:t>
              </a:r>
              <a:r>
                <a:rPr lang="de-CH" b="0" kern="0" baseline="-25000" dirty="0">
                  <a:solidFill>
                    <a:schemeClr val="bg2"/>
                  </a:solidFill>
                  <a:latin typeface="Century Gothic" panose="020B0502020202020204" pitchFamily="34" charset="0"/>
                  <a:ea typeface="MS PGothic" charset="-128"/>
                </a:rPr>
                <a:t>2</a:t>
              </a:r>
              <a:r>
                <a:rPr lang="de-CH" b="0" kern="0" dirty="0">
                  <a:solidFill>
                    <a:schemeClr val="bg2"/>
                  </a:solidFill>
                  <a:latin typeface="Century Gothic" panose="020B0502020202020204" pitchFamily="34" charset="0"/>
                  <a:ea typeface="MS PGothic" charset="-128"/>
                </a:rPr>
                <a:t>e/kWh</a:t>
              </a:r>
              <a:endParaRPr lang="de-CH" b="0" kern="0" dirty="0">
                <a:solidFill>
                  <a:schemeClr val="bg2"/>
                </a:solidFill>
                <a:latin typeface="Century Gothic" panose="020B0502020202020204" pitchFamily="34" charset="0"/>
              </a:endParaRPr>
            </a:p>
          </p:txBody>
        </p:sp>
        <p:sp>
          <p:nvSpPr>
            <p:cNvPr id="26" name="Rechteck 8">
              <a:extLst>
                <a:ext uri="{FF2B5EF4-FFF2-40B4-BE49-F238E27FC236}">
                  <a16:creationId xmlns:a16="http://schemas.microsoft.com/office/drawing/2014/main" id="{B34B3A4A-894E-425C-409A-533256440329}"/>
                </a:ext>
              </a:extLst>
            </p:cNvPr>
            <p:cNvSpPr>
              <a:spLocks noChangeArrowheads="1"/>
            </p:cNvSpPr>
            <p:nvPr/>
          </p:nvSpPr>
          <p:spPr bwMode="auto">
            <a:xfrm>
              <a:off x="0" y="6611779"/>
              <a:ext cx="554445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700" dirty="0">
                  <a:latin typeface="Century Gothic" panose="020B0502020202020204" pitchFamily="34" charset="0"/>
                </a:rPr>
                <a:t>Quelle: Carbon Footprint (2023): COUNTRY SPECIFIC ELECTRICITY GRID GREENHOUSE GAS EMISSION FACTOR</a:t>
              </a:r>
            </a:p>
          </p:txBody>
        </p:sp>
      </p:grpSp>
      <p:graphicFrame>
        <p:nvGraphicFramePr>
          <p:cNvPr id="27" name="Diagramm 26">
            <a:extLst>
              <a:ext uri="{FF2B5EF4-FFF2-40B4-BE49-F238E27FC236}">
                <a16:creationId xmlns:a16="http://schemas.microsoft.com/office/drawing/2014/main" id="{7BF883A4-F587-920C-B80D-28F8BE192B5A}"/>
              </a:ext>
            </a:extLst>
          </p:cNvPr>
          <p:cNvGraphicFramePr/>
          <p:nvPr>
            <p:extLst>
              <p:ext uri="{D42A27DB-BD31-4B8C-83A1-F6EECF244321}">
                <p14:modId xmlns:p14="http://schemas.microsoft.com/office/powerpoint/2010/main" val="2314402739"/>
              </p:ext>
            </p:extLst>
          </p:nvPr>
        </p:nvGraphicFramePr>
        <p:xfrm>
          <a:off x="12778581" y="1700808"/>
          <a:ext cx="4819652" cy="4437525"/>
        </p:xfrm>
        <a:graphic>
          <a:graphicData uri="http://schemas.openxmlformats.org/drawingml/2006/chart">
            <c:chart xmlns:c="http://schemas.openxmlformats.org/drawingml/2006/chart" xmlns:r="http://schemas.openxmlformats.org/officeDocument/2006/relationships" r:id="rId3"/>
          </a:graphicData>
        </a:graphic>
      </p:graphicFrame>
      <p:pic>
        <p:nvPicPr>
          <p:cNvPr id="28" name="Grafik 27" descr="Ein Bild, das Symbol, Kreis, Grafiken, Farbigkeit enthält.&#10;&#10;Automatisch generierte Beschreibung">
            <a:extLst>
              <a:ext uri="{FF2B5EF4-FFF2-40B4-BE49-F238E27FC236}">
                <a16:creationId xmlns:a16="http://schemas.microsoft.com/office/drawing/2014/main" id="{88D65387-6340-91CB-57C2-442B77F0999B}"/>
              </a:ext>
            </a:extLst>
          </p:cNvPr>
          <p:cNvPicPr>
            <a:picLocks noChangeAspect="1"/>
          </p:cNvPicPr>
          <p:nvPr/>
        </p:nvPicPr>
        <p:blipFill>
          <a:blip r:embed="rId4"/>
          <a:stretch>
            <a:fillRect/>
          </a:stretch>
        </p:blipFill>
        <p:spPr>
          <a:xfrm>
            <a:off x="13437612" y="5403622"/>
            <a:ext cx="565200" cy="565200"/>
          </a:xfrm>
          <a:prstGeom prst="rect">
            <a:avLst/>
          </a:prstGeom>
          <a:effectLst>
            <a:outerShdw blurRad="50800" dist="38100" dir="2700000" algn="tl" rotWithShape="0">
              <a:prstClr val="black">
                <a:alpha val="40000"/>
              </a:prstClr>
            </a:outerShdw>
          </a:effectLst>
        </p:spPr>
      </p:pic>
      <p:pic>
        <p:nvPicPr>
          <p:cNvPr id="29" name="Grafik 28" descr="Ein Bild, das Symbol, rot enthält.&#10;&#10;Automatisch generierte Beschreibung">
            <a:extLst>
              <a:ext uri="{FF2B5EF4-FFF2-40B4-BE49-F238E27FC236}">
                <a16:creationId xmlns:a16="http://schemas.microsoft.com/office/drawing/2014/main" id="{39A7EB8B-0887-5C1F-A5B3-83D6FCE6303A}"/>
              </a:ext>
            </a:extLst>
          </p:cNvPr>
          <p:cNvPicPr>
            <a:picLocks noChangeAspect="1"/>
          </p:cNvPicPr>
          <p:nvPr/>
        </p:nvPicPr>
        <p:blipFill>
          <a:blip r:embed="rId5"/>
          <a:stretch>
            <a:fillRect/>
          </a:stretch>
        </p:blipFill>
        <p:spPr>
          <a:xfrm>
            <a:off x="13437612" y="4766564"/>
            <a:ext cx="565200" cy="565200"/>
          </a:xfrm>
          <a:prstGeom prst="rect">
            <a:avLst/>
          </a:prstGeom>
          <a:effectLst>
            <a:outerShdw blurRad="50800" dist="38100" dir="2700000" algn="tl" rotWithShape="0">
              <a:prstClr val="black">
                <a:alpha val="40000"/>
              </a:prstClr>
            </a:outerShdw>
          </a:effectLst>
        </p:spPr>
      </p:pic>
      <p:pic>
        <p:nvPicPr>
          <p:cNvPr id="30" name="Grafik 29" descr="Ein Bild, das Kreis, Symbol, Grafiken, Stern enthält.&#10;&#10;Automatisch generierte Beschreibung">
            <a:extLst>
              <a:ext uri="{FF2B5EF4-FFF2-40B4-BE49-F238E27FC236}">
                <a16:creationId xmlns:a16="http://schemas.microsoft.com/office/drawing/2014/main" id="{13A11945-D47C-5EA0-C9BC-5F88BC7FF944}"/>
              </a:ext>
            </a:extLst>
          </p:cNvPr>
          <p:cNvPicPr>
            <a:picLocks noChangeAspect="1"/>
          </p:cNvPicPr>
          <p:nvPr/>
        </p:nvPicPr>
        <p:blipFill>
          <a:blip r:embed="rId6"/>
          <a:stretch>
            <a:fillRect/>
          </a:stretch>
        </p:blipFill>
        <p:spPr>
          <a:xfrm>
            <a:off x="13437612" y="2218324"/>
            <a:ext cx="565200" cy="565200"/>
          </a:xfrm>
          <a:prstGeom prst="rect">
            <a:avLst/>
          </a:prstGeom>
          <a:effectLst>
            <a:outerShdw blurRad="50800" dist="38100" dir="2700000" algn="tl" rotWithShape="0">
              <a:prstClr val="black">
                <a:alpha val="40000"/>
              </a:prstClr>
            </a:outerShdw>
          </a:effectLst>
        </p:spPr>
      </p:pic>
      <p:pic>
        <p:nvPicPr>
          <p:cNvPr id="31" name="Grafik 30" descr="Ein Bild, das Logo, Grafiken, Screenshot, Symbol enthält.&#10;&#10;Automatisch generierte Beschreibung">
            <a:extLst>
              <a:ext uri="{FF2B5EF4-FFF2-40B4-BE49-F238E27FC236}">
                <a16:creationId xmlns:a16="http://schemas.microsoft.com/office/drawing/2014/main" id="{68481CD3-9BF8-7303-D975-97549D4CC37C}"/>
              </a:ext>
            </a:extLst>
          </p:cNvPr>
          <p:cNvPicPr>
            <a:picLocks noChangeAspect="1"/>
          </p:cNvPicPr>
          <p:nvPr/>
        </p:nvPicPr>
        <p:blipFill>
          <a:blip r:embed="rId7"/>
          <a:stretch>
            <a:fillRect/>
          </a:stretch>
        </p:blipFill>
        <p:spPr>
          <a:xfrm>
            <a:off x="13437612" y="3492444"/>
            <a:ext cx="565200" cy="565200"/>
          </a:xfrm>
          <a:prstGeom prst="rect">
            <a:avLst/>
          </a:prstGeom>
          <a:effectLst>
            <a:outerShdw blurRad="50800" dist="38100" dir="2700000" algn="tl" rotWithShape="0">
              <a:prstClr val="black">
                <a:alpha val="40000"/>
              </a:prstClr>
            </a:outerShdw>
          </a:effectLst>
        </p:spPr>
      </p:pic>
      <p:pic>
        <p:nvPicPr>
          <p:cNvPr id="32" name="Grafik 31" descr="Ein Bild, das Kreis, Symbol, Flagge enthält.&#10;&#10;Automatisch generierte Beschreibung">
            <a:extLst>
              <a:ext uri="{FF2B5EF4-FFF2-40B4-BE49-F238E27FC236}">
                <a16:creationId xmlns:a16="http://schemas.microsoft.com/office/drawing/2014/main" id="{D6B8426C-3C57-D12E-4C6B-48C958F32890}"/>
              </a:ext>
            </a:extLst>
          </p:cNvPr>
          <p:cNvPicPr>
            <a:picLocks noChangeAspect="1"/>
          </p:cNvPicPr>
          <p:nvPr/>
        </p:nvPicPr>
        <p:blipFill>
          <a:blip r:embed="rId8"/>
          <a:stretch>
            <a:fillRect/>
          </a:stretch>
        </p:blipFill>
        <p:spPr>
          <a:xfrm>
            <a:off x="13437612" y="2855384"/>
            <a:ext cx="565200" cy="565200"/>
          </a:xfrm>
          <a:prstGeom prst="rect">
            <a:avLst/>
          </a:prstGeom>
          <a:effectLst>
            <a:outerShdw blurRad="50800" dist="38100" dir="2700000" algn="tl" rotWithShape="0">
              <a:prstClr val="black">
                <a:alpha val="40000"/>
              </a:prstClr>
            </a:outerShdw>
          </a:effectLst>
        </p:spPr>
      </p:pic>
      <p:pic>
        <p:nvPicPr>
          <p:cNvPr id="33" name="Grafik 32" descr="Ein Bild, das Kreis, Grafiken, Screenshot, Farbigkeit enthält.&#10;&#10;Automatisch generierte Beschreibung">
            <a:extLst>
              <a:ext uri="{FF2B5EF4-FFF2-40B4-BE49-F238E27FC236}">
                <a16:creationId xmlns:a16="http://schemas.microsoft.com/office/drawing/2014/main" id="{C573A9E5-4B93-7F6F-9515-21037335489E}"/>
              </a:ext>
            </a:extLst>
          </p:cNvPr>
          <p:cNvPicPr>
            <a:picLocks noChangeAspect="1"/>
          </p:cNvPicPr>
          <p:nvPr/>
        </p:nvPicPr>
        <p:blipFill>
          <a:blip r:embed="rId9"/>
          <a:stretch>
            <a:fillRect/>
          </a:stretch>
        </p:blipFill>
        <p:spPr>
          <a:xfrm>
            <a:off x="13437612" y="4129504"/>
            <a:ext cx="565200" cy="565200"/>
          </a:xfrm>
          <a:prstGeom prst="rect">
            <a:avLst/>
          </a:prstGeom>
          <a:effectLst>
            <a:outerShdw blurRad="50800" dist="38100" dir="2700000" algn="tl" rotWithShape="0">
              <a:prstClr val="black">
                <a:alpha val="40000"/>
              </a:prstClr>
            </a:outerShdw>
          </a:effectLst>
        </p:spPr>
      </p:pic>
      <p:cxnSp>
        <p:nvCxnSpPr>
          <p:cNvPr id="34" name="Gerade Verbindung 33">
            <a:extLst>
              <a:ext uri="{FF2B5EF4-FFF2-40B4-BE49-F238E27FC236}">
                <a16:creationId xmlns:a16="http://schemas.microsoft.com/office/drawing/2014/main" id="{2CABA3BC-B063-7FC1-946E-F4E7E161F9EC}"/>
              </a:ext>
            </a:extLst>
          </p:cNvPr>
          <p:cNvCxnSpPr/>
          <p:nvPr/>
        </p:nvCxnSpPr>
        <p:spPr bwMode="auto">
          <a:xfrm>
            <a:off x="14301708" y="5661248"/>
            <a:ext cx="3744416"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5" name="Gerade Verbindung 34">
            <a:extLst>
              <a:ext uri="{FF2B5EF4-FFF2-40B4-BE49-F238E27FC236}">
                <a16:creationId xmlns:a16="http://schemas.microsoft.com/office/drawing/2014/main" id="{F95BDCEB-1C21-F9C8-F6DA-4168B6951727}"/>
              </a:ext>
            </a:extLst>
          </p:cNvPr>
          <p:cNvCxnSpPr>
            <a:cxnSpLocks/>
          </p:cNvCxnSpPr>
          <p:nvPr/>
        </p:nvCxnSpPr>
        <p:spPr bwMode="auto">
          <a:xfrm>
            <a:off x="18046124" y="2556520"/>
            <a:ext cx="0" cy="31047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6" name="Gerade Verbindung mit Pfeil 35">
            <a:extLst>
              <a:ext uri="{FF2B5EF4-FFF2-40B4-BE49-F238E27FC236}">
                <a16:creationId xmlns:a16="http://schemas.microsoft.com/office/drawing/2014/main" id="{BB3BB83A-E355-2270-6388-9FD9EDE4C204}"/>
              </a:ext>
            </a:extLst>
          </p:cNvPr>
          <p:cNvCxnSpPr/>
          <p:nvPr/>
        </p:nvCxnSpPr>
        <p:spPr bwMode="auto">
          <a:xfrm flipH="1">
            <a:off x="17254036" y="2556520"/>
            <a:ext cx="792088"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37" name="Oval 36">
            <a:extLst>
              <a:ext uri="{FF2B5EF4-FFF2-40B4-BE49-F238E27FC236}">
                <a16:creationId xmlns:a16="http://schemas.microsoft.com/office/drawing/2014/main" id="{8196E6C9-A183-B291-C8AB-556D86EDB994}"/>
              </a:ext>
            </a:extLst>
          </p:cNvPr>
          <p:cNvSpPr/>
          <p:nvPr/>
        </p:nvSpPr>
        <p:spPr bwMode="auto">
          <a:xfrm>
            <a:off x="17625035" y="3919570"/>
            <a:ext cx="842177" cy="421089"/>
          </a:xfrm>
          <a:prstGeom prst="ellipse">
            <a:avLst/>
          </a:prstGeom>
          <a:solidFill>
            <a:schemeClr val="bg1">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2000" b="1" dirty="0">
                <a:latin typeface="Century Gothic" panose="020B0502020202020204" pitchFamily="34" charset="0"/>
              </a:rPr>
              <a:t>x111</a:t>
            </a:r>
          </a:p>
        </p:txBody>
      </p:sp>
      <p:grpSp>
        <p:nvGrpSpPr>
          <p:cNvPr id="41" name="Gruppieren 40">
            <a:extLst>
              <a:ext uri="{FF2B5EF4-FFF2-40B4-BE49-F238E27FC236}">
                <a16:creationId xmlns:a16="http://schemas.microsoft.com/office/drawing/2014/main" id="{704D32D3-6103-F7C5-1A75-3EC6BE4C48E7}"/>
              </a:ext>
            </a:extLst>
          </p:cNvPr>
          <p:cNvGrpSpPr/>
          <p:nvPr/>
        </p:nvGrpSpPr>
        <p:grpSpPr>
          <a:xfrm>
            <a:off x="0" y="4977172"/>
            <a:ext cx="12192000" cy="1368152"/>
            <a:chOff x="0" y="4977172"/>
            <a:chExt cx="12192000" cy="1368152"/>
          </a:xfrm>
        </p:grpSpPr>
        <p:sp>
          <p:nvSpPr>
            <p:cNvPr id="38" name="Rechteck 37">
              <a:extLst>
                <a:ext uri="{FF2B5EF4-FFF2-40B4-BE49-F238E27FC236}">
                  <a16:creationId xmlns:a16="http://schemas.microsoft.com/office/drawing/2014/main" id="{F64FF869-52E0-A50B-91A3-11A78ED262F5}"/>
                </a:ext>
              </a:extLst>
            </p:cNvPr>
            <p:cNvSpPr/>
            <p:nvPr/>
          </p:nvSpPr>
          <p:spPr bwMode="auto">
            <a:xfrm>
              <a:off x="0" y="4977172"/>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39" name="Titel 1">
              <a:extLst>
                <a:ext uri="{FF2B5EF4-FFF2-40B4-BE49-F238E27FC236}">
                  <a16:creationId xmlns:a16="http://schemas.microsoft.com/office/drawing/2014/main" id="{45B2AC90-C284-C373-2855-16E85224667F}"/>
                </a:ext>
              </a:extLst>
            </p:cNvPr>
            <p:cNvSpPr txBox="1">
              <a:spLocks/>
            </p:cNvSpPr>
            <p:nvPr/>
          </p:nvSpPr>
          <p:spPr bwMode="auto">
            <a:xfrm>
              <a:off x="2837638" y="5363617"/>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Doch woher kommt der Strom?</a:t>
              </a:r>
              <a:endParaRPr lang="de-CH" sz="2800" b="0" kern="0" dirty="0">
                <a:solidFill>
                  <a:srgbClr val="0B523E"/>
                </a:solidFill>
                <a:latin typeface="Century Gothic" panose="020B0502020202020204" pitchFamily="34" charset="0"/>
              </a:endParaRPr>
            </a:p>
          </p:txBody>
        </p:sp>
      </p:grpSp>
      <p:sp>
        <p:nvSpPr>
          <p:cNvPr id="42" name="Rechteck 8">
            <a:extLst>
              <a:ext uri="{FF2B5EF4-FFF2-40B4-BE49-F238E27FC236}">
                <a16:creationId xmlns:a16="http://schemas.microsoft.com/office/drawing/2014/main" id="{A988F68E-EB75-9FE4-BA15-9AF114257FAD}"/>
              </a:ext>
            </a:extLst>
          </p:cNvPr>
          <p:cNvSpPr>
            <a:spLocks noChangeArrowheads="1"/>
          </p:cNvSpPr>
          <p:nvPr/>
        </p:nvSpPr>
        <p:spPr bwMode="auto">
          <a:xfrm>
            <a:off x="6647541"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DALL-E</a:t>
            </a:r>
          </a:p>
        </p:txBody>
      </p:sp>
    </p:spTree>
    <p:extLst>
      <p:ext uri="{BB962C8B-B14F-4D97-AF65-F5344CB8AC3E}">
        <p14:creationId xmlns:p14="http://schemas.microsoft.com/office/powerpoint/2010/main" val="13684533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Screenshot, Fabrik enthält.&#10;&#10;Automatisch generierte Beschreibung">
            <a:extLst>
              <a:ext uri="{FF2B5EF4-FFF2-40B4-BE49-F238E27FC236}">
                <a16:creationId xmlns:a16="http://schemas.microsoft.com/office/drawing/2014/main" id="{B0D81419-0431-53E9-BE37-85C43983D5FE}"/>
              </a:ext>
            </a:extLst>
          </p:cNvPr>
          <p:cNvPicPr>
            <a:picLocks noChangeAspect="1"/>
          </p:cNvPicPr>
          <p:nvPr/>
        </p:nvPicPr>
        <p:blipFill rotWithShape="1">
          <a:blip r:embed="rId2"/>
          <a:srcRect l="50149"/>
          <a:stretch/>
        </p:blipFill>
        <p:spPr>
          <a:xfrm>
            <a:off x="18167" y="0"/>
            <a:ext cx="6077834" cy="6857518"/>
          </a:xfrm>
          <a:prstGeom prst="rect">
            <a:avLst/>
          </a:prstGeom>
        </p:spPr>
      </p:pic>
      <p:sp>
        <p:nvSpPr>
          <p:cNvPr id="7" name="Text">
            <a:extLst>
              <a:ext uri="{FF2B5EF4-FFF2-40B4-BE49-F238E27FC236}">
                <a16:creationId xmlns:a16="http://schemas.microsoft.com/office/drawing/2014/main" id="{2DFC258C-C698-EEDF-107F-0F671ED7D7F1}"/>
              </a:ext>
            </a:extLst>
          </p:cNvPr>
          <p:cNvSpPr/>
          <p:nvPr/>
        </p:nvSpPr>
        <p:spPr bwMode="gray">
          <a:xfrm>
            <a:off x="0"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grpSp>
        <p:nvGrpSpPr>
          <p:cNvPr id="21" name="Gruppieren 20">
            <a:extLst>
              <a:ext uri="{FF2B5EF4-FFF2-40B4-BE49-F238E27FC236}">
                <a16:creationId xmlns:a16="http://schemas.microsoft.com/office/drawing/2014/main" id="{574340CC-AF96-1549-6ADE-45BEC6D42C9F}"/>
              </a:ext>
            </a:extLst>
          </p:cNvPr>
          <p:cNvGrpSpPr/>
          <p:nvPr/>
        </p:nvGrpSpPr>
        <p:grpSpPr>
          <a:xfrm>
            <a:off x="6077834" y="470883"/>
            <a:ext cx="5732323" cy="6387117"/>
            <a:chOff x="-104338" y="470883"/>
            <a:chExt cx="5732323" cy="6387117"/>
          </a:xfrm>
        </p:grpSpPr>
        <p:sp>
          <p:nvSpPr>
            <p:cNvPr id="22" name="Titel 1">
              <a:extLst>
                <a:ext uri="{FF2B5EF4-FFF2-40B4-BE49-F238E27FC236}">
                  <a16:creationId xmlns:a16="http://schemas.microsoft.com/office/drawing/2014/main" id="{817639CE-01F6-6DF5-6EC0-2B14386734E7}"/>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Emissionen der Stromerzeugung</a:t>
              </a:r>
            </a:p>
            <a:p>
              <a:pPr eaLnBrk="1" hangingPunct="1">
                <a:buClr>
                  <a:schemeClr val="accent1"/>
                </a:buClr>
                <a:defRPr/>
              </a:pPr>
              <a:r>
                <a:rPr lang="de-CH" b="0" kern="0" dirty="0" err="1">
                  <a:solidFill>
                    <a:schemeClr val="bg2"/>
                  </a:solidFill>
                  <a:latin typeface="Century Gothic" panose="020B0502020202020204" pitchFamily="34" charset="0"/>
                  <a:ea typeface="MS PGothic" charset="-128"/>
                </a:rPr>
                <a:t>g</a:t>
              </a:r>
              <a:r>
                <a:rPr lang="de-CH" b="0" kern="0" dirty="0">
                  <a:solidFill>
                    <a:schemeClr val="bg2"/>
                  </a:solidFill>
                  <a:latin typeface="Century Gothic" panose="020B0502020202020204" pitchFamily="34" charset="0"/>
                  <a:ea typeface="MS PGothic" charset="-128"/>
                </a:rPr>
                <a:t> CO</a:t>
              </a:r>
              <a:r>
                <a:rPr lang="de-CH" b="0" kern="0" baseline="-25000" dirty="0">
                  <a:solidFill>
                    <a:schemeClr val="bg2"/>
                  </a:solidFill>
                  <a:latin typeface="Century Gothic" panose="020B0502020202020204" pitchFamily="34" charset="0"/>
                  <a:ea typeface="MS PGothic" charset="-128"/>
                </a:rPr>
                <a:t>2</a:t>
              </a:r>
              <a:r>
                <a:rPr lang="de-CH" b="0" kern="0" dirty="0">
                  <a:solidFill>
                    <a:schemeClr val="bg2"/>
                  </a:solidFill>
                  <a:latin typeface="Century Gothic" panose="020B0502020202020204" pitchFamily="34" charset="0"/>
                  <a:ea typeface="MS PGothic" charset="-128"/>
                </a:rPr>
                <a:t>e/kWh</a:t>
              </a:r>
              <a:endParaRPr lang="de-CH" b="0" kern="0" dirty="0">
                <a:solidFill>
                  <a:schemeClr val="bg2"/>
                </a:solidFill>
                <a:latin typeface="Century Gothic" panose="020B0502020202020204" pitchFamily="34" charset="0"/>
              </a:endParaRPr>
            </a:p>
          </p:txBody>
        </p:sp>
        <p:sp>
          <p:nvSpPr>
            <p:cNvPr id="24" name="Rechteck 8">
              <a:extLst>
                <a:ext uri="{FF2B5EF4-FFF2-40B4-BE49-F238E27FC236}">
                  <a16:creationId xmlns:a16="http://schemas.microsoft.com/office/drawing/2014/main" id="{7FBB8A18-65EB-AA4C-5E60-024F9030B834}"/>
                </a:ext>
              </a:extLst>
            </p:cNvPr>
            <p:cNvSpPr>
              <a:spLocks noChangeArrowheads="1"/>
            </p:cNvSpPr>
            <p:nvPr/>
          </p:nvSpPr>
          <p:spPr bwMode="auto">
            <a:xfrm>
              <a:off x="-104338" y="6627168"/>
              <a:ext cx="55444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900" dirty="0">
                  <a:latin typeface="Century Gothic" panose="020B0502020202020204" pitchFamily="34" charset="0"/>
                </a:rPr>
                <a:t>Quelle: </a:t>
              </a:r>
              <a:r>
                <a:rPr lang="de-CH" altLang="de-DE" sz="900" dirty="0">
                  <a:latin typeface="Century Gothic" panose="020B0502020202020204" pitchFamily="34" charset="0"/>
                  <a:hlinkClick r:id="rId3">
                    <a:extLst>
                      <a:ext uri="{A12FA001-AC4F-418D-AE19-62706E023703}">
                        <ahyp:hlinkClr xmlns:ahyp="http://schemas.microsoft.com/office/drawing/2018/hyperlinkcolor" val="tx"/>
                      </a:ext>
                    </a:extLst>
                  </a:hlinkClick>
                </a:rPr>
                <a:t>Carbon Footprint (2023)</a:t>
              </a:r>
              <a:endParaRPr lang="de-CH" altLang="de-DE" sz="900" dirty="0">
                <a:latin typeface="Century Gothic" panose="020B0502020202020204" pitchFamily="34" charset="0"/>
              </a:endParaRPr>
            </a:p>
          </p:txBody>
        </p:sp>
      </p:grpSp>
      <p:graphicFrame>
        <p:nvGraphicFramePr>
          <p:cNvPr id="25" name="Diagramm 24">
            <a:extLst>
              <a:ext uri="{FF2B5EF4-FFF2-40B4-BE49-F238E27FC236}">
                <a16:creationId xmlns:a16="http://schemas.microsoft.com/office/drawing/2014/main" id="{6807A91B-D8E6-9AB1-28DC-CB386E4F64DF}"/>
              </a:ext>
            </a:extLst>
          </p:cNvPr>
          <p:cNvGraphicFramePr/>
          <p:nvPr>
            <p:extLst>
              <p:ext uri="{D42A27DB-BD31-4B8C-83A1-F6EECF244321}">
                <p14:modId xmlns:p14="http://schemas.microsoft.com/office/powerpoint/2010/main" val="1304661604"/>
              </p:ext>
            </p:extLst>
          </p:nvPr>
        </p:nvGraphicFramePr>
        <p:xfrm>
          <a:off x="6096001" y="1700808"/>
          <a:ext cx="4819652" cy="4437525"/>
        </p:xfrm>
        <a:graphic>
          <a:graphicData uri="http://schemas.openxmlformats.org/drawingml/2006/chart">
            <c:chart xmlns:c="http://schemas.openxmlformats.org/drawingml/2006/chart" xmlns:r="http://schemas.openxmlformats.org/officeDocument/2006/relationships" r:id="rId4"/>
          </a:graphicData>
        </a:graphic>
      </p:graphicFrame>
      <p:pic>
        <p:nvPicPr>
          <p:cNvPr id="39" name="Grafik 38" descr="Ein Bild, das Symbol, Kreis, Grafiken, Farbigkeit enthält.&#10;&#10;Automatisch generierte Beschreibung">
            <a:extLst>
              <a:ext uri="{FF2B5EF4-FFF2-40B4-BE49-F238E27FC236}">
                <a16:creationId xmlns:a16="http://schemas.microsoft.com/office/drawing/2014/main" id="{574E9911-A92A-8833-F71E-A1DA4B999AE1}"/>
              </a:ext>
            </a:extLst>
          </p:cNvPr>
          <p:cNvPicPr>
            <a:picLocks noChangeAspect="1"/>
          </p:cNvPicPr>
          <p:nvPr/>
        </p:nvPicPr>
        <p:blipFill>
          <a:blip r:embed="rId5"/>
          <a:stretch>
            <a:fillRect/>
          </a:stretch>
        </p:blipFill>
        <p:spPr>
          <a:xfrm>
            <a:off x="6755032" y="5403622"/>
            <a:ext cx="565200" cy="565200"/>
          </a:xfrm>
          <a:prstGeom prst="rect">
            <a:avLst/>
          </a:prstGeom>
          <a:effectLst>
            <a:outerShdw blurRad="50800" dist="38100" dir="2700000" algn="tl" rotWithShape="0">
              <a:prstClr val="black">
                <a:alpha val="40000"/>
              </a:prstClr>
            </a:outerShdw>
          </a:effectLst>
        </p:spPr>
      </p:pic>
      <p:pic>
        <p:nvPicPr>
          <p:cNvPr id="41" name="Grafik 40" descr="Ein Bild, das Symbol, rot enthält.&#10;&#10;Automatisch generierte Beschreibung">
            <a:extLst>
              <a:ext uri="{FF2B5EF4-FFF2-40B4-BE49-F238E27FC236}">
                <a16:creationId xmlns:a16="http://schemas.microsoft.com/office/drawing/2014/main" id="{58D3BD66-1EC9-A993-9398-DF4CDC733D30}"/>
              </a:ext>
            </a:extLst>
          </p:cNvPr>
          <p:cNvPicPr>
            <a:picLocks noChangeAspect="1"/>
          </p:cNvPicPr>
          <p:nvPr/>
        </p:nvPicPr>
        <p:blipFill>
          <a:blip r:embed="rId6"/>
          <a:stretch>
            <a:fillRect/>
          </a:stretch>
        </p:blipFill>
        <p:spPr>
          <a:xfrm>
            <a:off x="6755032" y="4766564"/>
            <a:ext cx="565200" cy="565200"/>
          </a:xfrm>
          <a:prstGeom prst="rect">
            <a:avLst/>
          </a:prstGeom>
          <a:effectLst>
            <a:outerShdw blurRad="50800" dist="38100" dir="2700000" algn="tl" rotWithShape="0">
              <a:prstClr val="black">
                <a:alpha val="40000"/>
              </a:prstClr>
            </a:outerShdw>
          </a:effectLst>
        </p:spPr>
      </p:pic>
      <p:pic>
        <p:nvPicPr>
          <p:cNvPr id="45" name="Grafik 44" descr="Ein Bild, das Kreis, Symbol, Grafiken, Stern enthält.&#10;&#10;Automatisch generierte Beschreibung">
            <a:extLst>
              <a:ext uri="{FF2B5EF4-FFF2-40B4-BE49-F238E27FC236}">
                <a16:creationId xmlns:a16="http://schemas.microsoft.com/office/drawing/2014/main" id="{171F9A94-F204-4799-2E2D-E883BEB37E9C}"/>
              </a:ext>
            </a:extLst>
          </p:cNvPr>
          <p:cNvPicPr>
            <a:picLocks noChangeAspect="1"/>
          </p:cNvPicPr>
          <p:nvPr/>
        </p:nvPicPr>
        <p:blipFill>
          <a:blip r:embed="rId7"/>
          <a:stretch>
            <a:fillRect/>
          </a:stretch>
        </p:blipFill>
        <p:spPr>
          <a:xfrm>
            <a:off x="6755032" y="2218324"/>
            <a:ext cx="565200" cy="565200"/>
          </a:xfrm>
          <a:prstGeom prst="rect">
            <a:avLst/>
          </a:prstGeom>
          <a:effectLst>
            <a:outerShdw blurRad="50800" dist="38100" dir="2700000" algn="tl" rotWithShape="0">
              <a:prstClr val="black">
                <a:alpha val="40000"/>
              </a:prstClr>
            </a:outerShdw>
          </a:effectLst>
        </p:spPr>
      </p:pic>
      <p:pic>
        <p:nvPicPr>
          <p:cNvPr id="47" name="Grafik 46" descr="Ein Bild, das Logo, Grafiken, Screenshot, Symbol enthält.&#10;&#10;Automatisch generierte Beschreibung">
            <a:extLst>
              <a:ext uri="{FF2B5EF4-FFF2-40B4-BE49-F238E27FC236}">
                <a16:creationId xmlns:a16="http://schemas.microsoft.com/office/drawing/2014/main" id="{96046E9D-AA38-56DB-4E3F-8C3DDF6AC906}"/>
              </a:ext>
            </a:extLst>
          </p:cNvPr>
          <p:cNvPicPr>
            <a:picLocks noChangeAspect="1"/>
          </p:cNvPicPr>
          <p:nvPr/>
        </p:nvPicPr>
        <p:blipFill>
          <a:blip r:embed="rId8"/>
          <a:stretch>
            <a:fillRect/>
          </a:stretch>
        </p:blipFill>
        <p:spPr>
          <a:xfrm>
            <a:off x="6755032" y="3492444"/>
            <a:ext cx="565200" cy="565200"/>
          </a:xfrm>
          <a:prstGeom prst="rect">
            <a:avLst/>
          </a:prstGeom>
          <a:effectLst>
            <a:outerShdw blurRad="50800" dist="38100" dir="2700000" algn="tl" rotWithShape="0">
              <a:prstClr val="black">
                <a:alpha val="40000"/>
              </a:prstClr>
            </a:outerShdw>
          </a:effectLst>
        </p:spPr>
      </p:pic>
      <p:pic>
        <p:nvPicPr>
          <p:cNvPr id="49" name="Grafik 48" descr="Ein Bild, das Kreis, Symbol, Flagge enthält.&#10;&#10;Automatisch generierte Beschreibung">
            <a:extLst>
              <a:ext uri="{FF2B5EF4-FFF2-40B4-BE49-F238E27FC236}">
                <a16:creationId xmlns:a16="http://schemas.microsoft.com/office/drawing/2014/main" id="{F6067AB6-A8F4-0024-37E2-B8BC5C83EEEC}"/>
              </a:ext>
            </a:extLst>
          </p:cNvPr>
          <p:cNvPicPr>
            <a:picLocks noChangeAspect="1"/>
          </p:cNvPicPr>
          <p:nvPr/>
        </p:nvPicPr>
        <p:blipFill>
          <a:blip r:embed="rId9"/>
          <a:stretch>
            <a:fillRect/>
          </a:stretch>
        </p:blipFill>
        <p:spPr>
          <a:xfrm>
            <a:off x="6755032" y="2855384"/>
            <a:ext cx="565200" cy="565200"/>
          </a:xfrm>
          <a:prstGeom prst="rect">
            <a:avLst/>
          </a:prstGeom>
          <a:effectLst>
            <a:outerShdw blurRad="50800" dist="38100" dir="2700000" algn="tl" rotWithShape="0">
              <a:prstClr val="black">
                <a:alpha val="40000"/>
              </a:prstClr>
            </a:outerShdw>
          </a:effectLst>
        </p:spPr>
      </p:pic>
      <p:pic>
        <p:nvPicPr>
          <p:cNvPr id="51" name="Grafik 50" descr="Ein Bild, das Kreis, Grafiken, Screenshot, Farbigkeit enthält.&#10;&#10;Automatisch generierte Beschreibung">
            <a:extLst>
              <a:ext uri="{FF2B5EF4-FFF2-40B4-BE49-F238E27FC236}">
                <a16:creationId xmlns:a16="http://schemas.microsoft.com/office/drawing/2014/main" id="{121558EE-6739-BD46-D50D-2D796DAE2658}"/>
              </a:ext>
            </a:extLst>
          </p:cNvPr>
          <p:cNvPicPr>
            <a:picLocks noChangeAspect="1"/>
          </p:cNvPicPr>
          <p:nvPr/>
        </p:nvPicPr>
        <p:blipFill>
          <a:blip r:embed="rId10"/>
          <a:stretch>
            <a:fillRect/>
          </a:stretch>
        </p:blipFill>
        <p:spPr>
          <a:xfrm>
            <a:off x="6755032" y="4129504"/>
            <a:ext cx="565200" cy="565200"/>
          </a:xfrm>
          <a:prstGeom prst="rect">
            <a:avLst/>
          </a:prstGeom>
          <a:effectLst>
            <a:outerShdw blurRad="50800" dist="38100" dir="2700000" algn="tl" rotWithShape="0">
              <a:prstClr val="black">
                <a:alpha val="40000"/>
              </a:prstClr>
            </a:outerShdw>
          </a:effectLst>
        </p:spPr>
      </p:pic>
      <p:cxnSp>
        <p:nvCxnSpPr>
          <p:cNvPr id="55" name="Gerade Verbindung 54">
            <a:extLst>
              <a:ext uri="{FF2B5EF4-FFF2-40B4-BE49-F238E27FC236}">
                <a16:creationId xmlns:a16="http://schemas.microsoft.com/office/drawing/2014/main" id="{45E2127A-881C-5196-FE3E-0AB025C942F6}"/>
              </a:ext>
            </a:extLst>
          </p:cNvPr>
          <p:cNvCxnSpPr/>
          <p:nvPr/>
        </p:nvCxnSpPr>
        <p:spPr bwMode="auto">
          <a:xfrm>
            <a:off x="7619128" y="5661248"/>
            <a:ext cx="3744416"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6" name="Gerade Verbindung 55">
            <a:extLst>
              <a:ext uri="{FF2B5EF4-FFF2-40B4-BE49-F238E27FC236}">
                <a16:creationId xmlns:a16="http://schemas.microsoft.com/office/drawing/2014/main" id="{169F6910-5E5F-B8AF-9D90-D48B8D1BE88E}"/>
              </a:ext>
            </a:extLst>
          </p:cNvPr>
          <p:cNvCxnSpPr>
            <a:cxnSpLocks/>
          </p:cNvCxnSpPr>
          <p:nvPr/>
        </p:nvCxnSpPr>
        <p:spPr bwMode="auto">
          <a:xfrm>
            <a:off x="11363544" y="2556520"/>
            <a:ext cx="0" cy="31047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1" name="Gerade Verbindung mit Pfeil 60">
            <a:extLst>
              <a:ext uri="{FF2B5EF4-FFF2-40B4-BE49-F238E27FC236}">
                <a16:creationId xmlns:a16="http://schemas.microsoft.com/office/drawing/2014/main" id="{A1678838-7471-F7B5-7A09-75C52D9EE138}"/>
              </a:ext>
            </a:extLst>
          </p:cNvPr>
          <p:cNvCxnSpPr/>
          <p:nvPr/>
        </p:nvCxnSpPr>
        <p:spPr bwMode="auto">
          <a:xfrm flipH="1">
            <a:off x="10571456" y="2556520"/>
            <a:ext cx="792088"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62" name="Oval 61">
            <a:extLst>
              <a:ext uri="{FF2B5EF4-FFF2-40B4-BE49-F238E27FC236}">
                <a16:creationId xmlns:a16="http://schemas.microsoft.com/office/drawing/2014/main" id="{2820CB64-E476-5FCA-AAD6-18EA55C8A27A}"/>
              </a:ext>
            </a:extLst>
          </p:cNvPr>
          <p:cNvSpPr/>
          <p:nvPr/>
        </p:nvSpPr>
        <p:spPr bwMode="auto">
          <a:xfrm>
            <a:off x="10942455" y="3919570"/>
            <a:ext cx="842177" cy="421089"/>
          </a:xfrm>
          <a:prstGeom prst="ellipse">
            <a:avLst/>
          </a:prstGeom>
          <a:solidFill>
            <a:schemeClr val="bg1">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de-DE" sz="2000" b="1" dirty="0">
                <a:latin typeface="Century Gothic" panose="020B0502020202020204" pitchFamily="34" charset="0"/>
              </a:rPr>
              <a:t>x111</a:t>
            </a:r>
          </a:p>
        </p:txBody>
      </p:sp>
      <p:sp>
        <p:nvSpPr>
          <p:cNvPr id="63" name="Text">
            <a:extLst>
              <a:ext uri="{FF2B5EF4-FFF2-40B4-BE49-F238E27FC236}">
                <a16:creationId xmlns:a16="http://schemas.microsoft.com/office/drawing/2014/main" id="{7C939E08-0C1E-D05B-3C70-463928788AD4}"/>
              </a:ext>
            </a:extLst>
          </p:cNvPr>
          <p:cNvSpPr/>
          <p:nvPr/>
        </p:nvSpPr>
        <p:spPr bwMode="gray">
          <a:xfrm>
            <a:off x="8632" y="206084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4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Eine in China erzeugte Kilowattstunde verursacht</a:t>
            </a:r>
            <a:br>
              <a:rPr lang="de-CH" sz="3200" kern="0" dirty="0">
                <a:solidFill>
                  <a:srgbClr val="FFFFFF"/>
                </a:solidFill>
                <a:latin typeface="Century Gothic" panose="020B0502020202020204" pitchFamily="34" charset="0"/>
                <a:ea typeface="Century Gothic"/>
                <a:cs typeface="Century Gothic"/>
                <a:sym typeface="Century Gothic"/>
              </a:rPr>
            </a:br>
            <a:r>
              <a:rPr lang="de-CH" sz="6000" b="1" kern="0" dirty="0">
                <a:solidFill>
                  <a:srgbClr val="FFFFFF"/>
                </a:solidFill>
                <a:latin typeface="Century Gothic" panose="020B0502020202020204" pitchFamily="34" charset="0"/>
                <a:ea typeface="Century Gothic"/>
                <a:cs typeface="Century Gothic"/>
                <a:sym typeface="Century Gothic"/>
              </a:rPr>
              <a:t>111x mehr</a:t>
            </a:r>
          </a:p>
          <a:p>
            <a:pPr marL="0" marR="0" lvl="0" indent="0" defTabSz="914400" eaLnBrk="1" fontAlgn="auto" latinLnBrk="0" hangingPunct="1">
              <a:lnSpc>
                <a:spcPct val="125000"/>
              </a:lnSpc>
              <a:spcBef>
                <a:spcPts val="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CO</a:t>
            </a:r>
            <a:r>
              <a:rPr lang="de-CH" sz="3200" kern="0" baseline="-25000" dirty="0">
                <a:solidFill>
                  <a:srgbClr val="FFFFFF"/>
                </a:solidFill>
                <a:latin typeface="Century Gothic" panose="020B0502020202020204" pitchFamily="34" charset="0"/>
                <a:ea typeface="Century Gothic"/>
                <a:cs typeface="Century Gothic"/>
                <a:sym typeface="Century Gothic"/>
              </a:rPr>
              <a:t>2</a:t>
            </a:r>
            <a:r>
              <a:rPr lang="de-CH" sz="3200" kern="0" dirty="0">
                <a:solidFill>
                  <a:srgbClr val="FFFFFF"/>
                </a:solidFill>
                <a:latin typeface="Century Gothic" panose="020B0502020202020204" pitchFamily="34" charset="0"/>
                <a:ea typeface="Century Gothic"/>
                <a:cs typeface="Century Gothic"/>
                <a:sym typeface="Century Gothic"/>
              </a:rPr>
              <a:t> Emissionen als in Norwegen.</a:t>
            </a:r>
          </a:p>
        </p:txBody>
      </p:sp>
      <p:grpSp>
        <p:nvGrpSpPr>
          <p:cNvPr id="68" name="Gruppieren 67">
            <a:extLst>
              <a:ext uri="{FF2B5EF4-FFF2-40B4-BE49-F238E27FC236}">
                <a16:creationId xmlns:a16="http://schemas.microsoft.com/office/drawing/2014/main" id="{B30258F4-65DF-38C9-7575-5C809723A6B8}"/>
              </a:ext>
            </a:extLst>
          </p:cNvPr>
          <p:cNvGrpSpPr/>
          <p:nvPr/>
        </p:nvGrpSpPr>
        <p:grpSpPr>
          <a:xfrm>
            <a:off x="0" y="7458922"/>
            <a:ext cx="12192000" cy="1368152"/>
            <a:chOff x="0" y="4977172"/>
            <a:chExt cx="12192000" cy="1368152"/>
          </a:xfrm>
        </p:grpSpPr>
        <p:sp>
          <p:nvSpPr>
            <p:cNvPr id="69" name="Rechteck 68">
              <a:extLst>
                <a:ext uri="{FF2B5EF4-FFF2-40B4-BE49-F238E27FC236}">
                  <a16:creationId xmlns:a16="http://schemas.microsoft.com/office/drawing/2014/main" id="{21787CF6-AB9E-D77F-2A3D-73133B55FC4A}"/>
                </a:ext>
              </a:extLst>
            </p:cNvPr>
            <p:cNvSpPr/>
            <p:nvPr/>
          </p:nvSpPr>
          <p:spPr bwMode="auto">
            <a:xfrm>
              <a:off x="0" y="4977172"/>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70" name="Titel 1">
              <a:extLst>
                <a:ext uri="{FF2B5EF4-FFF2-40B4-BE49-F238E27FC236}">
                  <a16:creationId xmlns:a16="http://schemas.microsoft.com/office/drawing/2014/main" id="{50E8B743-FE99-B7C8-770D-5E7DDD99F727}"/>
                </a:ext>
              </a:extLst>
            </p:cNvPr>
            <p:cNvSpPr txBox="1">
              <a:spLocks/>
            </p:cNvSpPr>
            <p:nvPr/>
          </p:nvSpPr>
          <p:spPr bwMode="auto">
            <a:xfrm>
              <a:off x="2837638" y="5363617"/>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Doch woher kommt der Strom?</a:t>
              </a:r>
              <a:endParaRPr lang="de-CH" sz="2800" b="0" kern="0" dirty="0">
                <a:solidFill>
                  <a:srgbClr val="0B523E"/>
                </a:solidFill>
                <a:latin typeface="Century Gothic" panose="020B0502020202020204" pitchFamily="34" charset="0"/>
              </a:endParaRPr>
            </a:p>
          </p:txBody>
        </p:sp>
      </p:grpSp>
    </p:spTree>
    <p:extLst>
      <p:ext uri="{BB962C8B-B14F-4D97-AF65-F5344CB8AC3E}">
        <p14:creationId xmlns:p14="http://schemas.microsoft.com/office/powerpoint/2010/main" val="811487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2" name="Pfeil nach rechts 1">
            <a:extLst>
              <a:ext uri="{FF2B5EF4-FFF2-40B4-BE49-F238E27FC236}">
                <a16:creationId xmlns:a16="http://schemas.microsoft.com/office/drawing/2014/main" id="{C62C8483-8E78-94AE-EBEA-14D1B36D23EE}"/>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 name="Pfeil nach rechts 2">
            <a:extLst>
              <a:ext uri="{FF2B5EF4-FFF2-40B4-BE49-F238E27FC236}">
                <a16:creationId xmlns:a16="http://schemas.microsoft.com/office/drawing/2014/main" id="{3C2D0664-A4A2-48C4-0A71-9FEC5F9193D9}"/>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0" name="Rechteck 8">
            <a:extLst>
              <a:ext uri="{FF2B5EF4-FFF2-40B4-BE49-F238E27FC236}">
                <a16:creationId xmlns:a16="http://schemas.microsoft.com/office/drawing/2014/main" id="{68CFC466-2FFD-D6C7-1F00-22944BACA4F8}"/>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sp>
        <p:nvSpPr>
          <p:cNvPr id="8" name="Freihandform 7">
            <a:extLst>
              <a:ext uri="{FF2B5EF4-FFF2-40B4-BE49-F238E27FC236}">
                <a16:creationId xmlns:a16="http://schemas.microsoft.com/office/drawing/2014/main" id="{457C2233-58DC-B82C-58E2-18F16991BFD4}"/>
              </a:ext>
            </a:extLst>
          </p:cNvPr>
          <p:cNvSpPr/>
          <p:nvPr/>
        </p:nvSpPr>
        <p:spPr bwMode="auto">
          <a:xfrm>
            <a:off x="-4269896"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11421730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graphicFrame>
        <p:nvGraphicFramePr>
          <p:cNvPr id="2" name="Diagramm 1">
            <a:extLst>
              <a:ext uri="{FF2B5EF4-FFF2-40B4-BE49-F238E27FC236}">
                <a16:creationId xmlns:a16="http://schemas.microsoft.com/office/drawing/2014/main" id="{A98532D9-3F15-43E5-6CCE-4F5CFC4507BF}"/>
              </a:ext>
            </a:extLst>
          </p:cNvPr>
          <p:cNvGraphicFramePr/>
          <p:nvPr>
            <p:extLst>
              <p:ext uri="{D42A27DB-BD31-4B8C-83A1-F6EECF244321}">
                <p14:modId xmlns:p14="http://schemas.microsoft.com/office/powerpoint/2010/main" val="1211534280"/>
              </p:ext>
            </p:extLst>
          </p:nvPr>
        </p:nvGraphicFramePr>
        <p:xfrm>
          <a:off x="263352" y="10438494"/>
          <a:ext cx="11593288" cy="3960440"/>
        </p:xfrm>
        <a:graphic>
          <a:graphicData uri="http://schemas.openxmlformats.org/drawingml/2006/chart">
            <c:chart xmlns:c="http://schemas.openxmlformats.org/drawingml/2006/chart" xmlns:r="http://schemas.openxmlformats.org/officeDocument/2006/relationships" r:id="rId6"/>
          </a:graphicData>
        </a:graphic>
      </p:graphicFrame>
      <p:sp>
        <p:nvSpPr>
          <p:cNvPr id="3" name="Titel 1">
            <a:extLst>
              <a:ext uri="{FF2B5EF4-FFF2-40B4-BE49-F238E27FC236}">
                <a16:creationId xmlns:a16="http://schemas.microsoft.com/office/drawing/2014/main" id="{E73947F2-84D3-51B7-1509-C822D0202281}"/>
              </a:ext>
            </a:extLst>
          </p:cNvPr>
          <p:cNvSpPr txBox="1">
            <a:spLocks/>
          </p:cNvSpPr>
          <p:nvPr/>
        </p:nvSpPr>
        <p:spPr bwMode="auto">
          <a:xfrm>
            <a:off x="407368" y="8920537"/>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kern="0" dirty="0">
                <a:solidFill>
                  <a:schemeClr val="bg2"/>
                </a:solidFill>
                <a:latin typeface="Century Gothic" panose="020B0502020202020204" pitchFamily="34" charset="0"/>
                <a:ea typeface="MS PGothic" charset="-128"/>
              </a:rPr>
              <a:t>IKT-Hardware enthält eine hohe Menge an Ressourcen, die wiedergewonnen werden sollten.</a:t>
            </a:r>
            <a:endParaRPr lang="de-CH" kern="0" dirty="0">
              <a:solidFill>
                <a:schemeClr val="bg2"/>
              </a:solidFill>
              <a:latin typeface="Century Gothic" panose="020B0502020202020204" pitchFamily="34" charset="0"/>
            </a:endParaRPr>
          </a:p>
        </p:txBody>
      </p:sp>
      <p:sp>
        <p:nvSpPr>
          <p:cNvPr id="6" name="Textfeld 10">
            <a:extLst>
              <a:ext uri="{FF2B5EF4-FFF2-40B4-BE49-F238E27FC236}">
                <a16:creationId xmlns:a16="http://schemas.microsoft.com/office/drawing/2014/main" id="{C69A4CD6-E9C4-374E-8872-F25CF428EC7A}"/>
              </a:ext>
            </a:extLst>
          </p:cNvPr>
          <p:cNvSpPr txBox="1"/>
          <p:nvPr/>
        </p:nvSpPr>
        <p:spPr>
          <a:xfrm>
            <a:off x="1703512" y="11165252"/>
            <a:ext cx="1263867"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0"/>
              </a:spcBef>
              <a:spcAft>
                <a:spcPts val="600"/>
              </a:spcAft>
              <a:buClr>
                <a:schemeClr val="accent6"/>
              </a:buClr>
              <a:buSzPct val="75000"/>
            </a:pPr>
            <a:r>
              <a:rPr lang="de-CH" sz="1800" i="0" dirty="0">
                <a:solidFill>
                  <a:schemeClr val="tx2"/>
                </a:solidFill>
                <a:latin typeface="Century Gothic" panose="020B0502020202020204" pitchFamily="34" charset="0"/>
              </a:rPr>
              <a:t>Anteil = </a:t>
            </a:r>
          </a:p>
        </p:txBody>
      </p:sp>
      <p:sp>
        <p:nvSpPr>
          <p:cNvPr id="7" name="Textfeld 7">
            <a:extLst>
              <a:ext uri="{FF2B5EF4-FFF2-40B4-BE49-F238E27FC236}">
                <a16:creationId xmlns:a16="http://schemas.microsoft.com/office/drawing/2014/main" id="{48EA3AEC-F60F-399E-D0F9-FBD5D56EFF58}"/>
              </a:ext>
            </a:extLst>
          </p:cNvPr>
          <p:cNvSpPr txBox="1"/>
          <p:nvPr/>
        </p:nvSpPr>
        <p:spPr>
          <a:xfrm>
            <a:off x="2855640" y="10934419"/>
            <a:ext cx="5184576" cy="800219"/>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ts val="0"/>
              </a:spcBef>
              <a:spcAft>
                <a:spcPts val="1200"/>
              </a:spcAft>
              <a:buClr>
                <a:schemeClr val="accent6"/>
              </a:buClr>
              <a:buSzPct val="75000"/>
            </a:pPr>
            <a:r>
              <a:rPr lang="de-CH" sz="1800" i="0" dirty="0">
                <a:solidFill>
                  <a:schemeClr val="tx2"/>
                </a:solidFill>
                <a:latin typeface="Century Gothic" panose="020B0502020202020204" pitchFamily="34" charset="0"/>
              </a:rPr>
              <a:t>Menge in verkauften Smartphones 2012-2017 </a:t>
            </a:r>
          </a:p>
          <a:p>
            <a:pPr algn="ctr">
              <a:spcBef>
                <a:spcPts val="0"/>
              </a:spcBef>
              <a:spcAft>
                <a:spcPts val="600"/>
              </a:spcAft>
              <a:buClr>
                <a:schemeClr val="accent6"/>
              </a:buClr>
              <a:buSzPct val="75000"/>
            </a:pPr>
            <a:r>
              <a:rPr lang="de-CH" sz="1800" i="0" dirty="0">
                <a:solidFill>
                  <a:schemeClr val="tx2"/>
                </a:solidFill>
                <a:latin typeface="Century Gothic" panose="020B0502020202020204" pitchFamily="34" charset="0"/>
              </a:rPr>
              <a:t>Globale Erzeugung 2016</a:t>
            </a:r>
          </a:p>
        </p:txBody>
      </p:sp>
      <p:cxnSp>
        <p:nvCxnSpPr>
          <p:cNvPr id="8" name="Gerade Verbindung 7">
            <a:extLst>
              <a:ext uri="{FF2B5EF4-FFF2-40B4-BE49-F238E27FC236}">
                <a16:creationId xmlns:a16="http://schemas.microsoft.com/office/drawing/2014/main" id="{F78B170D-CA2B-9264-DB77-E678F17F9B42}"/>
              </a:ext>
            </a:extLst>
          </p:cNvPr>
          <p:cNvCxnSpPr>
            <a:cxnSpLocks/>
            <a:endCxn id="7" idx="3"/>
          </p:cNvCxnSpPr>
          <p:nvPr/>
        </p:nvCxnSpPr>
        <p:spPr>
          <a:xfrm>
            <a:off x="2855640" y="11334528"/>
            <a:ext cx="5184576" cy="1"/>
          </a:xfrm>
          <a:prstGeom prst="line">
            <a:avLst/>
          </a:prstGeom>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0" name="Rechteck 8">
            <a:extLst>
              <a:ext uri="{FF2B5EF4-FFF2-40B4-BE49-F238E27FC236}">
                <a16:creationId xmlns:a16="http://schemas.microsoft.com/office/drawing/2014/main" id="{8C800902-21CD-FE2E-5C30-FA308647F27D}"/>
              </a:ext>
            </a:extLst>
          </p:cNvPr>
          <p:cNvSpPr>
            <a:spLocks noChangeArrowheads="1"/>
          </p:cNvSpPr>
          <p:nvPr/>
        </p:nvSpPr>
        <p:spPr bwMode="auto">
          <a:xfrm>
            <a:off x="6528046" y="15122988"/>
            <a:ext cx="5616626" cy="200055"/>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700" dirty="0">
                <a:solidFill>
                  <a:schemeClr val="bg2"/>
                </a:solidFill>
                <a:latin typeface="Century Gothic" panose="020B0502020202020204" pitchFamily="34" charset="0"/>
              </a:rPr>
              <a:t>Quelle: Bookhagen et al. (2020): Metallic </a:t>
            </a:r>
            <a:r>
              <a:rPr lang="de-CH" altLang="de-DE" sz="700" dirty="0" err="1">
                <a:solidFill>
                  <a:schemeClr val="bg2"/>
                </a:solidFill>
                <a:latin typeface="Century Gothic" panose="020B0502020202020204" pitchFamily="34" charset="0"/>
              </a:rPr>
              <a:t>resources</a:t>
            </a:r>
            <a:r>
              <a:rPr lang="de-CH" altLang="de-DE" sz="700" dirty="0">
                <a:solidFill>
                  <a:schemeClr val="bg2"/>
                </a:solidFill>
                <a:latin typeface="Century Gothic" panose="020B0502020202020204" pitchFamily="34" charset="0"/>
              </a:rPr>
              <a:t> in </a:t>
            </a:r>
            <a:r>
              <a:rPr lang="de-CH" altLang="de-DE" sz="700" dirty="0" err="1">
                <a:solidFill>
                  <a:schemeClr val="bg2"/>
                </a:solidFill>
                <a:latin typeface="Century Gothic" panose="020B0502020202020204" pitchFamily="34" charset="0"/>
              </a:rPr>
              <a:t>smartphones</a:t>
            </a:r>
            <a:r>
              <a:rPr lang="de-CH" altLang="de-DE" sz="700" dirty="0">
                <a:solidFill>
                  <a:schemeClr val="bg2"/>
                </a:solidFill>
                <a:latin typeface="Century Gothic" panose="020B0502020202020204" pitchFamily="34" charset="0"/>
              </a:rPr>
              <a:t>. Resources Policy, 68, 101750.</a:t>
            </a:r>
          </a:p>
        </p:txBody>
      </p:sp>
      <p:sp>
        <p:nvSpPr>
          <p:cNvPr id="11" name="Pfeil nach rechts 10">
            <a:extLst>
              <a:ext uri="{FF2B5EF4-FFF2-40B4-BE49-F238E27FC236}">
                <a16:creationId xmlns:a16="http://schemas.microsoft.com/office/drawing/2014/main" id="{451F3DB4-AF18-566A-2253-F8BD65BD4FF2}"/>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2" name="Pfeil nach rechts 11">
            <a:extLst>
              <a:ext uri="{FF2B5EF4-FFF2-40B4-BE49-F238E27FC236}">
                <a16:creationId xmlns:a16="http://schemas.microsoft.com/office/drawing/2014/main" id="{ED713028-5D0C-C8D6-CBD3-ECEBD7E2C66F}"/>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9" name="Rechteck 8">
            <a:extLst>
              <a:ext uri="{FF2B5EF4-FFF2-40B4-BE49-F238E27FC236}">
                <a16:creationId xmlns:a16="http://schemas.microsoft.com/office/drawing/2014/main" id="{1E3A425D-BC83-EC23-CB15-D45D500ADB0D}"/>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7">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sp>
        <p:nvSpPr>
          <p:cNvPr id="18" name="Freihandform 17">
            <a:extLst>
              <a:ext uri="{FF2B5EF4-FFF2-40B4-BE49-F238E27FC236}">
                <a16:creationId xmlns:a16="http://schemas.microsoft.com/office/drawing/2014/main" id="{F772302C-F04F-63C9-1C3A-04CFC51328C5}"/>
              </a:ext>
            </a:extLst>
          </p:cNvPr>
          <p:cNvSpPr/>
          <p:nvPr/>
        </p:nvSpPr>
        <p:spPr bwMode="auto">
          <a:xfrm>
            <a:off x="-1248816"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32142955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8">
            <a:extLst>
              <a:ext uri="{FF2B5EF4-FFF2-40B4-BE49-F238E27FC236}">
                <a16:creationId xmlns:a16="http://schemas.microsoft.com/office/drawing/2014/main" id="{59948CF8-E20B-7DF1-8779-63C028CE42CF}"/>
              </a:ext>
            </a:extLst>
          </p:cNvPr>
          <p:cNvSpPr>
            <a:spLocks noChangeArrowheads="1"/>
          </p:cNvSpPr>
          <p:nvPr/>
        </p:nvSpPr>
        <p:spPr bwMode="auto">
          <a:xfrm>
            <a:off x="5502022" y="6611779"/>
            <a:ext cx="6642650"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latin typeface="Century Gothic" panose="020B0502020202020204" pitchFamily="34" charset="0"/>
              </a:rPr>
              <a:t>Quelle: </a:t>
            </a:r>
            <a:r>
              <a:rPr lang="de-CH" altLang="de-DE" sz="1000" dirty="0">
                <a:latin typeface="Century Gothic" panose="020B0502020202020204" pitchFamily="34" charset="0"/>
                <a:hlinkClick r:id="rId4">
                  <a:extLst>
                    <a:ext uri="{A12FA001-AC4F-418D-AE19-62706E023703}">
                      <ahyp:hlinkClr xmlns:ahyp="http://schemas.microsoft.com/office/drawing/2018/hyperlinkcolor" val="tx"/>
                    </a:ext>
                  </a:extLst>
                </a:hlinkClick>
              </a:rPr>
              <a:t>James Martin/CNET (2019)</a:t>
            </a:r>
            <a:endParaRPr lang="de-CH" altLang="de-DE" sz="1000" dirty="0">
              <a:latin typeface="Century Gothic" panose="020B0502020202020204" pitchFamily="34" charset="0"/>
            </a:endParaRPr>
          </a:p>
        </p:txBody>
      </p:sp>
      <p:sp>
        <p:nvSpPr>
          <p:cNvPr id="68" name="Text">
            <a:extLst>
              <a:ext uri="{FF2B5EF4-FFF2-40B4-BE49-F238E27FC236}">
                <a16:creationId xmlns:a16="http://schemas.microsoft.com/office/drawing/2014/main" id="{3604A08C-D6C0-D5DB-5816-AE79E4A6FAF3}"/>
              </a:ext>
            </a:extLst>
          </p:cNvPr>
          <p:cNvSpPr/>
          <p:nvPr/>
        </p:nvSpPr>
        <p:spPr bwMode="gray">
          <a:xfrm>
            <a:off x="0" y="-7412877"/>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9" name="Rechteck 8">
            <a:extLst>
              <a:ext uri="{FF2B5EF4-FFF2-40B4-BE49-F238E27FC236}">
                <a16:creationId xmlns:a16="http://schemas.microsoft.com/office/drawing/2014/main" id="{87DD6F95-A381-F6B4-93F4-675E642EAC39}"/>
              </a:ext>
            </a:extLst>
          </p:cNvPr>
          <p:cNvSpPr>
            <a:spLocks noChangeArrowheads="1"/>
          </p:cNvSpPr>
          <p:nvPr/>
        </p:nvSpPr>
        <p:spPr bwMode="auto">
          <a:xfrm>
            <a:off x="0" y="-739543"/>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Hilty &amp; Bieser (2017): </a:t>
            </a:r>
            <a:r>
              <a:rPr lang="de-CH" altLang="de-DE" sz="600" dirty="0" err="1">
                <a:solidFill>
                  <a:schemeClr val="bg1"/>
                </a:solidFill>
                <a:latin typeface="Century Gothic" panose="020B0502020202020204" pitchFamily="34" charset="0"/>
              </a:rPr>
              <a:t>Opportunities</a:t>
            </a:r>
            <a:r>
              <a:rPr lang="de-CH" altLang="de-DE" sz="600" dirty="0">
                <a:solidFill>
                  <a:schemeClr val="bg1"/>
                </a:solidFill>
                <a:latin typeface="Century Gothic" panose="020B0502020202020204" pitchFamily="34" charset="0"/>
              </a:rPr>
              <a:t> and </a:t>
            </a:r>
            <a:r>
              <a:rPr lang="de-CH" altLang="de-DE" sz="600" dirty="0" err="1">
                <a:solidFill>
                  <a:schemeClr val="bg1"/>
                </a:solidFill>
                <a:latin typeface="Century Gothic" panose="020B0502020202020204" pitchFamily="34" charset="0"/>
              </a:rPr>
              <a:t>Risks</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Digitalization</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for</a:t>
            </a:r>
            <a:r>
              <a:rPr lang="de-CH" altLang="de-DE" sz="600" dirty="0">
                <a:solidFill>
                  <a:schemeClr val="bg1"/>
                </a:solidFill>
                <a:latin typeface="Century Gothic" panose="020B0502020202020204" pitchFamily="34" charset="0"/>
              </a:rPr>
              <a:t> Climate </a:t>
            </a:r>
            <a:r>
              <a:rPr lang="de-CH" altLang="de-DE" sz="600" dirty="0" err="1">
                <a:solidFill>
                  <a:schemeClr val="bg1"/>
                </a:solidFill>
                <a:latin typeface="Century Gothic" panose="020B0502020202020204" pitchFamily="34" charset="0"/>
              </a:rPr>
              <a:t>Protection</a:t>
            </a:r>
            <a:r>
              <a:rPr lang="de-CH" altLang="de-DE" sz="600" dirty="0">
                <a:solidFill>
                  <a:schemeClr val="bg1"/>
                </a:solidFill>
                <a:latin typeface="Century Gothic" panose="020B0502020202020204" pitchFamily="34" charset="0"/>
              </a:rPr>
              <a:t> in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University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Swisscom, WWF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a:t>
            </a:r>
          </a:p>
        </p:txBody>
      </p:sp>
      <p:pic>
        <p:nvPicPr>
          <p:cNvPr id="70" name="Grafik 69">
            <a:extLst>
              <a:ext uri="{FF2B5EF4-FFF2-40B4-BE49-F238E27FC236}">
                <a16:creationId xmlns:a16="http://schemas.microsoft.com/office/drawing/2014/main" id="{7AF9DA5F-CCA4-A929-E4CD-24A4EC5C3A2E}"/>
              </a:ext>
            </a:extLst>
          </p:cNvPr>
          <p:cNvPicPr>
            <a:picLocks noChangeAspect="1"/>
          </p:cNvPicPr>
          <p:nvPr/>
        </p:nvPicPr>
        <p:blipFill rotWithShape="1">
          <a:blip r:embed="rId5"/>
          <a:srcRect l="19778" r="36145"/>
          <a:stretch/>
        </p:blipFill>
        <p:spPr>
          <a:xfrm>
            <a:off x="2023848" y="-5401894"/>
            <a:ext cx="1911493" cy="3168352"/>
          </a:xfrm>
          <a:prstGeom prst="roundRect">
            <a:avLst/>
          </a:prstGeom>
          <a:effectLst>
            <a:outerShdw blurRad="50800" dist="38100" dir="2700000" algn="tl" rotWithShape="0">
              <a:prstClr val="black">
                <a:alpha val="40000"/>
              </a:prstClr>
            </a:outerShdw>
          </a:effectLst>
        </p:spPr>
      </p:pic>
      <p:sp>
        <p:nvSpPr>
          <p:cNvPr id="71" name="Abgerundetes Rechteck 70">
            <a:extLst>
              <a:ext uri="{FF2B5EF4-FFF2-40B4-BE49-F238E27FC236}">
                <a16:creationId xmlns:a16="http://schemas.microsoft.com/office/drawing/2014/main" id="{A70D0547-BFF9-0B95-DA43-1394450BCB23}"/>
              </a:ext>
            </a:extLst>
          </p:cNvPr>
          <p:cNvSpPr/>
          <p:nvPr/>
        </p:nvSpPr>
        <p:spPr bwMode="auto">
          <a:xfrm>
            <a:off x="2023848" y="-2913551"/>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72" name="Picture 4" descr="electronic wire lot">
            <a:extLst>
              <a:ext uri="{FF2B5EF4-FFF2-40B4-BE49-F238E27FC236}">
                <a16:creationId xmlns:a16="http://schemas.microsoft.com/office/drawing/2014/main" id="{2437C7E6-4542-BE6C-E3FB-428CD4BC79F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6763"/>
          <a:stretch/>
        </p:blipFill>
        <p:spPr bwMode="auto">
          <a:xfrm>
            <a:off x="5073824" y="-5401894"/>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3" name="Abgerundetes Rechteck 72">
            <a:extLst>
              <a:ext uri="{FF2B5EF4-FFF2-40B4-BE49-F238E27FC236}">
                <a16:creationId xmlns:a16="http://schemas.microsoft.com/office/drawing/2014/main" id="{387105B2-450B-3FA7-0838-D97631358990}"/>
              </a:ext>
            </a:extLst>
          </p:cNvPr>
          <p:cNvSpPr/>
          <p:nvPr/>
        </p:nvSpPr>
        <p:spPr bwMode="auto">
          <a:xfrm>
            <a:off x="5073824" y="-2913551"/>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74" name="Picture 6" descr="black and gray computer keyboard on brown wooden table">
            <a:extLst>
              <a:ext uri="{FF2B5EF4-FFF2-40B4-BE49-F238E27FC236}">
                <a16:creationId xmlns:a16="http://schemas.microsoft.com/office/drawing/2014/main" id="{994C05FA-473A-17F5-527D-C2FE6C3826D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19584"/>
          <a:stretch/>
        </p:blipFill>
        <p:spPr bwMode="auto">
          <a:xfrm>
            <a:off x="8123800" y="-5401894"/>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5" name="Abgerundetes Rechteck 74">
            <a:extLst>
              <a:ext uri="{FF2B5EF4-FFF2-40B4-BE49-F238E27FC236}">
                <a16:creationId xmlns:a16="http://schemas.microsoft.com/office/drawing/2014/main" id="{61B3AB7C-A8B9-C4F6-0631-31A56DA9342B}"/>
              </a:ext>
            </a:extLst>
          </p:cNvPr>
          <p:cNvSpPr/>
          <p:nvPr/>
        </p:nvSpPr>
        <p:spPr bwMode="auto">
          <a:xfrm>
            <a:off x="8123800" y="-2913551"/>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6" name="Abgerundetes Rechteck 75">
            <a:extLst>
              <a:ext uri="{FF2B5EF4-FFF2-40B4-BE49-F238E27FC236}">
                <a16:creationId xmlns:a16="http://schemas.microsoft.com/office/drawing/2014/main" id="{E1383582-4E21-4E22-9BE7-5B5827079ACF}"/>
              </a:ext>
            </a:extLst>
          </p:cNvPr>
          <p:cNvSpPr/>
          <p:nvPr/>
        </p:nvSpPr>
        <p:spPr bwMode="auto">
          <a:xfrm>
            <a:off x="8123800" y="-2913551"/>
            <a:ext cx="1911493" cy="680010"/>
          </a:xfrm>
          <a:prstGeom prst="roundRect">
            <a:avLst>
              <a:gd name="adj" fmla="val 47034"/>
            </a:avLst>
          </a:prstGeom>
          <a:solidFill>
            <a:srgbClr val="FFC000">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7" name="Textfeld 76">
            <a:extLst>
              <a:ext uri="{FF2B5EF4-FFF2-40B4-BE49-F238E27FC236}">
                <a16:creationId xmlns:a16="http://schemas.microsoft.com/office/drawing/2014/main" id="{32221008-B914-8951-AB28-EF98A3127D53}"/>
              </a:ext>
            </a:extLst>
          </p:cNvPr>
          <p:cNvSpPr txBox="1"/>
          <p:nvPr/>
        </p:nvSpPr>
        <p:spPr>
          <a:xfrm>
            <a:off x="2226824" y="-2773601"/>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78" name="Textfeld 77">
            <a:extLst>
              <a:ext uri="{FF2B5EF4-FFF2-40B4-BE49-F238E27FC236}">
                <a16:creationId xmlns:a16="http://schemas.microsoft.com/office/drawing/2014/main" id="{32E5FE5A-9BA4-4A57-C323-68B1FC1FBD64}"/>
              </a:ext>
            </a:extLst>
          </p:cNvPr>
          <p:cNvSpPr txBox="1"/>
          <p:nvPr/>
        </p:nvSpPr>
        <p:spPr>
          <a:xfrm>
            <a:off x="5502022" y="-2773601"/>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79" name="Textfeld 78">
            <a:extLst>
              <a:ext uri="{FF2B5EF4-FFF2-40B4-BE49-F238E27FC236}">
                <a16:creationId xmlns:a16="http://schemas.microsoft.com/office/drawing/2014/main" id="{4AECFB33-23EC-6C18-52E6-9B8B49BE8DE7}"/>
              </a:ext>
            </a:extLst>
          </p:cNvPr>
          <p:cNvSpPr txBox="1"/>
          <p:nvPr/>
        </p:nvSpPr>
        <p:spPr>
          <a:xfrm>
            <a:off x="8294716" y="-2773601"/>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80" name="Pfeil nach rechts 79">
            <a:extLst>
              <a:ext uri="{FF2B5EF4-FFF2-40B4-BE49-F238E27FC236}">
                <a16:creationId xmlns:a16="http://schemas.microsoft.com/office/drawing/2014/main" id="{61702E3B-7637-BDF6-B0A2-B42A68E8D29C}"/>
              </a:ext>
            </a:extLst>
          </p:cNvPr>
          <p:cNvSpPr/>
          <p:nvPr/>
        </p:nvSpPr>
        <p:spPr bwMode="auto">
          <a:xfrm>
            <a:off x="4221694" y="-4015740"/>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81" name="Pfeil nach rechts 80">
            <a:extLst>
              <a:ext uri="{FF2B5EF4-FFF2-40B4-BE49-F238E27FC236}">
                <a16:creationId xmlns:a16="http://schemas.microsoft.com/office/drawing/2014/main" id="{551CD949-F9CE-B44B-1414-26483D038DEA}"/>
              </a:ext>
            </a:extLst>
          </p:cNvPr>
          <p:cNvSpPr/>
          <p:nvPr/>
        </p:nvSpPr>
        <p:spPr bwMode="auto">
          <a:xfrm>
            <a:off x="7310856" y="-4015740"/>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44034" name="Picture 2" descr="apple-recycling-robot-daisy-8633">
            <a:extLst>
              <a:ext uri="{FF2B5EF4-FFF2-40B4-BE49-F238E27FC236}">
                <a16:creationId xmlns:a16="http://schemas.microsoft.com/office/drawing/2014/main" id="{FCD87D0A-FBB1-4C5F-4F52-1CBC9261DE3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9961" y="2321383"/>
            <a:ext cx="4624250" cy="308283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4036" name="Picture 4" descr="apple-recycling-robot-daisy-8635">
            <a:extLst>
              <a:ext uri="{FF2B5EF4-FFF2-40B4-BE49-F238E27FC236}">
                <a16:creationId xmlns:a16="http://schemas.microsoft.com/office/drawing/2014/main" id="{F15983D2-ED84-592E-5AD2-E9267C65206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00656" y="2321383"/>
            <a:ext cx="4624249" cy="308283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Pfeil nach rechts 4">
            <a:extLst>
              <a:ext uri="{FF2B5EF4-FFF2-40B4-BE49-F238E27FC236}">
                <a16:creationId xmlns:a16="http://schemas.microsoft.com/office/drawing/2014/main" id="{55B570CF-EA13-420F-306A-1E4D7E0191D8}"/>
              </a:ext>
            </a:extLst>
          </p:cNvPr>
          <p:cNvSpPr/>
          <p:nvPr/>
        </p:nvSpPr>
        <p:spPr bwMode="auto">
          <a:xfrm>
            <a:off x="5714545" y="366477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chemeClr val="bg2">
              <a:alpha val="79608"/>
            </a:schemeClr>
          </a:solidFill>
          <a:ln w="9525" cap="flat" cmpd="sng" algn="ctr">
            <a:solidFill>
              <a:schemeClr val="bg1">
                <a:lumMod val="85000"/>
              </a:schemeClr>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 name="Titel 1">
            <a:extLst>
              <a:ext uri="{FF2B5EF4-FFF2-40B4-BE49-F238E27FC236}">
                <a16:creationId xmlns:a16="http://schemas.microsoft.com/office/drawing/2014/main" id="{F2DFD56A-F697-8425-9CD2-F8C2ED61FD87}"/>
              </a:ext>
            </a:extLst>
          </p:cNvPr>
          <p:cNvSpPr txBox="1">
            <a:spLocks/>
          </p:cNvSpPr>
          <p:nvPr/>
        </p:nvSpPr>
        <p:spPr bwMode="auto">
          <a:xfrm>
            <a:off x="407368" y="4708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kern="0" dirty="0">
                <a:solidFill>
                  <a:schemeClr val="bg2"/>
                </a:solidFill>
                <a:latin typeface="Century Gothic" panose="020B0502020202020204" pitchFamily="34" charset="0"/>
                <a:ea typeface="MS PGothic" charset="-128"/>
              </a:rPr>
              <a:t>Konventionelles industrielles Recycling kann nur einen Bruchteil der Ressourcen wiedergewinnen.</a:t>
            </a:r>
            <a:endParaRPr lang="de-CH" kern="0" dirty="0">
              <a:solidFill>
                <a:schemeClr val="bg2"/>
              </a:solidFill>
              <a:latin typeface="Century Gothic" panose="020B0502020202020204" pitchFamily="34" charset="0"/>
            </a:endParaRPr>
          </a:p>
        </p:txBody>
      </p:sp>
      <p:graphicFrame>
        <p:nvGraphicFramePr>
          <p:cNvPr id="9" name="Diagramm 8">
            <a:extLst>
              <a:ext uri="{FF2B5EF4-FFF2-40B4-BE49-F238E27FC236}">
                <a16:creationId xmlns:a16="http://schemas.microsoft.com/office/drawing/2014/main" id="{E2AD69B3-26F1-2A56-7281-DA4FC682BBC3}"/>
              </a:ext>
            </a:extLst>
          </p:cNvPr>
          <p:cNvGraphicFramePr/>
          <p:nvPr>
            <p:extLst>
              <p:ext uri="{D42A27DB-BD31-4B8C-83A1-F6EECF244321}">
                <p14:modId xmlns:p14="http://schemas.microsoft.com/office/powerpoint/2010/main" val="2595076281"/>
              </p:ext>
            </p:extLst>
          </p:nvPr>
        </p:nvGraphicFramePr>
        <p:xfrm>
          <a:off x="-12899447" y="2141240"/>
          <a:ext cx="11593288" cy="3960440"/>
        </p:xfrm>
        <a:graphic>
          <a:graphicData uri="http://schemas.openxmlformats.org/drawingml/2006/chart">
            <c:chart xmlns:c="http://schemas.openxmlformats.org/drawingml/2006/chart" xmlns:r="http://schemas.openxmlformats.org/officeDocument/2006/relationships" r:id="rId10"/>
          </a:graphicData>
        </a:graphic>
      </p:graphicFrame>
      <p:sp>
        <p:nvSpPr>
          <p:cNvPr id="10" name="Titel 1">
            <a:extLst>
              <a:ext uri="{FF2B5EF4-FFF2-40B4-BE49-F238E27FC236}">
                <a16:creationId xmlns:a16="http://schemas.microsoft.com/office/drawing/2014/main" id="{B1BF93DE-A081-5CC9-6C3F-AF077ECB13EF}"/>
              </a:ext>
            </a:extLst>
          </p:cNvPr>
          <p:cNvSpPr txBox="1">
            <a:spLocks/>
          </p:cNvSpPr>
          <p:nvPr/>
        </p:nvSpPr>
        <p:spPr bwMode="auto">
          <a:xfrm>
            <a:off x="-12755431" y="6232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kern="0" dirty="0">
                <a:solidFill>
                  <a:schemeClr val="bg2"/>
                </a:solidFill>
                <a:latin typeface="Century Gothic" panose="020B0502020202020204" pitchFamily="34" charset="0"/>
                <a:ea typeface="MS PGothic" charset="-128"/>
              </a:rPr>
              <a:t>ICT-Hardware enthält eine hohe Menge an Ressourcen, die wiedergewonnen werden sollten.</a:t>
            </a:r>
            <a:endParaRPr lang="de-CH" kern="0" dirty="0">
              <a:solidFill>
                <a:schemeClr val="bg2"/>
              </a:solidFill>
              <a:latin typeface="Century Gothic" panose="020B0502020202020204" pitchFamily="34" charset="0"/>
            </a:endParaRPr>
          </a:p>
        </p:txBody>
      </p:sp>
      <p:sp>
        <p:nvSpPr>
          <p:cNvPr id="12" name="Textfeld 10">
            <a:extLst>
              <a:ext uri="{FF2B5EF4-FFF2-40B4-BE49-F238E27FC236}">
                <a16:creationId xmlns:a16="http://schemas.microsoft.com/office/drawing/2014/main" id="{069F0542-3F0A-1675-ADC1-B7D78F104C69}"/>
              </a:ext>
            </a:extLst>
          </p:cNvPr>
          <p:cNvSpPr txBox="1"/>
          <p:nvPr/>
        </p:nvSpPr>
        <p:spPr>
          <a:xfrm>
            <a:off x="-11459287" y="2867998"/>
            <a:ext cx="1263867"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0"/>
              </a:spcBef>
              <a:spcAft>
                <a:spcPts val="600"/>
              </a:spcAft>
              <a:buClr>
                <a:schemeClr val="accent6"/>
              </a:buClr>
              <a:buSzPct val="75000"/>
            </a:pPr>
            <a:r>
              <a:rPr lang="de-CH" sz="1800" i="0" dirty="0">
                <a:solidFill>
                  <a:schemeClr val="tx2"/>
                </a:solidFill>
                <a:latin typeface="Century Gothic" panose="020B0502020202020204" pitchFamily="34" charset="0"/>
              </a:rPr>
              <a:t>Anteil = </a:t>
            </a:r>
          </a:p>
        </p:txBody>
      </p:sp>
      <p:sp>
        <p:nvSpPr>
          <p:cNvPr id="13" name="Textfeld 7">
            <a:extLst>
              <a:ext uri="{FF2B5EF4-FFF2-40B4-BE49-F238E27FC236}">
                <a16:creationId xmlns:a16="http://schemas.microsoft.com/office/drawing/2014/main" id="{8536B972-E1F2-7523-59BD-4AE74E92C999}"/>
              </a:ext>
            </a:extLst>
          </p:cNvPr>
          <p:cNvSpPr txBox="1"/>
          <p:nvPr/>
        </p:nvSpPr>
        <p:spPr>
          <a:xfrm>
            <a:off x="-10307159" y="2637165"/>
            <a:ext cx="5184576" cy="800219"/>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ts val="0"/>
              </a:spcBef>
              <a:spcAft>
                <a:spcPts val="1200"/>
              </a:spcAft>
              <a:buClr>
                <a:schemeClr val="accent6"/>
              </a:buClr>
              <a:buSzPct val="75000"/>
            </a:pPr>
            <a:r>
              <a:rPr lang="de-CH" sz="1800" i="0" dirty="0">
                <a:solidFill>
                  <a:schemeClr val="tx2"/>
                </a:solidFill>
                <a:latin typeface="Century Gothic" panose="020B0502020202020204" pitchFamily="34" charset="0"/>
              </a:rPr>
              <a:t>Menge in verkauften Smartphones 2012-2017 </a:t>
            </a:r>
          </a:p>
          <a:p>
            <a:pPr algn="ctr">
              <a:spcBef>
                <a:spcPts val="0"/>
              </a:spcBef>
              <a:spcAft>
                <a:spcPts val="600"/>
              </a:spcAft>
              <a:buClr>
                <a:schemeClr val="accent6"/>
              </a:buClr>
              <a:buSzPct val="75000"/>
            </a:pPr>
            <a:r>
              <a:rPr lang="de-CH" sz="1800" i="0" dirty="0">
                <a:solidFill>
                  <a:schemeClr val="tx2"/>
                </a:solidFill>
                <a:latin typeface="Century Gothic" panose="020B0502020202020204" pitchFamily="34" charset="0"/>
              </a:rPr>
              <a:t>Globale Erzeugung 2016</a:t>
            </a:r>
          </a:p>
        </p:txBody>
      </p:sp>
      <p:cxnSp>
        <p:nvCxnSpPr>
          <p:cNvPr id="14" name="Gerade Verbindung 13">
            <a:extLst>
              <a:ext uri="{FF2B5EF4-FFF2-40B4-BE49-F238E27FC236}">
                <a16:creationId xmlns:a16="http://schemas.microsoft.com/office/drawing/2014/main" id="{D9E0780E-48D4-64CF-E70B-EE24D687BBDE}"/>
              </a:ext>
            </a:extLst>
          </p:cNvPr>
          <p:cNvCxnSpPr>
            <a:cxnSpLocks/>
            <a:endCxn id="13" idx="3"/>
          </p:cNvCxnSpPr>
          <p:nvPr/>
        </p:nvCxnSpPr>
        <p:spPr>
          <a:xfrm>
            <a:off x="-10307159" y="3037274"/>
            <a:ext cx="5184576" cy="1"/>
          </a:xfrm>
          <a:prstGeom prst="line">
            <a:avLst/>
          </a:prstGeom>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5" name="Rechteck 8">
            <a:extLst>
              <a:ext uri="{FF2B5EF4-FFF2-40B4-BE49-F238E27FC236}">
                <a16:creationId xmlns:a16="http://schemas.microsoft.com/office/drawing/2014/main" id="{B52FD48A-6887-46A1-7F88-6AA1374B9D1A}"/>
              </a:ext>
            </a:extLst>
          </p:cNvPr>
          <p:cNvSpPr>
            <a:spLocks noChangeArrowheads="1"/>
          </p:cNvSpPr>
          <p:nvPr/>
        </p:nvSpPr>
        <p:spPr bwMode="auto">
          <a:xfrm>
            <a:off x="-7660777" y="6764179"/>
            <a:ext cx="6642650"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2"/>
                </a:solidFill>
                <a:latin typeface="Century Gothic" panose="020B0502020202020204" pitchFamily="34" charset="0"/>
              </a:rPr>
              <a:t>Quelle: Bookhagen et al. (2020): Metallic </a:t>
            </a:r>
            <a:r>
              <a:rPr lang="de-CH" altLang="de-DE" sz="1000" dirty="0" err="1">
                <a:solidFill>
                  <a:schemeClr val="bg2"/>
                </a:solidFill>
                <a:latin typeface="Century Gothic" panose="020B0502020202020204" pitchFamily="34" charset="0"/>
              </a:rPr>
              <a:t>resources</a:t>
            </a:r>
            <a:r>
              <a:rPr lang="de-CH" altLang="de-DE" sz="1000" dirty="0">
                <a:solidFill>
                  <a:schemeClr val="bg2"/>
                </a:solidFill>
                <a:latin typeface="Century Gothic" panose="020B0502020202020204" pitchFamily="34" charset="0"/>
              </a:rPr>
              <a:t> in </a:t>
            </a:r>
            <a:r>
              <a:rPr lang="de-CH" altLang="de-DE" sz="1000" dirty="0" err="1">
                <a:solidFill>
                  <a:schemeClr val="bg2"/>
                </a:solidFill>
                <a:latin typeface="Century Gothic" panose="020B0502020202020204" pitchFamily="34" charset="0"/>
              </a:rPr>
              <a:t>smartphones</a:t>
            </a:r>
            <a:r>
              <a:rPr lang="de-CH" altLang="de-DE" sz="1000" dirty="0">
                <a:solidFill>
                  <a:schemeClr val="bg2"/>
                </a:solidFill>
                <a:latin typeface="Century Gothic" panose="020B0502020202020204" pitchFamily="34" charset="0"/>
              </a:rPr>
              <a:t>. Resources Policy, 68, 101750.</a:t>
            </a:r>
          </a:p>
        </p:txBody>
      </p:sp>
      <p:sp>
        <p:nvSpPr>
          <p:cNvPr id="20" name="Rechteck 8">
            <a:extLst>
              <a:ext uri="{FF2B5EF4-FFF2-40B4-BE49-F238E27FC236}">
                <a16:creationId xmlns:a16="http://schemas.microsoft.com/office/drawing/2014/main" id="{8B8436BD-FA1B-7154-B9A9-BA7A0C814914}"/>
              </a:ext>
            </a:extLst>
          </p:cNvPr>
          <p:cNvSpPr>
            <a:spLocks noChangeArrowheads="1"/>
          </p:cNvSpPr>
          <p:nvPr/>
        </p:nvSpPr>
        <p:spPr bwMode="auto">
          <a:xfrm>
            <a:off x="0" y="-739543"/>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Hilty &amp; Bieser (2017): </a:t>
            </a:r>
            <a:r>
              <a:rPr lang="de-CH" altLang="de-DE" sz="600" dirty="0" err="1">
                <a:solidFill>
                  <a:schemeClr val="bg1"/>
                </a:solidFill>
                <a:latin typeface="Century Gothic" panose="020B0502020202020204" pitchFamily="34" charset="0"/>
              </a:rPr>
              <a:t>Opportunities</a:t>
            </a:r>
            <a:r>
              <a:rPr lang="de-CH" altLang="de-DE" sz="600" dirty="0">
                <a:solidFill>
                  <a:schemeClr val="bg1"/>
                </a:solidFill>
                <a:latin typeface="Century Gothic" panose="020B0502020202020204" pitchFamily="34" charset="0"/>
              </a:rPr>
              <a:t> and </a:t>
            </a:r>
            <a:r>
              <a:rPr lang="de-CH" altLang="de-DE" sz="600" dirty="0" err="1">
                <a:solidFill>
                  <a:schemeClr val="bg1"/>
                </a:solidFill>
                <a:latin typeface="Century Gothic" panose="020B0502020202020204" pitchFamily="34" charset="0"/>
              </a:rPr>
              <a:t>Risks</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Digitalization</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for</a:t>
            </a:r>
            <a:r>
              <a:rPr lang="de-CH" altLang="de-DE" sz="600" dirty="0">
                <a:solidFill>
                  <a:schemeClr val="bg1"/>
                </a:solidFill>
                <a:latin typeface="Century Gothic" panose="020B0502020202020204" pitchFamily="34" charset="0"/>
              </a:rPr>
              <a:t> Climate </a:t>
            </a:r>
            <a:r>
              <a:rPr lang="de-CH" altLang="de-DE" sz="600" dirty="0" err="1">
                <a:solidFill>
                  <a:schemeClr val="bg1"/>
                </a:solidFill>
                <a:latin typeface="Century Gothic" panose="020B0502020202020204" pitchFamily="34" charset="0"/>
              </a:rPr>
              <a:t>Protection</a:t>
            </a:r>
            <a:r>
              <a:rPr lang="de-CH" altLang="de-DE" sz="600" dirty="0">
                <a:solidFill>
                  <a:schemeClr val="bg1"/>
                </a:solidFill>
                <a:latin typeface="Century Gothic" panose="020B0502020202020204" pitchFamily="34" charset="0"/>
              </a:rPr>
              <a:t> in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University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Swisscom, WWF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a:t>
            </a:r>
          </a:p>
        </p:txBody>
      </p:sp>
      <p:pic>
        <p:nvPicPr>
          <p:cNvPr id="23" name="Apple introduces Daisy, a new robot that disassembles iPhone to recover valuable materials">
            <a:hlinkClick r:id="" action="ppaction://media"/>
            <a:extLst>
              <a:ext uri="{FF2B5EF4-FFF2-40B4-BE49-F238E27FC236}">
                <a16:creationId xmlns:a16="http://schemas.microsoft.com/office/drawing/2014/main" id="{173E9BF3-B315-284D-F6D4-9FB3F9FD417A}"/>
              </a:ext>
            </a:extLst>
          </p:cNvPr>
          <p:cNvPicPr>
            <a:picLocks noChangeAspect="1"/>
          </p:cNvPicPr>
          <p:nvPr>
            <a:videoFile r:link="rId1"/>
            <p:extLst>
              <p:ext uri="{DAA4B4D4-6D71-4841-9C94-3DE7FCFB9230}">
                <p14:media xmlns:p14="http://schemas.microsoft.com/office/powerpoint/2010/main" r:embed="rId2">
                  <p14:trim st="7012.4392" end="4030.1457"/>
                </p14:media>
              </p:ext>
            </p:extLst>
          </p:nvPr>
        </p:nvPicPr>
        <p:blipFill>
          <a:blip r:embed="rId11"/>
          <a:stretch>
            <a:fillRect/>
          </a:stretch>
        </p:blipFill>
        <p:spPr>
          <a:xfrm>
            <a:off x="13351117" y="0"/>
            <a:ext cx="12192000" cy="6858000"/>
          </a:xfrm>
          <a:prstGeom prst="rect">
            <a:avLst/>
          </a:prstGeom>
        </p:spPr>
      </p:pic>
    </p:spTree>
    <p:extLst>
      <p:ext uri="{BB962C8B-B14F-4D97-AF65-F5344CB8AC3E}">
        <p14:creationId xmlns:p14="http://schemas.microsoft.com/office/powerpoint/2010/main" val="41504301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002"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23"/>
                </p:tgtEl>
              </p:cMediaNode>
            </p:video>
            <p:seq concurrent="1" nextAc="seek">
              <p:cTn id="8" restart="whenNotActive" fill="hold" evtFilter="cancelBubble" nodeType="interactiveSeq">
                <p:stCondLst>
                  <p:cond evt="onClick" delay="0">
                    <p:tgtEl>
                      <p:spTgt spid="2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3"/>
                                        </p:tgtEl>
                                      </p:cBhvr>
                                    </p:cmd>
                                  </p:childTnLst>
                                </p:cTn>
                              </p:par>
                            </p:childTnLst>
                          </p:cTn>
                        </p:par>
                      </p:childTnLst>
                    </p:cTn>
                  </p:par>
                </p:childTnLst>
              </p:cTn>
              <p:nextCondLst>
                <p:cond evt="onClick" delay="0">
                  <p:tgtEl>
                    <p:spTgt spid="2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8A20BC0C-D825-4CCC-3E51-39145320A9E7}"/>
              </a:ext>
            </a:extLst>
          </p:cNvPr>
          <p:cNvPicPr>
            <a:picLocks noChangeAspect="1"/>
          </p:cNvPicPr>
          <p:nvPr/>
        </p:nvPicPr>
        <p:blipFill rotWithShape="1">
          <a:blip r:embed="rId3"/>
          <a:srcRect t="15619"/>
          <a:stretch/>
        </p:blipFill>
        <p:spPr>
          <a:xfrm>
            <a:off x="0" y="1213"/>
            <a:ext cx="12192000" cy="6856787"/>
          </a:xfrm>
          <a:prstGeom prst="rect">
            <a:avLst/>
          </a:prstGeom>
        </p:spPr>
      </p:pic>
      <p:sp>
        <p:nvSpPr>
          <p:cNvPr id="15" name="Text">
            <a:extLst>
              <a:ext uri="{FF2B5EF4-FFF2-40B4-BE49-F238E27FC236}">
                <a16:creationId xmlns:a16="http://schemas.microsoft.com/office/drawing/2014/main" id="{4904B57A-2D1A-3399-F822-3882CAF3CD0B}"/>
              </a:ext>
            </a:extLst>
          </p:cNvPr>
          <p:cNvSpPr/>
          <p:nvPr/>
        </p:nvSpPr>
        <p:spPr bwMode="gray">
          <a:xfrm>
            <a:off x="0" y="1006630"/>
            <a:ext cx="7248128" cy="1046653"/>
          </a:xfrm>
          <a:prstGeom prst="rect">
            <a:avLst/>
          </a:prstGeom>
          <a:solidFill>
            <a:srgbClr val="0B523E">
              <a:alpha val="83922"/>
            </a:srgbClr>
          </a:solidFill>
          <a:effectLst>
            <a:outerShdw blurRad="50800" dist="38100" dir="2700000" algn="tl" rotWithShape="0">
              <a:prstClr val="black">
                <a:alpha val="40000"/>
              </a:prstClr>
            </a:outerShdw>
          </a:effectLst>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Rectangle 2">
            <a:extLst>
              <a:ext uri="{FF2B5EF4-FFF2-40B4-BE49-F238E27FC236}">
                <a16:creationId xmlns:a16="http://schemas.microsoft.com/office/drawing/2014/main" id="{80F51BB3-B716-146F-EA9F-A99650F9BF02}"/>
              </a:ext>
            </a:extLst>
          </p:cNvPr>
          <p:cNvSpPr txBox="1">
            <a:spLocks noChangeArrowheads="1"/>
          </p:cNvSpPr>
          <p:nvPr/>
        </p:nvSpPr>
        <p:spPr bwMode="auto">
          <a:xfrm>
            <a:off x="359532" y="1133913"/>
            <a:ext cx="6672572"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r>
              <a:rPr lang="de-CH" altLang="en-US" kern="0" dirty="0">
                <a:solidFill>
                  <a:schemeClr val="bg1"/>
                </a:solidFill>
              </a:rPr>
              <a:t>Das Digitalisierungsdilemma: </a:t>
            </a:r>
            <a:br>
              <a:rPr lang="de-CH" altLang="en-US" kern="0" dirty="0">
                <a:solidFill>
                  <a:schemeClr val="bg1"/>
                </a:solidFill>
              </a:rPr>
            </a:br>
            <a:r>
              <a:rPr lang="de-CH" altLang="en-US" b="0" kern="0" dirty="0">
                <a:solidFill>
                  <a:schemeClr val="bg1"/>
                </a:solidFill>
              </a:rPr>
              <a:t>Klimakiller oder Wegbereiter für Net Zero?</a:t>
            </a:r>
          </a:p>
        </p:txBody>
      </p:sp>
      <p:sp>
        <p:nvSpPr>
          <p:cNvPr id="2" name="Rechteck 1">
            <a:extLst>
              <a:ext uri="{FF2B5EF4-FFF2-40B4-BE49-F238E27FC236}">
                <a16:creationId xmlns:a16="http://schemas.microsoft.com/office/drawing/2014/main" id="{A9745C09-C8DC-FC9F-986F-5765FBB173A7}"/>
              </a:ext>
            </a:extLst>
          </p:cNvPr>
          <p:cNvSpPr/>
          <p:nvPr/>
        </p:nvSpPr>
        <p:spPr bwMode="auto">
          <a:xfrm>
            <a:off x="0" y="5660614"/>
            <a:ext cx="12192000" cy="1197386"/>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10" name="Rechteck 8">
            <a:extLst>
              <a:ext uri="{FF2B5EF4-FFF2-40B4-BE49-F238E27FC236}">
                <a16:creationId xmlns:a16="http://schemas.microsoft.com/office/drawing/2014/main" id="{49B3D263-F258-F26C-C221-30B2A5768300}"/>
              </a:ext>
            </a:extLst>
          </p:cNvPr>
          <p:cNvSpPr>
            <a:spLocks noChangeArrowheads="1"/>
          </p:cNvSpPr>
          <p:nvPr/>
        </p:nvSpPr>
        <p:spPr bwMode="auto">
          <a:xfrm>
            <a:off x="10200456" y="5422614"/>
            <a:ext cx="19915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en-US" altLang="de-DE" sz="800" dirty="0">
                <a:solidFill>
                  <a:schemeClr val="bg1"/>
                </a:solidFill>
                <a:latin typeface="Century Gothic" panose="020B0502020202020204" pitchFamily="34" charset="0"/>
              </a:rPr>
              <a:t>Bild: </a:t>
            </a:r>
            <a:r>
              <a:rPr lang="en-US" altLang="de-DE" sz="800" dirty="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Thomas Richter </a:t>
            </a:r>
            <a:r>
              <a:rPr lang="en-US" altLang="de-DE" sz="800" dirty="0">
                <a:solidFill>
                  <a:schemeClr val="bg1"/>
                </a:solidFill>
                <a:latin typeface="Century Gothic" panose="020B0502020202020204" pitchFamily="34" charset="0"/>
              </a:rPr>
              <a:t>on </a:t>
            </a:r>
            <a:r>
              <a:rPr lang="en-US" altLang="de-DE" sz="800" dirty="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Unsplash</a:t>
            </a:r>
            <a:endParaRPr lang="en-US" altLang="de-DE" sz="800" dirty="0">
              <a:solidFill>
                <a:schemeClr val="bg1"/>
              </a:solidFill>
              <a:latin typeface="Century Gothic" panose="020B0502020202020204" pitchFamily="34" charset="0"/>
            </a:endParaRPr>
          </a:p>
        </p:txBody>
      </p:sp>
      <p:pic>
        <p:nvPicPr>
          <p:cNvPr id="11" name="Picture 2" descr="Berner Fachhochschule BFH | Bring Your Own Device (BYOD) von edu.ch">
            <a:extLst>
              <a:ext uri="{FF2B5EF4-FFF2-40B4-BE49-F238E27FC236}">
                <a16:creationId xmlns:a16="http://schemas.microsoft.com/office/drawing/2014/main" id="{E676847B-81B5-2D8E-26E1-B1A13E04E9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28978" y="5879233"/>
            <a:ext cx="2184331" cy="760147"/>
          </a:xfrm>
          <a:prstGeom prst="rect">
            <a:avLst/>
          </a:prstGeom>
          <a:noFill/>
          <a:extLst>
            <a:ext uri="{909E8E84-426E-40DD-AFC4-6F175D3DCCD1}">
              <a14:hiddenFill xmlns:a14="http://schemas.microsoft.com/office/drawing/2010/main">
                <a:solidFill>
                  <a:srgbClr val="FFFFFF"/>
                </a:solidFill>
              </a14:hiddenFill>
            </a:ext>
          </a:extLst>
        </p:spPr>
      </p:pic>
      <p:sp>
        <p:nvSpPr>
          <p:cNvPr id="5" name="Untertitel 3">
            <a:extLst>
              <a:ext uri="{FF2B5EF4-FFF2-40B4-BE49-F238E27FC236}">
                <a16:creationId xmlns:a16="http://schemas.microsoft.com/office/drawing/2014/main" id="{74436F1B-10C2-C130-9412-97DA3B012161}"/>
              </a:ext>
            </a:extLst>
          </p:cNvPr>
          <p:cNvSpPr txBox="1">
            <a:spLocks/>
          </p:cNvSpPr>
          <p:nvPr/>
        </p:nvSpPr>
        <p:spPr bwMode="auto">
          <a:xfrm>
            <a:off x="263352" y="5820955"/>
            <a:ext cx="5928320" cy="68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a:buFont typeface="Arial" charset="0"/>
              <a:buNone/>
              <a:defRPr/>
            </a:pPr>
            <a:r>
              <a:rPr lang="de-CH" altLang="en-US" sz="1050" b="1" kern="0" dirty="0">
                <a:ea typeface="MS PGothic" charset="-128"/>
              </a:rPr>
              <a:t>Prof. Dr. Jan Bieser</a:t>
            </a:r>
          </a:p>
          <a:p>
            <a:pPr marL="9525" indent="-9525">
              <a:defRPr/>
            </a:pPr>
            <a:r>
              <a:rPr lang="de-DE" altLang="en-US" sz="1050" kern="0" dirty="0">
                <a:ea typeface="MS PGothic" charset="-128"/>
              </a:rPr>
              <a:t>Assistenzprofessor für Digitalisierung &amp; Nachhaltigkeit / Leiter Fachgruppe Data &amp; Infrastructure</a:t>
            </a:r>
            <a:endParaRPr lang="de-CH" altLang="en-US" sz="1050" kern="0" dirty="0">
              <a:ea typeface="MS PGothic" charset="-128"/>
            </a:endParaRPr>
          </a:p>
          <a:p>
            <a:pPr marL="9525" indent="-9525">
              <a:defRPr/>
            </a:pPr>
            <a:r>
              <a:rPr lang="de-CH" altLang="en-US" sz="1050" kern="0" dirty="0">
                <a:ea typeface="MS PGothic" charset="-128"/>
              </a:rPr>
              <a:t>Institute Public </a:t>
            </a:r>
            <a:r>
              <a:rPr lang="de-CH" altLang="en-US" sz="1050" kern="0" dirty="0" err="1">
                <a:ea typeface="MS PGothic" charset="-128"/>
              </a:rPr>
              <a:t>Sector</a:t>
            </a:r>
            <a:r>
              <a:rPr lang="de-CH" altLang="en-US" sz="1050" kern="0" dirty="0">
                <a:ea typeface="MS PGothic" charset="-128"/>
              </a:rPr>
              <a:t> Transformation, Departement Wirtschaft</a:t>
            </a:r>
          </a:p>
          <a:p>
            <a:pPr marL="9525" indent="-9525">
              <a:defRPr/>
            </a:pPr>
            <a:r>
              <a:rPr lang="de-CH" altLang="en-US" sz="1050" kern="0" dirty="0">
                <a:ea typeface="MS PGothic" charset="-128"/>
              </a:rPr>
              <a:t>Berner Fachhochschule</a:t>
            </a:r>
          </a:p>
        </p:txBody>
      </p:sp>
      <p:sp>
        <p:nvSpPr>
          <p:cNvPr id="3" name="Inhaltsplatzhalter 2">
            <a:extLst>
              <a:ext uri="{FF2B5EF4-FFF2-40B4-BE49-F238E27FC236}">
                <a16:creationId xmlns:a16="http://schemas.microsoft.com/office/drawing/2014/main" id="{444D2ACE-5E34-73EC-A13E-6564A5040AEF}"/>
              </a:ext>
            </a:extLst>
          </p:cNvPr>
          <p:cNvSpPr txBox="1">
            <a:spLocks/>
          </p:cNvSpPr>
          <p:nvPr/>
        </p:nvSpPr>
        <p:spPr bwMode="auto">
          <a:xfrm>
            <a:off x="-3414581" y="5880059"/>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latin typeface="Century Gothic" panose="020B0502020202020204" pitchFamily="34" charset="0"/>
                <a:ea typeface="MS PGothic" charset="-128"/>
              </a:rPr>
              <a:t>Quelle: </a:t>
            </a:r>
            <a:r>
              <a:rPr lang="en-US" altLang="x-none" sz="1000" kern="0" dirty="0">
                <a:latin typeface="Century Gothic" panose="020B0502020202020204" pitchFamily="34" charset="0"/>
                <a:ea typeface="MS PGothic" charset="-128"/>
                <a:hlinkClick r:id="rId7">
                  <a:extLst>
                    <a:ext uri="{A12FA001-AC4F-418D-AE19-62706E023703}">
                      <ahyp:hlinkClr xmlns:ahyp="http://schemas.microsoft.com/office/drawing/2018/hyperlinkcolor" val="tx"/>
                    </a:ext>
                  </a:extLst>
                </a:hlinkClick>
              </a:rPr>
              <a:t>Steffen et al. (2015)</a:t>
            </a:r>
            <a:endParaRPr lang="en-US" altLang="x-none" sz="1000" kern="0" dirty="0">
              <a:latin typeface="Century Gothic" panose="020B0502020202020204" pitchFamily="34" charset="0"/>
              <a:ea typeface="MS PGothic" charset="-128"/>
            </a:endParaRPr>
          </a:p>
        </p:txBody>
      </p:sp>
      <p:sp>
        <p:nvSpPr>
          <p:cNvPr id="4" name="Textfeld 3">
            <a:extLst>
              <a:ext uri="{FF2B5EF4-FFF2-40B4-BE49-F238E27FC236}">
                <a16:creationId xmlns:a16="http://schemas.microsoft.com/office/drawing/2014/main" id="{E7967BCA-1321-804E-3174-D57764DA51BC}"/>
              </a:ext>
            </a:extLst>
          </p:cNvPr>
          <p:cNvSpPr txBox="1"/>
          <p:nvPr/>
        </p:nvSpPr>
        <p:spPr>
          <a:xfrm>
            <a:off x="-8412119" y="-465573"/>
            <a:ext cx="3658373" cy="461665"/>
          </a:xfrm>
          <a:prstGeom prst="rect">
            <a:avLst/>
          </a:prstGeom>
          <a:noFill/>
        </p:spPr>
        <p:txBody>
          <a:bodyPr wrap="none" rtlCol="0">
            <a:spAutoFit/>
          </a:bodyPr>
          <a:lstStyle/>
          <a:p>
            <a:pPr algn="ctr" defTabSz="57600" eaLnBrk="1" hangingPunct="1">
              <a:buClr>
                <a:schemeClr val="accent1"/>
              </a:buClr>
              <a:defRPr/>
            </a:pPr>
            <a:r>
              <a:rPr lang="en-US" sz="2400" b="1" dirty="0">
                <a:solidFill>
                  <a:schemeClr val="bg2"/>
                </a:solidFill>
                <a:latin typeface="Century Gothic" panose="020B0502020202020204" pitchFamily="34" charset="0"/>
                <a:ea typeface="MS PGothic" charset="-128"/>
                <a:cs typeface="+mj-cs"/>
              </a:rPr>
              <a:t>The Great Acceleration</a:t>
            </a:r>
          </a:p>
        </p:txBody>
      </p:sp>
      <p:grpSp>
        <p:nvGrpSpPr>
          <p:cNvPr id="6" name="Gruppieren 5">
            <a:extLst>
              <a:ext uri="{FF2B5EF4-FFF2-40B4-BE49-F238E27FC236}">
                <a16:creationId xmlns:a16="http://schemas.microsoft.com/office/drawing/2014/main" id="{C8DCB113-C96F-EB96-CCBB-16460D59CE5D}"/>
              </a:ext>
            </a:extLst>
          </p:cNvPr>
          <p:cNvGrpSpPr/>
          <p:nvPr/>
        </p:nvGrpSpPr>
        <p:grpSpPr>
          <a:xfrm>
            <a:off x="-10822674" y="193003"/>
            <a:ext cx="8460478" cy="5686230"/>
            <a:chOff x="1856259" y="983130"/>
            <a:chExt cx="8460478" cy="5686230"/>
          </a:xfrm>
          <a:solidFill>
            <a:schemeClr val="bg1">
              <a:lumMod val="95000"/>
            </a:schemeClr>
          </a:solidFill>
        </p:grpSpPr>
        <p:grpSp>
          <p:nvGrpSpPr>
            <p:cNvPr id="7" name="Gruppieren 6">
              <a:extLst>
                <a:ext uri="{FF2B5EF4-FFF2-40B4-BE49-F238E27FC236}">
                  <a16:creationId xmlns:a16="http://schemas.microsoft.com/office/drawing/2014/main" id="{A33B1558-E49A-2BD4-1551-E8ED73A96FBB}"/>
                </a:ext>
              </a:extLst>
            </p:cNvPr>
            <p:cNvGrpSpPr/>
            <p:nvPr/>
          </p:nvGrpSpPr>
          <p:grpSpPr>
            <a:xfrm>
              <a:off x="1875263" y="983130"/>
              <a:ext cx="8441474" cy="5686230"/>
              <a:chOff x="1875263" y="983130"/>
              <a:chExt cx="8441474" cy="5686230"/>
            </a:xfrm>
            <a:grpFill/>
          </p:grpSpPr>
          <p:pic>
            <p:nvPicPr>
              <p:cNvPr id="26" name="Grafik 25">
                <a:extLst>
                  <a:ext uri="{FF2B5EF4-FFF2-40B4-BE49-F238E27FC236}">
                    <a16:creationId xmlns:a16="http://schemas.microsoft.com/office/drawing/2014/main" id="{A63C88B7-930A-8A7A-A155-10AB33C742AE}"/>
                  </a:ext>
                </a:extLst>
              </p:cNvPr>
              <p:cNvPicPr>
                <a:picLocks noChangeAspect="1"/>
              </p:cNvPicPr>
              <p:nvPr/>
            </p:nvPicPr>
            <p:blipFill>
              <a:blip r:embed="rId8">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983130"/>
                <a:ext cx="3976978" cy="2806518"/>
              </a:xfrm>
              <a:prstGeom prst="rect">
                <a:avLst/>
              </a:prstGeom>
              <a:grpFill/>
            </p:spPr>
          </p:pic>
          <p:pic>
            <p:nvPicPr>
              <p:cNvPr id="27" name="Grafik 26">
                <a:extLst>
                  <a:ext uri="{FF2B5EF4-FFF2-40B4-BE49-F238E27FC236}">
                    <a16:creationId xmlns:a16="http://schemas.microsoft.com/office/drawing/2014/main" id="{F6482881-6499-B0C0-F9D1-CB63F3A6FA81}"/>
                  </a:ext>
                </a:extLst>
              </p:cNvPr>
              <p:cNvPicPr>
                <a:picLocks noChangeAspect="1"/>
              </p:cNvPicPr>
              <p:nvPr/>
            </p:nvPicPr>
            <p:blipFill>
              <a:blip r:embed="rId9">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3862842"/>
                <a:ext cx="3976978" cy="2806518"/>
              </a:xfrm>
              <a:prstGeom prst="rect">
                <a:avLst/>
              </a:prstGeom>
              <a:grpFill/>
            </p:spPr>
          </p:pic>
          <p:pic>
            <p:nvPicPr>
              <p:cNvPr id="28" name="Grafik 27">
                <a:extLst>
                  <a:ext uri="{FF2B5EF4-FFF2-40B4-BE49-F238E27FC236}">
                    <a16:creationId xmlns:a16="http://schemas.microsoft.com/office/drawing/2014/main" id="{EDA014EF-BB09-FF72-D61E-F96C340098F1}"/>
                  </a:ext>
                </a:extLst>
              </p:cNvPr>
              <p:cNvPicPr>
                <a:picLocks noChangeAspect="1"/>
              </p:cNvPicPr>
              <p:nvPr/>
            </p:nvPicPr>
            <p:blipFill>
              <a:blip r:embed="rId10">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3862842"/>
                <a:ext cx="3976978" cy="2806518"/>
              </a:xfrm>
              <a:prstGeom prst="rect">
                <a:avLst/>
              </a:prstGeom>
              <a:grpFill/>
            </p:spPr>
          </p:pic>
          <p:pic>
            <p:nvPicPr>
              <p:cNvPr id="29" name="Grafik 28">
                <a:extLst>
                  <a:ext uri="{FF2B5EF4-FFF2-40B4-BE49-F238E27FC236}">
                    <a16:creationId xmlns:a16="http://schemas.microsoft.com/office/drawing/2014/main" id="{9AF2BCB7-73DD-9EAF-337A-A5D2B3796BC7}"/>
                  </a:ext>
                </a:extLst>
              </p:cNvPr>
              <p:cNvPicPr>
                <a:picLocks noChangeAspect="1"/>
              </p:cNvPicPr>
              <p:nvPr/>
            </p:nvPicPr>
            <p:blipFill>
              <a:blip r:embed="rId11">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1053648"/>
                <a:ext cx="3987299" cy="2736000"/>
              </a:xfrm>
              <a:prstGeom prst="rect">
                <a:avLst/>
              </a:prstGeom>
              <a:grpFill/>
            </p:spPr>
          </p:pic>
        </p:grpSp>
        <p:sp>
          <p:nvSpPr>
            <p:cNvPr id="8" name="Textfeld 7">
              <a:extLst>
                <a:ext uri="{FF2B5EF4-FFF2-40B4-BE49-F238E27FC236}">
                  <a16:creationId xmlns:a16="http://schemas.microsoft.com/office/drawing/2014/main" id="{E2D74DFB-6C90-9528-9723-5245AB492C7E}"/>
                </a:ext>
              </a:extLst>
            </p:cNvPr>
            <p:cNvSpPr txBox="1"/>
            <p:nvPr/>
          </p:nvSpPr>
          <p:spPr>
            <a:xfrm>
              <a:off x="2622084" y="1268760"/>
              <a:ext cx="1726755" cy="615553"/>
            </a:xfrm>
            <a:prstGeom prst="rect">
              <a:avLst/>
            </a:prstGeom>
            <a:grpFill/>
          </p:spPr>
          <p:txBody>
            <a:bodyPr wrap="none" rtlCol="0">
              <a:spAutoFit/>
            </a:bodyPr>
            <a:lstStyle/>
            <a:p>
              <a:r>
                <a:rPr lang="de-CH" dirty="0">
                  <a:solidFill>
                    <a:srgbClr val="106D92"/>
                  </a:solidFill>
                  <a:latin typeface="Century Gothic" panose="020B0502020202020204" pitchFamily="34" charset="0"/>
                </a:rPr>
                <a:t>Primärenergie-</a:t>
              </a:r>
              <a:br>
                <a:rPr lang="de-CH" dirty="0">
                  <a:solidFill>
                    <a:srgbClr val="106D92"/>
                  </a:solidFill>
                  <a:latin typeface="Century Gothic" panose="020B0502020202020204" pitchFamily="34" charset="0"/>
                </a:rPr>
              </a:br>
              <a:r>
                <a:rPr lang="de-CH" dirty="0">
                  <a:solidFill>
                    <a:srgbClr val="106D92"/>
                  </a:solidFill>
                  <a:latin typeface="Century Gothic" panose="020B0502020202020204" pitchFamily="34" charset="0"/>
                </a:rPr>
                <a:t>verbrauch</a:t>
              </a:r>
            </a:p>
          </p:txBody>
        </p:sp>
        <p:sp>
          <p:nvSpPr>
            <p:cNvPr id="9" name="Textfeld 8">
              <a:extLst>
                <a:ext uri="{FF2B5EF4-FFF2-40B4-BE49-F238E27FC236}">
                  <a16:creationId xmlns:a16="http://schemas.microsoft.com/office/drawing/2014/main" id="{6D174972-24FB-CDD0-272B-2A4F81A9401A}"/>
                </a:ext>
              </a:extLst>
            </p:cNvPr>
            <p:cNvSpPr txBox="1"/>
            <p:nvPr/>
          </p:nvSpPr>
          <p:spPr>
            <a:xfrm>
              <a:off x="2622084" y="4057077"/>
              <a:ext cx="1611339" cy="615553"/>
            </a:xfrm>
            <a:prstGeom prst="rect">
              <a:avLst/>
            </a:prstGeom>
            <a:grpFill/>
          </p:spPr>
          <p:txBody>
            <a:bodyPr wrap="none" rtlCol="0">
              <a:spAutoFit/>
            </a:bodyPr>
            <a:lstStyle/>
            <a:p>
              <a:r>
                <a:rPr lang="de-CH" dirty="0">
                  <a:solidFill>
                    <a:srgbClr val="106D92"/>
                  </a:solidFill>
                  <a:latin typeface="Century Gothic" panose="020B0502020202020204" pitchFamily="34" charset="0"/>
                </a:rPr>
                <a:t>Oberflächen-</a:t>
              </a:r>
              <a:br>
                <a:rPr lang="de-CH" dirty="0">
                  <a:solidFill>
                    <a:srgbClr val="106D92"/>
                  </a:solidFill>
                  <a:latin typeface="Century Gothic" panose="020B0502020202020204" pitchFamily="34" charset="0"/>
                </a:rPr>
              </a:br>
              <a:r>
                <a:rPr lang="de-CH" dirty="0" err="1">
                  <a:solidFill>
                    <a:srgbClr val="106D92"/>
                  </a:solidFill>
                  <a:latin typeface="Century Gothic" panose="020B0502020202020204" pitchFamily="34" charset="0"/>
                </a:rPr>
                <a:t>temperatur</a:t>
              </a:r>
              <a:endParaRPr lang="de-CH" dirty="0">
                <a:solidFill>
                  <a:srgbClr val="106D92"/>
                </a:solidFill>
                <a:latin typeface="Century Gothic" panose="020B0502020202020204" pitchFamily="34" charset="0"/>
              </a:endParaRPr>
            </a:p>
          </p:txBody>
        </p:sp>
        <p:sp>
          <p:nvSpPr>
            <p:cNvPr id="13" name="Textfeld 12">
              <a:extLst>
                <a:ext uri="{FF2B5EF4-FFF2-40B4-BE49-F238E27FC236}">
                  <a16:creationId xmlns:a16="http://schemas.microsoft.com/office/drawing/2014/main" id="{2E2CCADB-1517-1828-BED6-394B5DB91FAC}"/>
                </a:ext>
              </a:extLst>
            </p:cNvPr>
            <p:cNvSpPr txBox="1"/>
            <p:nvPr/>
          </p:nvSpPr>
          <p:spPr>
            <a:xfrm>
              <a:off x="7032104" y="4057077"/>
              <a:ext cx="1584176" cy="615553"/>
            </a:xfrm>
            <a:prstGeom prst="rect">
              <a:avLst/>
            </a:prstGeom>
            <a:grpFill/>
          </p:spPr>
          <p:txBody>
            <a:bodyPr wrap="square" rtlCol="0">
              <a:spAutoFit/>
            </a:bodyPr>
            <a:lstStyle/>
            <a:p>
              <a:r>
                <a:rPr lang="de-CH" dirty="0">
                  <a:solidFill>
                    <a:srgbClr val="106D92"/>
                  </a:solidFill>
                  <a:latin typeface="Century Gothic" panose="020B0502020202020204" pitchFamily="34" charset="0"/>
                </a:rPr>
                <a:t>Ozean-</a:t>
              </a:r>
              <a:br>
                <a:rPr lang="de-CH" dirty="0">
                  <a:solidFill>
                    <a:srgbClr val="106D92"/>
                  </a:solidFill>
                  <a:latin typeface="Century Gothic" panose="020B0502020202020204" pitchFamily="34" charset="0"/>
                </a:rPr>
              </a:br>
              <a:r>
                <a:rPr lang="de-CH" dirty="0" err="1">
                  <a:solidFill>
                    <a:srgbClr val="106D92"/>
                  </a:solidFill>
                  <a:latin typeface="Century Gothic" panose="020B0502020202020204" pitchFamily="34" charset="0"/>
                </a:rPr>
                <a:t>versäuerung</a:t>
              </a:r>
              <a:endParaRPr lang="de-CH" dirty="0">
                <a:solidFill>
                  <a:srgbClr val="106D92"/>
                </a:solidFill>
                <a:latin typeface="Century Gothic" panose="020B0502020202020204" pitchFamily="34" charset="0"/>
              </a:endParaRPr>
            </a:p>
          </p:txBody>
        </p:sp>
        <p:sp>
          <p:nvSpPr>
            <p:cNvPr id="16" name="Textfeld 15">
              <a:extLst>
                <a:ext uri="{FF2B5EF4-FFF2-40B4-BE49-F238E27FC236}">
                  <a16:creationId xmlns:a16="http://schemas.microsoft.com/office/drawing/2014/main" id="{971EFDFE-FFCA-1E14-20B8-941FD64D0CCE}"/>
                </a:ext>
              </a:extLst>
            </p:cNvPr>
            <p:cNvSpPr txBox="1"/>
            <p:nvPr/>
          </p:nvSpPr>
          <p:spPr>
            <a:xfrm>
              <a:off x="7032104" y="1196752"/>
              <a:ext cx="1771639" cy="615553"/>
            </a:xfrm>
            <a:prstGeom prst="rect">
              <a:avLst/>
            </a:prstGeom>
            <a:grpFill/>
          </p:spPr>
          <p:txBody>
            <a:bodyPr wrap="none" rtlCol="0">
              <a:spAutoFit/>
            </a:bodyPr>
            <a:lstStyle/>
            <a:p>
              <a:r>
                <a:rPr lang="de-CH" dirty="0">
                  <a:solidFill>
                    <a:srgbClr val="106D92"/>
                  </a:solidFill>
                  <a:latin typeface="Century Gothic" panose="020B0502020202020204" pitchFamily="34" charset="0"/>
                </a:rPr>
                <a:t>Verlust von</a:t>
              </a:r>
              <a:br>
                <a:rPr lang="de-CH" dirty="0">
                  <a:solidFill>
                    <a:srgbClr val="106D92"/>
                  </a:solidFill>
                  <a:latin typeface="Century Gothic" panose="020B0502020202020204" pitchFamily="34" charset="0"/>
                </a:rPr>
              </a:br>
              <a:r>
                <a:rPr lang="de-CH" dirty="0">
                  <a:solidFill>
                    <a:srgbClr val="106D92"/>
                  </a:solidFill>
                  <a:latin typeface="Century Gothic" panose="020B0502020202020204" pitchFamily="34" charset="0"/>
                </a:rPr>
                <a:t>Tropenwäldern</a:t>
              </a:r>
            </a:p>
          </p:txBody>
        </p:sp>
        <p:sp>
          <p:nvSpPr>
            <p:cNvPr id="17" name="Textfeld 16">
              <a:extLst>
                <a:ext uri="{FF2B5EF4-FFF2-40B4-BE49-F238E27FC236}">
                  <a16:creationId xmlns:a16="http://schemas.microsoft.com/office/drawing/2014/main" id="{63DDA448-6DE7-30BC-B39B-74E62430B464}"/>
                </a:ext>
              </a:extLst>
            </p:cNvPr>
            <p:cNvSpPr txBox="1"/>
            <p:nvPr/>
          </p:nvSpPr>
          <p:spPr>
            <a:xfrm>
              <a:off x="3800722" y="3550444"/>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18" name="Textfeld 17">
              <a:extLst>
                <a:ext uri="{FF2B5EF4-FFF2-40B4-BE49-F238E27FC236}">
                  <a16:creationId xmlns:a16="http://schemas.microsoft.com/office/drawing/2014/main" id="{13FF12FE-6ED5-0907-D7D6-3289E2DBB114}"/>
                </a:ext>
              </a:extLst>
            </p:cNvPr>
            <p:cNvSpPr txBox="1"/>
            <p:nvPr/>
          </p:nvSpPr>
          <p:spPr>
            <a:xfrm>
              <a:off x="3800722" y="6407750"/>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19" name="Textfeld 18">
              <a:extLst>
                <a:ext uri="{FF2B5EF4-FFF2-40B4-BE49-F238E27FC236}">
                  <a16:creationId xmlns:a16="http://schemas.microsoft.com/office/drawing/2014/main" id="{6AC07D3C-FEE2-257B-00C0-EE87F15DE336}"/>
                </a:ext>
              </a:extLst>
            </p:cNvPr>
            <p:cNvSpPr txBox="1"/>
            <p:nvPr/>
          </p:nvSpPr>
          <p:spPr>
            <a:xfrm>
              <a:off x="8300422" y="6407750"/>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20" name="Textfeld 19">
              <a:extLst>
                <a:ext uri="{FF2B5EF4-FFF2-40B4-BE49-F238E27FC236}">
                  <a16:creationId xmlns:a16="http://schemas.microsoft.com/office/drawing/2014/main" id="{1CF32D37-AB95-E503-8472-74861057E384}"/>
                </a:ext>
              </a:extLst>
            </p:cNvPr>
            <p:cNvSpPr txBox="1"/>
            <p:nvPr/>
          </p:nvSpPr>
          <p:spPr>
            <a:xfrm>
              <a:off x="8300422" y="3546396"/>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21" name="Textfeld 20">
              <a:extLst>
                <a:ext uri="{FF2B5EF4-FFF2-40B4-BE49-F238E27FC236}">
                  <a16:creationId xmlns:a16="http://schemas.microsoft.com/office/drawing/2014/main" id="{B1750333-E6E9-7296-D372-A97AA71A2B3F}"/>
                </a:ext>
              </a:extLst>
            </p:cNvPr>
            <p:cNvSpPr txBox="1"/>
            <p:nvPr/>
          </p:nvSpPr>
          <p:spPr>
            <a:xfrm rot="16200000">
              <a:off x="1469935" y="2087132"/>
              <a:ext cx="1034257" cy="261610"/>
            </a:xfrm>
            <a:prstGeom prst="rect">
              <a:avLst/>
            </a:prstGeom>
            <a:grpFill/>
          </p:spPr>
          <p:txBody>
            <a:bodyPr wrap="none" rtlCol="0">
              <a:spAutoFit/>
            </a:bodyPr>
            <a:lstStyle/>
            <a:p>
              <a:r>
                <a:rPr lang="de-CH" sz="1100" dirty="0" err="1">
                  <a:solidFill>
                    <a:srgbClr val="106D92"/>
                  </a:solidFill>
                  <a:latin typeface="Century Gothic" panose="020B0502020202020204" pitchFamily="34" charset="0"/>
                </a:rPr>
                <a:t>Exajoule</a:t>
              </a:r>
              <a:r>
                <a:rPr lang="de-CH" sz="1100" dirty="0">
                  <a:solidFill>
                    <a:srgbClr val="106D92"/>
                  </a:solidFill>
                  <a:latin typeface="Century Gothic" panose="020B0502020202020204" pitchFamily="34" charset="0"/>
                </a:rPr>
                <a:t> (EJ)</a:t>
              </a:r>
            </a:p>
          </p:txBody>
        </p:sp>
        <p:sp>
          <p:nvSpPr>
            <p:cNvPr id="22" name="Textfeld 21">
              <a:extLst>
                <a:ext uri="{FF2B5EF4-FFF2-40B4-BE49-F238E27FC236}">
                  <a16:creationId xmlns:a16="http://schemas.microsoft.com/office/drawing/2014/main" id="{7DCFFEAC-C9DC-AF50-690E-C7082CE41ABD}"/>
                </a:ext>
              </a:extLst>
            </p:cNvPr>
            <p:cNvSpPr txBox="1"/>
            <p:nvPr/>
          </p:nvSpPr>
          <p:spPr>
            <a:xfrm rot="16200000">
              <a:off x="1016288" y="4920324"/>
              <a:ext cx="1941557"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Temperaturanomalität ° </a:t>
              </a:r>
            </a:p>
          </p:txBody>
        </p:sp>
        <p:sp>
          <p:nvSpPr>
            <p:cNvPr id="23" name="Textfeld 22">
              <a:extLst>
                <a:ext uri="{FF2B5EF4-FFF2-40B4-BE49-F238E27FC236}">
                  <a16:creationId xmlns:a16="http://schemas.microsoft.com/office/drawing/2014/main" id="{51138F37-FA60-752F-2E63-ECBDF952B8DD}"/>
                </a:ext>
              </a:extLst>
            </p:cNvPr>
            <p:cNvSpPr txBox="1"/>
            <p:nvPr/>
          </p:nvSpPr>
          <p:spPr>
            <a:xfrm rot="16200000">
              <a:off x="1837025" y="4024300"/>
              <a:ext cx="300082" cy="261610"/>
            </a:xfrm>
            <a:prstGeom prst="rect">
              <a:avLst/>
            </a:prstGeom>
            <a:grpFill/>
          </p:spPr>
          <p:txBody>
            <a:bodyPr wrap="square" lIns="0" rIns="90000" rtlCol="0">
              <a:spAutoFit/>
            </a:bodyPr>
            <a:lstStyle/>
            <a:p>
              <a:r>
                <a:rPr lang="de-CH" sz="1100" dirty="0">
                  <a:solidFill>
                    <a:srgbClr val="106D92"/>
                  </a:solidFill>
                  <a:latin typeface="Century Gothic" panose="020B0502020202020204" pitchFamily="34" charset="0"/>
                </a:rPr>
                <a:t>C</a:t>
              </a:r>
            </a:p>
          </p:txBody>
        </p:sp>
        <p:sp>
          <p:nvSpPr>
            <p:cNvPr id="24" name="Textfeld 23">
              <a:extLst>
                <a:ext uri="{FF2B5EF4-FFF2-40B4-BE49-F238E27FC236}">
                  <a16:creationId xmlns:a16="http://schemas.microsoft.com/office/drawing/2014/main" id="{5426034A-B71B-5677-18EC-250FDF483FEC}"/>
                </a:ext>
              </a:extLst>
            </p:cNvPr>
            <p:cNvSpPr txBox="1"/>
            <p:nvPr/>
          </p:nvSpPr>
          <p:spPr>
            <a:xfrm rot="16200000">
              <a:off x="5337474" y="4920325"/>
              <a:ext cx="2263761"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Wasserstoffion-Konz., </a:t>
              </a:r>
              <a:r>
                <a:rPr lang="de-CH" sz="1100" dirty="0" err="1">
                  <a:solidFill>
                    <a:srgbClr val="106D92"/>
                  </a:solidFill>
                  <a:latin typeface="Century Gothic" panose="020B0502020202020204" pitchFamily="34" charset="0"/>
                </a:rPr>
                <a:t>nmol</a:t>
              </a:r>
              <a:r>
                <a:rPr lang="de-CH" sz="1100" dirty="0">
                  <a:solidFill>
                    <a:srgbClr val="106D92"/>
                  </a:solidFill>
                  <a:latin typeface="Century Gothic" panose="020B0502020202020204" pitchFamily="34" charset="0"/>
                </a:rPr>
                <a:t> kg</a:t>
              </a:r>
              <a:r>
                <a:rPr lang="de-CH" sz="1100" baseline="30000" dirty="0">
                  <a:solidFill>
                    <a:srgbClr val="106D92"/>
                  </a:solidFill>
                  <a:latin typeface="Century Gothic" panose="020B0502020202020204" pitchFamily="34" charset="0"/>
                </a:rPr>
                <a:t>-1</a:t>
              </a:r>
            </a:p>
          </p:txBody>
        </p:sp>
        <p:sp>
          <p:nvSpPr>
            <p:cNvPr id="25" name="Textfeld 24">
              <a:extLst>
                <a:ext uri="{FF2B5EF4-FFF2-40B4-BE49-F238E27FC236}">
                  <a16:creationId xmlns:a16="http://schemas.microsoft.com/office/drawing/2014/main" id="{7A763A24-6973-4999-2D58-B2FC8B1FF75C}"/>
                </a:ext>
              </a:extLst>
            </p:cNvPr>
            <p:cNvSpPr txBox="1"/>
            <p:nvPr/>
          </p:nvSpPr>
          <p:spPr>
            <a:xfrm rot="16200000">
              <a:off x="5814368" y="2148403"/>
              <a:ext cx="1309974"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 Flächenverlust</a:t>
              </a:r>
            </a:p>
          </p:txBody>
        </p:sp>
      </p:grpSp>
    </p:spTree>
    <p:extLst>
      <p:ext uri="{BB962C8B-B14F-4D97-AF65-F5344CB8AC3E}">
        <p14:creationId xmlns:p14="http://schemas.microsoft.com/office/powerpoint/2010/main" val="38967608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FCCDCB68-BC1B-29F8-F7A8-99B45C5CE5D1}"/>
              </a:ext>
            </a:extLst>
          </p:cNvPr>
          <p:cNvSpPr txBox="1">
            <a:spLocks/>
          </p:cNvSpPr>
          <p:nvPr/>
        </p:nvSpPr>
        <p:spPr bwMode="auto">
          <a:xfrm>
            <a:off x="407368" y="4708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kern="0" dirty="0">
                <a:solidFill>
                  <a:schemeClr val="bg2"/>
                </a:solidFill>
                <a:latin typeface="Century Gothic" panose="020B0502020202020204" pitchFamily="34" charset="0"/>
                <a:ea typeface="MS PGothic" charset="-128"/>
              </a:rPr>
              <a:t>Neben der Wiedergewinnung muss auch die Sammlung optimiert werden.</a:t>
            </a:r>
            <a:endParaRPr lang="de-CH" kern="0" dirty="0">
              <a:solidFill>
                <a:schemeClr val="bg2"/>
              </a:solidFill>
              <a:latin typeface="Century Gothic" panose="020B0502020202020204" pitchFamily="34" charset="0"/>
            </a:endParaRPr>
          </a:p>
        </p:txBody>
      </p:sp>
      <p:sp>
        <p:nvSpPr>
          <p:cNvPr id="11" name="Rechteck 8">
            <a:extLst>
              <a:ext uri="{FF2B5EF4-FFF2-40B4-BE49-F238E27FC236}">
                <a16:creationId xmlns:a16="http://schemas.microsoft.com/office/drawing/2014/main" id="{59948CF8-E20B-7DF1-8779-63C028CE42CF}"/>
              </a:ext>
            </a:extLst>
          </p:cNvPr>
          <p:cNvSpPr>
            <a:spLocks noChangeArrowheads="1"/>
          </p:cNvSpPr>
          <p:nvPr/>
        </p:nvSpPr>
        <p:spPr bwMode="auto">
          <a:xfrm>
            <a:off x="6528046" y="6611779"/>
            <a:ext cx="5616626"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latin typeface="Century Gothic" panose="020B0502020202020204" pitchFamily="34" charset="0"/>
              </a:rPr>
              <a:t>Quelle: </a:t>
            </a:r>
            <a:r>
              <a:rPr lang="de-CH" altLang="de-DE" sz="1000" dirty="0">
                <a:latin typeface="Century Gothic" panose="020B0502020202020204" pitchFamily="34" charset="0"/>
                <a:hlinkClick r:id="rId2">
                  <a:extLst>
                    <a:ext uri="{A12FA001-AC4F-418D-AE19-62706E023703}">
                      <ahyp:hlinkClr xmlns:ahyp="http://schemas.microsoft.com/office/drawing/2018/hyperlinkcolor" val="tx"/>
                    </a:ext>
                  </a:extLst>
                </a:hlinkClick>
              </a:rPr>
              <a:t>Wäger et al. (2015)</a:t>
            </a:r>
            <a:r>
              <a:rPr lang="de-CH" altLang="de-DE" sz="1000" dirty="0">
                <a:latin typeface="Century Gothic" panose="020B0502020202020204" pitchFamily="34" charset="0"/>
              </a:rPr>
              <a:t>; Hilty</a:t>
            </a:r>
          </a:p>
        </p:txBody>
      </p:sp>
      <p:grpSp>
        <p:nvGrpSpPr>
          <p:cNvPr id="37" name="Gruppieren 36">
            <a:extLst>
              <a:ext uri="{FF2B5EF4-FFF2-40B4-BE49-F238E27FC236}">
                <a16:creationId xmlns:a16="http://schemas.microsoft.com/office/drawing/2014/main" id="{CCD3A927-1C6E-F0F5-C941-EDA26B3E120F}"/>
              </a:ext>
            </a:extLst>
          </p:cNvPr>
          <p:cNvGrpSpPr/>
          <p:nvPr/>
        </p:nvGrpSpPr>
        <p:grpSpPr>
          <a:xfrm>
            <a:off x="566001" y="2380127"/>
            <a:ext cx="11060000" cy="3074572"/>
            <a:chOff x="566001" y="2060848"/>
            <a:chExt cx="11060000" cy="3074572"/>
          </a:xfrm>
          <a:effectLst>
            <a:outerShdw blurRad="50800" dist="38100" dir="2700000" algn="tl" rotWithShape="0">
              <a:prstClr val="black">
                <a:alpha val="40000"/>
              </a:prstClr>
            </a:outerShdw>
          </a:effectLst>
        </p:grpSpPr>
        <p:sp>
          <p:nvSpPr>
            <p:cNvPr id="25" name="180-Grad-Pfeil 24">
              <a:extLst>
                <a:ext uri="{FF2B5EF4-FFF2-40B4-BE49-F238E27FC236}">
                  <a16:creationId xmlns:a16="http://schemas.microsoft.com/office/drawing/2014/main" id="{7975CC36-03CE-069D-D229-9801E3492EBB}"/>
                </a:ext>
              </a:extLst>
            </p:cNvPr>
            <p:cNvSpPr/>
            <p:nvPr/>
          </p:nvSpPr>
          <p:spPr>
            <a:xfrm rot="5400000">
              <a:off x="6715952" y="225371"/>
              <a:ext cx="2483143" cy="7336955"/>
            </a:xfrm>
            <a:prstGeom prst="uturnArrow">
              <a:avLst>
                <a:gd name="adj1" fmla="val 24309"/>
                <a:gd name="adj2" fmla="val 23783"/>
                <a:gd name="adj3" fmla="val 0"/>
                <a:gd name="adj4" fmla="val 50000"/>
                <a:gd name="adj5" fmla="val 75732"/>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30" name="Rechteck 29">
              <a:extLst>
                <a:ext uri="{FF2B5EF4-FFF2-40B4-BE49-F238E27FC236}">
                  <a16:creationId xmlns:a16="http://schemas.microsoft.com/office/drawing/2014/main" id="{1A7F6371-F10C-D471-F9B4-B9BF7843EF69}"/>
                </a:ext>
              </a:extLst>
            </p:cNvPr>
            <p:cNvSpPr/>
            <p:nvPr/>
          </p:nvSpPr>
          <p:spPr>
            <a:xfrm>
              <a:off x="8602290" y="2652278"/>
              <a:ext cx="1611549" cy="6147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Wieder-gewinnung</a:t>
              </a:r>
            </a:p>
          </p:txBody>
        </p:sp>
        <p:sp>
          <p:nvSpPr>
            <p:cNvPr id="31" name="Rechteck 30">
              <a:extLst>
                <a:ext uri="{FF2B5EF4-FFF2-40B4-BE49-F238E27FC236}">
                  <a16:creationId xmlns:a16="http://schemas.microsoft.com/office/drawing/2014/main" id="{4FBE5F04-AFA4-FB16-C421-77649C008469}"/>
                </a:ext>
              </a:extLst>
            </p:cNvPr>
            <p:cNvSpPr/>
            <p:nvPr/>
          </p:nvSpPr>
          <p:spPr>
            <a:xfrm>
              <a:off x="7020796" y="2636099"/>
              <a:ext cx="1611549" cy="64715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Vorverarbeitung</a:t>
              </a:r>
            </a:p>
          </p:txBody>
        </p:sp>
        <p:sp>
          <p:nvSpPr>
            <p:cNvPr id="32" name="180-Grad-Pfeil 31">
              <a:extLst>
                <a:ext uri="{FF2B5EF4-FFF2-40B4-BE49-F238E27FC236}">
                  <a16:creationId xmlns:a16="http://schemas.microsoft.com/office/drawing/2014/main" id="{9366DF80-A7A2-172F-070A-4D6DDA4C7903}"/>
                </a:ext>
              </a:extLst>
            </p:cNvPr>
            <p:cNvSpPr/>
            <p:nvPr/>
          </p:nvSpPr>
          <p:spPr>
            <a:xfrm rot="16200000">
              <a:off x="3874637" y="-943758"/>
              <a:ext cx="2483143" cy="9100416"/>
            </a:xfrm>
            <a:prstGeom prst="uturnArrow">
              <a:avLst>
                <a:gd name="adj1" fmla="val 24406"/>
                <a:gd name="adj2" fmla="val 23783"/>
                <a:gd name="adj3" fmla="val 31368"/>
                <a:gd name="adj4" fmla="val 50000"/>
                <a:gd name="adj5" fmla="val 1902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34" name="Rechteck 33">
              <a:extLst>
                <a:ext uri="{FF2B5EF4-FFF2-40B4-BE49-F238E27FC236}">
                  <a16:creationId xmlns:a16="http://schemas.microsoft.com/office/drawing/2014/main" id="{BF97D336-11A4-DFB6-1391-D53422BAE976}"/>
                </a:ext>
              </a:extLst>
            </p:cNvPr>
            <p:cNvSpPr/>
            <p:nvPr/>
          </p:nvSpPr>
          <p:spPr>
            <a:xfrm>
              <a:off x="5439301" y="2555204"/>
              <a:ext cx="1611549" cy="808947"/>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Sortierung/</a:t>
              </a:r>
              <a:br>
                <a:rPr lang="de-CH" sz="1398" dirty="0">
                  <a:solidFill>
                    <a:schemeClr val="bg1"/>
                  </a:solidFill>
                  <a:latin typeface="Century Gothic" panose="020B0502020202020204" pitchFamily="34" charset="0"/>
                </a:rPr>
              </a:br>
              <a:r>
                <a:rPr lang="de-CH" sz="1398" dirty="0">
                  <a:solidFill>
                    <a:schemeClr val="bg1"/>
                  </a:solidFill>
                  <a:latin typeface="Century Gothic" panose="020B0502020202020204" pitchFamily="34" charset="0"/>
                </a:rPr>
                <a:t>Demontage</a:t>
              </a:r>
            </a:p>
          </p:txBody>
        </p:sp>
        <p:sp>
          <p:nvSpPr>
            <p:cNvPr id="35" name="Rechteck 34">
              <a:extLst>
                <a:ext uri="{FF2B5EF4-FFF2-40B4-BE49-F238E27FC236}">
                  <a16:creationId xmlns:a16="http://schemas.microsoft.com/office/drawing/2014/main" id="{AA43D764-F386-B544-0E6C-63E3FB50C543}"/>
                </a:ext>
              </a:extLst>
            </p:cNvPr>
            <p:cNvSpPr/>
            <p:nvPr/>
          </p:nvSpPr>
          <p:spPr>
            <a:xfrm>
              <a:off x="3857807" y="2510262"/>
              <a:ext cx="1611549" cy="898830"/>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Sammlung</a:t>
              </a:r>
            </a:p>
          </p:txBody>
        </p:sp>
        <p:sp>
          <p:nvSpPr>
            <p:cNvPr id="36" name="Rechteck 35">
              <a:extLst>
                <a:ext uri="{FF2B5EF4-FFF2-40B4-BE49-F238E27FC236}">
                  <a16:creationId xmlns:a16="http://schemas.microsoft.com/office/drawing/2014/main" id="{C0CDBB5B-B247-8B97-7AD6-D6C12A0DEA25}"/>
                </a:ext>
              </a:extLst>
            </p:cNvPr>
            <p:cNvSpPr/>
            <p:nvPr/>
          </p:nvSpPr>
          <p:spPr>
            <a:xfrm>
              <a:off x="2276312" y="2060848"/>
              <a:ext cx="1611549" cy="179765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Elektroschrott</a:t>
              </a:r>
            </a:p>
          </p:txBody>
        </p:sp>
      </p:grpSp>
      <p:sp>
        <p:nvSpPr>
          <p:cNvPr id="38" name="Rechteck 37">
            <a:extLst>
              <a:ext uri="{FF2B5EF4-FFF2-40B4-BE49-F238E27FC236}">
                <a16:creationId xmlns:a16="http://schemas.microsoft.com/office/drawing/2014/main" id="{66D99FA2-A413-B4C9-1B48-D2E5E37DA542}"/>
              </a:ext>
            </a:extLst>
          </p:cNvPr>
          <p:cNvSpPr/>
          <p:nvPr/>
        </p:nvSpPr>
        <p:spPr>
          <a:xfrm>
            <a:off x="4811460" y="4574972"/>
            <a:ext cx="2569081" cy="6147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Wiederverwendung</a:t>
            </a:r>
          </a:p>
        </p:txBody>
      </p:sp>
      <p:graphicFrame>
        <p:nvGraphicFramePr>
          <p:cNvPr id="45" name="Diagramm 44">
            <a:extLst>
              <a:ext uri="{FF2B5EF4-FFF2-40B4-BE49-F238E27FC236}">
                <a16:creationId xmlns:a16="http://schemas.microsoft.com/office/drawing/2014/main" id="{12242796-43B2-BC7F-790C-44950F790A58}"/>
              </a:ext>
            </a:extLst>
          </p:cNvPr>
          <p:cNvGraphicFramePr/>
          <p:nvPr>
            <p:extLst>
              <p:ext uri="{D42A27DB-BD31-4B8C-83A1-F6EECF244321}">
                <p14:modId xmlns:p14="http://schemas.microsoft.com/office/powerpoint/2010/main" val="2699690401"/>
              </p:ext>
            </p:extLst>
          </p:nvPr>
        </p:nvGraphicFramePr>
        <p:xfrm>
          <a:off x="263352" y="-4249741"/>
          <a:ext cx="11593288"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46" name="Titel 1">
            <a:extLst>
              <a:ext uri="{FF2B5EF4-FFF2-40B4-BE49-F238E27FC236}">
                <a16:creationId xmlns:a16="http://schemas.microsoft.com/office/drawing/2014/main" id="{E9602C8A-0FD3-4D22-0606-4179B02AEDF1}"/>
              </a:ext>
            </a:extLst>
          </p:cNvPr>
          <p:cNvSpPr txBox="1">
            <a:spLocks/>
          </p:cNvSpPr>
          <p:nvPr/>
        </p:nvSpPr>
        <p:spPr bwMode="auto">
          <a:xfrm>
            <a:off x="407368" y="-5767698"/>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kern="0" dirty="0">
                <a:solidFill>
                  <a:schemeClr val="bg2"/>
                </a:solidFill>
                <a:latin typeface="Century Gothic" panose="020B0502020202020204" pitchFamily="34" charset="0"/>
                <a:ea typeface="MS PGothic" charset="-128"/>
              </a:rPr>
              <a:t>ICT-Hardware enthält eine hohe Menge an Ressourcen, die wiedergewonnen werden sollten.</a:t>
            </a:r>
            <a:endParaRPr lang="de-CH" kern="0" dirty="0">
              <a:solidFill>
                <a:schemeClr val="bg2"/>
              </a:solidFill>
              <a:latin typeface="Century Gothic" panose="020B0502020202020204" pitchFamily="34" charset="0"/>
            </a:endParaRPr>
          </a:p>
        </p:txBody>
      </p:sp>
      <p:sp>
        <p:nvSpPr>
          <p:cNvPr id="47" name="Textfeld 10">
            <a:extLst>
              <a:ext uri="{FF2B5EF4-FFF2-40B4-BE49-F238E27FC236}">
                <a16:creationId xmlns:a16="http://schemas.microsoft.com/office/drawing/2014/main" id="{E7B6F8F0-BC28-E81A-45B0-CA28F8283116}"/>
              </a:ext>
            </a:extLst>
          </p:cNvPr>
          <p:cNvSpPr txBox="1"/>
          <p:nvPr/>
        </p:nvSpPr>
        <p:spPr>
          <a:xfrm>
            <a:off x="1703512" y="-3522983"/>
            <a:ext cx="1263867"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0"/>
              </a:spcBef>
              <a:spcAft>
                <a:spcPts val="600"/>
              </a:spcAft>
              <a:buClr>
                <a:schemeClr val="accent6"/>
              </a:buClr>
              <a:buSzPct val="75000"/>
            </a:pPr>
            <a:r>
              <a:rPr lang="de-CH" sz="1800" i="0" dirty="0">
                <a:solidFill>
                  <a:schemeClr val="tx2"/>
                </a:solidFill>
                <a:latin typeface="Century Gothic" panose="020B0502020202020204" pitchFamily="34" charset="0"/>
              </a:rPr>
              <a:t>Anteil = </a:t>
            </a:r>
          </a:p>
        </p:txBody>
      </p:sp>
      <p:sp>
        <p:nvSpPr>
          <p:cNvPr id="48" name="Textfeld 7">
            <a:extLst>
              <a:ext uri="{FF2B5EF4-FFF2-40B4-BE49-F238E27FC236}">
                <a16:creationId xmlns:a16="http://schemas.microsoft.com/office/drawing/2014/main" id="{F13FCFBA-D078-8191-0EEA-CC827E2B9F2F}"/>
              </a:ext>
            </a:extLst>
          </p:cNvPr>
          <p:cNvSpPr txBox="1"/>
          <p:nvPr/>
        </p:nvSpPr>
        <p:spPr>
          <a:xfrm>
            <a:off x="2855640" y="-3753816"/>
            <a:ext cx="5184576" cy="800219"/>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ts val="0"/>
              </a:spcBef>
              <a:spcAft>
                <a:spcPts val="1200"/>
              </a:spcAft>
              <a:buClr>
                <a:schemeClr val="accent6"/>
              </a:buClr>
              <a:buSzPct val="75000"/>
            </a:pPr>
            <a:r>
              <a:rPr lang="de-CH" sz="1800" i="0" dirty="0">
                <a:solidFill>
                  <a:schemeClr val="tx2"/>
                </a:solidFill>
                <a:latin typeface="Century Gothic" panose="020B0502020202020204" pitchFamily="34" charset="0"/>
              </a:rPr>
              <a:t>Menge in verkauften Smartphones 2012-2017 </a:t>
            </a:r>
          </a:p>
          <a:p>
            <a:pPr algn="ctr">
              <a:spcBef>
                <a:spcPts val="0"/>
              </a:spcBef>
              <a:spcAft>
                <a:spcPts val="600"/>
              </a:spcAft>
              <a:buClr>
                <a:schemeClr val="accent6"/>
              </a:buClr>
              <a:buSzPct val="75000"/>
            </a:pPr>
            <a:r>
              <a:rPr lang="de-CH" sz="1800" i="0" dirty="0">
                <a:solidFill>
                  <a:schemeClr val="tx2"/>
                </a:solidFill>
                <a:latin typeface="Century Gothic" panose="020B0502020202020204" pitchFamily="34" charset="0"/>
              </a:rPr>
              <a:t>Globale Erzeugung 2016</a:t>
            </a:r>
          </a:p>
        </p:txBody>
      </p:sp>
      <p:cxnSp>
        <p:nvCxnSpPr>
          <p:cNvPr id="49" name="Gerade Verbindung 48">
            <a:extLst>
              <a:ext uri="{FF2B5EF4-FFF2-40B4-BE49-F238E27FC236}">
                <a16:creationId xmlns:a16="http://schemas.microsoft.com/office/drawing/2014/main" id="{1364DCFF-112B-7EA9-5E36-20B516CE48F6}"/>
              </a:ext>
            </a:extLst>
          </p:cNvPr>
          <p:cNvCxnSpPr>
            <a:cxnSpLocks/>
            <a:endCxn id="48" idx="3"/>
          </p:cNvCxnSpPr>
          <p:nvPr/>
        </p:nvCxnSpPr>
        <p:spPr>
          <a:xfrm>
            <a:off x="2855640" y="-3353707"/>
            <a:ext cx="5184576" cy="1"/>
          </a:xfrm>
          <a:prstGeom prst="line">
            <a:avLst/>
          </a:prstGeom>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5" name="Text">
            <a:extLst>
              <a:ext uri="{FF2B5EF4-FFF2-40B4-BE49-F238E27FC236}">
                <a16:creationId xmlns:a16="http://schemas.microsoft.com/office/drawing/2014/main" id="{A41AF712-8334-5DDA-F6D9-60CD03E49478}"/>
              </a:ext>
            </a:extLst>
          </p:cNvPr>
          <p:cNvSpPr/>
          <p:nvPr/>
        </p:nvSpPr>
        <p:spPr bwMode="gray">
          <a:xfrm>
            <a:off x="0" y="-11309851"/>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6" name="Rechteck 8">
            <a:extLst>
              <a:ext uri="{FF2B5EF4-FFF2-40B4-BE49-F238E27FC236}">
                <a16:creationId xmlns:a16="http://schemas.microsoft.com/office/drawing/2014/main" id="{C95235ED-EBB0-9DB8-6AA1-2914C9655088}"/>
              </a:ext>
            </a:extLst>
          </p:cNvPr>
          <p:cNvSpPr>
            <a:spLocks noChangeArrowheads="1"/>
          </p:cNvSpPr>
          <p:nvPr/>
        </p:nvSpPr>
        <p:spPr bwMode="auto">
          <a:xfrm>
            <a:off x="0" y="-4636517"/>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Hilty &amp; Bieser (2017): </a:t>
            </a:r>
            <a:r>
              <a:rPr lang="de-CH" altLang="de-DE" sz="600" dirty="0" err="1">
                <a:solidFill>
                  <a:schemeClr val="bg1"/>
                </a:solidFill>
                <a:latin typeface="Century Gothic" panose="020B0502020202020204" pitchFamily="34" charset="0"/>
              </a:rPr>
              <a:t>Opportunities</a:t>
            </a:r>
            <a:r>
              <a:rPr lang="de-CH" altLang="de-DE" sz="600" dirty="0">
                <a:solidFill>
                  <a:schemeClr val="bg1"/>
                </a:solidFill>
                <a:latin typeface="Century Gothic" panose="020B0502020202020204" pitchFamily="34" charset="0"/>
              </a:rPr>
              <a:t> and </a:t>
            </a:r>
            <a:r>
              <a:rPr lang="de-CH" altLang="de-DE" sz="600" dirty="0" err="1">
                <a:solidFill>
                  <a:schemeClr val="bg1"/>
                </a:solidFill>
                <a:latin typeface="Century Gothic" panose="020B0502020202020204" pitchFamily="34" charset="0"/>
              </a:rPr>
              <a:t>Risks</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Digitalization</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for</a:t>
            </a:r>
            <a:r>
              <a:rPr lang="de-CH" altLang="de-DE" sz="600" dirty="0">
                <a:solidFill>
                  <a:schemeClr val="bg1"/>
                </a:solidFill>
                <a:latin typeface="Century Gothic" panose="020B0502020202020204" pitchFamily="34" charset="0"/>
              </a:rPr>
              <a:t> Climate </a:t>
            </a:r>
            <a:r>
              <a:rPr lang="de-CH" altLang="de-DE" sz="600" dirty="0" err="1">
                <a:solidFill>
                  <a:schemeClr val="bg1"/>
                </a:solidFill>
                <a:latin typeface="Century Gothic" panose="020B0502020202020204" pitchFamily="34" charset="0"/>
              </a:rPr>
              <a:t>Protection</a:t>
            </a:r>
            <a:r>
              <a:rPr lang="de-CH" altLang="de-DE" sz="600" dirty="0">
                <a:solidFill>
                  <a:schemeClr val="bg1"/>
                </a:solidFill>
                <a:latin typeface="Century Gothic" panose="020B0502020202020204" pitchFamily="34" charset="0"/>
              </a:rPr>
              <a:t> in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University </a:t>
            </a:r>
            <a:r>
              <a:rPr lang="de-CH" altLang="de-DE" sz="600" dirty="0" err="1">
                <a:solidFill>
                  <a:schemeClr val="bg1"/>
                </a:solidFill>
                <a:latin typeface="Century Gothic" panose="020B0502020202020204" pitchFamily="34" charset="0"/>
              </a:rPr>
              <a:t>of</a:t>
            </a:r>
            <a:r>
              <a:rPr lang="de-CH" altLang="de-DE" sz="600" dirty="0">
                <a:solidFill>
                  <a:schemeClr val="bg1"/>
                </a:solidFill>
                <a:latin typeface="Century Gothic" panose="020B0502020202020204" pitchFamily="34" charset="0"/>
              </a:rPr>
              <a:t> </a:t>
            </a:r>
            <a:r>
              <a:rPr lang="de-CH" altLang="de-DE" sz="600" dirty="0" err="1">
                <a:solidFill>
                  <a:schemeClr val="bg1"/>
                </a:solidFill>
                <a:latin typeface="Century Gothic" panose="020B0502020202020204" pitchFamily="34" charset="0"/>
              </a:rPr>
              <a:t>Zurich</a:t>
            </a:r>
            <a:r>
              <a:rPr lang="de-CH" altLang="de-DE" sz="600" dirty="0">
                <a:solidFill>
                  <a:schemeClr val="bg1"/>
                </a:solidFill>
                <a:latin typeface="Century Gothic" panose="020B0502020202020204" pitchFamily="34" charset="0"/>
              </a:rPr>
              <a:t>. Swisscom, WWF </a:t>
            </a:r>
            <a:r>
              <a:rPr lang="de-CH" altLang="de-DE" sz="600" dirty="0" err="1">
                <a:solidFill>
                  <a:schemeClr val="bg1"/>
                </a:solidFill>
                <a:latin typeface="Century Gothic" panose="020B0502020202020204" pitchFamily="34" charset="0"/>
              </a:rPr>
              <a:t>Switzerland</a:t>
            </a:r>
            <a:r>
              <a:rPr lang="de-CH" altLang="de-DE" sz="600" dirty="0">
                <a:solidFill>
                  <a:schemeClr val="bg1"/>
                </a:solidFill>
                <a:latin typeface="Century Gothic" panose="020B0502020202020204" pitchFamily="34" charset="0"/>
              </a:rPr>
              <a:t>.</a:t>
            </a:r>
          </a:p>
        </p:txBody>
      </p:sp>
      <p:pic>
        <p:nvPicPr>
          <p:cNvPr id="67" name="Grafik 66">
            <a:extLst>
              <a:ext uri="{FF2B5EF4-FFF2-40B4-BE49-F238E27FC236}">
                <a16:creationId xmlns:a16="http://schemas.microsoft.com/office/drawing/2014/main" id="{1CF358B0-CF4A-B31A-68F7-C010AA6774F3}"/>
              </a:ext>
            </a:extLst>
          </p:cNvPr>
          <p:cNvPicPr>
            <a:picLocks noChangeAspect="1"/>
          </p:cNvPicPr>
          <p:nvPr/>
        </p:nvPicPr>
        <p:blipFill rotWithShape="1">
          <a:blip r:embed="rId4"/>
          <a:srcRect l="19778" r="36145"/>
          <a:stretch/>
        </p:blipFill>
        <p:spPr>
          <a:xfrm>
            <a:off x="2023848" y="-9298868"/>
            <a:ext cx="1911493" cy="3168352"/>
          </a:xfrm>
          <a:prstGeom prst="roundRect">
            <a:avLst/>
          </a:prstGeom>
          <a:effectLst>
            <a:outerShdw blurRad="50800" dist="38100" dir="2700000" algn="tl" rotWithShape="0">
              <a:prstClr val="black">
                <a:alpha val="40000"/>
              </a:prstClr>
            </a:outerShdw>
          </a:effectLst>
        </p:spPr>
      </p:pic>
      <p:sp>
        <p:nvSpPr>
          <p:cNvPr id="68" name="Abgerundetes Rechteck 67">
            <a:extLst>
              <a:ext uri="{FF2B5EF4-FFF2-40B4-BE49-F238E27FC236}">
                <a16:creationId xmlns:a16="http://schemas.microsoft.com/office/drawing/2014/main" id="{B991E23F-3731-9D40-AE84-336F4A4BEB79}"/>
              </a:ext>
            </a:extLst>
          </p:cNvPr>
          <p:cNvSpPr/>
          <p:nvPr/>
        </p:nvSpPr>
        <p:spPr bwMode="auto">
          <a:xfrm>
            <a:off x="2023848" y="-6810525"/>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69" name="Picture 4" descr="electronic wire lot">
            <a:extLst>
              <a:ext uri="{FF2B5EF4-FFF2-40B4-BE49-F238E27FC236}">
                <a16:creationId xmlns:a16="http://schemas.microsoft.com/office/drawing/2014/main" id="{3A0C907F-985A-CE3F-D8F2-9DDDCAE52A3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763"/>
          <a:stretch/>
        </p:blipFill>
        <p:spPr bwMode="auto">
          <a:xfrm>
            <a:off x="5073824" y="-9298868"/>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0" name="Abgerundetes Rechteck 69">
            <a:extLst>
              <a:ext uri="{FF2B5EF4-FFF2-40B4-BE49-F238E27FC236}">
                <a16:creationId xmlns:a16="http://schemas.microsoft.com/office/drawing/2014/main" id="{7C5FB82D-318F-DCA3-5648-C13B676C3D81}"/>
              </a:ext>
            </a:extLst>
          </p:cNvPr>
          <p:cNvSpPr/>
          <p:nvPr/>
        </p:nvSpPr>
        <p:spPr bwMode="auto">
          <a:xfrm>
            <a:off x="5073824" y="-6810525"/>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71" name="Picture 6" descr="black and gray computer keyboard on brown wooden table">
            <a:extLst>
              <a:ext uri="{FF2B5EF4-FFF2-40B4-BE49-F238E27FC236}">
                <a16:creationId xmlns:a16="http://schemas.microsoft.com/office/drawing/2014/main" id="{C36576AC-BAE9-D746-B970-278EDD17BEB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9584"/>
          <a:stretch/>
        </p:blipFill>
        <p:spPr bwMode="auto">
          <a:xfrm>
            <a:off x="8123800" y="-9298868"/>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2" name="Abgerundetes Rechteck 71">
            <a:extLst>
              <a:ext uri="{FF2B5EF4-FFF2-40B4-BE49-F238E27FC236}">
                <a16:creationId xmlns:a16="http://schemas.microsoft.com/office/drawing/2014/main" id="{84487818-926C-5B73-CCBA-9032FA1B8FA0}"/>
              </a:ext>
            </a:extLst>
          </p:cNvPr>
          <p:cNvSpPr/>
          <p:nvPr/>
        </p:nvSpPr>
        <p:spPr bwMode="auto">
          <a:xfrm>
            <a:off x="8123800" y="-6810525"/>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3" name="Abgerundetes Rechteck 72">
            <a:extLst>
              <a:ext uri="{FF2B5EF4-FFF2-40B4-BE49-F238E27FC236}">
                <a16:creationId xmlns:a16="http://schemas.microsoft.com/office/drawing/2014/main" id="{656F9DC8-8EC3-549F-456F-A54F52C13F20}"/>
              </a:ext>
            </a:extLst>
          </p:cNvPr>
          <p:cNvSpPr/>
          <p:nvPr/>
        </p:nvSpPr>
        <p:spPr bwMode="auto">
          <a:xfrm>
            <a:off x="8123800" y="-6810525"/>
            <a:ext cx="1911493" cy="680010"/>
          </a:xfrm>
          <a:prstGeom prst="roundRect">
            <a:avLst>
              <a:gd name="adj" fmla="val 47034"/>
            </a:avLst>
          </a:prstGeom>
          <a:no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4" name="Textfeld 73">
            <a:extLst>
              <a:ext uri="{FF2B5EF4-FFF2-40B4-BE49-F238E27FC236}">
                <a16:creationId xmlns:a16="http://schemas.microsoft.com/office/drawing/2014/main" id="{D4213F0A-9D55-A690-39D9-02E1419D4DDC}"/>
              </a:ext>
            </a:extLst>
          </p:cNvPr>
          <p:cNvSpPr txBox="1"/>
          <p:nvPr/>
        </p:nvSpPr>
        <p:spPr>
          <a:xfrm>
            <a:off x="2226824" y="-6670575"/>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75" name="Textfeld 74">
            <a:extLst>
              <a:ext uri="{FF2B5EF4-FFF2-40B4-BE49-F238E27FC236}">
                <a16:creationId xmlns:a16="http://schemas.microsoft.com/office/drawing/2014/main" id="{1A95FAAD-E94A-DD64-1749-F21369558503}"/>
              </a:ext>
            </a:extLst>
          </p:cNvPr>
          <p:cNvSpPr txBox="1"/>
          <p:nvPr/>
        </p:nvSpPr>
        <p:spPr>
          <a:xfrm>
            <a:off x="5502022" y="-6670575"/>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76" name="Textfeld 75">
            <a:extLst>
              <a:ext uri="{FF2B5EF4-FFF2-40B4-BE49-F238E27FC236}">
                <a16:creationId xmlns:a16="http://schemas.microsoft.com/office/drawing/2014/main" id="{8B69691F-5BA5-1FB5-C29E-46A905F0F442}"/>
              </a:ext>
            </a:extLst>
          </p:cNvPr>
          <p:cNvSpPr txBox="1"/>
          <p:nvPr/>
        </p:nvSpPr>
        <p:spPr>
          <a:xfrm>
            <a:off x="8294716" y="-6670575"/>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77" name="Pfeil nach rechts 76">
            <a:extLst>
              <a:ext uri="{FF2B5EF4-FFF2-40B4-BE49-F238E27FC236}">
                <a16:creationId xmlns:a16="http://schemas.microsoft.com/office/drawing/2014/main" id="{EEEACA90-D518-AB5D-7331-16352C3DA0CB}"/>
              </a:ext>
            </a:extLst>
          </p:cNvPr>
          <p:cNvSpPr/>
          <p:nvPr/>
        </p:nvSpPr>
        <p:spPr bwMode="auto">
          <a:xfrm>
            <a:off x="4221694" y="-7912714"/>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8" name="Pfeil nach rechts 77">
            <a:extLst>
              <a:ext uri="{FF2B5EF4-FFF2-40B4-BE49-F238E27FC236}">
                <a16:creationId xmlns:a16="http://schemas.microsoft.com/office/drawing/2014/main" id="{A6E162A1-7CF4-8820-4603-754E75795FE2}"/>
              </a:ext>
            </a:extLst>
          </p:cNvPr>
          <p:cNvSpPr/>
          <p:nvPr/>
        </p:nvSpPr>
        <p:spPr bwMode="auto">
          <a:xfrm>
            <a:off x="7310856" y="-7912714"/>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Tree>
    <p:extLst>
      <p:ext uri="{BB962C8B-B14F-4D97-AF65-F5344CB8AC3E}">
        <p14:creationId xmlns:p14="http://schemas.microsoft.com/office/powerpoint/2010/main" val="5938165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9" name="Abgerundetes Rechteck 8">
            <a:extLst>
              <a:ext uri="{FF2B5EF4-FFF2-40B4-BE49-F238E27FC236}">
                <a16:creationId xmlns:a16="http://schemas.microsoft.com/office/drawing/2014/main" id="{BEC7F4AD-3E84-342F-16F7-113D80B44C11}"/>
              </a:ext>
            </a:extLst>
          </p:cNvPr>
          <p:cNvSpPr/>
          <p:nvPr/>
        </p:nvSpPr>
        <p:spPr bwMode="auto">
          <a:xfrm>
            <a:off x="8123800" y="4499326"/>
            <a:ext cx="1911493" cy="680010"/>
          </a:xfrm>
          <a:prstGeom prst="roundRect">
            <a:avLst>
              <a:gd name="adj" fmla="val 47034"/>
            </a:avLst>
          </a:prstGeom>
          <a:no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11" name="Pfeil nach rechts 10">
            <a:extLst>
              <a:ext uri="{FF2B5EF4-FFF2-40B4-BE49-F238E27FC236}">
                <a16:creationId xmlns:a16="http://schemas.microsoft.com/office/drawing/2014/main" id="{AE753010-09A1-BE7A-CBD7-5B6918B9D194}"/>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2" name="Pfeil nach rechts 11">
            <a:extLst>
              <a:ext uri="{FF2B5EF4-FFF2-40B4-BE49-F238E27FC236}">
                <a16:creationId xmlns:a16="http://schemas.microsoft.com/office/drawing/2014/main" id="{8D012090-A7B8-03B2-77CC-CB5102EEC893}"/>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4" name="Titel 1">
            <a:extLst>
              <a:ext uri="{FF2B5EF4-FFF2-40B4-BE49-F238E27FC236}">
                <a16:creationId xmlns:a16="http://schemas.microsoft.com/office/drawing/2014/main" id="{653C00BC-E8C3-FA8E-37CC-D04D2E999B35}"/>
              </a:ext>
            </a:extLst>
          </p:cNvPr>
          <p:cNvSpPr txBox="1">
            <a:spLocks/>
          </p:cNvSpPr>
          <p:nvPr/>
        </p:nvSpPr>
        <p:spPr bwMode="auto">
          <a:xfrm>
            <a:off x="407368" y="8285002"/>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de-CH" kern="0" dirty="0">
                <a:solidFill>
                  <a:schemeClr val="bg2"/>
                </a:solidFill>
                <a:latin typeface="Century Gothic" panose="020B0502020202020204" pitchFamily="34" charset="0"/>
                <a:ea typeface="MS PGothic" charset="-128"/>
              </a:rPr>
              <a:t>Selbst unter industriellen Bedingungen kann nur ein Teil der Ressourcen wiedergewonnen werden.</a:t>
            </a:r>
            <a:endParaRPr lang="de-CH" kern="0" dirty="0">
              <a:solidFill>
                <a:schemeClr val="bg2"/>
              </a:solidFill>
              <a:latin typeface="Century Gothic" panose="020B0502020202020204" pitchFamily="34" charset="0"/>
            </a:endParaRPr>
          </a:p>
        </p:txBody>
      </p:sp>
      <p:sp>
        <p:nvSpPr>
          <p:cNvPr id="35" name="Rechteck 8">
            <a:extLst>
              <a:ext uri="{FF2B5EF4-FFF2-40B4-BE49-F238E27FC236}">
                <a16:creationId xmlns:a16="http://schemas.microsoft.com/office/drawing/2014/main" id="{7B98820E-6954-DF34-E6FA-19F39F305537}"/>
              </a:ext>
            </a:extLst>
          </p:cNvPr>
          <p:cNvSpPr>
            <a:spLocks noChangeArrowheads="1"/>
          </p:cNvSpPr>
          <p:nvPr/>
        </p:nvSpPr>
        <p:spPr bwMode="auto">
          <a:xfrm>
            <a:off x="6528046" y="14487453"/>
            <a:ext cx="5616626" cy="200055"/>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700" dirty="0">
                <a:solidFill>
                  <a:schemeClr val="bg2"/>
                </a:solidFill>
                <a:latin typeface="Century Gothic" panose="020B0502020202020204" pitchFamily="34" charset="0"/>
              </a:rPr>
              <a:t>Quelle: Wäger et al. (2015): The Material Basis </a:t>
            </a:r>
            <a:r>
              <a:rPr lang="de-CH" altLang="de-DE" sz="700" dirty="0" err="1">
                <a:solidFill>
                  <a:schemeClr val="bg2"/>
                </a:solidFill>
                <a:latin typeface="Century Gothic" panose="020B0502020202020204" pitchFamily="34" charset="0"/>
              </a:rPr>
              <a:t>of</a:t>
            </a:r>
            <a:r>
              <a:rPr lang="de-CH" altLang="de-DE" sz="700" dirty="0">
                <a:solidFill>
                  <a:schemeClr val="bg2"/>
                </a:solidFill>
                <a:latin typeface="Century Gothic" panose="020B0502020202020204" pitchFamily="34" charset="0"/>
              </a:rPr>
              <a:t> ICT.</a:t>
            </a:r>
          </a:p>
        </p:txBody>
      </p:sp>
      <p:grpSp>
        <p:nvGrpSpPr>
          <p:cNvPr id="36" name="Gruppieren 35">
            <a:extLst>
              <a:ext uri="{FF2B5EF4-FFF2-40B4-BE49-F238E27FC236}">
                <a16:creationId xmlns:a16="http://schemas.microsoft.com/office/drawing/2014/main" id="{989BA15F-758E-907E-0757-A16E2983908C}"/>
              </a:ext>
            </a:extLst>
          </p:cNvPr>
          <p:cNvGrpSpPr/>
          <p:nvPr/>
        </p:nvGrpSpPr>
        <p:grpSpPr>
          <a:xfrm>
            <a:off x="566001" y="10194246"/>
            <a:ext cx="11060000" cy="3074572"/>
            <a:chOff x="566001" y="2060848"/>
            <a:chExt cx="11060000" cy="3074572"/>
          </a:xfrm>
          <a:effectLst>
            <a:outerShdw blurRad="50800" dist="38100" dir="2700000" algn="tl" rotWithShape="0">
              <a:prstClr val="black">
                <a:alpha val="40000"/>
              </a:prstClr>
            </a:outerShdw>
          </a:effectLst>
        </p:grpSpPr>
        <p:sp>
          <p:nvSpPr>
            <p:cNvPr id="37" name="180-Grad-Pfeil 36">
              <a:extLst>
                <a:ext uri="{FF2B5EF4-FFF2-40B4-BE49-F238E27FC236}">
                  <a16:creationId xmlns:a16="http://schemas.microsoft.com/office/drawing/2014/main" id="{D6FDCB6F-2D4C-1ACB-702A-0DA63B281183}"/>
                </a:ext>
              </a:extLst>
            </p:cNvPr>
            <p:cNvSpPr/>
            <p:nvPr/>
          </p:nvSpPr>
          <p:spPr>
            <a:xfrm rot="5400000">
              <a:off x="6715952" y="225371"/>
              <a:ext cx="2483143" cy="7336955"/>
            </a:xfrm>
            <a:prstGeom prst="uturnArrow">
              <a:avLst>
                <a:gd name="adj1" fmla="val 24309"/>
                <a:gd name="adj2" fmla="val 23783"/>
                <a:gd name="adj3" fmla="val 0"/>
                <a:gd name="adj4" fmla="val 50000"/>
                <a:gd name="adj5" fmla="val 75732"/>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38" name="Rechteck 37">
              <a:extLst>
                <a:ext uri="{FF2B5EF4-FFF2-40B4-BE49-F238E27FC236}">
                  <a16:creationId xmlns:a16="http://schemas.microsoft.com/office/drawing/2014/main" id="{7D4DC9E5-F0C6-5296-A52E-AB39708ACB11}"/>
                </a:ext>
              </a:extLst>
            </p:cNvPr>
            <p:cNvSpPr/>
            <p:nvPr/>
          </p:nvSpPr>
          <p:spPr>
            <a:xfrm>
              <a:off x="8602290" y="2652278"/>
              <a:ext cx="1611549" cy="6147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Wieder-gewinnung</a:t>
              </a:r>
            </a:p>
          </p:txBody>
        </p:sp>
        <p:sp>
          <p:nvSpPr>
            <p:cNvPr id="39" name="Rechteck 38">
              <a:extLst>
                <a:ext uri="{FF2B5EF4-FFF2-40B4-BE49-F238E27FC236}">
                  <a16:creationId xmlns:a16="http://schemas.microsoft.com/office/drawing/2014/main" id="{F92A5CAD-4F52-FA6F-3495-7C6A27C2E5B2}"/>
                </a:ext>
              </a:extLst>
            </p:cNvPr>
            <p:cNvSpPr/>
            <p:nvPr/>
          </p:nvSpPr>
          <p:spPr>
            <a:xfrm>
              <a:off x="7020796" y="2636099"/>
              <a:ext cx="1611549" cy="64715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Vorverarbeitung</a:t>
              </a:r>
            </a:p>
          </p:txBody>
        </p:sp>
        <p:sp>
          <p:nvSpPr>
            <p:cNvPr id="40" name="180-Grad-Pfeil 39">
              <a:extLst>
                <a:ext uri="{FF2B5EF4-FFF2-40B4-BE49-F238E27FC236}">
                  <a16:creationId xmlns:a16="http://schemas.microsoft.com/office/drawing/2014/main" id="{677334AC-410F-52D9-7962-42FD7058E80A}"/>
                </a:ext>
              </a:extLst>
            </p:cNvPr>
            <p:cNvSpPr/>
            <p:nvPr/>
          </p:nvSpPr>
          <p:spPr>
            <a:xfrm rot="16200000">
              <a:off x="3874637" y="-943758"/>
              <a:ext cx="2483143" cy="9100416"/>
            </a:xfrm>
            <a:prstGeom prst="uturnArrow">
              <a:avLst>
                <a:gd name="adj1" fmla="val 24406"/>
                <a:gd name="adj2" fmla="val 23783"/>
                <a:gd name="adj3" fmla="val 31368"/>
                <a:gd name="adj4" fmla="val 50000"/>
                <a:gd name="adj5" fmla="val 1902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41" name="Rechteck 40">
              <a:extLst>
                <a:ext uri="{FF2B5EF4-FFF2-40B4-BE49-F238E27FC236}">
                  <a16:creationId xmlns:a16="http://schemas.microsoft.com/office/drawing/2014/main" id="{7DD7EFC0-E925-C269-773F-8A9CF9806550}"/>
                </a:ext>
              </a:extLst>
            </p:cNvPr>
            <p:cNvSpPr/>
            <p:nvPr/>
          </p:nvSpPr>
          <p:spPr>
            <a:xfrm>
              <a:off x="5439301" y="2555204"/>
              <a:ext cx="1611549" cy="808947"/>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Sortierung/</a:t>
              </a:r>
              <a:br>
                <a:rPr lang="de-CH" sz="1398" dirty="0">
                  <a:solidFill>
                    <a:schemeClr val="bg1"/>
                  </a:solidFill>
                  <a:latin typeface="Century Gothic" panose="020B0502020202020204" pitchFamily="34" charset="0"/>
                </a:rPr>
              </a:br>
              <a:r>
                <a:rPr lang="de-CH" sz="1398" dirty="0">
                  <a:solidFill>
                    <a:schemeClr val="bg1"/>
                  </a:solidFill>
                  <a:latin typeface="Century Gothic" panose="020B0502020202020204" pitchFamily="34" charset="0"/>
                </a:rPr>
                <a:t>Demontage</a:t>
              </a:r>
            </a:p>
          </p:txBody>
        </p:sp>
        <p:sp>
          <p:nvSpPr>
            <p:cNvPr id="42" name="Rechteck 41">
              <a:extLst>
                <a:ext uri="{FF2B5EF4-FFF2-40B4-BE49-F238E27FC236}">
                  <a16:creationId xmlns:a16="http://schemas.microsoft.com/office/drawing/2014/main" id="{C104F8E6-5C19-D425-0AE6-21B83958D888}"/>
                </a:ext>
              </a:extLst>
            </p:cNvPr>
            <p:cNvSpPr/>
            <p:nvPr/>
          </p:nvSpPr>
          <p:spPr>
            <a:xfrm>
              <a:off x="3857807" y="2510262"/>
              <a:ext cx="1611549" cy="898830"/>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Sammlung</a:t>
              </a:r>
            </a:p>
          </p:txBody>
        </p:sp>
        <p:sp>
          <p:nvSpPr>
            <p:cNvPr id="43" name="Rechteck 42">
              <a:extLst>
                <a:ext uri="{FF2B5EF4-FFF2-40B4-BE49-F238E27FC236}">
                  <a16:creationId xmlns:a16="http://schemas.microsoft.com/office/drawing/2014/main" id="{9CCCDE8F-C98F-260C-BF21-650F99547480}"/>
                </a:ext>
              </a:extLst>
            </p:cNvPr>
            <p:cNvSpPr/>
            <p:nvPr/>
          </p:nvSpPr>
          <p:spPr>
            <a:xfrm>
              <a:off x="2276312" y="2060848"/>
              <a:ext cx="1611549" cy="179765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Elektroschrott</a:t>
              </a:r>
            </a:p>
          </p:txBody>
        </p:sp>
      </p:grpSp>
      <p:sp>
        <p:nvSpPr>
          <p:cNvPr id="44" name="Rechteck 43">
            <a:extLst>
              <a:ext uri="{FF2B5EF4-FFF2-40B4-BE49-F238E27FC236}">
                <a16:creationId xmlns:a16="http://schemas.microsoft.com/office/drawing/2014/main" id="{12DE930E-AD24-FA1A-2D1E-7B846F92DE9B}"/>
              </a:ext>
            </a:extLst>
          </p:cNvPr>
          <p:cNvSpPr/>
          <p:nvPr/>
        </p:nvSpPr>
        <p:spPr>
          <a:xfrm>
            <a:off x="4811460" y="12389091"/>
            <a:ext cx="2569081" cy="6147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398" dirty="0">
                <a:solidFill>
                  <a:schemeClr val="bg1"/>
                </a:solidFill>
                <a:latin typeface="Century Gothic" panose="020B0502020202020204" pitchFamily="34" charset="0"/>
              </a:rPr>
              <a:t>Wiederverwendung</a:t>
            </a:r>
          </a:p>
        </p:txBody>
      </p:sp>
      <p:sp>
        <p:nvSpPr>
          <p:cNvPr id="48" name="Rechteck 47">
            <a:extLst>
              <a:ext uri="{FF2B5EF4-FFF2-40B4-BE49-F238E27FC236}">
                <a16:creationId xmlns:a16="http://schemas.microsoft.com/office/drawing/2014/main" id="{7A0C4E1E-93ED-45B5-72DD-D1045D624716}"/>
              </a:ext>
            </a:extLst>
          </p:cNvPr>
          <p:cNvSpPr/>
          <p:nvPr/>
        </p:nvSpPr>
        <p:spPr bwMode="auto">
          <a:xfrm rot="16200000">
            <a:off x="-8819819"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 name="Titel 1">
            <a:extLst>
              <a:ext uri="{FF2B5EF4-FFF2-40B4-BE49-F238E27FC236}">
                <a16:creationId xmlns:a16="http://schemas.microsoft.com/office/drawing/2014/main" id="{C1287ADD-806F-33B0-5EB2-7E49BECAD900}"/>
              </a:ext>
            </a:extLst>
          </p:cNvPr>
          <p:cNvSpPr txBox="1">
            <a:spLocks/>
          </p:cNvSpPr>
          <p:nvPr/>
        </p:nvSpPr>
        <p:spPr bwMode="auto">
          <a:xfrm>
            <a:off x="-1355434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4000" b="0" dirty="0">
                <a:solidFill>
                  <a:schemeClr val="tx1"/>
                </a:solidFill>
                <a:latin typeface="Century Gothic" panose="020B0502020202020204" pitchFamily="34" charset="0"/>
                <a:ea typeface="MS PGothic" charset="-128"/>
              </a:rPr>
              <a:t>1.5-4%</a:t>
            </a:r>
            <a:br>
              <a:rPr lang="de-CH" sz="4000"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der globalen</a:t>
            </a:r>
            <a:br>
              <a:rPr lang="de-CH"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THG-Emissionen</a:t>
            </a:r>
            <a:endParaRPr lang="de-CH" sz="2800" b="0" kern="0" dirty="0">
              <a:solidFill>
                <a:schemeClr val="tx1"/>
              </a:solidFill>
              <a:latin typeface="Century Gothic" panose="020B0502020202020204" pitchFamily="34" charset="0"/>
            </a:endParaRPr>
          </a:p>
        </p:txBody>
      </p:sp>
      <p:sp>
        <p:nvSpPr>
          <p:cNvPr id="50" name="Titel 1">
            <a:extLst>
              <a:ext uri="{FF2B5EF4-FFF2-40B4-BE49-F238E27FC236}">
                <a16:creationId xmlns:a16="http://schemas.microsoft.com/office/drawing/2014/main" id="{218AC2F6-79A0-5FC6-86B8-7082AB41E537}"/>
              </a:ext>
            </a:extLst>
          </p:cNvPr>
          <p:cNvSpPr txBox="1">
            <a:spLocks/>
          </p:cNvSpPr>
          <p:nvPr/>
        </p:nvSpPr>
        <p:spPr bwMode="auto">
          <a:xfrm>
            <a:off x="-10326597"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30-45%</a:t>
            </a:r>
            <a:endParaRPr lang="de-CH" sz="2000" b="0" kern="0" dirty="0">
              <a:solidFill>
                <a:schemeClr val="tx1"/>
              </a:solidFill>
              <a:latin typeface="Century Gothic" panose="020B0502020202020204" pitchFamily="34" charset="0"/>
            </a:endParaRPr>
          </a:p>
        </p:txBody>
      </p:sp>
      <p:sp>
        <p:nvSpPr>
          <p:cNvPr id="51" name="Titel 1">
            <a:extLst>
              <a:ext uri="{FF2B5EF4-FFF2-40B4-BE49-F238E27FC236}">
                <a16:creationId xmlns:a16="http://schemas.microsoft.com/office/drawing/2014/main" id="{68BB41D1-A62B-4DAE-DD6B-84FEDEE22A3E}"/>
              </a:ext>
            </a:extLst>
          </p:cNvPr>
          <p:cNvSpPr txBox="1">
            <a:spLocks/>
          </p:cNvSpPr>
          <p:nvPr/>
        </p:nvSpPr>
        <p:spPr bwMode="auto">
          <a:xfrm>
            <a:off x="-10326597"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30-40%</a:t>
            </a:r>
            <a:endParaRPr lang="de-CH" sz="2000" b="0" kern="0" dirty="0">
              <a:solidFill>
                <a:schemeClr val="tx1"/>
              </a:solidFill>
              <a:latin typeface="Century Gothic" panose="020B0502020202020204" pitchFamily="34" charset="0"/>
            </a:endParaRPr>
          </a:p>
        </p:txBody>
      </p:sp>
      <p:sp>
        <p:nvSpPr>
          <p:cNvPr id="52" name="Titel 1">
            <a:extLst>
              <a:ext uri="{FF2B5EF4-FFF2-40B4-BE49-F238E27FC236}">
                <a16:creationId xmlns:a16="http://schemas.microsoft.com/office/drawing/2014/main" id="{EAED07AA-DA74-C03A-1F38-DA0297F74ACE}"/>
              </a:ext>
            </a:extLst>
          </p:cNvPr>
          <p:cNvSpPr txBox="1">
            <a:spLocks/>
          </p:cNvSpPr>
          <p:nvPr/>
        </p:nvSpPr>
        <p:spPr bwMode="auto">
          <a:xfrm>
            <a:off x="-10326597"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25-30%</a:t>
            </a:r>
            <a:endParaRPr lang="de-CH" sz="2000" b="0" kern="0" dirty="0">
              <a:solidFill>
                <a:schemeClr val="tx1"/>
              </a:solidFill>
              <a:latin typeface="Century Gothic" panose="020B0502020202020204" pitchFamily="34" charset="0"/>
            </a:endParaRPr>
          </a:p>
        </p:txBody>
      </p:sp>
      <p:grpSp>
        <p:nvGrpSpPr>
          <p:cNvPr id="53" name="Gruppieren 52">
            <a:extLst>
              <a:ext uri="{FF2B5EF4-FFF2-40B4-BE49-F238E27FC236}">
                <a16:creationId xmlns:a16="http://schemas.microsoft.com/office/drawing/2014/main" id="{97228AEF-D585-9A07-90B7-3B457D1BA6F7}"/>
              </a:ext>
            </a:extLst>
          </p:cNvPr>
          <p:cNvGrpSpPr/>
          <p:nvPr/>
        </p:nvGrpSpPr>
        <p:grpSpPr>
          <a:xfrm>
            <a:off x="-9959674" y="4657763"/>
            <a:ext cx="286630" cy="1323147"/>
            <a:chOff x="3862569" y="4657763"/>
            <a:chExt cx="2754301" cy="1323147"/>
          </a:xfrm>
        </p:grpSpPr>
        <p:sp>
          <p:nvSpPr>
            <p:cNvPr id="54" name="Rechteck 53">
              <a:extLst>
                <a:ext uri="{FF2B5EF4-FFF2-40B4-BE49-F238E27FC236}">
                  <a16:creationId xmlns:a16="http://schemas.microsoft.com/office/drawing/2014/main" id="{8DB79838-C2E0-67D9-E4E9-50AAD1899825}"/>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5" name="Rechteck 54">
              <a:extLst>
                <a:ext uri="{FF2B5EF4-FFF2-40B4-BE49-F238E27FC236}">
                  <a16:creationId xmlns:a16="http://schemas.microsoft.com/office/drawing/2014/main" id="{742A7EB7-9FCB-B4AA-F605-28CD4B19D3B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6" name="Gruppieren 55">
            <a:extLst>
              <a:ext uri="{FF2B5EF4-FFF2-40B4-BE49-F238E27FC236}">
                <a16:creationId xmlns:a16="http://schemas.microsoft.com/office/drawing/2014/main" id="{1BDD9159-4F75-A7D4-B4BC-552489EC80D8}"/>
              </a:ext>
            </a:extLst>
          </p:cNvPr>
          <p:cNvGrpSpPr/>
          <p:nvPr/>
        </p:nvGrpSpPr>
        <p:grpSpPr>
          <a:xfrm>
            <a:off x="-9959674" y="3183399"/>
            <a:ext cx="286630" cy="1474364"/>
            <a:chOff x="3862569" y="3183399"/>
            <a:chExt cx="2754303" cy="1474364"/>
          </a:xfrm>
        </p:grpSpPr>
        <p:sp>
          <p:nvSpPr>
            <p:cNvPr id="57" name="Rechteck 56">
              <a:extLst>
                <a:ext uri="{FF2B5EF4-FFF2-40B4-BE49-F238E27FC236}">
                  <a16:creationId xmlns:a16="http://schemas.microsoft.com/office/drawing/2014/main" id="{3CF77E10-569E-60B2-A031-4FA4D1F03837}"/>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8" name="Rechteck 57">
              <a:extLst>
                <a:ext uri="{FF2B5EF4-FFF2-40B4-BE49-F238E27FC236}">
                  <a16:creationId xmlns:a16="http://schemas.microsoft.com/office/drawing/2014/main" id="{1A5AEB99-449C-8D6C-0093-F10727CE1C30}"/>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9" name="Gruppieren 58">
            <a:extLst>
              <a:ext uri="{FF2B5EF4-FFF2-40B4-BE49-F238E27FC236}">
                <a16:creationId xmlns:a16="http://schemas.microsoft.com/office/drawing/2014/main" id="{E2436289-451B-9433-DD4A-557A6B577D85}"/>
              </a:ext>
            </a:extLst>
          </p:cNvPr>
          <p:cNvGrpSpPr/>
          <p:nvPr/>
        </p:nvGrpSpPr>
        <p:grpSpPr>
          <a:xfrm>
            <a:off x="-9959674" y="2200490"/>
            <a:ext cx="286630" cy="982909"/>
            <a:chOff x="3862569" y="2200490"/>
            <a:chExt cx="2754301" cy="982909"/>
          </a:xfrm>
        </p:grpSpPr>
        <p:sp>
          <p:nvSpPr>
            <p:cNvPr id="60" name="Rechteck 59">
              <a:extLst>
                <a:ext uri="{FF2B5EF4-FFF2-40B4-BE49-F238E27FC236}">
                  <a16:creationId xmlns:a16="http://schemas.microsoft.com/office/drawing/2014/main" id="{A21565B0-EB1D-98DF-EC6C-40F686C3425A}"/>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1" name="Rechteck 60">
              <a:extLst>
                <a:ext uri="{FF2B5EF4-FFF2-40B4-BE49-F238E27FC236}">
                  <a16:creationId xmlns:a16="http://schemas.microsoft.com/office/drawing/2014/main" id="{A2C0633D-9DB3-0045-FC61-0A601187D508}"/>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62" name="Rechteck 61">
            <a:extLst>
              <a:ext uri="{FF2B5EF4-FFF2-40B4-BE49-F238E27FC236}">
                <a16:creationId xmlns:a16="http://schemas.microsoft.com/office/drawing/2014/main" id="{9DAF7C38-C17F-8CDF-BEDB-7BD2B15534FE}"/>
              </a:ext>
            </a:extLst>
          </p:cNvPr>
          <p:cNvSpPr/>
          <p:nvPr/>
        </p:nvSpPr>
        <p:spPr bwMode="auto">
          <a:xfrm>
            <a:off x="-10070476" y="2200489"/>
            <a:ext cx="907432" cy="3780420"/>
          </a:xfrm>
          <a:prstGeom prst="rect">
            <a:avLst/>
          </a:prstGeom>
          <a:solidFill>
            <a:schemeClr val="accent5">
              <a:lumMod val="75000"/>
            </a:scheme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3" name="Titel 1">
            <a:extLst>
              <a:ext uri="{FF2B5EF4-FFF2-40B4-BE49-F238E27FC236}">
                <a16:creationId xmlns:a16="http://schemas.microsoft.com/office/drawing/2014/main" id="{C54325FA-015E-C287-CC4C-3B89175E9AE3}"/>
              </a:ext>
            </a:extLst>
          </p:cNvPr>
          <p:cNvSpPr txBox="1">
            <a:spLocks/>
          </p:cNvSpPr>
          <p:nvPr/>
        </p:nvSpPr>
        <p:spPr bwMode="auto">
          <a:xfrm rot="16200000">
            <a:off x="-10399846" y="3769231"/>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000" dirty="0">
                <a:solidFill>
                  <a:schemeClr val="bg1"/>
                </a:solidFill>
                <a:latin typeface="Century Gothic" panose="020B0502020202020204" pitchFamily="34" charset="0"/>
                <a:ea typeface="MS PGothic" charset="-128"/>
              </a:rPr>
              <a:t>IKT-Sektor</a:t>
            </a:r>
            <a:endParaRPr lang="de-CH" sz="2000" kern="0" dirty="0">
              <a:solidFill>
                <a:schemeClr val="bg1"/>
              </a:solidFill>
              <a:latin typeface="Century Gothic" panose="020B0502020202020204" pitchFamily="34" charset="0"/>
            </a:endParaRPr>
          </a:p>
        </p:txBody>
      </p:sp>
      <p:cxnSp>
        <p:nvCxnSpPr>
          <p:cNvPr id="64" name="Gerade Verbindung 63">
            <a:extLst>
              <a:ext uri="{FF2B5EF4-FFF2-40B4-BE49-F238E27FC236}">
                <a16:creationId xmlns:a16="http://schemas.microsoft.com/office/drawing/2014/main" id="{4B435DDC-61E9-1E80-B4E6-E43351A44926}"/>
              </a:ext>
            </a:extLst>
          </p:cNvPr>
          <p:cNvCxnSpPr>
            <a:cxnSpLocks/>
          </p:cNvCxnSpPr>
          <p:nvPr/>
        </p:nvCxnSpPr>
        <p:spPr bwMode="auto">
          <a:xfrm>
            <a:off x="-1302561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5" name="Gerade Verbindung 64">
            <a:extLst>
              <a:ext uri="{FF2B5EF4-FFF2-40B4-BE49-F238E27FC236}">
                <a16:creationId xmlns:a16="http://schemas.microsoft.com/office/drawing/2014/main" id="{450168E9-C66D-1C6F-6F8F-BD6DAB46EC18}"/>
              </a:ext>
            </a:extLst>
          </p:cNvPr>
          <p:cNvCxnSpPr>
            <a:cxnSpLocks/>
          </p:cNvCxnSpPr>
          <p:nvPr/>
        </p:nvCxnSpPr>
        <p:spPr bwMode="auto">
          <a:xfrm>
            <a:off x="-1302561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6" name="Gerade Verbindung 65">
            <a:extLst>
              <a:ext uri="{FF2B5EF4-FFF2-40B4-BE49-F238E27FC236}">
                <a16:creationId xmlns:a16="http://schemas.microsoft.com/office/drawing/2014/main" id="{E12B7E55-1976-37D5-8201-FCEB231BA011}"/>
              </a:ext>
            </a:extLst>
          </p:cNvPr>
          <p:cNvCxnSpPr>
            <a:cxnSpLocks/>
          </p:cNvCxnSpPr>
          <p:nvPr/>
        </p:nvCxnSpPr>
        <p:spPr bwMode="auto">
          <a:xfrm>
            <a:off x="-10201782"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67" name="Gerade Verbindung 66">
            <a:extLst>
              <a:ext uri="{FF2B5EF4-FFF2-40B4-BE49-F238E27FC236}">
                <a16:creationId xmlns:a16="http://schemas.microsoft.com/office/drawing/2014/main" id="{F39CC761-7483-1657-403F-E2A64EF7CCEA}"/>
              </a:ext>
            </a:extLst>
          </p:cNvPr>
          <p:cNvCxnSpPr>
            <a:cxnSpLocks/>
          </p:cNvCxnSpPr>
          <p:nvPr/>
        </p:nvCxnSpPr>
        <p:spPr bwMode="auto">
          <a:xfrm flipH="1">
            <a:off x="-10385994"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68" name="Gerade Verbindung 67">
            <a:extLst>
              <a:ext uri="{FF2B5EF4-FFF2-40B4-BE49-F238E27FC236}">
                <a16:creationId xmlns:a16="http://schemas.microsoft.com/office/drawing/2014/main" id="{D9DEC8DA-B4FC-2088-3CCC-9F44C56E736A}"/>
              </a:ext>
            </a:extLst>
          </p:cNvPr>
          <p:cNvCxnSpPr>
            <a:cxnSpLocks/>
          </p:cNvCxnSpPr>
          <p:nvPr/>
        </p:nvCxnSpPr>
        <p:spPr bwMode="auto">
          <a:xfrm flipH="1">
            <a:off x="-10293888"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69" name="Gerade Verbindung 68">
            <a:extLst>
              <a:ext uri="{FF2B5EF4-FFF2-40B4-BE49-F238E27FC236}">
                <a16:creationId xmlns:a16="http://schemas.microsoft.com/office/drawing/2014/main" id="{2179ACCB-0234-3D80-5599-040310B41F14}"/>
              </a:ext>
            </a:extLst>
          </p:cNvPr>
          <p:cNvCxnSpPr>
            <a:cxnSpLocks/>
          </p:cNvCxnSpPr>
          <p:nvPr/>
        </p:nvCxnSpPr>
        <p:spPr bwMode="auto">
          <a:xfrm flipH="1">
            <a:off x="-10293888"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70" name="Rechteck 8">
            <a:extLst>
              <a:ext uri="{FF2B5EF4-FFF2-40B4-BE49-F238E27FC236}">
                <a16:creationId xmlns:a16="http://schemas.microsoft.com/office/drawing/2014/main" id="{8569C00A-7D65-95A8-8543-E9EC9CAB8BA1}"/>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spTree>
    <p:extLst>
      <p:ext uri="{BB962C8B-B14F-4D97-AF65-F5344CB8AC3E}">
        <p14:creationId xmlns:p14="http://schemas.microsoft.com/office/powerpoint/2010/main" val="1952923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Der IKT-Sektor verursacht derzeit etwa 1.5-4% der globalen Treibhausgas(THG)-Emissionen.</a:t>
            </a:r>
            <a:endParaRPr lang="de-CH" b="0" kern="0" dirty="0">
              <a:solidFill>
                <a:schemeClr val="bg1"/>
              </a:solidFill>
              <a:latin typeface="Century Gothic" panose="020B0502020202020204" pitchFamily="34" charset="0"/>
            </a:endParaRPr>
          </a:p>
        </p:txBody>
      </p: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4000" b="0" dirty="0">
                <a:solidFill>
                  <a:schemeClr val="tx1"/>
                </a:solidFill>
                <a:latin typeface="Century Gothic" panose="020B0502020202020204" pitchFamily="34" charset="0"/>
                <a:ea typeface="MS PGothic" charset="-128"/>
              </a:rPr>
              <a:t>1.5-4%</a:t>
            </a:r>
            <a:br>
              <a:rPr lang="de-CH" sz="4000"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der globalen</a:t>
            </a:r>
            <a:br>
              <a:rPr lang="de-CH"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THG-Emissionen</a:t>
            </a:r>
            <a:endParaRPr lang="de-CH" sz="2800" b="0" kern="0" dirty="0">
              <a:solidFill>
                <a:schemeClr val="tx1"/>
              </a:solidFill>
              <a:latin typeface="Century Gothic" panose="020B0502020202020204" pitchFamily="34" charset="0"/>
            </a:endParaRP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30-45%</a:t>
            </a:r>
            <a:endParaRPr lang="de-CH" sz="2000" b="0" kern="0" dirty="0">
              <a:solidFill>
                <a:schemeClr val="tx1"/>
              </a:solidFill>
              <a:latin typeface="Century Gothic" panose="020B0502020202020204" pitchFamily="34" charset="0"/>
            </a:endParaRP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30-40%</a:t>
            </a:r>
            <a:endParaRPr lang="de-CH" sz="2000" b="0" kern="0" dirty="0">
              <a:solidFill>
                <a:schemeClr val="tx1"/>
              </a:solidFill>
              <a:latin typeface="Century Gothic" panose="020B0502020202020204" pitchFamily="34" charset="0"/>
            </a:endParaRPr>
          </a:p>
        </p:txBody>
      </p:sp>
      <p:sp>
        <p:nvSpPr>
          <p:cNvPr id="12" name="Inhaltsplatzhalter 2">
            <a:extLst>
              <a:ext uri="{FF2B5EF4-FFF2-40B4-BE49-F238E27FC236}">
                <a16:creationId xmlns:a16="http://schemas.microsoft.com/office/drawing/2014/main" id="{4922DA0A-113E-B707-20EE-62747390C3A3}"/>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solidFill>
                  <a:schemeClr val="bg1"/>
                </a:solidFill>
                <a:latin typeface="Century Gothic" panose="020B0502020202020204" pitchFamily="34" charset="0"/>
                <a:ea typeface="MS PGothic" charset="-128"/>
              </a:rPr>
              <a:t>Quelle: </a:t>
            </a:r>
            <a:r>
              <a:rPr lang="en-US" altLang="x-none" sz="1000" kern="0" dirty="0">
                <a:solidFill>
                  <a:schemeClr val="bg1"/>
                </a:solidFill>
                <a:latin typeface="Century Gothic" panose="020B0502020202020204" pitchFamily="34" charset="0"/>
                <a:ea typeface="MS PGothic" charset="-128"/>
                <a:hlinkClick r:id="rId4">
                  <a:extLst>
                    <a:ext uri="{A12FA001-AC4F-418D-AE19-62706E023703}">
                      <ahyp:hlinkClr xmlns:ahyp="http://schemas.microsoft.com/office/drawing/2018/hyperlinkcolor" val="tx"/>
                    </a:ext>
                  </a:extLst>
                </a:hlinkClick>
              </a:rPr>
              <a:t>Belkhir &amp; </a:t>
            </a:r>
            <a:r>
              <a:rPr lang="en-US" altLang="x-none" sz="1000" kern="0" dirty="0" err="1">
                <a:solidFill>
                  <a:schemeClr val="bg1"/>
                </a:solidFill>
                <a:latin typeface="Century Gothic" panose="020B0502020202020204" pitchFamily="34" charset="0"/>
                <a:ea typeface="MS PGothic" charset="-128"/>
                <a:hlinkClick r:id="rId4">
                  <a:extLst>
                    <a:ext uri="{A12FA001-AC4F-418D-AE19-62706E023703}">
                      <ahyp:hlinkClr xmlns:ahyp="http://schemas.microsoft.com/office/drawing/2018/hyperlinkcolor" val="tx"/>
                    </a:ext>
                  </a:extLst>
                </a:hlinkClick>
              </a:rPr>
              <a:t>Elmeligi</a:t>
            </a:r>
            <a:r>
              <a:rPr lang="en-US" altLang="x-none" sz="1000" kern="0" dirty="0">
                <a:solidFill>
                  <a:schemeClr val="bg1"/>
                </a:solidFill>
                <a:latin typeface="Century Gothic" panose="020B0502020202020204" pitchFamily="34" charset="0"/>
                <a:ea typeface="MS PGothic" charset="-128"/>
                <a:hlinkClick r:id="rId4">
                  <a:extLst>
                    <a:ext uri="{A12FA001-AC4F-418D-AE19-62706E023703}">
                      <ahyp:hlinkClr xmlns:ahyp="http://schemas.microsoft.com/office/drawing/2018/hyperlinkcolor" val="tx"/>
                    </a:ext>
                  </a:extLst>
                </a:hlinkClick>
              </a:rPr>
              <a:t>  (2018)</a:t>
            </a:r>
            <a:endParaRPr lang="en-US" altLang="x-none" sz="1000" kern="0" dirty="0">
              <a:solidFill>
                <a:schemeClr val="bg1"/>
              </a:solidFill>
              <a:latin typeface="Century Gothic" panose="020B0502020202020204" pitchFamily="34" charset="0"/>
              <a:ea typeface="MS PGothic" charset="-128"/>
            </a:endParaRP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25-30%</a:t>
            </a:r>
            <a:endParaRPr lang="de-CH" sz="2000" b="0" kern="0" dirty="0">
              <a:solidFill>
                <a:schemeClr val="tx1"/>
              </a:solidFill>
              <a:latin typeface="Century Gothic" panose="020B0502020202020204" pitchFamily="34" charset="0"/>
            </a:endParaRPr>
          </a:p>
        </p:txBody>
      </p:sp>
      <p:grpSp>
        <p:nvGrpSpPr>
          <p:cNvPr id="40" name="Gruppieren 39">
            <a:extLst>
              <a:ext uri="{FF2B5EF4-FFF2-40B4-BE49-F238E27FC236}">
                <a16:creationId xmlns:a16="http://schemas.microsoft.com/office/drawing/2014/main" id="{0A70ED13-6B26-BC0C-8826-7FCD0942E390}"/>
              </a:ext>
            </a:extLst>
          </p:cNvPr>
          <p:cNvGrpSpPr/>
          <p:nvPr/>
        </p:nvGrpSpPr>
        <p:grpSpPr>
          <a:xfrm>
            <a:off x="3065936" y="4657763"/>
            <a:ext cx="286630" cy="1323147"/>
            <a:chOff x="3862569" y="4657763"/>
            <a:chExt cx="2754301" cy="1323147"/>
          </a:xfrm>
        </p:grpSpPr>
        <p:sp>
          <p:nvSpPr>
            <p:cNvPr id="41" name="Rechteck 40">
              <a:extLst>
                <a:ext uri="{FF2B5EF4-FFF2-40B4-BE49-F238E27FC236}">
                  <a16:creationId xmlns:a16="http://schemas.microsoft.com/office/drawing/2014/main" id="{6F89BBAF-DC9F-B14C-0D32-65D62050DB4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3" name="Rechteck 42">
              <a:extLst>
                <a:ext uri="{FF2B5EF4-FFF2-40B4-BE49-F238E27FC236}">
                  <a16:creationId xmlns:a16="http://schemas.microsoft.com/office/drawing/2014/main" id="{690E6282-73F3-D277-7139-5451DCD6EE43}"/>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44" name="Gruppieren 43">
            <a:extLst>
              <a:ext uri="{FF2B5EF4-FFF2-40B4-BE49-F238E27FC236}">
                <a16:creationId xmlns:a16="http://schemas.microsoft.com/office/drawing/2014/main" id="{E032AB7B-655D-0AA3-B7D9-E3FC7A48437B}"/>
              </a:ext>
            </a:extLst>
          </p:cNvPr>
          <p:cNvGrpSpPr/>
          <p:nvPr/>
        </p:nvGrpSpPr>
        <p:grpSpPr>
          <a:xfrm>
            <a:off x="3065936" y="3183399"/>
            <a:ext cx="286630" cy="1474364"/>
            <a:chOff x="3862569" y="3183399"/>
            <a:chExt cx="2754303" cy="1474364"/>
          </a:xfrm>
        </p:grpSpPr>
        <p:sp>
          <p:nvSpPr>
            <p:cNvPr id="45" name="Rechteck 44">
              <a:extLst>
                <a:ext uri="{FF2B5EF4-FFF2-40B4-BE49-F238E27FC236}">
                  <a16:creationId xmlns:a16="http://schemas.microsoft.com/office/drawing/2014/main" id="{E60816DC-9A08-4D0A-2896-AE724F32CE6C}"/>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7" name="Rechteck 46">
              <a:extLst>
                <a:ext uri="{FF2B5EF4-FFF2-40B4-BE49-F238E27FC236}">
                  <a16:creationId xmlns:a16="http://schemas.microsoft.com/office/drawing/2014/main" id="{1BF32EFB-8D1A-AD62-274A-0D335520101A}"/>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48" name="Gruppieren 47">
            <a:extLst>
              <a:ext uri="{FF2B5EF4-FFF2-40B4-BE49-F238E27FC236}">
                <a16:creationId xmlns:a16="http://schemas.microsoft.com/office/drawing/2014/main" id="{0F89F853-602C-A378-6499-84A01DD8FA0F}"/>
              </a:ext>
            </a:extLst>
          </p:cNvPr>
          <p:cNvGrpSpPr/>
          <p:nvPr/>
        </p:nvGrpSpPr>
        <p:grpSpPr>
          <a:xfrm>
            <a:off x="3065936" y="2200490"/>
            <a:ext cx="286630" cy="982909"/>
            <a:chOff x="3862569" y="2200490"/>
            <a:chExt cx="2754301" cy="982909"/>
          </a:xfrm>
        </p:grpSpPr>
        <p:sp>
          <p:nvSpPr>
            <p:cNvPr id="52" name="Rechteck 51">
              <a:extLst>
                <a:ext uri="{FF2B5EF4-FFF2-40B4-BE49-F238E27FC236}">
                  <a16:creationId xmlns:a16="http://schemas.microsoft.com/office/drawing/2014/main" id="{A5B92633-0E8E-CF50-B327-7E57F64AFBD4}"/>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7" name="Rechteck 56">
              <a:extLst>
                <a:ext uri="{FF2B5EF4-FFF2-40B4-BE49-F238E27FC236}">
                  <a16:creationId xmlns:a16="http://schemas.microsoft.com/office/drawing/2014/main" id="{B9BE6B34-B46C-7A49-B2A8-47B32652A728}"/>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36" name="Rechteck 35">
            <a:extLst>
              <a:ext uri="{FF2B5EF4-FFF2-40B4-BE49-F238E27FC236}">
                <a16:creationId xmlns:a16="http://schemas.microsoft.com/office/drawing/2014/main" id="{700B061F-4F6D-AFEF-06BE-5B389D2661F0}"/>
              </a:ext>
            </a:extLst>
          </p:cNvPr>
          <p:cNvSpPr/>
          <p:nvPr/>
        </p:nvSpPr>
        <p:spPr bwMode="auto">
          <a:xfrm>
            <a:off x="2955134" y="2200489"/>
            <a:ext cx="907432" cy="3780420"/>
          </a:xfrm>
          <a:prstGeom prst="rect">
            <a:avLst/>
          </a:prstGeom>
          <a:solidFill>
            <a:schemeClr val="accent5">
              <a:lumMod val="75000"/>
            </a:scheme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7" name="Titel 1">
            <a:extLst>
              <a:ext uri="{FF2B5EF4-FFF2-40B4-BE49-F238E27FC236}">
                <a16:creationId xmlns:a16="http://schemas.microsoft.com/office/drawing/2014/main" id="{51FEA21B-A5D5-FF98-B74A-CB61C1604FF2}"/>
              </a:ext>
            </a:extLst>
          </p:cNvPr>
          <p:cNvSpPr txBox="1">
            <a:spLocks/>
          </p:cNvSpPr>
          <p:nvPr/>
        </p:nvSpPr>
        <p:spPr bwMode="auto">
          <a:xfrm rot="16200000">
            <a:off x="2625764" y="3769231"/>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000" dirty="0">
                <a:solidFill>
                  <a:schemeClr val="bg1"/>
                </a:solidFill>
                <a:latin typeface="Century Gothic" panose="020B0502020202020204" pitchFamily="34" charset="0"/>
                <a:ea typeface="MS PGothic" charset="-128"/>
              </a:rPr>
              <a:t>IKT-Sektor</a:t>
            </a:r>
            <a:endParaRPr lang="de-CH" sz="2000" kern="0" dirty="0">
              <a:solidFill>
                <a:schemeClr val="bg1"/>
              </a:solidFill>
              <a:latin typeface="Century Gothic" panose="020B0502020202020204" pitchFamily="34" charset="0"/>
            </a:endParaRPr>
          </a:p>
        </p:txBody>
      </p: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946137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pic>
        <p:nvPicPr>
          <p:cNvPr id="29" name="Grafik 28">
            <a:extLst>
              <a:ext uri="{FF2B5EF4-FFF2-40B4-BE49-F238E27FC236}">
                <a16:creationId xmlns:a16="http://schemas.microsoft.com/office/drawing/2014/main" id="{DB990555-2A2B-471D-13C0-A8FF72B3D406}"/>
              </a:ext>
            </a:extLst>
          </p:cNvPr>
          <p:cNvPicPr>
            <a:picLocks noChangeAspect="1"/>
          </p:cNvPicPr>
          <p:nvPr/>
        </p:nvPicPr>
        <p:blipFill>
          <a:blip r:embed="rId4"/>
          <a:stretch>
            <a:fillRect/>
          </a:stretch>
        </p:blipFill>
        <p:spPr>
          <a:xfrm>
            <a:off x="-5596036" y="1877410"/>
            <a:ext cx="5067300" cy="2806700"/>
          </a:xfrm>
          <a:prstGeom prst="rect">
            <a:avLst/>
          </a:prstGeom>
        </p:spPr>
      </p:pic>
      <p:grpSp>
        <p:nvGrpSpPr>
          <p:cNvPr id="30" name="Gruppieren 29">
            <a:extLst>
              <a:ext uri="{FF2B5EF4-FFF2-40B4-BE49-F238E27FC236}">
                <a16:creationId xmlns:a16="http://schemas.microsoft.com/office/drawing/2014/main" id="{80C427FB-828E-6C2E-103A-4409A16C85F7}"/>
              </a:ext>
            </a:extLst>
          </p:cNvPr>
          <p:cNvGrpSpPr/>
          <p:nvPr/>
        </p:nvGrpSpPr>
        <p:grpSpPr>
          <a:xfrm>
            <a:off x="3862569" y="4657763"/>
            <a:ext cx="2754301" cy="1323147"/>
            <a:chOff x="3862569" y="4657763"/>
            <a:chExt cx="2754301" cy="1323147"/>
          </a:xfrm>
        </p:grpSpPr>
        <p:sp>
          <p:nvSpPr>
            <p:cNvPr id="61" name="Rechteck 60">
              <a:extLst>
                <a:ext uri="{FF2B5EF4-FFF2-40B4-BE49-F238E27FC236}">
                  <a16:creationId xmlns:a16="http://schemas.microsoft.com/office/drawing/2014/main" id="{B24A48A8-BDF5-E993-F7F1-F8E72C76A85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Rechteck 3">
              <a:extLst>
                <a:ext uri="{FF2B5EF4-FFF2-40B4-BE49-F238E27FC236}">
                  <a16:creationId xmlns:a16="http://schemas.microsoft.com/office/drawing/2014/main" id="{ECCF527B-9D12-BA53-F8AC-BD612573401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7" name="Gruppieren 26">
            <a:extLst>
              <a:ext uri="{FF2B5EF4-FFF2-40B4-BE49-F238E27FC236}">
                <a16:creationId xmlns:a16="http://schemas.microsoft.com/office/drawing/2014/main" id="{8DC10712-1784-4CE4-BAB8-2B4175E62FE0}"/>
              </a:ext>
            </a:extLst>
          </p:cNvPr>
          <p:cNvGrpSpPr/>
          <p:nvPr/>
        </p:nvGrpSpPr>
        <p:grpSpPr>
          <a:xfrm>
            <a:off x="3862569" y="3183399"/>
            <a:ext cx="2754303" cy="1474364"/>
            <a:chOff x="3862569" y="3183399"/>
            <a:chExt cx="2754303" cy="1474364"/>
          </a:xfrm>
        </p:grpSpPr>
        <p:sp>
          <p:nvSpPr>
            <p:cNvPr id="56" name="Rechteck 55">
              <a:extLst>
                <a:ext uri="{FF2B5EF4-FFF2-40B4-BE49-F238E27FC236}">
                  <a16:creationId xmlns:a16="http://schemas.microsoft.com/office/drawing/2014/main" id="{4248CE8C-0FAB-4D64-5252-5EB0D91F3DBF}"/>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 name="Rechteck 4">
              <a:extLst>
                <a:ext uri="{FF2B5EF4-FFF2-40B4-BE49-F238E27FC236}">
                  <a16:creationId xmlns:a16="http://schemas.microsoft.com/office/drawing/2014/main" id="{77661A91-1658-CA78-C195-AC682818CB54}"/>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6" name="Gruppieren 25">
            <a:extLst>
              <a:ext uri="{FF2B5EF4-FFF2-40B4-BE49-F238E27FC236}">
                <a16:creationId xmlns:a16="http://schemas.microsoft.com/office/drawing/2014/main" id="{7C80E430-54F4-ABCE-58C2-518DB984CD6D}"/>
              </a:ext>
            </a:extLst>
          </p:cNvPr>
          <p:cNvGrpSpPr/>
          <p:nvPr/>
        </p:nvGrpSpPr>
        <p:grpSpPr>
          <a:xfrm>
            <a:off x="3862569" y="2200490"/>
            <a:ext cx="2754301" cy="982909"/>
            <a:chOff x="3862569" y="2200490"/>
            <a:chExt cx="2754301" cy="982909"/>
          </a:xfrm>
        </p:grpSpPr>
        <p:sp>
          <p:nvSpPr>
            <p:cNvPr id="55" name="Rechteck 54">
              <a:extLst>
                <a:ext uri="{FF2B5EF4-FFF2-40B4-BE49-F238E27FC236}">
                  <a16:creationId xmlns:a16="http://schemas.microsoft.com/office/drawing/2014/main" id="{1E7FB0B3-1792-F0A5-FF52-DB247BC90FA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 name="Rechteck 5">
              <a:extLst>
                <a:ext uri="{FF2B5EF4-FFF2-40B4-BE49-F238E27FC236}">
                  <a16:creationId xmlns:a16="http://schemas.microsoft.com/office/drawing/2014/main" id="{AD9A9AFA-10F2-7789-198C-83DEDC7F40B9}"/>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 name="Titel 1">
            <a:extLst>
              <a:ext uri="{FF2B5EF4-FFF2-40B4-BE49-F238E27FC236}">
                <a16:creationId xmlns:a16="http://schemas.microsoft.com/office/drawing/2014/main" id="{C38DD34D-0FFF-0F58-0A43-C92C2892FB26}"/>
              </a:ext>
            </a:extLst>
          </p:cNvPr>
          <p:cNvSpPr txBox="1">
            <a:spLocks/>
          </p:cNvSpPr>
          <p:nvPr/>
        </p:nvSpPr>
        <p:spPr bwMode="auto">
          <a:xfrm>
            <a:off x="4600651" y="2375157"/>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Netze</a:t>
            </a:r>
            <a:endParaRPr lang="de-CH" sz="2000" kern="0" dirty="0">
              <a:solidFill>
                <a:schemeClr val="bg1"/>
              </a:solidFill>
              <a:latin typeface="Century Gothic" panose="020B0502020202020204" pitchFamily="34" charset="0"/>
            </a:endParaRPr>
          </a:p>
        </p:txBody>
      </p:sp>
      <p:sp>
        <p:nvSpPr>
          <p:cNvPr id="9" name="Titel 1">
            <a:extLst>
              <a:ext uri="{FF2B5EF4-FFF2-40B4-BE49-F238E27FC236}">
                <a16:creationId xmlns:a16="http://schemas.microsoft.com/office/drawing/2014/main" id="{00771799-822F-3C8A-7D90-170AF589A756}"/>
              </a:ext>
            </a:extLst>
          </p:cNvPr>
          <p:cNvSpPr txBox="1">
            <a:spLocks/>
          </p:cNvSpPr>
          <p:nvPr/>
        </p:nvSpPr>
        <p:spPr bwMode="auto">
          <a:xfrm>
            <a:off x="4600652" y="3603792"/>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Rechenzentren</a:t>
            </a:r>
            <a:endParaRPr lang="de-CH" sz="2000" kern="0" dirty="0">
              <a:solidFill>
                <a:schemeClr val="bg1"/>
              </a:solidFill>
              <a:latin typeface="Century Gothic" panose="020B0502020202020204" pitchFamily="34" charset="0"/>
            </a:endParaRPr>
          </a:p>
        </p:txBody>
      </p:sp>
      <p:sp>
        <p:nvSpPr>
          <p:cNvPr id="10" name="Titel 1">
            <a:extLst>
              <a:ext uri="{FF2B5EF4-FFF2-40B4-BE49-F238E27FC236}">
                <a16:creationId xmlns:a16="http://schemas.microsoft.com/office/drawing/2014/main" id="{61850AE9-46B4-9863-9043-00CA027FE6F1}"/>
              </a:ext>
            </a:extLst>
          </p:cNvPr>
          <p:cNvSpPr txBox="1">
            <a:spLocks/>
          </p:cNvSpPr>
          <p:nvPr/>
        </p:nvSpPr>
        <p:spPr bwMode="auto">
          <a:xfrm>
            <a:off x="4600652" y="5002548"/>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Endgeräte</a:t>
            </a:r>
            <a:endParaRPr lang="de-CH" sz="2000" kern="0" dirty="0">
              <a:solidFill>
                <a:schemeClr val="bg1"/>
              </a:solidFill>
              <a:latin typeface="Century Gothic" panose="020B0502020202020204" pitchFamily="34" charset="0"/>
            </a:endParaRPr>
          </a:p>
        </p:txBody>
      </p:sp>
      <p:cxnSp>
        <p:nvCxnSpPr>
          <p:cNvPr id="42" name="Gerade Verbindung 41">
            <a:extLst>
              <a:ext uri="{FF2B5EF4-FFF2-40B4-BE49-F238E27FC236}">
                <a16:creationId xmlns:a16="http://schemas.microsoft.com/office/drawing/2014/main" id="{348E3DAE-825D-92D8-FD5D-B531AFF20040}"/>
              </a:ext>
            </a:extLst>
          </p:cNvPr>
          <p:cNvCxnSpPr>
            <a:cxnSpLocks/>
          </p:cNvCxnSpPr>
          <p:nvPr/>
        </p:nvCxnSpPr>
        <p:spPr bwMode="auto">
          <a:xfrm>
            <a:off x="4438633" y="3183398"/>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Der IKT-Sektor verursacht derzeit etwa 1.5-4% der globalen Treibhausgas(THG)-Emissionen.</a:t>
            </a:r>
            <a:endParaRPr lang="de-CH" b="0" kern="0" dirty="0">
              <a:solidFill>
                <a:schemeClr val="bg1"/>
              </a:solidFill>
              <a:latin typeface="Century Gothic" panose="020B0502020202020204" pitchFamily="34" charset="0"/>
            </a:endParaRPr>
          </a:p>
        </p:txBody>
      </p: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4000" b="0" dirty="0">
                <a:solidFill>
                  <a:schemeClr val="tx1"/>
                </a:solidFill>
                <a:latin typeface="Century Gothic" panose="020B0502020202020204" pitchFamily="34" charset="0"/>
                <a:ea typeface="MS PGothic" charset="-128"/>
              </a:rPr>
              <a:t>1.5-4%</a:t>
            </a:r>
            <a:br>
              <a:rPr lang="de-CH" sz="4000"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der globalen</a:t>
            </a:r>
            <a:br>
              <a:rPr lang="de-CH"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THG-Emissionen</a:t>
            </a:r>
            <a:endParaRPr lang="de-CH" sz="2800" b="0" kern="0" dirty="0">
              <a:solidFill>
                <a:schemeClr val="tx1"/>
              </a:solidFill>
              <a:latin typeface="Century Gothic" panose="020B0502020202020204" pitchFamily="34" charset="0"/>
            </a:endParaRP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30-45%</a:t>
            </a:r>
            <a:endParaRPr lang="de-CH" sz="2000" b="0" kern="0" dirty="0">
              <a:solidFill>
                <a:schemeClr val="tx1"/>
              </a:solidFill>
              <a:latin typeface="Century Gothic" panose="020B0502020202020204" pitchFamily="34" charset="0"/>
            </a:endParaRP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30-40%</a:t>
            </a:r>
            <a:endParaRPr lang="de-CH" sz="2000" b="0" kern="0" dirty="0">
              <a:solidFill>
                <a:schemeClr val="tx1"/>
              </a:solidFill>
              <a:latin typeface="Century Gothic" panose="020B0502020202020204" pitchFamily="34" charset="0"/>
            </a:endParaRPr>
          </a:p>
        </p:txBody>
      </p:sp>
      <p:sp>
        <p:nvSpPr>
          <p:cNvPr id="12" name="Inhaltsplatzhalter 2">
            <a:extLst>
              <a:ext uri="{FF2B5EF4-FFF2-40B4-BE49-F238E27FC236}">
                <a16:creationId xmlns:a16="http://schemas.microsoft.com/office/drawing/2014/main" id="{4922DA0A-113E-B707-20EE-62747390C3A3}"/>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solidFill>
                  <a:schemeClr val="bg1"/>
                </a:solidFill>
                <a:latin typeface="Century Gothic" panose="020B0502020202020204" pitchFamily="34" charset="0"/>
                <a:ea typeface="MS PGothic" charset="-128"/>
              </a:rPr>
              <a:t>Quelle: </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Belkhir &amp; </a:t>
            </a:r>
            <a:r>
              <a:rPr lang="en-US" altLang="x-none" sz="1000" kern="0" dirty="0" err="1">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Elmeligi</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  (2018)</a:t>
            </a:r>
            <a:endParaRPr lang="en-US" altLang="x-none" sz="1000" kern="0" dirty="0">
              <a:solidFill>
                <a:schemeClr val="bg1"/>
              </a:solidFill>
              <a:latin typeface="Century Gothic" panose="020B0502020202020204" pitchFamily="34" charset="0"/>
              <a:ea typeface="MS PGothic" charset="-128"/>
            </a:endParaRP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25-30%</a:t>
            </a:r>
            <a:endParaRPr lang="de-CH" sz="2000" b="0" kern="0" dirty="0">
              <a:solidFill>
                <a:schemeClr val="tx1"/>
              </a:solidFill>
              <a:latin typeface="Century Gothic" panose="020B0502020202020204" pitchFamily="34" charset="0"/>
            </a:endParaRPr>
          </a:p>
        </p:txBody>
      </p:sp>
      <p:cxnSp>
        <p:nvCxnSpPr>
          <p:cNvPr id="31" name="Gerade Verbindung 30">
            <a:extLst>
              <a:ext uri="{FF2B5EF4-FFF2-40B4-BE49-F238E27FC236}">
                <a16:creationId xmlns:a16="http://schemas.microsoft.com/office/drawing/2014/main" id="{FFE872BD-64DE-07B0-94DE-0BDAD7B08E4B}"/>
              </a:ext>
            </a:extLst>
          </p:cNvPr>
          <p:cNvCxnSpPr>
            <a:cxnSpLocks/>
          </p:cNvCxnSpPr>
          <p:nvPr/>
        </p:nvCxnSpPr>
        <p:spPr bwMode="auto">
          <a:xfrm>
            <a:off x="4438633" y="4648761"/>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grpSp>
        <p:nvGrpSpPr>
          <p:cNvPr id="11" name="Gruppieren 10">
            <a:extLst>
              <a:ext uri="{FF2B5EF4-FFF2-40B4-BE49-F238E27FC236}">
                <a16:creationId xmlns:a16="http://schemas.microsoft.com/office/drawing/2014/main" id="{F7A61C08-B110-F41C-11D1-B4E9E823A287}"/>
              </a:ext>
            </a:extLst>
          </p:cNvPr>
          <p:cNvGrpSpPr/>
          <p:nvPr/>
        </p:nvGrpSpPr>
        <p:grpSpPr>
          <a:xfrm>
            <a:off x="12382703" y="2200489"/>
            <a:ext cx="5580954" cy="2457269"/>
            <a:chOff x="6616870" y="2200489"/>
            <a:chExt cx="5580954" cy="2457269"/>
          </a:xfrm>
        </p:grpSpPr>
        <p:sp>
          <p:nvSpPr>
            <p:cNvPr id="14" name="Rechteck 13">
              <a:extLst>
                <a:ext uri="{FF2B5EF4-FFF2-40B4-BE49-F238E27FC236}">
                  <a16:creationId xmlns:a16="http://schemas.microsoft.com/office/drawing/2014/main" id="{506225DA-07E7-076C-EC42-BB90B9BC6BED}"/>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18" name="Gruppieren 17">
              <a:extLst>
                <a:ext uri="{FF2B5EF4-FFF2-40B4-BE49-F238E27FC236}">
                  <a16:creationId xmlns:a16="http://schemas.microsoft.com/office/drawing/2014/main" id="{D4A0B62C-9BCB-5E5C-9A0F-32A1A696D601}"/>
                </a:ext>
              </a:extLst>
            </p:cNvPr>
            <p:cNvGrpSpPr/>
            <p:nvPr/>
          </p:nvGrpSpPr>
          <p:grpSpPr>
            <a:xfrm>
              <a:off x="7231558" y="2438275"/>
              <a:ext cx="4966266" cy="1972701"/>
              <a:chOff x="6852086" y="2335403"/>
              <a:chExt cx="5038274" cy="1972701"/>
            </a:xfrm>
          </p:grpSpPr>
          <p:sp>
            <p:nvSpPr>
              <p:cNvPr id="33" name="Titel 1">
                <a:extLst>
                  <a:ext uri="{FF2B5EF4-FFF2-40B4-BE49-F238E27FC236}">
                    <a16:creationId xmlns:a16="http://schemas.microsoft.com/office/drawing/2014/main" id="{C4CE6CEE-2C87-622E-B515-4A42D5E365F3}"/>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Betrieb mit Strom aus </a:t>
                </a:r>
                <a:r>
                  <a:rPr lang="de-CH" sz="2000" b="0" kern="0" dirty="0" err="1">
                    <a:solidFill>
                      <a:schemeClr val="accent1">
                        <a:lumMod val="50000"/>
                      </a:schemeClr>
                    </a:solidFill>
                    <a:latin typeface="Century Gothic" panose="020B0502020202020204" pitchFamily="34" charset="0"/>
                    <a:ea typeface="MS PGothic" charset="-128"/>
                    <a:sym typeface="Wingdings" pitchFamily="2" charset="2"/>
                  </a:rPr>
                  <a:t>erneurb</a:t>
                </a: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 Quellen</a:t>
                </a:r>
                <a:endParaRPr lang="de-CH" sz="2000" b="0" kern="0" dirty="0">
                  <a:solidFill>
                    <a:schemeClr val="accent1">
                      <a:lumMod val="50000"/>
                    </a:schemeClr>
                  </a:solidFill>
                  <a:latin typeface="Century Gothic" panose="020B0502020202020204" pitchFamily="34" charset="0"/>
                </a:endParaRPr>
              </a:p>
            </p:txBody>
          </p:sp>
          <p:sp>
            <p:nvSpPr>
              <p:cNvPr id="34" name="Titel 1">
                <a:extLst>
                  <a:ext uri="{FF2B5EF4-FFF2-40B4-BE49-F238E27FC236}">
                    <a16:creationId xmlns:a16="http://schemas.microsoft.com/office/drawing/2014/main" id="{97846C27-6AE3-E8A5-7252-49CC062F27C5}"/>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Steigerung der Energieeffizienz</a:t>
                </a:r>
                <a:endParaRPr lang="de-CH" sz="2000" b="0" kern="0" dirty="0">
                  <a:solidFill>
                    <a:schemeClr val="accent1">
                      <a:lumMod val="50000"/>
                    </a:schemeClr>
                  </a:solidFill>
                  <a:latin typeface="Century Gothic" panose="020B0502020202020204" pitchFamily="34" charset="0"/>
                </a:endParaRPr>
              </a:p>
            </p:txBody>
          </p:sp>
          <p:sp>
            <p:nvSpPr>
              <p:cNvPr id="35" name="Titel 1">
                <a:extLst>
                  <a:ext uri="{FF2B5EF4-FFF2-40B4-BE49-F238E27FC236}">
                    <a16:creationId xmlns:a16="http://schemas.microsoft.com/office/drawing/2014/main" id="{44940B80-FDAC-A149-3BA2-1162528D9A17}"/>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dirty="0">
                    <a:solidFill>
                      <a:schemeClr val="accent1">
                        <a:lumMod val="50000"/>
                      </a:schemeClr>
                    </a:solidFill>
                    <a:latin typeface="Century Gothic" panose="020B0502020202020204" pitchFamily="34" charset="0"/>
                    <a:ea typeface="MS PGothic" charset="-128"/>
                    <a:sym typeface="Wingdings" pitchFamily="2" charset="2"/>
                  </a:rPr>
                  <a:t>Nur so viel Infrastr. betreiben wie nötig</a:t>
                </a:r>
                <a:endParaRPr lang="de-CH" sz="2000" b="0" kern="0" dirty="0">
                  <a:solidFill>
                    <a:schemeClr val="accent1">
                      <a:lumMod val="50000"/>
                    </a:schemeClr>
                  </a:solidFill>
                  <a:latin typeface="Century Gothic" panose="020B0502020202020204" pitchFamily="34" charset="0"/>
                </a:endParaRPr>
              </a:p>
            </p:txBody>
          </p:sp>
        </p:grpSp>
        <p:sp>
          <p:nvSpPr>
            <p:cNvPr id="19" name="Dreieck 18">
              <a:extLst>
                <a:ext uri="{FF2B5EF4-FFF2-40B4-BE49-F238E27FC236}">
                  <a16:creationId xmlns:a16="http://schemas.microsoft.com/office/drawing/2014/main" id="{A3088453-139F-EE20-D471-ADC245A09ABF}"/>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25" name="Dreieck 24">
              <a:extLst>
                <a:ext uri="{FF2B5EF4-FFF2-40B4-BE49-F238E27FC236}">
                  <a16:creationId xmlns:a16="http://schemas.microsoft.com/office/drawing/2014/main" id="{C6D94ED5-D6DA-8CEC-08E0-6CE5DDFFDC14}"/>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2" name="Dreieck 31">
              <a:extLst>
                <a:ext uri="{FF2B5EF4-FFF2-40B4-BE49-F238E27FC236}">
                  <a16:creationId xmlns:a16="http://schemas.microsoft.com/office/drawing/2014/main" id="{F39270E4-D556-4C93-1E38-BAC653EA8FE3}"/>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5893667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29" name="Grafik 28">
            <a:extLst>
              <a:ext uri="{FF2B5EF4-FFF2-40B4-BE49-F238E27FC236}">
                <a16:creationId xmlns:a16="http://schemas.microsoft.com/office/drawing/2014/main" id="{DB990555-2A2B-471D-13C0-A8FF72B3D406}"/>
              </a:ext>
            </a:extLst>
          </p:cNvPr>
          <p:cNvPicPr>
            <a:picLocks noChangeAspect="1"/>
          </p:cNvPicPr>
          <p:nvPr/>
        </p:nvPicPr>
        <p:blipFill>
          <a:blip r:embed="rId4"/>
          <a:stretch>
            <a:fillRect/>
          </a:stretch>
        </p:blipFill>
        <p:spPr>
          <a:xfrm>
            <a:off x="-5596036" y="1877410"/>
            <a:ext cx="5067300" cy="2806700"/>
          </a:xfrm>
          <a:prstGeom prst="rect">
            <a:avLst/>
          </a:prstGeom>
        </p:spPr>
      </p:pic>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Der IKT-Sektor verursacht derzeit etwa 1.5-4% der globalen Treibhausgas(THG)-Emissionen.</a:t>
            </a:r>
            <a:endParaRPr lang="de-CH" b="0" kern="0" dirty="0">
              <a:solidFill>
                <a:schemeClr val="bg1"/>
              </a:solidFill>
              <a:latin typeface="Century Gothic" panose="020B0502020202020204" pitchFamily="34" charset="0"/>
            </a:endParaRPr>
          </a:p>
        </p:txBody>
      </p:sp>
      <p:sp>
        <p:nvSpPr>
          <p:cNvPr id="12" name="Inhaltsplatzhalter 2">
            <a:extLst>
              <a:ext uri="{FF2B5EF4-FFF2-40B4-BE49-F238E27FC236}">
                <a16:creationId xmlns:a16="http://schemas.microsoft.com/office/drawing/2014/main" id="{4922DA0A-113E-B707-20EE-62747390C3A3}"/>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solidFill>
                  <a:schemeClr val="bg1"/>
                </a:solidFill>
                <a:latin typeface="Century Gothic" panose="020B0502020202020204" pitchFamily="34" charset="0"/>
                <a:ea typeface="MS PGothic" charset="-128"/>
              </a:rPr>
              <a:t>Quelle: </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Belkhir &amp; </a:t>
            </a:r>
            <a:r>
              <a:rPr lang="en-US" altLang="x-none" sz="1000" kern="0" dirty="0" err="1">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Elmeligi</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  (2018)</a:t>
            </a:r>
            <a:endParaRPr lang="en-US" altLang="x-none" sz="1000" kern="0" dirty="0">
              <a:solidFill>
                <a:schemeClr val="bg1"/>
              </a:solidFill>
              <a:latin typeface="Century Gothic" panose="020B0502020202020204" pitchFamily="34" charset="0"/>
              <a:ea typeface="MS PGothic" charset="-128"/>
            </a:endParaRPr>
          </a:p>
        </p:txBody>
      </p:sp>
      <p:grpSp>
        <p:nvGrpSpPr>
          <p:cNvPr id="33" name="Gruppieren 32">
            <a:extLst>
              <a:ext uri="{FF2B5EF4-FFF2-40B4-BE49-F238E27FC236}">
                <a16:creationId xmlns:a16="http://schemas.microsoft.com/office/drawing/2014/main" id="{5F703E86-0174-6386-30FF-615985B0B226}"/>
              </a:ext>
            </a:extLst>
          </p:cNvPr>
          <p:cNvGrpSpPr/>
          <p:nvPr/>
        </p:nvGrpSpPr>
        <p:grpSpPr>
          <a:xfrm>
            <a:off x="12375723" y="4662046"/>
            <a:ext cx="5613957" cy="1327864"/>
            <a:chOff x="6583867" y="4662046"/>
            <a:chExt cx="5613957" cy="1327864"/>
          </a:xfrm>
        </p:grpSpPr>
        <p:sp>
          <p:nvSpPr>
            <p:cNvPr id="34" name="Rechteck 33">
              <a:extLst>
                <a:ext uri="{FF2B5EF4-FFF2-40B4-BE49-F238E27FC236}">
                  <a16:creationId xmlns:a16="http://schemas.microsoft.com/office/drawing/2014/main" id="{5D17287C-6155-3EEB-2F2D-472AD556FC5F}"/>
                </a:ext>
              </a:extLst>
            </p:cNvPr>
            <p:cNvSpPr/>
            <p:nvPr/>
          </p:nvSpPr>
          <p:spPr bwMode="auto">
            <a:xfrm>
              <a:off x="6583867" y="4662046"/>
              <a:ext cx="5608133" cy="1327864"/>
            </a:xfrm>
            <a:prstGeom prst="rect">
              <a:avLst/>
            </a:prstGeom>
            <a:solidFill>
              <a:schemeClr val="accent3">
                <a:lumMod val="60000"/>
                <a:lumOff val="4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35" name="Gruppieren 34">
              <a:extLst>
                <a:ext uri="{FF2B5EF4-FFF2-40B4-BE49-F238E27FC236}">
                  <a16:creationId xmlns:a16="http://schemas.microsoft.com/office/drawing/2014/main" id="{CC4E7863-AB16-7118-C98C-D6B8A5C8E5CA}"/>
                </a:ext>
              </a:extLst>
            </p:cNvPr>
            <p:cNvGrpSpPr/>
            <p:nvPr/>
          </p:nvGrpSpPr>
          <p:grpSpPr>
            <a:xfrm>
              <a:off x="7231558" y="4857262"/>
              <a:ext cx="4966266" cy="915147"/>
              <a:chOff x="7153726" y="4721458"/>
              <a:chExt cx="5038274" cy="915147"/>
            </a:xfrm>
          </p:grpSpPr>
          <p:sp>
            <p:nvSpPr>
              <p:cNvPr id="40" name="Titel 1">
                <a:extLst>
                  <a:ext uri="{FF2B5EF4-FFF2-40B4-BE49-F238E27FC236}">
                    <a16:creationId xmlns:a16="http://schemas.microsoft.com/office/drawing/2014/main" id="{F8373F20-E5D5-FDE3-4AE4-82E22AE7C306}"/>
                  </a:ext>
                </a:extLst>
              </p:cNvPr>
              <p:cNvSpPr txBox="1">
                <a:spLocks/>
              </p:cNvSpPr>
              <p:nvPr/>
            </p:nvSpPr>
            <p:spPr bwMode="auto">
              <a:xfrm>
                <a:off x="7153726" y="4721458"/>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bg2"/>
                    </a:solidFill>
                    <a:latin typeface="Century Gothic" panose="020B0502020202020204" pitchFamily="34" charset="0"/>
                    <a:ea typeface="MS PGothic" charset="-128"/>
                    <a:sym typeface="Wingdings" pitchFamily="2" charset="2"/>
                  </a:rPr>
                  <a:t>Produktion und Lieferkette </a:t>
                </a:r>
                <a:r>
                  <a:rPr lang="de-CH" sz="2000" b="0" kern="0" dirty="0" err="1">
                    <a:solidFill>
                      <a:schemeClr val="bg2"/>
                    </a:solidFill>
                    <a:latin typeface="Century Gothic" panose="020B0502020202020204" pitchFamily="34" charset="0"/>
                    <a:ea typeface="MS PGothic" charset="-128"/>
                    <a:sym typeface="Wingdings" pitchFamily="2" charset="2"/>
                  </a:rPr>
                  <a:t>vergrünen</a:t>
                </a:r>
                <a:endParaRPr lang="de-CH" sz="2000" b="0" kern="0" dirty="0">
                  <a:solidFill>
                    <a:schemeClr val="bg2"/>
                  </a:solidFill>
                  <a:latin typeface="Century Gothic" panose="020B0502020202020204" pitchFamily="34" charset="0"/>
                </a:endParaRPr>
              </a:p>
            </p:txBody>
          </p:sp>
          <p:sp>
            <p:nvSpPr>
              <p:cNvPr id="41" name="Titel 1">
                <a:extLst>
                  <a:ext uri="{FF2B5EF4-FFF2-40B4-BE49-F238E27FC236}">
                    <a16:creationId xmlns:a16="http://schemas.microsoft.com/office/drawing/2014/main" id="{259802BC-F4A4-E0EA-802F-C03DDAA86B91}"/>
                  </a:ext>
                </a:extLst>
              </p:cNvPr>
              <p:cNvSpPr txBox="1">
                <a:spLocks/>
              </p:cNvSpPr>
              <p:nvPr/>
            </p:nvSpPr>
            <p:spPr bwMode="auto">
              <a:xfrm>
                <a:off x="7153726" y="5230495"/>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bg2"/>
                    </a:solidFill>
                    <a:latin typeface="Century Gothic" panose="020B0502020202020204" pitchFamily="34" charset="0"/>
                    <a:ea typeface="MS PGothic" charset="-128"/>
                    <a:sym typeface="Wingdings" pitchFamily="2" charset="2"/>
                  </a:rPr>
                  <a:t>Weniger Geräte herstellen</a:t>
                </a:r>
                <a:endParaRPr lang="de-CH" sz="2000" b="0" kern="0" dirty="0">
                  <a:solidFill>
                    <a:schemeClr val="bg2"/>
                  </a:solidFill>
                  <a:latin typeface="Century Gothic" panose="020B0502020202020204" pitchFamily="34" charset="0"/>
                </a:endParaRPr>
              </a:p>
            </p:txBody>
          </p:sp>
        </p:grpSp>
        <p:sp>
          <p:nvSpPr>
            <p:cNvPr id="36" name="Dreieck 35">
              <a:extLst>
                <a:ext uri="{FF2B5EF4-FFF2-40B4-BE49-F238E27FC236}">
                  <a16:creationId xmlns:a16="http://schemas.microsoft.com/office/drawing/2014/main" id="{A3BB1FC5-2C24-67A4-E251-BDFEDE37A86E}"/>
                </a:ext>
              </a:extLst>
            </p:cNvPr>
            <p:cNvSpPr/>
            <p:nvPr/>
          </p:nvSpPr>
          <p:spPr bwMode="auto">
            <a:xfrm rot="5400000">
              <a:off x="6860005" y="547159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7" name="Dreieck 36">
              <a:extLst>
                <a:ext uri="{FF2B5EF4-FFF2-40B4-BE49-F238E27FC236}">
                  <a16:creationId xmlns:a16="http://schemas.microsoft.com/office/drawing/2014/main" id="{147C3165-9A88-6F4D-902E-6F546ADF91DE}"/>
                </a:ext>
              </a:extLst>
            </p:cNvPr>
            <p:cNvSpPr/>
            <p:nvPr/>
          </p:nvSpPr>
          <p:spPr bwMode="auto">
            <a:xfrm rot="5400000">
              <a:off x="6860005" y="4968776"/>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32" name="Gruppieren 31">
            <a:extLst>
              <a:ext uri="{FF2B5EF4-FFF2-40B4-BE49-F238E27FC236}">
                <a16:creationId xmlns:a16="http://schemas.microsoft.com/office/drawing/2014/main" id="{EE6C9277-761D-97A1-8A6B-D56C6A02E851}"/>
              </a:ext>
            </a:extLst>
          </p:cNvPr>
          <p:cNvGrpSpPr/>
          <p:nvPr/>
        </p:nvGrpSpPr>
        <p:grpSpPr>
          <a:xfrm>
            <a:off x="6616870" y="2200489"/>
            <a:ext cx="5580954" cy="2457269"/>
            <a:chOff x="6616870" y="2200489"/>
            <a:chExt cx="5580954" cy="2457269"/>
          </a:xfrm>
        </p:grpSpPr>
        <p:sp>
          <p:nvSpPr>
            <p:cNvPr id="38" name="Rechteck 37">
              <a:extLst>
                <a:ext uri="{FF2B5EF4-FFF2-40B4-BE49-F238E27FC236}">
                  <a16:creationId xmlns:a16="http://schemas.microsoft.com/office/drawing/2014/main" id="{180E362F-5256-19EE-8C5A-414B18E1CAB3}"/>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51" name="Gruppieren 50">
              <a:extLst>
                <a:ext uri="{FF2B5EF4-FFF2-40B4-BE49-F238E27FC236}">
                  <a16:creationId xmlns:a16="http://schemas.microsoft.com/office/drawing/2014/main" id="{0FA8A226-9301-D106-B1B6-C547F48ADF12}"/>
                </a:ext>
              </a:extLst>
            </p:cNvPr>
            <p:cNvGrpSpPr/>
            <p:nvPr/>
          </p:nvGrpSpPr>
          <p:grpSpPr>
            <a:xfrm>
              <a:off x="7231558" y="2438275"/>
              <a:ext cx="4966266" cy="1972701"/>
              <a:chOff x="6852086" y="2335403"/>
              <a:chExt cx="5038274" cy="1972701"/>
            </a:xfrm>
          </p:grpSpPr>
          <p:sp>
            <p:nvSpPr>
              <p:cNvPr id="46" name="Titel 1">
                <a:extLst>
                  <a:ext uri="{FF2B5EF4-FFF2-40B4-BE49-F238E27FC236}">
                    <a16:creationId xmlns:a16="http://schemas.microsoft.com/office/drawing/2014/main" id="{F99561E9-60DB-610E-2CAE-3B0A4C6926D9}"/>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Betrieb mit Strom aus </a:t>
                </a:r>
                <a:r>
                  <a:rPr lang="de-CH" sz="2000" b="0" kern="0" dirty="0" err="1">
                    <a:solidFill>
                      <a:schemeClr val="accent1">
                        <a:lumMod val="50000"/>
                      </a:schemeClr>
                    </a:solidFill>
                    <a:latin typeface="Century Gothic" panose="020B0502020202020204" pitchFamily="34" charset="0"/>
                    <a:ea typeface="MS PGothic" charset="-128"/>
                    <a:sym typeface="Wingdings" pitchFamily="2" charset="2"/>
                  </a:rPr>
                  <a:t>erneurb</a:t>
                </a: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 Quellen</a:t>
                </a:r>
                <a:endParaRPr lang="de-CH" sz="2000" b="0" kern="0" dirty="0">
                  <a:solidFill>
                    <a:schemeClr val="accent1">
                      <a:lumMod val="50000"/>
                    </a:schemeClr>
                  </a:solidFill>
                  <a:latin typeface="Century Gothic" panose="020B0502020202020204" pitchFamily="34" charset="0"/>
                </a:endParaRPr>
              </a:p>
            </p:txBody>
          </p:sp>
          <p:sp>
            <p:nvSpPr>
              <p:cNvPr id="49" name="Titel 1">
                <a:extLst>
                  <a:ext uri="{FF2B5EF4-FFF2-40B4-BE49-F238E27FC236}">
                    <a16:creationId xmlns:a16="http://schemas.microsoft.com/office/drawing/2014/main" id="{6D84DB86-210A-2536-BF30-66436D9707FD}"/>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Steigerung der Energieeffizienz</a:t>
                </a:r>
                <a:endParaRPr lang="de-CH" sz="2000" b="0" kern="0" dirty="0">
                  <a:solidFill>
                    <a:schemeClr val="accent1">
                      <a:lumMod val="50000"/>
                    </a:schemeClr>
                  </a:solidFill>
                  <a:latin typeface="Century Gothic" panose="020B0502020202020204" pitchFamily="34" charset="0"/>
                </a:endParaRPr>
              </a:p>
            </p:txBody>
          </p:sp>
          <p:sp>
            <p:nvSpPr>
              <p:cNvPr id="50" name="Titel 1">
                <a:extLst>
                  <a:ext uri="{FF2B5EF4-FFF2-40B4-BE49-F238E27FC236}">
                    <a16:creationId xmlns:a16="http://schemas.microsoft.com/office/drawing/2014/main" id="{3099C92D-253B-C750-F1D8-149556EA5F14}"/>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dirty="0">
                    <a:solidFill>
                      <a:schemeClr val="accent1">
                        <a:lumMod val="50000"/>
                      </a:schemeClr>
                    </a:solidFill>
                    <a:latin typeface="Century Gothic" panose="020B0502020202020204" pitchFamily="34" charset="0"/>
                    <a:ea typeface="MS PGothic" charset="-128"/>
                    <a:sym typeface="Wingdings" pitchFamily="2" charset="2"/>
                  </a:rPr>
                  <a:t>Nur so viel Infrastr. betreiben wie nötig</a:t>
                </a:r>
                <a:endParaRPr lang="de-CH" sz="2000" b="0" kern="0" dirty="0">
                  <a:solidFill>
                    <a:schemeClr val="accent1">
                      <a:lumMod val="50000"/>
                    </a:schemeClr>
                  </a:solidFill>
                  <a:latin typeface="Century Gothic" panose="020B0502020202020204" pitchFamily="34" charset="0"/>
                </a:endParaRPr>
              </a:p>
            </p:txBody>
          </p:sp>
        </p:grpSp>
        <p:sp>
          <p:nvSpPr>
            <p:cNvPr id="63" name="Dreieck 62">
              <a:extLst>
                <a:ext uri="{FF2B5EF4-FFF2-40B4-BE49-F238E27FC236}">
                  <a16:creationId xmlns:a16="http://schemas.microsoft.com/office/drawing/2014/main" id="{2726AF55-6227-77A8-1CCD-08547AF27EA9}"/>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4" name="Dreieck 63">
              <a:extLst>
                <a:ext uri="{FF2B5EF4-FFF2-40B4-BE49-F238E27FC236}">
                  <a16:creationId xmlns:a16="http://schemas.microsoft.com/office/drawing/2014/main" id="{5DB736A4-18C1-5A42-5A7A-E83E879C36AF}"/>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5" name="Dreieck 64">
              <a:extLst>
                <a:ext uri="{FF2B5EF4-FFF2-40B4-BE49-F238E27FC236}">
                  <a16:creationId xmlns:a16="http://schemas.microsoft.com/office/drawing/2014/main" id="{EA456CA6-A9FD-2278-710D-2C80BA154665}"/>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30" name="Gruppieren 29">
            <a:extLst>
              <a:ext uri="{FF2B5EF4-FFF2-40B4-BE49-F238E27FC236}">
                <a16:creationId xmlns:a16="http://schemas.microsoft.com/office/drawing/2014/main" id="{80C427FB-828E-6C2E-103A-4409A16C85F7}"/>
              </a:ext>
            </a:extLst>
          </p:cNvPr>
          <p:cNvGrpSpPr/>
          <p:nvPr/>
        </p:nvGrpSpPr>
        <p:grpSpPr>
          <a:xfrm>
            <a:off x="3862569" y="4657763"/>
            <a:ext cx="2754301" cy="1323147"/>
            <a:chOff x="3862569" y="4657763"/>
            <a:chExt cx="2754301" cy="1323147"/>
          </a:xfrm>
        </p:grpSpPr>
        <p:sp>
          <p:nvSpPr>
            <p:cNvPr id="61" name="Rechteck 60">
              <a:extLst>
                <a:ext uri="{FF2B5EF4-FFF2-40B4-BE49-F238E27FC236}">
                  <a16:creationId xmlns:a16="http://schemas.microsoft.com/office/drawing/2014/main" id="{B24A48A8-BDF5-E993-F7F1-F8E72C76A85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Rechteck 3">
              <a:extLst>
                <a:ext uri="{FF2B5EF4-FFF2-40B4-BE49-F238E27FC236}">
                  <a16:creationId xmlns:a16="http://schemas.microsoft.com/office/drawing/2014/main" id="{ECCF527B-9D12-BA53-F8AC-BD612573401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7" name="Gruppieren 26">
            <a:extLst>
              <a:ext uri="{FF2B5EF4-FFF2-40B4-BE49-F238E27FC236}">
                <a16:creationId xmlns:a16="http://schemas.microsoft.com/office/drawing/2014/main" id="{8DC10712-1784-4CE4-BAB8-2B4175E62FE0}"/>
              </a:ext>
            </a:extLst>
          </p:cNvPr>
          <p:cNvGrpSpPr/>
          <p:nvPr/>
        </p:nvGrpSpPr>
        <p:grpSpPr>
          <a:xfrm>
            <a:off x="3862569" y="3183399"/>
            <a:ext cx="2754303" cy="1474364"/>
            <a:chOff x="3862569" y="3183399"/>
            <a:chExt cx="2754303" cy="1474364"/>
          </a:xfrm>
        </p:grpSpPr>
        <p:sp>
          <p:nvSpPr>
            <p:cNvPr id="56" name="Rechteck 55">
              <a:extLst>
                <a:ext uri="{FF2B5EF4-FFF2-40B4-BE49-F238E27FC236}">
                  <a16:creationId xmlns:a16="http://schemas.microsoft.com/office/drawing/2014/main" id="{4248CE8C-0FAB-4D64-5252-5EB0D91F3DBF}"/>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 name="Rechteck 4">
              <a:extLst>
                <a:ext uri="{FF2B5EF4-FFF2-40B4-BE49-F238E27FC236}">
                  <a16:creationId xmlns:a16="http://schemas.microsoft.com/office/drawing/2014/main" id="{77661A91-1658-CA78-C195-AC682818CB54}"/>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6" name="Gruppieren 25">
            <a:extLst>
              <a:ext uri="{FF2B5EF4-FFF2-40B4-BE49-F238E27FC236}">
                <a16:creationId xmlns:a16="http://schemas.microsoft.com/office/drawing/2014/main" id="{7C80E430-54F4-ABCE-58C2-518DB984CD6D}"/>
              </a:ext>
            </a:extLst>
          </p:cNvPr>
          <p:cNvGrpSpPr/>
          <p:nvPr/>
        </p:nvGrpSpPr>
        <p:grpSpPr>
          <a:xfrm>
            <a:off x="3862569" y="2200490"/>
            <a:ext cx="2754301" cy="982909"/>
            <a:chOff x="3862569" y="2200490"/>
            <a:chExt cx="2754301" cy="982909"/>
          </a:xfrm>
        </p:grpSpPr>
        <p:sp>
          <p:nvSpPr>
            <p:cNvPr id="55" name="Rechteck 54">
              <a:extLst>
                <a:ext uri="{FF2B5EF4-FFF2-40B4-BE49-F238E27FC236}">
                  <a16:creationId xmlns:a16="http://schemas.microsoft.com/office/drawing/2014/main" id="{1E7FB0B3-1792-F0A5-FF52-DB247BC90FA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 name="Rechteck 5">
              <a:extLst>
                <a:ext uri="{FF2B5EF4-FFF2-40B4-BE49-F238E27FC236}">
                  <a16:creationId xmlns:a16="http://schemas.microsoft.com/office/drawing/2014/main" id="{AD9A9AFA-10F2-7789-198C-83DEDC7F40B9}"/>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 name="Titel 1">
            <a:extLst>
              <a:ext uri="{FF2B5EF4-FFF2-40B4-BE49-F238E27FC236}">
                <a16:creationId xmlns:a16="http://schemas.microsoft.com/office/drawing/2014/main" id="{C38DD34D-0FFF-0F58-0A43-C92C2892FB26}"/>
              </a:ext>
            </a:extLst>
          </p:cNvPr>
          <p:cNvSpPr txBox="1">
            <a:spLocks/>
          </p:cNvSpPr>
          <p:nvPr/>
        </p:nvSpPr>
        <p:spPr bwMode="auto">
          <a:xfrm>
            <a:off x="4600651" y="2375157"/>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Netze</a:t>
            </a:r>
            <a:endParaRPr lang="de-CH" sz="2000" kern="0" dirty="0">
              <a:solidFill>
                <a:schemeClr val="bg1"/>
              </a:solidFill>
              <a:latin typeface="Century Gothic" panose="020B0502020202020204" pitchFamily="34" charset="0"/>
            </a:endParaRPr>
          </a:p>
        </p:txBody>
      </p:sp>
      <p:sp>
        <p:nvSpPr>
          <p:cNvPr id="9" name="Titel 1">
            <a:extLst>
              <a:ext uri="{FF2B5EF4-FFF2-40B4-BE49-F238E27FC236}">
                <a16:creationId xmlns:a16="http://schemas.microsoft.com/office/drawing/2014/main" id="{00771799-822F-3C8A-7D90-170AF589A756}"/>
              </a:ext>
            </a:extLst>
          </p:cNvPr>
          <p:cNvSpPr txBox="1">
            <a:spLocks/>
          </p:cNvSpPr>
          <p:nvPr/>
        </p:nvSpPr>
        <p:spPr bwMode="auto">
          <a:xfrm>
            <a:off x="4600652" y="3603792"/>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Rechenzentren</a:t>
            </a:r>
            <a:endParaRPr lang="de-CH" sz="2000" kern="0" dirty="0">
              <a:solidFill>
                <a:schemeClr val="bg1"/>
              </a:solidFill>
              <a:latin typeface="Century Gothic" panose="020B0502020202020204" pitchFamily="34" charset="0"/>
            </a:endParaRPr>
          </a:p>
        </p:txBody>
      </p:sp>
      <p:sp>
        <p:nvSpPr>
          <p:cNvPr id="10" name="Titel 1">
            <a:extLst>
              <a:ext uri="{FF2B5EF4-FFF2-40B4-BE49-F238E27FC236}">
                <a16:creationId xmlns:a16="http://schemas.microsoft.com/office/drawing/2014/main" id="{61850AE9-46B4-9863-9043-00CA027FE6F1}"/>
              </a:ext>
            </a:extLst>
          </p:cNvPr>
          <p:cNvSpPr txBox="1">
            <a:spLocks/>
          </p:cNvSpPr>
          <p:nvPr/>
        </p:nvSpPr>
        <p:spPr bwMode="auto">
          <a:xfrm>
            <a:off x="4600652" y="5002548"/>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Endgeräte</a:t>
            </a:r>
            <a:endParaRPr lang="de-CH" sz="2000" kern="0" dirty="0">
              <a:solidFill>
                <a:schemeClr val="bg1"/>
              </a:solidFill>
              <a:latin typeface="Century Gothic" panose="020B0502020202020204" pitchFamily="34" charset="0"/>
            </a:endParaRPr>
          </a:p>
        </p:txBody>
      </p:sp>
      <p:cxnSp>
        <p:nvCxnSpPr>
          <p:cNvPr id="42" name="Gerade Verbindung 41">
            <a:extLst>
              <a:ext uri="{FF2B5EF4-FFF2-40B4-BE49-F238E27FC236}">
                <a16:creationId xmlns:a16="http://schemas.microsoft.com/office/drawing/2014/main" id="{348E3DAE-825D-92D8-FD5D-B531AFF20040}"/>
              </a:ext>
            </a:extLst>
          </p:cNvPr>
          <p:cNvCxnSpPr>
            <a:cxnSpLocks/>
          </p:cNvCxnSpPr>
          <p:nvPr/>
        </p:nvCxnSpPr>
        <p:spPr bwMode="auto">
          <a:xfrm>
            <a:off x="4438633" y="3183398"/>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4000" b="0" dirty="0">
                <a:solidFill>
                  <a:schemeClr val="tx1"/>
                </a:solidFill>
                <a:latin typeface="Century Gothic" panose="020B0502020202020204" pitchFamily="34" charset="0"/>
                <a:ea typeface="MS PGothic" charset="-128"/>
              </a:rPr>
              <a:t>1.5-4%</a:t>
            </a:r>
            <a:br>
              <a:rPr lang="de-CH" sz="4000"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der globalen</a:t>
            </a:r>
            <a:br>
              <a:rPr lang="de-CH"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THG-Emissionen</a:t>
            </a:r>
            <a:endParaRPr lang="de-CH" sz="2800" b="0" kern="0" dirty="0">
              <a:solidFill>
                <a:schemeClr val="tx1"/>
              </a:solidFill>
              <a:latin typeface="Century Gothic" panose="020B0502020202020204" pitchFamily="34" charset="0"/>
            </a:endParaRP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30-45%</a:t>
            </a:r>
            <a:endParaRPr lang="de-CH" sz="2000" b="0" kern="0" dirty="0">
              <a:solidFill>
                <a:schemeClr val="tx1"/>
              </a:solidFill>
              <a:latin typeface="Century Gothic" panose="020B0502020202020204" pitchFamily="34" charset="0"/>
            </a:endParaRP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30-40%</a:t>
            </a:r>
            <a:endParaRPr lang="de-CH" sz="2000" b="0" kern="0" dirty="0">
              <a:solidFill>
                <a:schemeClr val="tx1"/>
              </a:solidFill>
              <a:latin typeface="Century Gothic" panose="020B0502020202020204" pitchFamily="34" charset="0"/>
            </a:endParaRP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25-30%</a:t>
            </a:r>
            <a:endParaRPr lang="de-CH" sz="2000" b="0" kern="0" dirty="0">
              <a:solidFill>
                <a:schemeClr val="tx1"/>
              </a:solidFill>
              <a:latin typeface="Century Gothic" panose="020B0502020202020204" pitchFamily="34" charset="0"/>
            </a:endParaRPr>
          </a:p>
        </p:txBody>
      </p: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31" name="Gerade Verbindung 30">
            <a:extLst>
              <a:ext uri="{FF2B5EF4-FFF2-40B4-BE49-F238E27FC236}">
                <a16:creationId xmlns:a16="http://schemas.microsoft.com/office/drawing/2014/main" id="{FFE872BD-64DE-07B0-94DE-0BDAD7B08E4B}"/>
              </a:ext>
            </a:extLst>
          </p:cNvPr>
          <p:cNvCxnSpPr>
            <a:cxnSpLocks/>
          </p:cNvCxnSpPr>
          <p:nvPr/>
        </p:nvCxnSpPr>
        <p:spPr bwMode="auto">
          <a:xfrm>
            <a:off x="4438633" y="4648761"/>
            <a:ext cx="775336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1705656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29" name="Grafik 28">
            <a:extLst>
              <a:ext uri="{FF2B5EF4-FFF2-40B4-BE49-F238E27FC236}">
                <a16:creationId xmlns:a16="http://schemas.microsoft.com/office/drawing/2014/main" id="{DB990555-2A2B-471D-13C0-A8FF72B3D406}"/>
              </a:ext>
            </a:extLst>
          </p:cNvPr>
          <p:cNvPicPr>
            <a:picLocks noChangeAspect="1"/>
          </p:cNvPicPr>
          <p:nvPr/>
        </p:nvPicPr>
        <p:blipFill>
          <a:blip r:embed="rId4"/>
          <a:stretch>
            <a:fillRect/>
          </a:stretch>
        </p:blipFill>
        <p:spPr>
          <a:xfrm>
            <a:off x="-6001344" y="7830615"/>
            <a:ext cx="5067300" cy="2806700"/>
          </a:xfrm>
          <a:prstGeom prst="rect">
            <a:avLst/>
          </a:prstGeom>
        </p:spPr>
      </p:pic>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Der IKT-Sektor verursacht derzeit etwa 1.5-4% der globalen Treibhausgas(THG)-Emissionen.</a:t>
            </a:r>
            <a:endParaRPr lang="de-CH" b="0" kern="0" dirty="0">
              <a:solidFill>
                <a:schemeClr val="bg1"/>
              </a:solidFill>
              <a:latin typeface="Century Gothic" panose="020B0502020202020204" pitchFamily="34" charset="0"/>
            </a:endParaRPr>
          </a:p>
        </p:txBody>
      </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3" name="Gruppieren 2">
            <a:extLst>
              <a:ext uri="{FF2B5EF4-FFF2-40B4-BE49-F238E27FC236}">
                <a16:creationId xmlns:a16="http://schemas.microsoft.com/office/drawing/2014/main" id="{E7067E5A-270E-F3AE-372D-28DC6091B4CE}"/>
              </a:ext>
            </a:extLst>
          </p:cNvPr>
          <p:cNvGrpSpPr/>
          <p:nvPr/>
        </p:nvGrpSpPr>
        <p:grpSpPr>
          <a:xfrm>
            <a:off x="6616870" y="2200489"/>
            <a:ext cx="5580954" cy="2457269"/>
            <a:chOff x="6616870" y="2200489"/>
            <a:chExt cx="5580954" cy="2457269"/>
          </a:xfrm>
        </p:grpSpPr>
        <p:sp>
          <p:nvSpPr>
            <p:cNvPr id="11" name="Rechteck 10">
              <a:extLst>
                <a:ext uri="{FF2B5EF4-FFF2-40B4-BE49-F238E27FC236}">
                  <a16:creationId xmlns:a16="http://schemas.microsoft.com/office/drawing/2014/main" id="{D50E4782-EBC8-3E84-BA69-C4321FAE36AD}"/>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14" name="Gruppieren 13">
              <a:extLst>
                <a:ext uri="{FF2B5EF4-FFF2-40B4-BE49-F238E27FC236}">
                  <a16:creationId xmlns:a16="http://schemas.microsoft.com/office/drawing/2014/main" id="{DBB423A5-C8A9-6CEA-E258-96DC142FCF3C}"/>
                </a:ext>
              </a:extLst>
            </p:cNvPr>
            <p:cNvGrpSpPr/>
            <p:nvPr/>
          </p:nvGrpSpPr>
          <p:grpSpPr>
            <a:xfrm>
              <a:off x="7231558" y="2438275"/>
              <a:ext cx="4966266" cy="1972701"/>
              <a:chOff x="6852086" y="2335403"/>
              <a:chExt cx="5038274" cy="1972701"/>
            </a:xfrm>
          </p:grpSpPr>
          <p:sp>
            <p:nvSpPr>
              <p:cNvPr id="32" name="Titel 1">
                <a:extLst>
                  <a:ext uri="{FF2B5EF4-FFF2-40B4-BE49-F238E27FC236}">
                    <a16:creationId xmlns:a16="http://schemas.microsoft.com/office/drawing/2014/main" id="{6DFA333E-3BCA-13EA-1CDC-D79D9843D5C7}"/>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Betrieb mit Strom aus </a:t>
                </a:r>
                <a:r>
                  <a:rPr lang="de-CH" sz="2000" b="0" kern="0" dirty="0" err="1">
                    <a:solidFill>
                      <a:schemeClr val="accent1">
                        <a:lumMod val="50000"/>
                      </a:schemeClr>
                    </a:solidFill>
                    <a:latin typeface="Century Gothic" panose="020B0502020202020204" pitchFamily="34" charset="0"/>
                    <a:ea typeface="MS PGothic" charset="-128"/>
                    <a:sym typeface="Wingdings" pitchFamily="2" charset="2"/>
                  </a:rPr>
                  <a:t>erneurb</a:t>
                </a: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 Quellen</a:t>
                </a:r>
                <a:endParaRPr lang="de-CH" sz="2000" b="0" kern="0" dirty="0">
                  <a:solidFill>
                    <a:schemeClr val="accent1">
                      <a:lumMod val="50000"/>
                    </a:schemeClr>
                  </a:solidFill>
                  <a:latin typeface="Century Gothic" panose="020B0502020202020204" pitchFamily="34" charset="0"/>
                </a:endParaRPr>
              </a:p>
            </p:txBody>
          </p:sp>
          <p:sp>
            <p:nvSpPr>
              <p:cNvPr id="33" name="Titel 1">
                <a:extLst>
                  <a:ext uri="{FF2B5EF4-FFF2-40B4-BE49-F238E27FC236}">
                    <a16:creationId xmlns:a16="http://schemas.microsoft.com/office/drawing/2014/main" id="{F3B76D91-508B-ADE9-2424-3560456A3A78}"/>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Steigerung der Energieeffizienz</a:t>
                </a:r>
                <a:endParaRPr lang="de-CH" sz="2000" b="0" kern="0" dirty="0">
                  <a:solidFill>
                    <a:schemeClr val="accent1">
                      <a:lumMod val="50000"/>
                    </a:schemeClr>
                  </a:solidFill>
                  <a:latin typeface="Century Gothic" panose="020B0502020202020204" pitchFamily="34" charset="0"/>
                </a:endParaRPr>
              </a:p>
            </p:txBody>
          </p:sp>
          <p:sp>
            <p:nvSpPr>
              <p:cNvPr id="34" name="Titel 1">
                <a:extLst>
                  <a:ext uri="{FF2B5EF4-FFF2-40B4-BE49-F238E27FC236}">
                    <a16:creationId xmlns:a16="http://schemas.microsoft.com/office/drawing/2014/main" id="{08BE0F18-6FBF-3892-FA3A-43138994CAB8}"/>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dirty="0">
                    <a:solidFill>
                      <a:schemeClr val="accent1">
                        <a:lumMod val="50000"/>
                      </a:schemeClr>
                    </a:solidFill>
                    <a:latin typeface="Century Gothic" panose="020B0502020202020204" pitchFamily="34" charset="0"/>
                    <a:ea typeface="MS PGothic" charset="-128"/>
                    <a:sym typeface="Wingdings" pitchFamily="2" charset="2"/>
                  </a:rPr>
                  <a:t>Nur so viel Infrastr. betreiben wie nötig</a:t>
                </a:r>
                <a:endParaRPr lang="de-CH" sz="2000" b="0" kern="0" dirty="0">
                  <a:solidFill>
                    <a:schemeClr val="accent1">
                      <a:lumMod val="50000"/>
                    </a:schemeClr>
                  </a:solidFill>
                  <a:latin typeface="Century Gothic" panose="020B0502020202020204" pitchFamily="34" charset="0"/>
                </a:endParaRPr>
              </a:p>
            </p:txBody>
          </p:sp>
        </p:grpSp>
        <p:sp>
          <p:nvSpPr>
            <p:cNvPr id="18" name="Dreieck 17">
              <a:extLst>
                <a:ext uri="{FF2B5EF4-FFF2-40B4-BE49-F238E27FC236}">
                  <a16:creationId xmlns:a16="http://schemas.microsoft.com/office/drawing/2014/main" id="{EEB226CE-3C8F-7EBD-9E94-674F55ECE224}"/>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9" name="Dreieck 18">
              <a:extLst>
                <a:ext uri="{FF2B5EF4-FFF2-40B4-BE49-F238E27FC236}">
                  <a16:creationId xmlns:a16="http://schemas.microsoft.com/office/drawing/2014/main" id="{6E09E665-923B-B412-60A0-75D6B9382042}"/>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25" name="Dreieck 24">
              <a:extLst>
                <a:ext uri="{FF2B5EF4-FFF2-40B4-BE49-F238E27FC236}">
                  <a16:creationId xmlns:a16="http://schemas.microsoft.com/office/drawing/2014/main" id="{4EFE3CBB-7028-4AD4-A127-4BD668FA5C65}"/>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35" name="Gruppieren 34">
            <a:extLst>
              <a:ext uri="{FF2B5EF4-FFF2-40B4-BE49-F238E27FC236}">
                <a16:creationId xmlns:a16="http://schemas.microsoft.com/office/drawing/2014/main" id="{E40F35AF-3FAF-3DE4-F23C-B9B185E96829}"/>
              </a:ext>
            </a:extLst>
          </p:cNvPr>
          <p:cNvGrpSpPr/>
          <p:nvPr/>
        </p:nvGrpSpPr>
        <p:grpSpPr>
          <a:xfrm>
            <a:off x="6583867" y="4662046"/>
            <a:ext cx="5613957" cy="1327864"/>
            <a:chOff x="6583867" y="4662046"/>
            <a:chExt cx="5613957" cy="1327864"/>
          </a:xfrm>
        </p:grpSpPr>
        <p:sp>
          <p:nvSpPr>
            <p:cNvPr id="39" name="Rechteck 38">
              <a:extLst>
                <a:ext uri="{FF2B5EF4-FFF2-40B4-BE49-F238E27FC236}">
                  <a16:creationId xmlns:a16="http://schemas.microsoft.com/office/drawing/2014/main" id="{3403DD6A-3068-CD62-C374-CB1C81B80F48}"/>
                </a:ext>
              </a:extLst>
            </p:cNvPr>
            <p:cNvSpPr/>
            <p:nvPr/>
          </p:nvSpPr>
          <p:spPr bwMode="auto">
            <a:xfrm>
              <a:off x="6583867" y="4662046"/>
              <a:ext cx="5608133" cy="1327864"/>
            </a:xfrm>
            <a:prstGeom prst="rect">
              <a:avLst/>
            </a:prstGeom>
            <a:solidFill>
              <a:schemeClr val="accent3">
                <a:lumMod val="60000"/>
                <a:lumOff val="4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62" name="Gruppieren 61">
              <a:extLst>
                <a:ext uri="{FF2B5EF4-FFF2-40B4-BE49-F238E27FC236}">
                  <a16:creationId xmlns:a16="http://schemas.microsoft.com/office/drawing/2014/main" id="{24ABAC26-AF46-60BF-BBAE-F30949F53ADD}"/>
                </a:ext>
              </a:extLst>
            </p:cNvPr>
            <p:cNvGrpSpPr/>
            <p:nvPr/>
          </p:nvGrpSpPr>
          <p:grpSpPr>
            <a:xfrm>
              <a:off x="7231558" y="4857262"/>
              <a:ext cx="4966266" cy="915147"/>
              <a:chOff x="7153726" y="4721458"/>
              <a:chExt cx="5038274" cy="915147"/>
            </a:xfrm>
          </p:grpSpPr>
          <p:sp>
            <p:nvSpPr>
              <p:cNvPr id="53" name="Titel 1">
                <a:extLst>
                  <a:ext uri="{FF2B5EF4-FFF2-40B4-BE49-F238E27FC236}">
                    <a16:creationId xmlns:a16="http://schemas.microsoft.com/office/drawing/2014/main" id="{55297ABA-9F9F-BBAD-8DCF-2DCDF9A48712}"/>
                  </a:ext>
                </a:extLst>
              </p:cNvPr>
              <p:cNvSpPr txBox="1">
                <a:spLocks/>
              </p:cNvSpPr>
              <p:nvPr/>
            </p:nvSpPr>
            <p:spPr bwMode="auto">
              <a:xfrm>
                <a:off x="7153726" y="4721458"/>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bg2"/>
                    </a:solidFill>
                    <a:latin typeface="Century Gothic" panose="020B0502020202020204" pitchFamily="34" charset="0"/>
                    <a:ea typeface="MS PGothic" charset="-128"/>
                    <a:sym typeface="Wingdings" pitchFamily="2" charset="2"/>
                  </a:rPr>
                  <a:t>Produktion und Lieferkette </a:t>
                </a:r>
                <a:r>
                  <a:rPr lang="de-CH" sz="2000" b="0" kern="0" dirty="0" err="1">
                    <a:solidFill>
                      <a:schemeClr val="bg2"/>
                    </a:solidFill>
                    <a:latin typeface="Century Gothic" panose="020B0502020202020204" pitchFamily="34" charset="0"/>
                    <a:ea typeface="MS PGothic" charset="-128"/>
                    <a:sym typeface="Wingdings" pitchFamily="2" charset="2"/>
                  </a:rPr>
                  <a:t>vergrünen</a:t>
                </a:r>
                <a:endParaRPr lang="de-CH" sz="2000" b="0" kern="0" dirty="0">
                  <a:solidFill>
                    <a:schemeClr val="bg2"/>
                  </a:solidFill>
                  <a:latin typeface="Century Gothic" panose="020B0502020202020204" pitchFamily="34" charset="0"/>
                </a:endParaRPr>
              </a:p>
            </p:txBody>
          </p:sp>
          <p:sp>
            <p:nvSpPr>
              <p:cNvPr id="54" name="Titel 1">
                <a:extLst>
                  <a:ext uri="{FF2B5EF4-FFF2-40B4-BE49-F238E27FC236}">
                    <a16:creationId xmlns:a16="http://schemas.microsoft.com/office/drawing/2014/main" id="{42B1EA19-8656-2803-531C-BD174CBB3F42}"/>
                  </a:ext>
                </a:extLst>
              </p:cNvPr>
              <p:cNvSpPr txBox="1">
                <a:spLocks/>
              </p:cNvSpPr>
              <p:nvPr/>
            </p:nvSpPr>
            <p:spPr bwMode="auto">
              <a:xfrm>
                <a:off x="7153726" y="5230495"/>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bg2"/>
                    </a:solidFill>
                    <a:latin typeface="Century Gothic" panose="020B0502020202020204" pitchFamily="34" charset="0"/>
                    <a:ea typeface="MS PGothic" charset="-128"/>
                    <a:sym typeface="Wingdings" pitchFamily="2" charset="2"/>
                  </a:rPr>
                  <a:t>Weniger Geräte herstellen</a:t>
                </a:r>
                <a:endParaRPr lang="de-CH" sz="2000" b="0" kern="0" dirty="0">
                  <a:solidFill>
                    <a:schemeClr val="bg2"/>
                  </a:solidFill>
                  <a:latin typeface="Century Gothic" panose="020B0502020202020204" pitchFamily="34" charset="0"/>
                </a:endParaRPr>
              </a:p>
            </p:txBody>
          </p:sp>
        </p:grpSp>
        <p:sp>
          <p:nvSpPr>
            <p:cNvPr id="66" name="Dreieck 65">
              <a:extLst>
                <a:ext uri="{FF2B5EF4-FFF2-40B4-BE49-F238E27FC236}">
                  <a16:creationId xmlns:a16="http://schemas.microsoft.com/office/drawing/2014/main" id="{23EDECEC-8C29-90E0-ED74-D6941E7BCED3}"/>
                </a:ext>
              </a:extLst>
            </p:cNvPr>
            <p:cNvSpPr/>
            <p:nvPr/>
          </p:nvSpPr>
          <p:spPr bwMode="auto">
            <a:xfrm rot="5400000">
              <a:off x="6860005" y="547159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7" name="Dreieck 66">
              <a:extLst>
                <a:ext uri="{FF2B5EF4-FFF2-40B4-BE49-F238E27FC236}">
                  <a16:creationId xmlns:a16="http://schemas.microsoft.com/office/drawing/2014/main" id="{C3A4C5DC-4D24-355F-9177-98FBA5CB77F1}"/>
                </a:ext>
              </a:extLst>
            </p:cNvPr>
            <p:cNvSpPr/>
            <p:nvPr/>
          </p:nvSpPr>
          <p:spPr bwMode="auto">
            <a:xfrm rot="5400000">
              <a:off x="6860005" y="4968776"/>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4000" b="0" dirty="0">
                <a:solidFill>
                  <a:schemeClr val="tx1"/>
                </a:solidFill>
                <a:latin typeface="Century Gothic" panose="020B0502020202020204" pitchFamily="34" charset="0"/>
                <a:ea typeface="MS PGothic" charset="-128"/>
              </a:rPr>
              <a:t>1.5-4%</a:t>
            </a:r>
            <a:br>
              <a:rPr lang="de-CH" sz="4000"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der globalen</a:t>
            </a:r>
            <a:br>
              <a:rPr lang="de-CH"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THG-Emissionen</a:t>
            </a:r>
            <a:endParaRPr lang="de-CH" sz="2800" b="0" kern="0" dirty="0">
              <a:solidFill>
                <a:schemeClr val="tx1"/>
              </a:solidFill>
              <a:latin typeface="Century Gothic" panose="020B0502020202020204" pitchFamily="34" charset="0"/>
            </a:endParaRP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30-45%</a:t>
            </a:r>
            <a:endParaRPr lang="de-CH" sz="2000" b="0" kern="0" dirty="0">
              <a:solidFill>
                <a:schemeClr val="tx1"/>
              </a:solidFill>
              <a:latin typeface="Century Gothic" panose="020B0502020202020204" pitchFamily="34" charset="0"/>
            </a:endParaRP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30-40%</a:t>
            </a:r>
            <a:endParaRPr lang="de-CH" sz="2000" b="0" kern="0" dirty="0">
              <a:solidFill>
                <a:schemeClr val="tx1"/>
              </a:solidFill>
              <a:latin typeface="Century Gothic" panose="020B0502020202020204" pitchFamily="34" charset="0"/>
            </a:endParaRP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25-30%</a:t>
            </a:r>
            <a:endParaRPr lang="de-CH" sz="2000" b="0" kern="0" dirty="0">
              <a:solidFill>
                <a:schemeClr val="tx1"/>
              </a:solidFill>
              <a:latin typeface="Century Gothic" panose="020B0502020202020204" pitchFamily="34" charset="0"/>
            </a:endParaRPr>
          </a:p>
        </p:txBody>
      </p:sp>
      <p:grpSp>
        <p:nvGrpSpPr>
          <p:cNvPr id="30" name="Gruppieren 29">
            <a:extLst>
              <a:ext uri="{FF2B5EF4-FFF2-40B4-BE49-F238E27FC236}">
                <a16:creationId xmlns:a16="http://schemas.microsoft.com/office/drawing/2014/main" id="{80C427FB-828E-6C2E-103A-4409A16C85F7}"/>
              </a:ext>
            </a:extLst>
          </p:cNvPr>
          <p:cNvGrpSpPr/>
          <p:nvPr/>
        </p:nvGrpSpPr>
        <p:grpSpPr>
          <a:xfrm>
            <a:off x="3862569" y="4657763"/>
            <a:ext cx="2754301" cy="1323147"/>
            <a:chOff x="3862569" y="4657763"/>
            <a:chExt cx="2754301" cy="1323147"/>
          </a:xfrm>
        </p:grpSpPr>
        <p:sp>
          <p:nvSpPr>
            <p:cNvPr id="61" name="Rechteck 60">
              <a:extLst>
                <a:ext uri="{FF2B5EF4-FFF2-40B4-BE49-F238E27FC236}">
                  <a16:creationId xmlns:a16="http://schemas.microsoft.com/office/drawing/2014/main" id="{B24A48A8-BDF5-E993-F7F1-F8E72C76A85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Rechteck 3">
              <a:extLst>
                <a:ext uri="{FF2B5EF4-FFF2-40B4-BE49-F238E27FC236}">
                  <a16:creationId xmlns:a16="http://schemas.microsoft.com/office/drawing/2014/main" id="{ECCF527B-9D12-BA53-F8AC-BD612573401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7" name="Gruppieren 26">
            <a:extLst>
              <a:ext uri="{FF2B5EF4-FFF2-40B4-BE49-F238E27FC236}">
                <a16:creationId xmlns:a16="http://schemas.microsoft.com/office/drawing/2014/main" id="{8DC10712-1784-4CE4-BAB8-2B4175E62FE0}"/>
              </a:ext>
            </a:extLst>
          </p:cNvPr>
          <p:cNvGrpSpPr/>
          <p:nvPr/>
        </p:nvGrpSpPr>
        <p:grpSpPr>
          <a:xfrm>
            <a:off x="3862569" y="3183399"/>
            <a:ext cx="2754303" cy="1474364"/>
            <a:chOff x="3862569" y="3183399"/>
            <a:chExt cx="2754303" cy="1474364"/>
          </a:xfrm>
        </p:grpSpPr>
        <p:sp>
          <p:nvSpPr>
            <p:cNvPr id="56" name="Rechteck 55">
              <a:extLst>
                <a:ext uri="{FF2B5EF4-FFF2-40B4-BE49-F238E27FC236}">
                  <a16:creationId xmlns:a16="http://schemas.microsoft.com/office/drawing/2014/main" id="{4248CE8C-0FAB-4D64-5252-5EB0D91F3DBF}"/>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 name="Rechteck 4">
              <a:extLst>
                <a:ext uri="{FF2B5EF4-FFF2-40B4-BE49-F238E27FC236}">
                  <a16:creationId xmlns:a16="http://schemas.microsoft.com/office/drawing/2014/main" id="{77661A91-1658-CA78-C195-AC682818CB54}"/>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6" name="Gruppieren 25">
            <a:extLst>
              <a:ext uri="{FF2B5EF4-FFF2-40B4-BE49-F238E27FC236}">
                <a16:creationId xmlns:a16="http://schemas.microsoft.com/office/drawing/2014/main" id="{7C80E430-54F4-ABCE-58C2-518DB984CD6D}"/>
              </a:ext>
            </a:extLst>
          </p:cNvPr>
          <p:cNvGrpSpPr/>
          <p:nvPr/>
        </p:nvGrpSpPr>
        <p:grpSpPr>
          <a:xfrm>
            <a:off x="3862569" y="2200490"/>
            <a:ext cx="2754301" cy="982909"/>
            <a:chOff x="3862569" y="2200490"/>
            <a:chExt cx="2754301" cy="982909"/>
          </a:xfrm>
        </p:grpSpPr>
        <p:sp>
          <p:nvSpPr>
            <p:cNvPr id="55" name="Rechteck 54">
              <a:extLst>
                <a:ext uri="{FF2B5EF4-FFF2-40B4-BE49-F238E27FC236}">
                  <a16:creationId xmlns:a16="http://schemas.microsoft.com/office/drawing/2014/main" id="{1E7FB0B3-1792-F0A5-FF52-DB247BC90FA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 name="Rechteck 5">
              <a:extLst>
                <a:ext uri="{FF2B5EF4-FFF2-40B4-BE49-F238E27FC236}">
                  <a16:creationId xmlns:a16="http://schemas.microsoft.com/office/drawing/2014/main" id="{AD9A9AFA-10F2-7789-198C-83DEDC7F40B9}"/>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 name="Titel 1">
            <a:extLst>
              <a:ext uri="{FF2B5EF4-FFF2-40B4-BE49-F238E27FC236}">
                <a16:creationId xmlns:a16="http://schemas.microsoft.com/office/drawing/2014/main" id="{C38DD34D-0FFF-0F58-0A43-C92C2892FB26}"/>
              </a:ext>
            </a:extLst>
          </p:cNvPr>
          <p:cNvSpPr txBox="1">
            <a:spLocks/>
          </p:cNvSpPr>
          <p:nvPr/>
        </p:nvSpPr>
        <p:spPr bwMode="auto">
          <a:xfrm>
            <a:off x="4600651" y="2375157"/>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Netze</a:t>
            </a:r>
            <a:endParaRPr lang="de-CH" sz="2000" kern="0" dirty="0">
              <a:solidFill>
                <a:schemeClr val="bg1"/>
              </a:solidFill>
              <a:latin typeface="Century Gothic" panose="020B0502020202020204" pitchFamily="34" charset="0"/>
            </a:endParaRPr>
          </a:p>
        </p:txBody>
      </p:sp>
      <p:sp>
        <p:nvSpPr>
          <p:cNvPr id="9" name="Titel 1">
            <a:extLst>
              <a:ext uri="{FF2B5EF4-FFF2-40B4-BE49-F238E27FC236}">
                <a16:creationId xmlns:a16="http://schemas.microsoft.com/office/drawing/2014/main" id="{00771799-822F-3C8A-7D90-170AF589A756}"/>
              </a:ext>
            </a:extLst>
          </p:cNvPr>
          <p:cNvSpPr txBox="1">
            <a:spLocks/>
          </p:cNvSpPr>
          <p:nvPr/>
        </p:nvSpPr>
        <p:spPr bwMode="auto">
          <a:xfrm>
            <a:off x="4600652" y="3603792"/>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Rechenzentren</a:t>
            </a:r>
            <a:endParaRPr lang="de-CH" sz="2000" kern="0" dirty="0">
              <a:solidFill>
                <a:schemeClr val="bg1"/>
              </a:solidFill>
              <a:latin typeface="Century Gothic" panose="020B0502020202020204" pitchFamily="34" charset="0"/>
            </a:endParaRPr>
          </a:p>
        </p:txBody>
      </p:sp>
      <p:sp>
        <p:nvSpPr>
          <p:cNvPr id="10" name="Titel 1">
            <a:extLst>
              <a:ext uri="{FF2B5EF4-FFF2-40B4-BE49-F238E27FC236}">
                <a16:creationId xmlns:a16="http://schemas.microsoft.com/office/drawing/2014/main" id="{61850AE9-46B4-9863-9043-00CA027FE6F1}"/>
              </a:ext>
            </a:extLst>
          </p:cNvPr>
          <p:cNvSpPr txBox="1">
            <a:spLocks/>
          </p:cNvSpPr>
          <p:nvPr/>
        </p:nvSpPr>
        <p:spPr bwMode="auto">
          <a:xfrm>
            <a:off x="4600652" y="5002548"/>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Endgeräte</a:t>
            </a:r>
            <a:endParaRPr lang="de-CH" sz="2000" kern="0" dirty="0">
              <a:solidFill>
                <a:schemeClr val="bg1"/>
              </a:solidFill>
              <a:latin typeface="Century Gothic" panose="020B0502020202020204" pitchFamily="34" charset="0"/>
            </a:endParaRPr>
          </a:p>
        </p:txBody>
      </p:sp>
      <p:cxnSp>
        <p:nvCxnSpPr>
          <p:cNvPr id="31" name="Gerade Verbindung 30">
            <a:extLst>
              <a:ext uri="{FF2B5EF4-FFF2-40B4-BE49-F238E27FC236}">
                <a16:creationId xmlns:a16="http://schemas.microsoft.com/office/drawing/2014/main" id="{FFE872BD-64DE-07B0-94DE-0BDAD7B08E4B}"/>
              </a:ext>
            </a:extLst>
          </p:cNvPr>
          <p:cNvCxnSpPr>
            <a:cxnSpLocks/>
          </p:cNvCxnSpPr>
          <p:nvPr/>
        </p:nvCxnSpPr>
        <p:spPr bwMode="auto">
          <a:xfrm>
            <a:off x="4438633" y="4648761"/>
            <a:ext cx="775336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42" name="Gerade Verbindung 41">
            <a:extLst>
              <a:ext uri="{FF2B5EF4-FFF2-40B4-BE49-F238E27FC236}">
                <a16:creationId xmlns:a16="http://schemas.microsoft.com/office/drawing/2014/main" id="{348E3DAE-825D-92D8-FD5D-B531AFF20040}"/>
              </a:ext>
            </a:extLst>
          </p:cNvPr>
          <p:cNvCxnSpPr>
            <a:cxnSpLocks/>
          </p:cNvCxnSpPr>
          <p:nvPr/>
        </p:nvCxnSpPr>
        <p:spPr bwMode="auto">
          <a:xfrm>
            <a:off x="4438633" y="3183398"/>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08" name="Inhaltsplatzhalter 2">
            <a:extLst>
              <a:ext uri="{FF2B5EF4-FFF2-40B4-BE49-F238E27FC236}">
                <a16:creationId xmlns:a16="http://schemas.microsoft.com/office/drawing/2014/main" id="{8C06B2B5-28BA-CA99-7004-C7051DD3384C}"/>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solidFill>
                  <a:schemeClr val="bg1"/>
                </a:solidFill>
                <a:latin typeface="Century Gothic" panose="020B0502020202020204" pitchFamily="34" charset="0"/>
                <a:ea typeface="MS PGothic" charset="-128"/>
              </a:rPr>
              <a:t>Quelle: </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Belkhir &amp; </a:t>
            </a:r>
            <a:r>
              <a:rPr lang="en-US" altLang="x-none" sz="1000" kern="0" dirty="0" err="1">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Elmeligi</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  (2018)</a:t>
            </a:r>
            <a:endParaRPr lang="en-US" altLang="x-none" sz="1000" kern="0" dirty="0">
              <a:solidFill>
                <a:schemeClr val="bg1"/>
              </a:solidFill>
              <a:latin typeface="Century Gothic" panose="020B0502020202020204" pitchFamily="34" charset="0"/>
              <a:ea typeface="MS PGothic" charset="-128"/>
            </a:endParaRPr>
          </a:p>
        </p:txBody>
      </p:sp>
      <p:grpSp>
        <p:nvGrpSpPr>
          <p:cNvPr id="109" name="Gruppieren 108">
            <a:extLst>
              <a:ext uri="{FF2B5EF4-FFF2-40B4-BE49-F238E27FC236}">
                <a16:creationId xmlns:a16="http://schemas.microsoft.com/office/drawing/2014/main" id="{ACD73F17-2270-8FDB-12ED-540F53D83EFB}"/>
              </a:ext>
            </a:extLst>
          </p:cNvPr>
          <p:cNvGrpSpPr/>
          <p:nvPr/>
        </p:nvGrpSpPr>
        <p:grpSpPr>
          <a:xfrm>
            <a:off x="-6422026" y="-8174"/>
            <a:ext cx="6706381" cy="5029524"/>
            <a:chOff x="0" y="-8174"/>
            <a:chExt cx="6706381" cy="5029524"/>
          </a:xfrm>
          <a:effectLst>
            <a:outerShdw blurRad="50800" dist="38100" dir="2700000" algn="tl" rotWithShape="0">
              <a:prstClr val="black">
                <a:alpha val="40000"/>
              </a:prstClr>
            </a:outerShdw>
          </a:effectLst>
        </p:grpSpPr>
        <p:pic>
          <p:nvPicPr>
            <p:cNvPr id="110" name="Picture 2" descr="Red Arrow Point Down | Great PowerPoint ClipArt for Presentations -  PresenterMedia.com">
              <a:extLst>
                <a:ext uri="{FF2B5EF4-FFF2-40B4-BE49-F238E27FC236}">
                  <a16:creationId xmlns:a16="http://schemas.microsoft.com/office/drawing/2014/main" id="{0B8B5E84-FA6A-DD7D-382B-4D0918C2A51A}"/>
                </a:ext>
              </a:extLst>
            </p:cNvPr>
            <p:cNvPicPr>
              <a:picLocks noChangeAspect="1" noChangeArrowheads="1"/>
            </p:cNvPicPr>
            <p:nvPr/>
          </p:nvPicPr>
          <p:blipFill>
            <a:blip r:embed="rId6">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0" y="1"/>
              <a:ext cx="6706381" cy="5013176"/>
            </a:xfrm>
            <a:prstGeom prst="rect">
              <a:avLst/>
            </a:prstGeom>
            <a:noFill/>
            <a:extLst>
              <a:ext uri="{909E8E84-426E-40DD-AFC4-6F175D3DCCD1}">
                <a14:hiddenFill xmlns:a14="http://schemas.microsoft.com/office/drawing/2010/main">
                  <a:solidFill>
                    <a:srgbClr val="FFFFFF"/>
                  </a:solidFill>
                </a14:hiddenFill>
              </a:ext>
            </a:extLst>
          </p:spPr>
        </p:pic>
        <p:sp>
          <p:nvSpPr>
            <p:cNvPr id="111" name="Text">
              <a:extLst>
                <a:ext uri="{FF2B5EF4-FFF2-40B4-BE49-F238E27FC236}">
                  <a16:creationId xmlns:a16="http://schemas.microsoft.com/office/drawing/2014/main" id="{65884163-7103-FBA4-7FAB-FEBEF1DF2907}"/>
                </a:ext>
              </a:extLst>
            </p:cNvPr>
            <p:cNvSpPr/>
            <p:nvPr/>
          </p:nvSpPr>
          <p:spPr bwMode="gray">
            <a:xfrm>
              <a:off x="0" y="-8174"/>
              <a:ext cx="6077834" cy="502952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grpSp>
          <p:nvGrpSpPr>
            <p:cNvPr id="112" name="Gruppieren 111">
              <a:extLst>
                <a:ext uri="{FF2B5EF4-FFF2-40B4-BE49-F238E27FC236}">
                  <a16:creationId xmlns:a16="http://schemas.microsoft.com/office/drawing/2014/main" id="{00BAB326-8BB7-983D-76DD-73BA01A682CC}"/>
                </a:ext>
              </a:extLst>
            </p:cNvPr>
            <p:cNvGrpSpPr/>
            <p:nvPr/>
          </p:nvGrpSpPr>
          <p:grpSpPr>
            <a:xfrm>
              <a:off x="616490" y="515244"/>
              <a:ext cx="4824536" cy="4170789"/>
              <a:chOff x="616490" y="515244"/>
              <a:chExt cx="4824536" cy="4170789"/>
            </a:xfrm>
          </p:grpSpPr>
          <p:sp>
            <p:nvSpPr>
              <p:cNvPr id="113" name="Titel 1">
                <a:extLst>
                  <a:ext uri="{FF2B5EF4-FFF2-40B4-BE49-F238E27FC236}">
                    <a16:creationId xmlns:a16="http://schemas.microsoft.com/office/drawing/2014/main" id="{02FC5D8A-EFEC-9118-79B8-2BE87C960527}"/>
                  </a:ext>
                </a:extLst>
              </p:cNvPr>
              <p:cNvSpPr txBox="1">
                <a:spLocks/>
              </p:cNvSpPr>
              <p:nvPr/>
            </p:nvSpPr>
            <p:spPr bwMode="auto">
              <a:xfrm>
                <a:off x="616490"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dirty="0">
                    <a:solidFill>
                      <a:schemeClr val="bg1"/>
                    </a:solidFill>
                    <a:latin typeface="Century Gothic" panose="020B0502020202020204" pitchFamily="34" charset="0"/>
                    <a:ea typeface="MS PGothic" charset="-128"/>
                  </a:rPr>
                  <a:t>Gründe für die Abnahme</a:t>
                </a:r>
                <a:endParaRPr lang="de-CH" b="0" kern="0" dirty="0">
                  <a:solidFill>
                    <a:schemeClr val="bg1"/>
                  </a:solidFill>
                  <a:latin typeface="Century Gothic" panose="020B0502020202020204" pitchFamily="34" charset="0"/>
                </a:endParaRPr>
              </a:p>
            </p:txBody>
          </p:sp>
          <p:sp>
            <p:nvSpPr>
              <p:cNvPr id="114" name="Abgerundetes Rechteck 113">
                <a:extLst>
                  <a:ext uri="{FF2B5EF4-FFF2-40B4-BE49-F238E27FC236}">
                    <a16:creationId xmlns:a16="http://schemas.microsoft.com/office/drawing/2014/main" id="{42C2717B-2329-32DC-2726-0EB62ED05D93}"/>
                  </a:ext>
                </a:extLst>
              </p:cNvPr>
              <p:cNvSpPr/>
              <p:nvPr/>
            </p:nvSpPr>
            <p:spPr bwMode="auto">
              <a:xfrm>
                <a:off x="756448"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Wechsel zu effizienteren Endgeräten</a:t>
                </a:r>
              </a:p>
              <a:p>
                <a:pPr marL="0" marR="0" indent="0" algn="ctr" defTabSz="914400" rtl="0" eaLnBrk="1" fontAlgn="base" latinLnBrk="0" hangingPunct="1">
                  <a:lnSpc>
                    <a:spcPct val="100000"/>
                  </a:lnSpc>
                  <a:spcBef>
                    <a:spcPct val="0"/>
                  </a:spcBef>
                  <a:spcAft>
                    <a:spcPct val="0"/>
                  </a:spcAft>
                  <a:buClrTx/>
                  <a:buSzTx/>
                  <a:buFontTx/>
                  <a:buNone/>
                  <a:tabLst/>
                </a:pPr>
                <a:r>
                  <a:rPr lang="de-CH" sz="1400" dirty="0">
                    <a:latin typeface="Century Gothic" panose="020B0502020202020204" pitchFamily="34" charset="0"/>
                    <a:ea typeface="Arial" charset="0"/>
                    <a:cs typeface="Arial" charset="0"/>
                  </a:rPr>
                  <a:t>z.B. von</a:t>
                </a:r>
                <a:r>
                  <a:rPr kumimoji="0" lang="de-CH" sz="1400" b="0" i="0" u="none" strike="noStrike" cap="none" normalizeH="0" baseline="0" dirty="0">
                    <a:ln>
                      <a:noFill/>
                    </a:ln>
                    <a:effectLst/>
                    <a:latin typeface="Century Gothic" panose="020B0502020202020204" pitchFamily="34" charset="0"/>
                    <a:ea typeface="Arial" charset="0"/>
                    <a:cs typeface="Arial" charset="0"/>
                  </a:rPr>
                  <a:t> PCs und TVs zu Smartphones</a:t>
                </a:r>
              </a:p>
            </p:txBody>
          </p:sp>
          <p:sp>
            <p:nvSpPr>
              <p:cNvPr id="115" name="Abgerundetes Rechteck 114">
                <a:extLst>
                  <a:ext uri="{FF2B5EF4-FFF2-40B4-BE49-F238E27FC236}">
                    <a16:creationId xmlns:a16="http://schemas.microsoft.com/office/drawing/2014/main" id="{FADC3723-C4E1-F501-FFDD-0929D64946A0}"/>
                  </a:ext>
                </a:extLst>
              </p:cNvPr>
              <p:cNvSpPr/>
              <p:nvPr/>
            </p:nvSpPr>
            <p:spPr bwMode="auto">
              <a:xfrm>
                <a:off x="756448"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Mehr Einsatz erneuerbarer Energien</a:t>
                </a:r>
                <a:br>
                  <a:rPr kumimoji="0" lang="de-CH" sz="1400" b="1" i="0" u="none" strike="noStrike" cap="none" normalizeH="0" baseline="0" dirty="0">
                    <a:ln>
                      <a:noFill/>
                    </a:ln>
                    <a:effectLst/>
                    <a:latin typeface="Century Gothic" panose="020B0502020202020204" pitchFamily="34" charset="0"/>
                    <a:ea typeface="Arial" charset="0"/>
                    <a:cs typeface="Arial" charset="0"/>
                  </a:rPr>
                </a:br>
                <a:r>
                  <a:rPr kumimoji="0" lang="de-CH" sz="1400" b="0" i="0" u="none" strike="noStrike" cap="none" normalizeH="0" baseline="0" dirty="0">
                    <a:ln>
                      <a:noFill/>
                    </a:ln>
                    <a:effectLst/>
                    <a:latin typeface="Century Gothic" panose="020B0502020202020204" pitchFamily="34" charset="0"/>
                    <a:ea typeface="Arial" charset="0"/>
                    <a:cs typeface="Arial" charset="0"/>
                  </a:rPr>
                  <a:t>in der Geräte-Produktion und -Nutzung</a:t>
                </a:r>
              </a:p>
            </p:txBody>
          </p:sp>
          <p:sp>
            <p:nvSpPr>
              <p:cNvPr id="116" name="Abgerundetes Rechteck 115">
                <a:extLst>
                  <a:ext uri="{FF2B5EF4-FFF2-40B4-BE49-F238E27FC236}">
                    <a16:creationId xmlns:a16="http://schemas.microsoft.com/office/drawing/2014/main" id="{87685264-93D9-25BB-656E-FD2FE879AC67}"/>
                  </a:ext>
                </a:extLst>
              </p:cNvPr>
              <p:cNvSpPr/>
              <p:nvPr/>
            </p:nvSpPr>
            <p:spPr bwMode="auto">
              <a:xfrm>
                <a:off x="756448"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Steigende Geräte-Lebensdauer</a:t>
                </a:r>
                <a:br>
                  <a:rPr kumimoji="0" lang="de-CH" sz="1400" b="1" i="0" u="none" strike="noStrike" cap="none" normalizeH="0" baseline="0" dirty="0">
                    <a:ln>
                      <a:noFill/>
                    </a:ln>
                    <a:effectLst/>
                    <a:latin typeface="Century Gothic" panose="020B0502020202020204" pitchFamily="34" charset="0"/>
                    <a:ea typeface="Arial" charset="0"/>
                    <a:cs typeface="Arial" charset="0"/>
                  </a:rPr>
                </a:br>
                <a:r>
                  <a:rPr kumimoji="0" lang="de-CH" sz="1400" i="0" u="none" strike="noStrike" cap="none" normalizeH="0" baseline="0" dirty="0">
                    <a:ln>
                      <a:noFill/>
                    </a:ln>
                    <a:effectLst/>
                    <a:latin typeface="Century Gothic" panose="020B0502020202020204" pitchFamily="34" charset="0"/>
                    <a:ea typeface="Arial" charset="0"/>
                    <a:cs typeface="Arial" charset="0"/>
                  </a:rPr>
                  <a:t>aufgrund </a:t>
                </a:r>
                <a:r>
                  <a:rPr kumimoji="0" lang="de-CH" sz="1400" b="0" i="0" u="none" strike="noStrike" cap="none" normalizeH="0" baseline="0" dirty="0">
                    <a:ln>
                      <a:noFill/>
                    </a:ln>
                    <a:effectLst/>
                    <a:latin typeface="Century Gothic" panose="020B0502020202020204" pitchFamily="34" charset="0"/>
                    <a:ea typeface="Arial" charset="0"/>
                    <a:cs typeface="Arial" charset="0"/>
                  </a:rPr>
                  <a:t>langsamerer Innovationszyklen und</a:t>
                </a:r>
                <a:br>
                  <a:rPr kumimoji="0" lang="de-CH" sz="1400" b="0" i="0" u="none" strike="noStrike" cap="none" normalizeH="0" baseline="0" dirty="0">
                    <a:ln>
                      <a:noFill/>
                    </a:ln>
                    <a:effectLst/>
                    <a:latin typeface="Century Gothic" panose="020B0502020202020204" pitchFamily="34" charset="0"/>
                    <a:ea typeface="Arial" charset="0"/>
                    <a:cs typeface="Arial" charset="0"/>
                  </a:rPr>
                </a:br>
                <a:r>
                  <a:rPr kumimoji="0" lang="de-CH" sz="1400" b="0" i="0" u="none" strike="noStrike" cap="none" normalizeH="0" baseline="0" dirty="0">
                    <a:ln>
                      <a:noFill/>
                    </a:ln>
                    <a:effectLst/>
                    <a:latin typeface="Century Gothic" panose="020B0502020202020204" pitchFamily="34" charset="0"/>
                    <a:ea typeface="Arial" charset="0"/>
                    <a:cs typeface="Arial" charset="0"/>
                  </a:rPr>
                  <a:t>hohen Anschaffungskosten</a:t>
                </a:r>
              </a:p>
            </p:txBody>
          </p:sp>
          <p:sp>
            <p:nvSpPr>
              <p:cNvPr id="117" name="Abgerundetes Rechteck 116">
                <a:extLst>
                  <a:ext uri="{FF2B5EF4-FFF2-40B4-BE49-F238E27FC236}">
                    <a16:creationId xmlns:a16="http://schemas.microsoft.com/office/drawing/2014/main" id="{E1273E69-29F8-2ABE-AE12-B6E89FFC7487}"/>
                  </a:ext>
                </a:extLst>
              </p:cNvPr>
              <p:cNvSpPr/>
              <p:nvPr/>
            </p:nvSpPr>
            <p:spPr bwMode="auto">
              <a:xfrm>
                <a:off x="756448"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Sättigungseffekte </a:t>
                </a:r>
                <a:br>
                  <a:rPr kumimoji="0" lang="de-CH" sz="1400" b="1" i="0" u="none" strike="noStrike" cap="none" normalizeH="0" baseline="0" dirty="0">
                    <a:ln>
                      <a:noFill/>
                    </a:ln>
                    <a:effectLst/>
                    <a:latin typeface="Century Gothic" panose="020B0502020202020204" pitchFamily="34" charset="0"/>
                    <a:ea typeface="Arial" charset="0"/>
                    <a:cs typeface="Arial" charset="0"/>
                  </a:rPr>
                </a:br>
                <a:r>
                  <a:rPr kumimoji="0" lang="de-CH" sz="1400" b="0" i="0" u="none" strike="noStrike" cap="none" normalizeH="0" baseline="0" dirty="0">
                    <a:ln>
                      <a:noFill/>
                    </a:ln>
                    <a:effectLst/>
                    <a:latin typeface="Century Gothic" panose="020B0502020202020204" pitchFamily="34" charset="0"/>
                    <a:ea typeface="Arial" charset="0"/>
                    <a:cs typeface="Arial" charset="0"/>
                  </a:rPr>
                  <a:t>im IKT-Markt da jeder bereits ein Gerät hat</a:t>
                </a:r>
              </a:p>
            </p:txBody>
          </p:sp>
        </p:grpSp>
      </p:grpSp>
      <p:grpSp>
        <p:nvGrpSpPr>
          <p:cNvPr id="118" name="Gruppieren 117">
            <a:extLst>
              <a:ext uri="{FF2B5EF4-FFF2-40B4-BE49-F238E27FC236}">
                <a16:creationId xmlns:a16="http://schemas.microsoft.com/office/drawing/2014/main" id="{EE19DD59-B7B6-81DF-CB0D-F149B42CB818}"/>
              </a:ext>
            </a:extLst>
          </p:cNvPr>
          <p:cNvGrpSpPr/>
          <p:nvPr/>
        </p:nvGrpSpPr>
        <p:grpSpPr>
          <a:xfrm>
            <a:off x="12750690" y="-1"/>
            <a:ext cx="6077834" cy="5029525"/>
            <a:chOff x="6114166" y="-1"/>
            <a:chExt cx="6077834" cy="5029525"/>
          </a:xfrm>
          <a:effectLst>
            <a:outerShdw blurRad="50800" dist="38100" dir="2700000" algn="tl" rotWithShape="0">
              <a:prstClr val="black">
                <a:alpha val="40000"/>
              </a:prstClr>
            </a:outerShdw>
          </a:effectLst>
        </p:grpSpPr>
        <p:pic>
          <p:nvPicPr>
            <p:cNvPr id="119" name="Picture 2" descr="Red Arrow Point Down | Great PowerPoint ClipArt for Presentations -  PresenterMedia.com">
              <a:extLst>
                <a:ext uri="{FF2B5EF4-FFF2-40B4-BE49-F238E27FC236}">
                  <a16:creationId xmlns:a16="http://schemas.microsoft.com/office/drawing/2014/main" id="{A1F4D1C6-DF56-84BB-97AF-97DFAD35D2A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77" r="10039" b="11730"/>
            <a:stretch/>
          </p:blipFill>
          <p:spPr bwMode="auto">
            <a:xfrm flipV="1">
              <a:off x="6169203" y="-1"/>
              <a:ext cx="6008311" cy="5021351"/>
            </a:xfrm>
            <a:prstGeom prst="rect">
              <a:avLst/>
            </a:prstGeom>
            <a:noFill/>
            <a:extLst>
              <a:ext uri="{909E8E84-426E-40DD-AFC4-6F175D3DCCD1}">
                <a14:hiddenFill xmlns:a14="http://schemas.microsoft.com/office/drawing/2010/main">
                  <a:solidFill>
                    <a:srgbClr val="FFFFFF"/>
                  </a:solidFill>
                </a14:hiddenFill>
              </a:ext>
            </a:extLst>
          </p:spPr>
        </p:pic>
        <p:sp>
          <p:nvSpPr>
            <p:cNvPr id="120" name="Text">
              <a:extLst>
                <a:ext uri="{FF2B5EF4-FFF2-40B4-BE49-F238E27FC236}">
                  <a16:creationId xmlns:a16="http://schemas.microsoft.com/office/drawing/2014/main" id="{8C822E91-A1B9-B983-062C-1023D20FE127}"/>
                </a:ext>
              </a:extLst>
            </p:cNvPr>
            <p:cNvSpPr/>
            <p:nvPr/>
          </p:nvSpPr>
          <p:spPr bwMode="gray">
            <a:xfrm>
              <a:off x="6114166" y="0"/>
              <a:ext cx="6077834" cy="5029524"/>
            </a:xfrm>
            <a:prstGeom prst="rect">
              <a:avLst/>
            </a:prstGeom>
            <a:solidFill>
              <a:srgbClr val="BA2A00">
                <a:alpha val="74902"/>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sym typeface="Century Gothic"/>
              </a:endParaRPr>
            </a:p>
          </p:txBody>
        </p:sp>
        <p:grpSp>
          <p:nvGrpSpPr>
            <p:cNvPr id="121" name="Gruppieren 120">
              <a:extLst>
                <a:ext uri="{FF2B5EF4-FFF2-40B4-BE49-F238E27FC236}">
                  <a16:creationId xmlns:a16="http://schemas.microsoft.com/office/drawing/2014/main" id="{9D6FB813-2614-8F15-4F53-D81ADCC7B9E6}"/>
                </a:ext>
              </a:extLst>
            </p:cNvPr>
            <p:cNvGrpSpPr/>
            <p:nvPr/>
          </p:nvGrpSpPr>
          <p:grpSpPr>
            <a:xfrm>
              <a:off x="6720868" y="515244"/>
              <a:ext cx="4824536" cy="4170789"/>
              <a:chOff x="6720868" y="515244"/>
              <a:chExt cx="4824536" cy="4170789"/>
            </a:xfrm>
          </p:grpSpPr>
          <p:sp>
            <p:nvSpPr>
              <p:cNvPr id="122" name="Titel 1">
                <a:extLst>
                  <a:ext uri="{FF2B5EF4-FFF2-40B4-BE49-F238E27FC236}">
                    <a16:creationId xmlns:a16="http://schemas.microsoft.com/office/drawing/2014/main" id="{B454BEE6-D4D9-6511-2B39-4478BBE3A7FC}"/>
                  </a:ext>
                </a:extLst>
              </p:cNvPr>
              <p:cNvSpPr txBox="1">
                <a:spLocks/>
              </p:cNvSpPr>
              <p:nvPr/>
            </p:nvSpPr>
            <p:spPr bwMode="auto">
              <a:xfrm>
                <a:off x="6720868"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dirty="0">
                    <a:solidFill>
                      <a:schemeClr val="bg1"/>
                    </a:solidFill>
                    <a:latin typeface="Century Gothic" panose="020B0502020202020204" pitchFamily="34" charset="0"/>
                    <a:ea typeface="MS PGothic" charset="-128"/>
                  </a:rPr>
                  <a:t>Gründe für die Zunahme</a:t>
                </a:r>
                <a:endParaRPr lang="de-CH" b="0" kern="0" dirty="0">
                  <a:solidFill>
                    <a:schemeClr val="bg1"/>
                  </a:solidFill>
                  <a:latin typeface="Century Gothic" panose="020B0502020202020204" pitchFamily="34" charset="0"/>
                </a:endParaRPr>
              </a:p>
            </p:txBody>
          </p:sp>
          <p:sp>
            <p:nvSpPr>
              <p:cNvPr id="123" name="Abgerundetes Rechteck 122">
                <a:extLst>
                  <a:ext uri="{FF2B5EF4-FFF2-40B4-BE49-F238E27FC236}">
                    <a16:creationId xmlns:a16="http://schemas.microsoft.com/office/drawing/2014/main" id="{8ACB88B2-3CF3-8C9A-C26D-2728573173E6}"/>
                  </a:ext>
                </a:extLst>
              </p:cNvPr>
              <p:cNvSpPr/>
              <p:nvPr/>
            </p:nvSpPr>
            <p:spPr bwMode="auto">
              <a:xfrm>
                <a:off x="6860826"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Steigende Datenvolumen</a:t>
                </a:r>
              </a:p>
              <a:p>
                <a:pPr algn="ctr" eaLnBrk="1" hangingPunct="1"/>
                <a:r>
                  <a:rPr lang="de-CH" sz="1400" dirty="0">
                    <a:latin typeface="Century Gothic" panose="020B0502020202020204" pitchFamily="34" charset="0"/>
                    <a:cs typeface="Arial" charset="0"/>
                  </a:rPr>
                  <a:t>durch immer datenintensivere Applikationen </a:t>
                </a:r>
                <a:br>
                  <a:rPr lang="de-CH" sz="1400" dirty="0">
                    <a:latin typeface="Century Gothic" panose="020B0502020202020204" pitchFamily="34" charset="0"/>
                    <a:cs typeface="Arial" charset="0"/>
                  </a:rPr>
                </a:br>
                <a:r>
                  <a:rPr lang="de-CH" sz="1400" dirty="0">
                    <a:latin typeface="Century Gothic" panose="020B0502020202020204" pitchFamily="34" charset="0"/>
                    <a:cs typeface="Arial" charset="0"/>
                  </a:rPr>
                  <a:t>wie KI oder das Metaverse</a:t>
                </a:r>
              </a:p>
            </p:txBody>
          </p:sp>
          <p:sp>
            <p:nvSpPr>
              <p:cNvPr id="124" name="Abgerundetes Rechteck 123">
                <a:extLst>
                  <a:ext uri="{FF2B5EF4-FFF2-40B4-BE49-F238E27FC236}">
                    <a16:creationId xmlns:a16="http://schemas.microsoft.com/office/drawing/2014/main" id="{DE657C6D-7D58-E137-ADA4-C82440A92A04}"/>
                  </a:ext>
                </a:extLst>
              </p:cNvPr>
              <p:cNvSpPr/>
              <p:nvPr/>
            </p:nvSpPr>
            <p:spPr bwMode="auto">
              <a:xfrm>
                <a:off x="6860826"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Mehr Endgeräte</a:t>
                </a:r>
                <a:br>
                  <a:rPr lang="de-CH" sz="1400" dirty="0">
                    <a:latin typeface="Century Gothic" panose="020B0502020202020204" pitchFamily="34" charset="0"/>
                    <a:cs typeface="Arial" charset="0"/>
                  </a:rPr>
                </a:br>
                <a:r>
                  <a:rPr lang="de-CH" sz="1400" dirty="0">
                    <a:latin typeface="Century Gothic" panose="020B0502020202020204" pitchFamily="34" charset="0"/>
                    <a:cs typeface="Arial" charset="0"/>
                  </a:rPr>
                  <a:t>z.B. durch das Internet der Dinge</a:t>
                </a:r>
              </a:p>
            </p:txBody>
          </p:sp>
          <p:sp>
            <p:nvSpPr>
              <p:cNvPr id="125" name="Abgerundetes Rechteck 124">
                <a:extLst>
                  <a:ext uri="{FF2B5EF4-FFF2-40B4-BE49-F238E27FC236}">
                    <a16:creationId xmlns:a16="http://schemas.microsoft.com/office/drawing/2014/main" id="{BAFA60CD-FBB0-58D9-175C-9A6C0603A2B2}"/>
                  </a:ext>
                </a:extLst>
              </p:cNvPr>
              <p:cNvSpPr/>
              <p:nvPr/>
            </p:nvSpPr>
            <p:spPr bwMode="auto">
              <a:xfrm>
                <a:off x="6860826"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«End </a:t>
                </a:r>
                <a:r>
                  <a:rPr lang="de-CH" sz="1400" b="1" dirty="0" err="1">
                    <a:latin typeface="Century Gothic" panose="020B0502020202020204" pitchFamily="34" charset="0"/>
                    <a:cs typeface="Arial" charset="0"/>
                  </a:rPr>
                  <a:t>of</a:t>
                </a:r>
                <a:r>
                  <a:rPr lang="de-CH" sz="1400" b="1" dirty="0">
                    <a:latin typeface="Century Gothic" panose="020B0502020202020204" pitchFamily="34" charset="0"/>
                    <a:cs typeface="Arial" charset="0"/>
                  </a:rPr>
                  <a:t> </a:t>
                </a:r>
                <a:r>
                  <a:rPr lang="de-CH" sz="1400" b="1" dirty="0" err="1">
                    <a:latin typeface="Century Gothic" panose="020B0502020202020204" pitchFamily="34" charset="0"/>
                    <a:cs typeface="Arial" charset="0"/>
                  </a:rPr>
                  <a:t>Moore’s</a:t>
                </a:r>
                <a:r>
                  <a:rPr lang="de-CH" sz="1400" b="1" dirty="0">
                    <a:latin typeface="Century Gothic" panose="020B0502020202020204" pitchFamily="34" charset="0"/>
                    <a:cs typeface="Arial" charset="0"/>
                  </a:rPr>
                  <a:t> und </a:t>
                </a:r>
                <a:r>
                  <a:rPr lang="de-CH" sz="1400" b="1" dirty="0" err="1">
                    <a:latin typeface="Century Gothic" panose="020B0502020202020204" pitchFamily="34" charset="0"/>
                    <a:cs typeface="Arial" charset="0"/>
                  </a:rPr>
                  <a:t>Koomey’s</a:t>
                </a:r>
                <a:r>
                  <a:rPr lang="de-CH" sz="1400" b="1" dirty="0">
                    <a:latin typeface="Century Gothic" panose="020B0502020202020204" pitchFamily="34" charset="0"/>
                    <a:cs typeface="Arial" charset="0"/>
                  </a:rPr>
                  <a:t> Law»</a:t>
                </a:r>
                <a:br>
                  <a:rPr lang="de-CH" sz="1400" b="1" dirty="0">
                    <a:latin typeface="Century Gothic" panose="020B0502020202020204" pitchFamily="34" charset="0"/>
                    <a:cs typeface="Arial" charset="0"/>
                  </a:rPr>
                </a:br>
                <a:r>
                  <a:rPr lang="de-CH" sz="1400" dirty="0">
                    <a:latin typeface="Century Gothic" panose="020B0502020202020204" pitchFamily="34" charset="0"/>
                    <a:cs typeface="Arial" charset="0"/>
                  </a:rPr>
                  <a:t>verlangsamt Steigerungen in der Energieeffizienz</a:t>
                </a:r>
              </a:p>
            </p:txBody>
          </p:sp>
          <p:sp>
            <p:nvSpPr>
              <p:cNvPr id="126" name="Abgerundetes Rechteck 125">
                <a:extLst>
                  <a:ext uri="{FF2B5EF4-FFF2-40B4-BE49-F238E27FC236}">
                    <a16:creationId xmlns:a16="http://schemas.microsoft.com/office/drawing/2014/main" id="{55139572-E37D-61CA-C9F1-4C90C9A18BE6}"/>
                  </a:ext>
                </a:extLst>
              </p:cNvPr>
              <p:cNvSpPr/>
              <p:nvPr/>
            </p:nvSpPr>
            <p:spPr bwMode="auto">
              <a:xfrm>
                <a:off x="6860826"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Ökonomische Anreize </a:t>
                </a:r>
                <a:br>
                  <a:rPr lang="de-CH" sz="1400" b="1" dirty="0">
                    <a:latin typeface="Century Gothic" panose="020B0502020202020204" pitchFamily="34" charset="0"/>
                    <a:cs typeface="Arial" charset="0"/>
                  </a:rPr>
                </a:br>
                <a:r>
                  <a:rPr lang="de-CH" sz="1400" dirty="0">
                    <a:latin typeface="Century Gothic" panose="020B0502020202020204" pitchFamily="34" charset="0"/>
                    <a:cs typeface="Arial" charset="0"/>
                  </a:rPr>
                  <a:t>zur Vermeidung von Sättigungseffekten</a:t>
                </a:r>
              </a:p>
            </p:txBody>
          </p:sp>
        </p:grpSp>
      </p:grpSp>
      <p:grpSp>
        <p:nvGrpSpPr>
          <p:cNvPr id="133" name="Gruppieren 132">
            <a:extLst>
              <a:ext uri="{FF2B5EF4-FFF2-40B4-BE49-F238E27FC236}">
                <a16:creationId xmlns:a16="http://schemas.microsoft.com/office/drawing/2014/main" id="{47A646A9-B474-93A7-3AE6-E5FF3F9632B3}"/>
              </a:ext>
            </a:extLst>
          </p:cNvPr>
          <p:cNvGrpSpPr/>
          <p:nvPr/>
        </p:nvGrpSpPr>
        <p:grpSpPr>
          <a:xfrm>
            <a:off x="0" y="7067550"/>
            <a:ext cx="12177514" cy="1844822"/>
            <a:chOff x="0" y="5013177"/>
            <a:chExt cx="12177514" cy="1844822"/>
          </a:xfrm>
        </p:grpSpPr>
        <p:sp>
          <p:nvSpPr>
            <p:cNvPr id="134" name="Rechteck 133">
              <a:extLst>
                <a:ext uri="{FF2B5EF4-FFF2-40B4-BE49-F238E27FC236}">
                  <a16:creationId xmlns:a16="http://schemas.microsoft.com/office/drawing/2014/main" id="{9868AF11-455B-1292-DE88-EF02FD328F38}"/>
                </a:ext>
              </a:extLst>
            </p:cNvPr>
            <p:cNvSpPr/>
            <p:nvPr/>
          </p:nvSpPr>
          <p:spPr bwMode="auto">
            <a:xfrm>
              <a:off x="0" y="5013177"/>
              <a:ext cx="12177514" cy="1844822"/>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35" name="Titel 1">
              <a:extLst>
                <a:ext uri="{FF2B5EF4-FFF2-40B4-BE49-F238E27FC236}">
                  <a16:creationId xmlns:a16="http://schemas.microsoft.com/office/drawing/2014/main" id="{49751602-26F4-BDC3-9CEC-DD4EFA26805C}"/>
                </a:ext>
              </a:extLst>
            </p:cNvPr>
            <p:cNvSpPr txBox="1">
              <a:spLocks/>
            </p:cNvSpPr>
            <p:nvPr/>
          </p:nvSpPr>
          <p:spPr bwMode="auto">
            <a:xfrm>
              <a:off x="1919536" y="5536594"/>
              <a:ext cx="9073008"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tx1">
                      <a:lumMod val="65000"/>
                      <a:lumOff val="35000"/>
                    </a:schemeClr>
                  </a:solidFill>
                  <a:latin typeface="Century Gothic" panose="020B0502020202020204" pitchFamily="34" charset="0"/>
                  <a:ea typeface="MS PGothic" charset="-128"/>
                </a:rPr>
                <a:t>Viele Gründe sprechen für eine zukünftige Abnahme sowie Zunahme des Fussabdrucks des IKT-Sektors.</a:t>
              </a:r>
              <a:endParaRPr lang="de-CH" b="0" kern="0" dirty="0">
                <a:solidFill>
                  <a:schemeClr val="tx1">
                    <a:lumMod val="65000"/>
                    <a:lumOff val="35000"/>
                  </a:schemeClr>
                </a:solidFill>
                <a:latin typeface="Century Gothic" panose="020B0502020202020204" pitchFamily="34" charset="0"/>
              </a:endParaRPr>
            </a:p>
          </p:txBody>
        </p:sp>
        <p:pic>
          <p:nvPicPr>
            <p:cNvPr id="136" name="Picture 2" descr="12,900+ Wondering Emoji Stock Photos, Pictures &amp; Royalty-Free Images -  iStock">
              <a:extLst>
                <a:ext uri="{FF2B5EF4-FFF2-40B4-BE49-F238E27FC236}">
                  <a16:creationId xmlns:a16="http://schemas.microsoft.com/office/drawing/2014/main" id="{88254BF1-01C7-3D06-2D40-BB0F75D64815}"/>
                </a:ext>
              </a:extLst>
            </p:cNvPr>
            <p:cNvPicPr>
              <a:picLocks noChangeAspect="1" noChangeArrowheads="1"/>
            </p:cNvPicPr>
            <p:nvPr/>
          </p:nvPicPr>
          <p:blipFill>
            <a:blip r:embed="rId7" cstate="print">
              <a:clrChange>
                <a:clrFrom>
                  <a:srgbClr val="F6F6F6"/>
                </a:clrFrom>
                <a:clrTo>
                  <a:srgbClr val="F6F6F6">
                    <a:alpha val="0"/>
                  </a:srgbClr>
                </a:clrTo>
              </a:clrChange>
              <a:grayscl/>
              <a:extLst>
                <a:ext uri="{28A0092B-C50C-407E-A947-70E740481C1C}">
                  <a14:useLocalDpi xmlns:a14="http://schemas.microsoft.com/office/drawing/2010/main"/>
                </a:ext>
              </a:extLst>
            </a:blip>
            <a:srcRect/>
            <a:stretch>
              <a:fillRect/>
            </a:stretch>
          </p:blipFill>
          <p:spPr bwMode="auto">
            <a:xfrm>
              <a:off x="616490" y="5323812"/>
              <a:ext cx="1296181" cy="129618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713513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pieren 26">
            <a:extLst>
              <a:ext uri="{FF2B5EF4-FFF2-40B4-BE49-F238E27FC236}">
                <a16:creationId xmlns:a16="http://schemas.microsoft.com/office/drawing/2014/main" id="{70543BA2-C0B5-0215-3EA2-08A4D215A602}"/>
              </a:ext>
            </a:extLst>
          </p:cNvPr>
          <p:cNvGrpSpPr/>
          <p:nvPr/>
        </p:nvGrpSpPr>
        <p:grpSpPr>
          <a:xfrm>
            <a:off x="0" y="5013177"/>
            <a:ext cx="12177514" cy="1844822"/>
            <a:chOff x="0" y="5013177"/>
            <a:chExt cx="12177514" cy="1844822"/>
          </a:xfrm>
        </p:grpSpPr>
        <p:sp>
          <p:nvSpPr>
            <p:cNvPr id="26" name="Rechteck 25">
              <a:extLst>
                <a:ext uri="{FF2B5EF4-FFF2-40B4-BE49-F238E27FC236}">
                  <a16:creationId xmlns:a16="http://schemas.microsoft.com/office/drawing/2014/main" id="{C569B1BE-6596-C776-D42C-D54C659AEB4A}"/>
                </a:ext>
              </a:extLst>
            </p:cNvPr>
            <p:cNvSpPr/>
            <p:nvPr/>
          </p:nvSpPr>
          <p:spPr bwMode="auto">
            <a:xfrm>
              <a:off x="0" y="5013177"/>
              <a:ext cx="12177514" cy="1844822"/>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8" name="Titel 1">
              <a:extLst>
                <a:ext uri="{FF2B5EF4-FFF2-40B4-BE49-F238E27FC236}">
                  <a16:creationId xmlns:a16="http://schemas.microsoft.com/office/drawing/2014/main" id="{7DAA31B4-302A-701B-0ED0-CCBABCE9ACC2}"/>
                </a:ext>
              </a:extLst>
            </p:cNvPr>
            <p:cNvSpPr txBox="1">
              <a:spLocks/>
            </p:cNvSpPr>
            <p:nvPr/>
          </p:nvSpPr>
          <p:spPr bwMode="auto">
            <a:xfrm>
              <a:off x="1919536" y="5536594"/>
              <a:ext cx="9073008"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tx1">
                      <a:lumMod val="65000"/>
                      <a:lumOff val="35000"/>
                    </a:schemeClr>
                  </a:solidFill>
                  <a:latin typeface="Century Gothic" panose="020B0502020202020204" pitchFamily="34" charset="0"/>
                  <a:ea typeface="MS PGothic" charset="-128"/>
                </a:rPr>
                <a:t>Viele Gründe sprechen für eine zukünftige Abnahme sowie Zunahme des Fussabdrucks des IKT-Sektors.</a:t>
              </a:r>
              <a:endParaRPr lang="de-CH" b="0" kern="0" dirty="0">
                <a:solidFill>
                  <a:schemeClr val="tx1">
                    <a:lumMod val="65000"/>
                    <a:lumOff val="35000"/>
                  </a:schemeClr>
                </a:solidFill>
                <a:latin typeface="Century Gothic" panose="020B0502020202020204" pitchFamily="34" charset="0"/>
              </a:endParaRPr>
            </a:p>
          </p:txBody>
        </p:sp>
        <p:pic>
          <p:nvPicPr>
            <p:cNvPr id="19" name="Picture 2" descr="12,900+ Wondering Emoji Stock Photos, Pictures &amp; Royalty-Free Images -  iStock">
              <a:extLst>
                <a:ext uri="{FF2B5EF4-FFF2-40B4-BE49-F238E27FC236}">
                  <a16:creationId xmlns:a16="http://schemas.microsoft.com/office/drawing/2014/main" id="{7CAECFC3-FBEC-4B34-C149-41D4407D299C}"/>
                </a:ext>
              </a:extLst>
            </p:cNvPr>
            <p:cNvPicPr>
              <a:picLocks noChangeAspect="1" noChangeArrowheads="1"/>
            </p:cNvPicPr>
            <p:nvPr/>
          </p:nvPicPr>
          <p:blipFill>
            <a:blip r:embed="rId3" cstate="print">
              <a:clrChange>
                <a:clrFrom>
                  <a:srgbClr val="F6F6F6"/>
                </a:clrFrom>
                <a:clrTo>
                  <a:srgbClr val="F6F6F6">
                    <a:alpha val="0"/>
                  </a:srgbClr>
                </a:clrTo>
              </a:clrChange>
              <a:grayscl/>
              <a:extLst>
                <a:ext uri="{28A0092B-C50C-407E-A947-70E740481C1C}">
                  <a14:useLocalDpi xmlns:a14="http://schemas.microsoft.com/office/drawing/2010/main"/>
                </a:ext>
              </a:extLst>
            </a:blip>
            <a:srcRect/>
            <a:stretch>
              <a:fillRect/>
            </a:stretch>
          </p:blipFill>
          <p:spPr bwMode="auto">
            <a:xfrm>
              <a:off x="616490" y="5323812"/>
              <a:ext cx="1296181" cy="129618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4" name="Gruppieren 23">
            <a:extLst>
              <a:ext uri="{FF2B5EF4-FFF2-40B4-BE49-F238E27FC236}">
                <a16:creationId xmlns:a16="http://schemas.microsoft.com/office/drawing/2014/main" id="{EAB8367E-E3CB-7672-34D7-D0E23181E6F6}"/>
              </a:ext>
            </a:extLst>
          </p:cNvPr>
          <p:cNvGrpSpPr/>
          <p:nvPr/>
        </p:nvGrpSpPr>
        <p:grpSpPr>
          <a:xfrm>
            <a:off x="0" y="-8174"/>
            <a:ext cx="6706381" cy="5029524"/>
            <a:chOff x="0" y="-8174"/>
            <a:chExt cx="6706381" cy="5029524"/>
          </a:xfrm>
          <a:effectLst>
            <a:outerShdw blurRad="50800" dist="38100" dir="2700000" algn="tl" rotWithShape="0">
              <a:prstClr val="black">
                <a:alpha val="40000"/>
              </a:prstClr>
            </a:outerShdw>
          </a:effectLst>
        </p:grpSpPr>
        <p:pic>
          <p:nvPicPr>
            <p:cNvPr id="26626" name="Picture 2" descr="Red Arrow Point Down | Great PowerPoint ClipArt for Presentations -  PresenterMedia.com">
              <a:extLst>
                <a:ext uri="{FF2B5EF4-FFF2-40B4-BE49-F238E27FC236}">
                  <a16:creationId xmlns:a16="http://schemas.microsoft.com/office/drawing/2014/main" id="{41A95860-6E4E-A651-E427-08D89D2B3CF7}"/>
                </a:ext>
              </a:extLst>
            </p:cNvPr>
            <p:cNvPicPr>
              <a:picLocks noChangeAspect="1" noChangeArrowheads="1"/>
            </p:cNvPicPr>
            <p:nvPr/>
          </p:nvPicPr>
          <p:blipFill>
            <a:blip r:embed="rId4">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0" y="1"/>
              <a:ext cx="6706381" cy="5013176"/>
            </a:xfrm>
            <a:prstGeom prst="rect">
              <a:avLst/>
            </a:prstGeom>
            <a:noFill/>
            <a:extLst>
              <a:ext uri="{909E8E84-426E-40DD-AFC4-6F175D3DCCD1}">
                <a14:hiddenFill xmlns:a14="http://schemas.microsoft.com/office/drawing/2010/main">
                  <a:solidFill>
                    <a:srgbClr val="FFFFFF"/>
                  </a:solidFill>
                </a14:hiddenFill>
              </a:ext>
            </a:extLst>
          </p:spPr>
        </p:pic>
        <p:sp>
          <p:nvSpPr>
            <p:cNvPr id="2" name="Text">
              <a:extLst>
                <a:ext uri="{FF2B5EF4-FFF2-40B4-BE49-F238E27FC236}">
                  <a16:creationId xmlns:a16="http://schemas.microsoft.com/office/drawing/2014/main" id="{644D6CD1-E015-900A-1B79-9D0A19637BA1}"/>
                </a:ext>
              </a:extLst>
            </p:cNvPr>
            <p:cNvSpPr/>
            <p:nvPr/>
          </p:nvSpPr>
          <p:spPr bwMode="gray">
            <a:xfrm>
              <a:off x="0" y="-8174"/>
              <a:ext cx="6077834" cy="502952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grpSp>
          <p:nvGrpSpPr>
            <p:cNvPr id="20" name="Gruppieren 19">
              <a:extLst>
                <a:ext uri="{FF2B5EF4-FFF2-40B4-BE49-F238E27FC236}">
                  <a16:creationId xmlns:a16="http://schemas.microsoft.com/office/drawing/2014/main" id="{BB43FBFD-3495-9D02-D500-5F06E05F368E}"/>
                </a:ext>
              </a:extLst>
            </p:cNvPr>
            <p:cNvGrpSpPr/>
            <p:nvPr/>
          </p:nvGrpSpPr>
          <p:grpSpPr>
            <a:xfrm>
              <a:off x="616490" y="515244"/>
              <a:ext cx="4824536" cy="4170789"/>
              <a:chOff x="616490" y="515244"/>
              <a:chExt cx="4824536" cy="4170789"/>
            </a:xfrm>
          </p:grpSpPr>
          <p:sp>
            <p:nvSpPr>
              <p:cNvPr id="9" name="Titel 1">
                <a:extLst>
                  <a:ext uri="{FF2B5EF4-FFF2-40B4-BE49-F238E27FC236}">
                    <a16:creationId xmlns:a16="http://schemas.microsoft.com/office/drawing/2014/main" id="{721C4FFE-99C3-9575-7427-F6B4644408FD}"/>
                  </a:ext>
                </a:extLst>
              </p:cNvPr>
              <p:cNvSpPr txBox="1">
                <a:spLocks/>
              </p:cNvSpPr>
              <p:nvPr/>
            </p:nvSpPr>
            <p:spPr bwMode="auto">
              <a:xfrm>
                <a:off x="616490"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dirty="0">
                    <a:solidFill>
                      <a:schemeClr val="bg1"/>
                    </a:solidFill>
                    <a:latin typeface="Century Gothic" panose="020B0502020202020204" pitchFamily="34" charset="0"/>
                    <a:ea typeface="MS PGothic" charset="-128"/>
                  </a:rPr>
                  <a:t>Gründe für die Abnahme</a:t>
                </a:r>
                <a:endParaRPr lang="de-CH" b="0" kern="0" dirty="0">
                  <a:solidFill>
                    <a:schemeClr val="bg1"/>
                  </a:solidFill>
                  <a:latin typeface="Century Gothic" panose="020B0502020202020204" pitchFamily="34" charset="0"/>
                </a:endParaRPr>
              </a:p>
            </p:txBody>
          </p:sp>
          <p:sp>
            <p:nvSpPr>
              <p:cNvPr id="11" name="Abgerundetes Rechteck 10">
                <a:extLst>
                  <a:ext uri="{FF2B5EF4-FFF2-40B4-BE49-F238E27FC236}">
                    <a16:creationId xmlns:a16="http://schemas.microsoft.com/office/drawing/2014/main" id="{B7570A95-B17C-E543-B091-A99FB9027E20}"/>
                  </a:ext>
                </a:extLst>
              </p:cNvPr>
              <p:cNvSpPr/>
              <p:nvPr/>
            </p:nvSpPr>
            <p:spPr bwMode="auto">
              <a:xfrm>
                <a:off x="756448"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Wechsel zu effizienteren Endgeräten</a:t>
                </a:r>
              </a:p>
              <a:p>
                <a:pPr marL="0" marR="0" indent="0" algn="ctr" defTabSz="914400" rtl="0" eaLnBrk="1" fontAlgn="base" latinLnBrk="0" hangingPunct="1">
                  <a:lnSpc>
                    <a:spcPct val="100000"/>
                  </a:lnSpc>
                  <a:spcBef>
                    <a:spcPct val="0"/>
                  </a:spcBef>
                  <a:spcAft>
                    <a:spcPct val="0"/>
                  </a:spcAft>
                  <a:buClrTx/>
                  <a:buSzTx/>
                  <a:buFontTx/>
                  <a:buNone/>
                  <a:tabLst/>
                </a:pPr>
                <a:r>
                  <a:rPr lang="de-CH" sz="1400" dirty="0">
                    <a:latin typeface="Century Gothic" panose="020B0502020202020204" pitchFamily="34" charset="0"/>
                    <a:ea typeface="Arial" charset="0"/>
                    <a:cs typeface="Arial" charset="0"/>
                  </a:rPr>
                  <a:t>z.B. von</a:t>
                </a:r>
                <a:r>
                  <a:rPr kumimoji="0" lang="de-CH" sz="1400" b="0" i="0" u="none" strike="noStrike" cap="none" normalizeH="0" baseline="0" dirty="0">
                    <a:ln>
                      <a:noFill/>
                    </a:ln>
                    <a:effectLst/>
                    <a:latin typeface="Century Gothic" panose="020B0502020202020204" pitchFamily="34" charset="0"/>
                    <a:ea typeface="Arial" charset="0"/>
                    <a:cs typeface="Arial" charset="0"/>
                  </a:rPr>
                  <a:t> PCs und TVs zu Smartphones</a:t>
                </a:r>
              </a:p>
            </p:txBody>
          </p:sp>
          <p:sp>
            <p:nvSpPr>
              <p:cNvPr id="12" name="Abgerundetes Rechteck 11">
                <a:extLst>
                  <a:ext uri="{FF2B5EF4-FFF2-40B4-BE49-F238E27FC236}">
                    <a16:creationId xmlns:a16="http://schemas.microsoft.com/office/drawing/2014/main" id="{4CAD0336-2A1D-3AD3-02C3-8EA2F93C8F3F}"/>
                  </a:ext>
                </a:extLst>
              </p:cNvPr>
              <p:cNvSpPr/>
              <p:nvPr/>
            </p:nvSpPr>
            <p:spPr bwMode="auto">
              <a:xfrm>
                <a:off x="756448"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Mehr Einsatz erneuerbarer Energien</a:t>
                </a:r>
                <a:br>
                  <a:rPr kumimoji="0" lang="de-CH" sz="1400" b="1" i="0" u="none" strike="noStrike" cap="none" normalizeH="0" baseline="0" dirty="0">
                    <a:ln>
                      <a:noFill/>
                    </a:ln>
                    <a:effectLst/>
                    <a:latin typeface="Century Gothic" panose="020B0502020202020204" pitchFamily="34" charset="0"/>
                    <a:ea typeface="Arial" charset="0"/>
                    <a:cs typeface="Arial" charset="0"/>
                  </a:rPr>
                </a:br>
                <a:r>
                  <a:rPr kumimoji="0" lang="de-CH" sz="1400" b="0" i="0" u="none" strike="noStrike" cap="none" normalizeH="0" baseline="0" dirty="0">
                    <a:ln>
                      <a:noFill/>
                    </a:ln>
                    <a:effectLst/>
                    <a:latin typeface="Century Gothic" panose="020B0502020202020204" pitchFamily="34" charset="0"/>
                    <a:ea typeface="Arial" charset="0"/>
                    <a:cs typeface="Arial" charset="0"/>
                  </a:rPr>
                  <a:t>in der Geräte-Produktion und -Nutzung</a:t>
                </a:r>
              </a:p>
            </p:txBody>
          </p:sp>
          <p:sp>
            <p:nvSpPr>
              <p:cNvPr id="13" name="Abgerundetes Rechteck 12">
                <a:extLst>
                  <a:ext uri="{FF2B5EF4-FFF2-40B4-BE49-F238E27FC236}">
                    <a16:creationId xmlns:a16="http://schemas.microsoft.com/office/drawing/2014/main" id="{FFFA77D7-7001-3779-099E-E2228F41774A}"/>
                  </a:ext>
                </a:extLst>
              </p:cNvPr>
              <p:cNvSpPr/>
              <p:nvPr/>
            </p:nvSpPr>
            <p:spPr bwMode="auto">
              <a:xfrm>
                <a:off x="756448"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Steigende Geräte-Lebensdauer</a:t>
                </a:r>
                <a:br>
                  <a:rPr kumimoji="0" lang="de-CH" sz="1400" b="1" i="0" u="none" strike="noStrike" cap="none" normalizeH="0" baseline="0" dirty="0">
                    <a:ln>
                      <a:noFill/>
                    </a:ln>
                    <a:effectLst/>
                    <a:latin typeface="Century Gothic" panose="020B0502020202020204" pitchFamily="34" charset="0"/>
                    <a:ea typeface="Arial" charset="0"/>
                    <a:cs typeface="Arial" charset="0"/>
                  </a:rPr>
                </a:br>
                <a:r>
                  <a:rPr kumimoji="0" lang="de-CH" sz="1400" i="0" u="none" strike="noStrike" cap="none" normalizeH="0" baseline="0" dirty="0">
                    <a:ln>
                      <a:noFill/>
                    </a:ln>
                    <a:effectLst/>
                    <a:latin typeface="Century Gothic" panose="020B0502020202020204" pitchFamily="34" charset="0"/>
                    <a:ea typeface="Arial" charset="0"/>
                    <a:cs typeface="Arial" charset="0"/>
                  </a:rPr>
                  <a:t>aufgrund </a:t>
                </a:r>
                <a:r>
                  <a:rPr kumimoji="0" lang="de-CH" sz="1400" b="0" i="0" u="none" strike="noStrike" cap="none" normalizeH="0" baseline="0" dirty="0">
                    <a:ln>
                      <a:noFill/>
                    </a:ln>
                    <a:effectLst/>
                    <a:latin typeface="Century Gothic" panose="020B0502020202020204" pitchFamily="34" charset="0"/>
                    <a:ea typeface="Arial" charset="0"/>
                    <a:cs typeface="Arial" charset="0"/>
                  </a:rPr>
                  <a:t>langsamerer Innovationszyklen und</a:t>
                </a:r>
                <a:br>
                  <a:rPr kumimoji="0" lang="de-CH" sz="1400" b="0" i="0" u="none" strike="noStrike" cap="none" normalizeH="0" baseline="0" dirty="0">
                    <a:ln>
                      <a:noFill/>
                    </a:ln>
                    <a:effectLst/>
                    <a:latin typeface="Century Gothic" panose="020B0502020202020204" pitchFamily="34" charset="0"/>
                    <a:ea typeface="Arial" charset="0"/>
                    <a:cs typeface="Arial" charset="0"/>
                  </a:rPr>
                </a:br>
                <a:r>
                  <a:rPr kumimoji="0" lang="de-CH" sz="1400" b="0" i="0" u="none" strike="noStrike" cap="none" normalizeH="0" baseline="0" dirty="0">
                    <a:ln>
                      <a:noFill/>
                    </a:ln>
                    <a:effectLst/>
                    <a:latin typeface="Century Gothic" panose="020B0502020202020204" pitchFamily="34" charset="0"/>
                    <a:ea typeface="Arial" charset="0"/>
                    <a:cs typeface="Arial" charset="0"/>
                  </a:rPr>
                  <a:t>hohen Anschaffungskosten</a:t>
                </a:r>
              </a:p>
            </p:txBody>
          </p:sp>
          <p:sp>
            <p:nvSpPr>
              <p:cNvPr id="14" name="Abgerundetes Rechteck 13">
                <a:extLst>
                  <a:ext uri="{FF2B5EF4-FFF2-40B4-BE49-F238E27FC236}">
                    <a16:creationId xmlns:a16="http://schemas.microsoft.com/office/drawing/2014/main" id="{837A215C-1A52-FB1B-AD10-CB7178F52615}"/>
                  </a:ext>
                </a:extLst>
              </p:cNvPr>
              <p:cNvSpPr/>
              <p:nvPr/>
            </p:nvSpPr>
            <p:spPr bwMode="auto">
              <a:xfrm>
                <a:off x="756448"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1" i="0" u="none" strike="noStrike" cap="none" normalizeH="0" baseline="0" dirty="0">
                    <a:ln>
                      <a:noFill/>
                    </a:ln>
                    <a:effectLst/>
                    <a:latin typeface="Century Gothic" panose="020B0502020202020204" pitchFamily="34" charset="0"/>
                    <a:ea typeface="Arial" charset="0"/>
                    <a:cs typeface="Arial" charset="0"/>
                  </a:rPr>
                  <a:t>Sättigungseffekte </a:t>
                </a:r>
                <a:br>
                  <a:rPr kumimoji="0" lang="de-CH" sz="1400" b="1" i="0" u="none" strike="noStrike" cap="none" normalizeH="0" baseline="0" dirty="0">
                    <a:ln>
                      <a:noFill/>
                    </a:ln>
                    <a:effectLst/>
                    <a:latin typeface="Century Gothic" panose="020B0502020202020204" pitchFamily="34" charset="0"/>
                    <a:ea typeface="Arial" charset="0"/>
                    <a:cs typeface="Arial" charset="0"/>
                  </a:rPr>
                </a:br>
                <a:r>
                  <a:rPr kumimoji="0" lang="de-CH" sz="1400" b="0" i="0" u="none" strike="noStrike" cap="none" normalizeH="0" baseline="0" dirty="0">
                    <a:ln>
                      <a:noFill/>
                    </a:ln>
                    <a:effectLst/>
                    <a:latin typeface="Century Gothic" panose="020B0502020202020204" pitchFamily="34" charset="0"/>
                    <a:ea typeface="Arial" charset="0"/>
                    <a:cs typeface="Arial" charset="0"/>
                  </a:rPr>
                  <a:t>im IKT-Markt da jeder bereits ein Gerät hat</a:t>
                </a:r>
              </a:p>
            </p:txBody>
          </p:sp>
        </p:grpSp>
      </p:grpSp>
      <p:grpSp>
        <p:nvGrpSpPr>
          <p:cNvPr id="25" name="Gruppieren 24">
            <a:extLst>
              <a:ext uri="{FF2B5EF4-FFF2-40B4-BE49-F238E27FC236}">
                <a16:creationId xmlns:a16="http://schemas.microsoft.com/office/drawing/2014/main" id="{37EE2FAD-0F96-070A-1709-2C42A9EADC77}"/>
              </a:ext>
            </a:extLst>
          </p:cNvPr>
          <p:cNvGrpSpPr/>
          <p:nvPr/>
        </p:nvGrpSpPr>
        <p:grpSpPr>
          <a:xfrm>
            <a:off x="6114166" y="-1"/>
            <a:ext cx="6077834" cy="5029525"/>
            <a:chOff x="6114166" y="-1"/>
            <a:chExt cx="6077834" cy="5029525"/>
          </a:xfrm>
          <a:effectLst>
            <a:outerShdw blurRad="50800" dist="38100" dir="2700000" algn="tl" rotWithShape="0">
              <a:prstClr val="black">
                <a:alpha val="40000"/>
              </a:prstClr>
            </a:outerShdw>
          </a:effectLst>
        </p:grpSpPr>
        <p:pic>
          <p:nvPicPr>
            <p:cNvPr id="3" name="Picture 2" descr="Red Arrow Point Down | Great PowerPoint ClipArt for Presentations -  PresenterMedia.com">
              <a:extLst>
                <a:ext uri="{FF2B5EF4-FFF2-40B4-BE49-F238E27FC236}">
                  <a16:creationId xmlns:a16="http://schemas.microsoft.com/office/drawing/2014/main" id="{A9C0E3A7-FBC4-E217-8F8C-87940CCF8E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77" r="10039" b="11730"/>
            <a:stretch/>
          </p:blipFill>
          <p:spPr bwMode="auto">
            <a:xfrm flipV="1">
              <a:off x="6169203" y="-1"/>
              <a:ext cx="6008311" cy="5021351"/>
            </a:xfrm>
            <a:prstGeom prst="rect">
              <a:avLst/>
            </a:prstGeom>
            <a:noFill/>
            <a:extLst>
              <a:ext uri="{909E8E84-426E-40DD-AFC4-6F175D3DCCD1}">
                <a14:hiddenFill xmlns:a14="http://schemas.microsoft.com/office/drawing/2010/main">
                  <a:solidFill>
                    <a:srgbClr val="FFFFFF"/>
                  </a:solidFill>
                </a14:hiddenFill>
              </a:ext>
            </a:extLst>
          </p:spPr>
        </p:pic>
        <p:sp>
          <p:nvSpPr>
            <p:cNvPr id="6" name="Text">
              <a:extLst>
                <a:ext uri="{FF2B5EF4-FFF2-40B4-BE49-F238E27FC236}">
                  <a16:creationId xmlns:a16="http://schemas.microsoft.com/office/drawing/2014/main" id="{E6BA5D05-8F3B-F06E-6B64-A84F8DC64AF5}"/>
                </a:ext>
              </a:extLst>
            </p:cNvPr>
            <p:cNvSpPr/>
            <p:nvPr/>
          </p:nvSpPr>
          <p:spPr bwMode="gray">
            <a:xfrm>
              <a:off x="6114166" y="0"/>
              <a:ext cx="6077834" cy="5029524"/>
            </a:xfrm>
            <a:prstGeom prst="rect">
              <a:avLst/>
            </a:prstGeom>
            <a:solidFill>
              <a:srgbClr val="BA2A00">
                <a:alpha val="74902"/>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sym typeface="Century Gothic"/>
              </a:endParaRPr>
            </a:p>
          </p:txBody>
        </p:sp>
        <p:grpSp>
          <p:nvGrpSpPr>
            <p:cNvPr id="4" name="Gruppieren 3">
              <a:extLst>
                <a:ext uri="{FF2B5EF4-FFF2-40B4-BE49-F238E27FC236}">
                  <a16:creationId xmlns:a16="http://schemas.microsoft.com/office/drawing/2014/main" id="{0302B529-BFAF-AA0A-D74A-A77DAF7ACE36}"/>
                </a:ext>
              </a:extLst>
            </p:cNvPr>
            <p:cNvGrpSpPr/>
            <p:nvPr/>
          </p:nvGrpSpPr>
          <p:grpSpPr>
            <a:xfrm>
              <a:off x="6720868" y="515244"/>
              <a:ext cx="4824536" cy="4170789"/>
              <a:chOff x="6720868" y="515244"/>
              <a:chExt cx="4824536" cy="4170789"/>
            </a:xfrm>
          </p:grpSpPr>
          <p:sp>
            <p:nvSpPr>
              <p:cNvPr id="10" name="Titel 1">
                <a:extLst>
                  <a:ext uri="{FF2B5EF4-FFF2-40B4-BE49-F238E27FC236}">
                    <a16:creationId xmlns:a16="http://schemas.microsoft.com/office/drawing/2014/main" id="{316752D8-6162-4088-4DA6-A3E99D8FA0B2}"/>
                  </a:ext>
                </a:extLst>
              </p:cNvPr>
              <p:cNvSpPr txBox="1">
                <a:spLocks/>
              </p:cNvSpPr>
              <p:nvPr/>
            </p:nvSpPr>
            <p:spPr bwMode="auto">
              <a:xfrm>
                <a:off x="6720868"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dirty="0">
                    <a:solidFill>
                      <a:schemeClr val="bg1"/>
                    </a:solidFill>
                    <a:latin typeface="Century Gothic" panose="020B0502020202020204" pitchFamily="34" charset="0"/>
                    <a:ea typeface="MS PGothic" charset="-128"/>
                  </a:rPr>
                  <a:t>Gründe für die Zunahme</a:t>
                </a:r>
                <a:endParaRPr lang="de-CH" b="0" kern="0" dirty="0">
                  <a:solidFill>
                    <a:schemeClr val="bg1"/>
                  </a:solidFill>
                  <a:latin typeface="Century Gothic" panose="020B0502020202020204" pitchFamily="34" charset="0"/>
                </a:endParaRPr>
              </a:p>
            </p:txBody>
          </p:sp>
          <p:sp>
            <p:nvSpPr>
              <p:cNvPr id="15" name="Abgerundetes Rechteck 14">
                <a:extLst>
                  <a:ext uri="{FF2B5EF4-FFF2-40B4-BE49-F238E27FC236}">
                    <a16:creationId xmlns:a16="http://schemas.microsoft.com/office/drawing/2014/main" id="{5BDF352A-6DC7-192C-BB1F-317B94696108}"/>
                  </a:ext>
                </a:extLst>
              </p:cNvPr>
              <p:cNvSpPr/>
              <p:nvPr/>
            </p:nvSpPr>
            <p:spPr bwMode="auto">
              <a:xfrm>
                <a:off x="6860826"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Steigende Datenvolumen</a:t>
                </a:r>
              </a:p>
              <a:p>
                <a:pPr algn="ctr" eaLnBrk="1" hangingPunct="1"/>
                <a:r>
                  <a:rPr lang="de-CH" sz="1400" dirty="0">
                    <a:latin typeface="Century Gothic" panose="020B0502020202020204" pitchFamily="34" charset="0"/>
                    <a:cs typeface="Arial" charset="0"/>
                  </a:rPr>
                  <a:t>durch immer datenintensivere Applikationen </a:t>
                </a:r>
                <a:br>
                  <a:rPr lang="de-CH" sz="1400" dirty="0">
                    <a:latin typeface="Century Gothic" panose="020B0502020202020204" pitchFamily="34" charset="0"/>
                    <a:cs typeface="Arial" charset="0"/>
                  </a:rPr>
                </a:br>
                <a:r>
                  <a:rPr lang="de-CH" sz="1400" dirty="0">
                    <a:latin typeface="Century Gothic" panose="020B0502020202020204" pitchFamily="34" charset="0"/>
                    <a:cs typeface="Arial" charset="0"/>
                  </a:rPr>
                  <a:t>wie KI oder das Metaverse</a:t>
                </a:r>
              </a:p>
            </p:txBody>
          </p:sp>
          <p:sp>
            <p:nvSpPr>
              <p:cNvPr id="16" name="Abgerundetes Rechteck 15">
                <a:extLst>
                  <a:ext uri="{FF2B5EF4-FFF2-40B4-BE49-F238E27FC236}">
                    <a16:creationId xmlns:a16="http://schemas.microsoft.com/office/drawing/2014/main" id="{A7D7B6B7-747C-ABB6-3954-C0A091714DBF}"/>
                  </a:ext>
                </a:extLst>
              </p:cNvPr>
              <p:cNvSpPr/>
              <p:nvPr/>
            </p:nvSpPr>
            <p:spPr bwMode="auto">
              <a:xfrm>
                <a:off x="6860826"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Mehr Endgeräte</a:t>
                </a:r>
                <a:br>
                  <a:rPr lang="de-CH" sz="1400" dirty="0">
                    <a:latin typeface="Century Gothic" panose="020B0502020202020204" pitchFamily="34" charset="0"/>
                    <a:cs typeface="Arial" charset="0"/>
                  </a:rPr>
                </a:br>
                <a:r>
                  <a:rPr lang="de-CH" sz="1400" dirty="0">
                    <a:latin typeface="Century Gothic" panose="020B0502020202020204" pitchFamily="34" charset="0"/>
                    <a:cs typeface="Arial" charset="0"/>
                  </a:rPr>
                  <a:t>z.B. durch das Internet der Dinge</a:t>
                </a:r>
              </a:p>
            </p:txBody>
          </p:sp>
          <p:sp>
            <p:nvSpPr>
              <p:cNvPr id="17" name="Abgerundetes Rechteck 16">
                <a:extLst>
                  <a:ext uri="{FF2B5EF4-FFF2-40B4-BE49-F238E27FC236}">
                    <a16:creationId xmlns:a16="http://schemas.microsoft.com/office/drawing/2014/main" id="{F4DBEEDB-7593-AE91-AD1E-9CD50A4AB388}"/>
                  </a:ext>
                </a:extLst>
              </p:cNvPr>
              <p:cNvSpPr/>
              <p:nvPr/>
            </p:nvSpPr>
            <p:spPr bwMode="auto">
              <a:xfrm>
                <a:off x="6860826"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«End </a:t>
                </a:r>
                <a:r>
                  <a:rPr lang="de-CH" sz="1400" b="1" dirty="0" err="1">
                    <a:latin typeface="Century Gothic" panose="020B0502020202020204" pitchFamily="34" charset="0"/>
                    <a:cs typeface="Arial" charset="0"/>
                  </a:rPr>
                  <a:t>of</a:t>
                </a:r>
                <a:r>
                  <a:rPr lang="de-CH" sz="1400" b="1" dirty="0">
                    <a:latin typeface="Century Gothic" panose="020B0502020202020204" pitchFamily="34" charset="0"/>
                    <a:cs typeface="Arial" charset="0"/>
                  </a:rPr>
                  <a:t> </a:t>
                </a:r>
                <a:r>
                  <a:rPr lang="de-CH" sz="1400" b="1" dirty="0" err="1">
                    <a:latin typeface="Century Gothic" panose="020B0502020202020204" pitchFamily="34" charset="0"/>
                    <a:cs typeface="Arial" charset="0"/>
                  </a:rPr>
                  <a:t>Moore’s</a:t>
                </a:r>
                <a:r>
                  <a:rPr lang="de-CH" sz="1400" b="1" dirty="0">
                    <a:latin typeface="Century Gothic" panose="020B0502020202020204" pitchFamily="34" charset="0"/>
                    <a:cs typeface="Arial" charset="0"/>
                  </a:rPr>
                  <a:t> und </a:t>
                </a:r>
                <a:r>
                  <a:rPr lang="de-CH" sz="1400" b="1" dirty="0" err="1">
                    <a:latin typeface="Century Gothic" panose="020B0502020202020204" pitchFamily="34" charset="0"/>
                    <a:cs typeface="Arial" charset="0"/>
                  </a:rPr>
                  <a:t>Koomey’s</a:t>
                </a:r>
                <a:r>
                  <a:rPr lang="de-CH" sz="1400" b="1" dirty="0">
                    <a:latin typeface="Century Gothic" panose="020B0502020202020204" pitchFamily="34" charset="0"/>
                    <a:cs typeface="Arial" charset="0"/>
                  </a:rPr>
                  <a:t> Law»</a:t>
                </a:r>
                <a:br>
                  <a:rPr lang="de-CH" sz="1400" b="1" dirty="0">
                    <a:latin typeface="Century Gothic" panose="020B0502020202020204" pitchFamily="34" charset="0"/>
                    <a:cs typeface="Arial" charset="0"/>
                  </a:rPr>
                </a:br>
                <a:r>
                  <a:rPr lang="de-CH" sz="1400" dirty="0">
                    <a:latin typeface="Century Gothic" panose="020B0502020202020204" pitchFamily="34" charset="0"/>
                    <a:cs typeface="Arial" charset="0"/>
                  </a:rPr>
                  <a:t>verlangsamt Steigerungen in der Energieeffizienz</a:t>
                </a:r>
              </a:p>
            </p:txBody>
          </p:sp>
          <p:sp>
            <p:nvSpPr>
              <p:cNvPr id="18" name="Abgerundetes Rechteck 17">
                <a:extLst>
                  <a:ext uri="{FF2B5EF4-FFF2-40B4-BE49-F238E27FC236}">
                    <a16:creationId xmlns:a16="http://schemas.microsoft.com/office/drawing/2014/main" id="{AC524CB7-2F77-0542-A6AC-D7B896F2CE2A}"/>
                  </a:ext>
                </a:extLst>
              </p:cNvPr>
              <p:cNvSpPr/>
              <p:nvPr/>
            </p:nvSpPr>
            <p:spPr bwMode="auto">
              <a:xfrm>
                <a:off x="6860826"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de-CH" sz="1400" b="1" dirty="0">
                    <a:latin typeface="Century Gothic" panose="020B0502020202020204" pitchFamily="34" charset="0"/>
                    <a:cs typeface="Arial" charset="0"/>
                  </a:rPr>
                  <a:t>Ökonomische Anreize </a:t>
                </a:r>
                <a:br>
                  <a:rPr lang="de-CH" sz="1400" b="1" dirty="0">
                    <a:latin typeface="Century Gothic" panose="020B0502020202020204" pitchFamily="34" charset="0"/>
                    <a:cs typeface="Arial" charset="0"/>
                  </a:rPr>
                </a:br>
                <a:r>
                  <a:rPr lang="de-CH" sz="1400" dirty="0">
                    <a:latin typeface="Century Gothic" panose="020B0502020202020204" pitchFamily="34" charset="0"/>
                    <a:cs typeface="Arial" charset="0"/>
                  </a:rPr>
                  <a:t>zur Vermeidung von Sättigungseffekten</a:t>
                </a:r>
              </a:p>
            </p:txBody>
          </p:sp>
        </p:grpSp>
      </p:grpSp>
      <p:sp>
        <p:nvSpPr>
          <p:cNvPr id="5" name="Freihandform: Form 3">
            <a:extLst>
              <a:ext uri="{FF2B5EF4-FFF2-40B4-BE49-F238E27FC236}">
                <a16:creationId xmlns:a16="http://schemas.microsoft.com/office/drawing/2014/main" id="{86DFC314-B586-687A-8C49-8B7972D2D306}"/>
              </a:ext>
            </a:extLst>
          </p:cNvPr>
          <p:cNvSpPr/>
          <p:nvPr/>
        </p:nvSpPr>
        <p:spPr>
          <a:xfrm>
            <a:off x="5968251" y="-191454"/>
            <a:ext cx="200952" cy="5212804"/>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9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8" name="Rechteck 27">
            <a:extLst>
              <a:ext uri="{FF2B5EF4-FFF2-40B4-BE49-F238E27FC236}">
                <a16:creationId xmlns:a16="http://schemas.microsoft.com/office/drawing/2014/main" id="{AE679477-FD9D-9307-FC4C-BCC6FCADD1B1}"/>
              </a:ext>
            </a:extLst>
          </p:cNvPr>
          <p:cNvSpPr/>
          <p:nvPr/>
        </p:nvSpPr>
        <p:spPr bwMode="auto">
          <a:xfrm rot="16200000">
            <a:off x="4205791" y="-10329657"/>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29" name="Gruppieren 28">
            <a:extLst>
              <a:ext uri="{FF2B5EF4-FFF2-40B4-BE49-F238E27FC236}">
                <a16:creationId xmlns:a16="http://schemas.microsoft.com/office/drawing/2014/main" id="{96CCC86F-78DD-886A-5E7E-5F9416A0DDC7}"/>
              </a:ext>
            </a:extLst>
          </p:cNvPr>
          <p:cNvGrpSpPr/>
          <p:nvPr/>
        </p:nvGrpSpPr>
        <p:grpSpPr>
          <a:xfrm>
            <a:off x="6616870" y="-6123868"/>
            <a:ext cx="5580954" cy="2457269"/>
            <a:chOff x="6616870" y="2200489"/>
            <a:chExt cx="5580954" cy="2457269"/>
          </a:xfrm>
        </p:grpSpPr>
        <p:sp>
          <p:nvSpPr>
            <p:cNvPr id="30" name="Rechteck 29">
              <a:extLst>
                <a:ext uri="{FF2B5EF4-FFF2-40B4-BE49-F238E27FC236}">
                  <a16:creationId xmlns:a16="http://schemas.microsoft.com/office/drawing/2014/main" id="{58FA9B13-F554-23C2-A211-C12B8F5F466D}"/>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31" name="Gruppieren 30">
              <a:extLst>
                <a:ext uri="{FF2B5EF4-FFF2-40B4-BE49-F238E27FC236}">
                  <a16:creationId xmlns:a16="http://schemas.microsoft.com/office/drawing/2014/main" id="{CF97A9AC-96AF-77BF-266C-4D32A3D90CD4}"/>
                </a:ext>
              </a:extLst>
            </p:cNvPr>
            <p:cNvGrpSpPr/>
            <p:nvPr/>
          </p:nvGrpSpPr>
          <p:grpSpPr>
            <a:xfrm>
              <a:off x="7231558" y="2438275"/>
              <a:ext cx="4966266" cy="1972701"/>
              <a:chOff x="6852086" y="2335403"/>
              <a:chExt cx="5038274" cy="1972701"/>
            </a:xfrm>
          </p:grpSpPr>
          <p:sp>
            <p:nvSpPr>
              <p:cNvPr id="35" name="Titel 1">
                <a:extLst>
                  <a:ext uri="{FF2B5EF4-FFF2-40B4-BE49-F238E27FC236}">
                    <a16:creationId xmlns:a16="http://schemas.microsoft.com/office/drawing/2014/main" id="{5ECC61A7-6B0E-FBF1-B783-84E2C67F71B1}"/>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Betrieb mit Strom aus </a:t>
                </a:r>
                <a:r>
                  <a:rPr lang="de-CH" sz="2000" b="0" kern="0" dirty="0" err="1">
                    <a:solidFill>
                      <a:schemeClr val="accent1">
                        <a:lumMod val="50000"/>
                      </a:schemeClr>
                    </a:solidFill>
                    <a:latin typeface="Century Gothic" panose="020B0502020202020204" pitchFamily="34" charset="0"/>
                    <a:ea typeface="MS PGothic" charset="-128"/>
                    <a:sym typeface="Wingdings" pitchFamily="2" charset="2"/>
                  </a:rPr>
                  <a:t>erneurb</a:t>
                </a: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 Quellen</a:t>
                </a:r>
                <a:endParaRPr lang="de-CH" sz="2000" b="0" kern="0" dirty="0">
                  <a:solidFill>
                    <a:schemeClr val="accent1">
                      <a:lumMod val="50000"/>
                    </a:schemeClr>
                  </a:solidFill>
                  <a:latin typeface="Century Gothic" panose="020B0502020202020204" pitchFamily="34" charset="0"/>
                </a:endParaRPr>
              </a:p>
            </p:txBody>
          </p:sp>
          <p:sp>
            <p:nvSpPr>
              <p:cNvPr id="36" name="Titel 1">
                <a:extLst>
                  <a:ext uri="{FF2B5EF4-FFF2-40B4-BE49-F238E27FC236}">
                    <a16:creationId xmlns:a16="http://schemas.microsoft.com/office/drawing/2014/main" id="{AF323E44-824D-A362-8A4B-76FB1920BFB3}"/>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accent1">
                        <a:lumMod val="50000"/>
                      </a:schemeClr>
                    </a:solidFill>
                    <a:latin typeface="Century Gothic" panose="020B0502020202020204" pitchFamily="34" charset="0"/>
                    <a:ea typeface="MS PGothic" charset="-128"/>
                    <a:sym typeface="Wingdings" pitchFamily="2" charset="2"/>
                  </a:rPr>
                  <a:t>Steigerung der Energieeffizienz</a:t>
                </a:r>
                <a:endParaRPr lang="de-CH" sz="2000" b="0" kern="0" dirty="0">
                  <a:solidFill>
                    <a:schemeClr val="accent1">
                      <a:lumMod val="50000"/>
                    </a:schemeClr>
                  </a:solidFill>
                  <a:latin typeface="Century Gothic" panose="020B0502020202020204" pitchFamily="34" charset="0"/>
                </a:endParaRPr>
              </a:p>
            </p:txBody>
          </p:sp>
          <p:sp>
            <p:nvSpPr>
              <p:cNvPr id="37" name="Titel 1">
                <a:extLst>
                  <a:ext uri="{FF2B5EF4-FFF2-40B4-BE49-F238E27FC236}">
                    <a16:creationId xmlns:a16="http://schemas.microsoft.com/office/drawing/2014/main" id="{AB3D209A-47F4-91F1-4186-90F370F8512D}"/>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dirty="0">
                    <a:solidFill>
                      <a:schemeClr val="accent1">
                        <a:lumMod val="50000"/>
                      </a:schemeClr>
                    </a:solidFill>
                    <a:latin typeface="Century Gothic" panose="020B0502020202020204" pitchFamily="34" charset="0"/>
                    <a:ea typeface="MS PGothic" charset="-128"/>
                    <a:sym typeface="Wingdings" pitchFamily="2" charset="2"/>
                  </a:rPr>
                  <a:t>Nur so viel Infrastr. betreiben wie nötig</a:t>
                </a:r>
                <a:endParaRPr lang="de-CH" sz="2000" b="0" kern="0" dirty="0">
                  <a:solidFill>
                    <a:schemeClr val="accent1">
                      <a:lumMod val="50000"/>
                    </a:schemeClr>
                  </a:solidFill>
                  <a:latin typeface="Century Gothic" panose="020B0502020202020204" pitchFamily="34" charset="0"/>
                </a:endParaRPr>
              </a:p>
            </p:txBody>
          </p:sp>
        </p:grpSp>
        <p:sp>
          <p:nvSpPr>
            <p:cNvPr id="32" name="Dreieck 31">
              <a:extLst>
                <a:ext uri="{FF2B5EF4-FFF2-40B4-BE49-F238E27FC236}">
                  <a16:creationId xmlns:a16="http://schemas.microsoft.com/office/drawing/2014/main" id="{79504E02-05E0-A29A-3CA0-A9423F303A0C}"/>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3" name="Dreieck 32">
              <a:extLst>
                <a:ext uri="{FF2B5EF4-FFF2-40B4-BE49-F238E27FC236}">
                  <a16:creationId xmlns:a16="http://schemas.microsoft.com/office/drawing/2014/main" id="{85F8C46B-13F3-7033-BF4C-0E34B9A484E5}"/>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4" name="Dreieck 33">
              <a:extLst>
                <a:ext uri="{FF2B5EF4-FFF2-40B4-BE49-F238E27FC236}">
                  <a16:creationId xmlns:a16="http://schemas.microsoft.com/office/drawing/2014/main" id="{C1298DCF-32FA-646D-CDD0-794E4F1C1F7B}"/>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38" name="Gruppieren 37">
            <a:extLst>
              <a:ext uri="{FF2B5EF4-FFF2-40B4-BE49-F238E27FC236}">
                <a16:creationId xmlns:a16="http://schemas.microsoft.com/office/drawing/2014/main" id="{AEEEA322-552D-4759-1040-9F282CFDCC34}"/>
              </a:ext>
            </a:extLst>
          </p:cNvPr>
          <p:cNvGrpSpPr/>
          <p:nvPr/>
        </p:nvGrpSpPr>
        <p:grpSpPr>
          <a:xfrm>
            <a:off x="6583867" y="-3662311"/>
            <a:ext cx="5613957" cy="1327864"/>
            <a:chOff x="6583867" y="4662046"/>
            <a:chExt cx="5613957" cy="1327864"/>
          </a:xfrm>
        </p:grpSpPr>
        <p:sp>
          <p:nvSpPr>
            <p:cNvPr id="39" name="Rechteck 38">
              <a:extLst>
                <a:ext uri="{FF2B5EF4-FFF2-40B4-BE49-F238E27FC236}">
                  <a16:creationId xmlns:a16="http://schemas.microsoft.com/office/drawing/2014/main" id="{7B13A2D2-B1C6-847A-4709-18251671B569}"/>
                </a:ext>
              </a:extLst>
            </p:cNvPr>
            <p:cNvSpPr/>
            <p:nvPr/>
          </p:nvSpPr>
          <p:spPr bwMode="auto">
            <a:xfrm>
              <a:off x="6583867" y="4662046"/>
              <a:ext cx="5608133" cy="1327864"/>
            </a:xfrm>
            <a:prstGeom prst="rect">
              <a:avLst/>
            </a:prstGeom>
            <a:solidFill>
              <a:schemeClr val="accent3">
                <a:lumMod val="60000"/>
                <a:lumOff val="4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40" name="Gruppieren 39">
              <a:extLst>
                <a:ext uri="{FF2B5EF4-FFF2-40B4-BE49-F238E27FC236}">
                  <a16:creationId xmlns:a16="http://schemas.microsoft.com/office/drawing/2014/main" id="{0881D087-B782-7CED-C841-FC075FA8436F}"/>
                </a:ext>
              </a:extLst>
            </p:cNvPr>
            <p:cNvGrpSpPr/>
            <p:nvPr/>
          </p:nvGrpSpPr>
          <p:grpSpPr>
            <a:xfrm>
              <a:off x="7231558" y="4857262"/>
              <a:ext cx="4966266" cy="915147"/>
              <a:chOff x="7153726" y="4721458"/>
              <a:chExt cx="5038274" cy="915147"/>
            </a:xfrm>
          </p:grpSpPr>
          <p:sp>
            <p:nvSpPr>
              <p:cNvPr id="43" name="Titel 1">
                <a:extLst>
                  <a:ext uri="{FF2B5EF4-FFF2-40B4-BE49-F238E27FC236}">
                    <a16:creationId xmlns:a16="http://schemas.microsoft.com/office/drawing/2014/main" id="{AE7940E0-ED16-AD4E-6146-9F287EAF74BA}"/>
                  </a:ext>
                </a:extLst>
              </p:cNvPr>
              <p:cNvSpPr txBox="1">
                <a:spLocks/>
              </p:cNvSpPr>
              <p:nvPr/>
            </p:nvSpPr>
            <p:spPr bwMode="auto">
              <a:xfrm>
                <a:off x="7153726" y="4721458"/>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bg2"/>
                    </a:solidFill>
                    <a:latin typeface="Century Gothic" panose="020B0502020202020204" pitchFamily="34" charset="0"/>
                    <a:ea typeface="MS PGothic" charset="-128"/>
                    <a:sym typeface="Wingdings" pitchFamily="2" charset="2"/>
                  </a:rPr>
                  <a:t>Produktion und Lieferkette </a:t>
                </a:r>
                <a:r>
                  <a:rPr lang="de-CH" sz="2000" b="0" kern="0" dirty="0" err="1">
                    <a:solidFill>
                      <a:schemeClr val="bg2"/>
                    </a:solidFill>
                    <a:latin typeface="Century Gothic" panose="020B0502020202020204" pitchFamily="34" charset="0"/>
                    <a:ea typeface="MS PGothic" charset="-128"/>
                    <a:sym typeface="Wingdings" pitchFamily="2" charset="2"/>
                  </a:rPr>
                  <a:t>vergrünen</a:t>
                </a:r>
                <a:endParaRPr lang="de-CH" sz="2000" b="0" kern="0" dirty="0">
                  <a:solidFill>
                    <a:schemeClr val="bg2"/>
                  </a:solidFill>
                  <a:latin typeface="Century Gothic" panose="020B0502020202020204" pitchFamily="34" charset="0"/>
                </a:endParaRPr>
              </a:p>
            </p:txBody>
          </p:sp>
          <p:sp>
            <p:nvSpPr>
              <p:cNvPr id="44" name="Titel 1">
                <a:extLst>
                  <a:ext uri="{FF2B5EF4-FFF2-40B4-BE49-F238E27FC236}">
                    <a16:creationId xmlns:a16="http://schemas.microsoft.com/office/drawing/2014/main" id="{0A07199A-625F-9D38-B438-8DF83B0D218B}"/>
                  </a:ext>
                </a:extLst>
              </p:cNvPr>
              <p:cNvSpPr txBox="1">
                <a:spLocks/>
              </p:cNvSpPr>
              <p:nvPr/>
            </p:nvSpPr>
            <p:spPr bwMode="auto">
              <a:xfrm>
                <a:off x="7153726" y="5230495"/>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b="0" kern="0" dirty="0">
                    <a:solidFill>
                      <a:schemeClr val="bg2"/>
                    </a:solidFill>
                    <a:latin typeface="Century Gothic" panose="020B0502020202020204" pitchFamily="34" charset="0"/>
                    <a:ea typeface="MS PGothic" charset="-128"/>
                    <a:sym typeface="Wingdings" pitchFamily="2" charset="2"/>
                  </a:rPr>
                  <a:t>Weniger Geräte herstellen</a:t>
                </a:r>
                <a:endParaRPr lang="de-CH" sz="2000" b="0" kern="0" dirty="0">
                  <a:solidFill>
                    <a:schemeClr val="bg2"/>
                  </a:solidFill>
                  <a:latin typeface="Century Gothic" panose="020B0502020202020204" pitchFamily="34" charset="0"/>
                </a:endParaRPr>
              </a:p>
            </p:txBody>
          </p:sp>
        </p:grpSp>
        <p:sp>
          <p:nvSpPr>
            <p:cNvPr id="41" name="Dreieck 40">
              <a:extLst>
                <a:ext uri="{FF2B5EF4-FFF2-40B4-BE49-F238E27FC236}">
                  <a16:creationId xmlns:a16="http://schemas.microsoft.com/office/drawing/2014/main" id="{83CE63E9-56A9-B966-0AA4-285EA95AFC4E}"/>
                </a:ext>
              </a:extLst>
            </p:cNvPr>
            <p:cNvSpPr/>
            <p:nvPr/>
          </p:nvSpPr>
          <p:spPr bwMode="auto">
            <a:xfrm rot="5400000">
              <a:off x="6860005" y="547159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2" name="Dreieck 41">
              <a:extLst>
                <a:ext uri="{FF2B5EF4-FFF2-40B4-BE49-F238E27FC236}">
                  <a16:creationId xmlns:a16="http://schemas.microsoft.com/office/drawing/2014/main" id="{A7141AA7-4F1E-12A9-1969-178BEB6599C8}"/>
                </a:ext>
              </a:extLst>
            </p:cNvPr>
            <p:cNvSpPr/>
            <p:nvPr/>
          </p:nvSpPr>
          <p:spPr bwMode="auto">
            <a:xfrm rot="5400000">
              <a:off x="6860005" y="4968776"/>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45" name="Titel 1">
            <a:extLst>
              <a:ext uri="{FF2B5EF4-FFF2-40B4-BE49-F238E27FC236}">
                <a16:creationId xmlns:a16="http://schemas.microsoft.com/office/drawing/2014/main" id="{4FC3A157-081F-014E-6682-33F4865DDA3D}"/>
              </a:ext>
            </a:extLst>
          </p:cNvPr>
          <p:cNvSpPr txBox="1">
            <a:spLocks/>
          </p:cNvSpPr>
          <p:nvPr/>
        </p:nvSpPr>
        <p:spPr bwMode="auto">
          <a:xfrm>
            <a:off x="-528736" y="-5052362"/>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4000" b="0" dirty="0">
                <a:solidFill>
                  <a:schemeClr val="tx1"/>
                </a:solidFill>
                <a:latin typeface="Century Gothic" panose="020B0502020202020204" pitchFamily="34" charset="0"/>
                <a:ea typeface="MS PGothic" charset="-128"/>
              </a:rPr>
              <a:t>1.5-4%</a:t>
            </a:r>
            <a:br>
              <a:rPr lang="de-CH" sz="4000"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der globalen</a:t>
            </a:r>
            <a:br>
              <a:rPr lang="de-CH" b="0" dirty="0">
                <a:solidFill>
                  <a:schemeClr val="tx1"/>
                </a:solidFill>
                <a:latin typeface="Century Gothic" panose="020B0502020202020204" pitchFamily="34" charset="0"/>
                <a:ea typeface="MS PGothic" charset="-128"/>
              </a:rPr>
            </a:br>
            <a:r>
              <a:rPr lang="de-CH" b="0" dirty="0">
                <a:solidFill>
                  <a:schemeClr val="tx1"/>
                </a:solidFill>
                <a:latin typeface="Century Gothic" panose="020B0502020202020204" pitchFamily="34" charset="0"/>
                <a:ea typeface="MS PGothic" charset="-128"/>
              </a:rPr>
              <a:t>THG-Emissionen</a:t>
            </a:r>
            <a:endParaRPr lang="de-CH" sz="2800" b="0" kern="0" dirty="0">
              <a:solidFill>
                <a:schemeClr val="tx1"/>
              </a:solidFill>
              <a:latin typeface="Century Gothic" panose="020B0502020202020204" pitchFamily="34" charset="0"/>
            </a:endParaRPr>
          </a:p>
        </p:txBody>
      </p:sp>
      <p:sp>
        <p:nvSpPr>
          <p:cNvPr id="46" name="Titel 1">
            <a:extLst>
              <a:ext uri="{FF2B5EF4-FFF2-40B4-BE49-F238E27FC236}">
                <a16:creationId xmlns:a16="http://schemas.microsoft.com/office/drawing/2014/main" id="{FFF5998A-E182-8719-C70B-58FDEB0BAE4D}"/>
              </a:ext>
            </a:extLst>
          </p:cNvPr>
          <p:cNvSpPr txBox="1">
            <a:spLocks/>
          </p:cNvSpPr>
          <p:nvPr/>
        </p:nvSpPr>
        <p:spPr bwMode="auto">
          <a:xfrm>
            <a:off x="2699013" y="-4618259"/>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30-45%</a:t>
            </a:r>
            <a:endParaRPr lang="de-CH" sz="2000" b="0" kern="0" dirty="0">
              <a:solidFill>
                <a:schemeClr val="tx1"/>
              </a:solidFill>
              <a:latin typeface="Century Gothic" panose="020B0502020202020204" pitchFamily="34" charset="0"/>
            </a:endParaRPr>
          </a:p>
        </p:txBody>
      </p:sp>
      <p:sp>
        <p:nvSpPr>
          <p:cNvPr id="47" name="Titel 1">
            <a:extLst>
              <a:ext uri="{FF2B5EF4-FFF2-40B4-BE49-F238E27FC236}">
                <a16:creationId xmlns:a16="http://schemas.microsoft.com/office/drawing/2014/main" id="{5DD1DE8A-68D2-D42C-DBFE-D9C37E98D919}"/>
              </a:ext>
            </a:extLst>
          </p:cNvPr>
          <p:cNvSpPr txBox="1">
            <a:spLocks/>
          </p:cNvSpPr>
          <p:nvPr/>
        </p:nvSpPr>
        <p:spPr bwMode="auto">
          <a:xfrm>
            <a:off x="2699013" y="-3240363"/>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30-40%</a:t>
            </a:r>
            <a:endParaRPr lang="de-CH" sz="2000" b="0" kern="0" dirty="0">
              <a:solidFill>
                <a:schemeClr val="tx1"/>
              </a:solidFill>
              <a:latin typeface="Century Gothic" panose="020B0502020202020204" pitchFamily="34" charset="0"/>
            </a:endParaRPr>
          </a:p>
        </p:txBody>
      </p:sp>
      <p:sp>
        <p:nvSpPr>
          <p:cNvPr id="48" name="Titel 1">
            <a:extLst>
              <a:ext uri="{FF2B5EF4-FFF2-40B4-BE49-F238E27FC236}">
                <a16:creationId xmlns:a16="http://schemas.microsoft.com/office/drawing/2014/main" id="{C700B90D-8A54-891C-A83B-F6664EEC0039}"/>
              </a:ext>
            </a:extLst>
          </p:cNvPr>
          <p:cNvSpPr txBox="1">
            <a:spLocks/>
          </p:cNvSpPr>
          <p:nvPr/>
        </p:nvSpPr>
        <p:spPr bwMode="auto">
          <a:xfrm>
            <a:off x="2699013" y="-5846895"/>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de-CH" sz="1800" b="0" dirty="0">
                <a:solidFill>
                  <a:schemeClr val="tx1"/>
                </a:solidFill>
                <a:latin typeface="Century Gothic" panose="020B0502020202020204" pitchFamily="34" charset="0"/>
                <a:ea typeface="MS PGothic" charset="-128"/>
              </a:rPr>
              <a:t>25-30%</a:t>
            </a:r>
            <a:endParaRPr lang="de-CH" sz="2000" b="0" kern="0" dirty="0">
              <a:solidFill>
                <a:schemeClr val="tx1"/>
              </a:solidFill>
              <a:latin typeface="Century Gothic" panose="020B0502020202020204" pitchFamily="34" charset="0"/>
            </a:endParaRPr>
          </a:p>
        </p:txBody>
      </p:sp>
      <p:grpSp>
        <p:nvGrpSpPr>
          <p:cNvPr id="49" name="Gruppieren 48">
            <a:extLst>
              <a:ext uri="{FF2B5EF4-FFF2-40B4-BE49-F238E27FC236}">
                <a16:creationId xmlns:a16="http://schemas.microsoft.com/office/drawing/2014/main" id="{4E0771EF-FD05-3C20-85BF-C1C8399BB177}"/>
              </a:ext>
            </a:extLst>
          </p:cNvPr>
          <p:cNvGrpSpPr/>
          <p:nvPr/>
        </p:nvGrpSpPr>
        <p:grpSpPr>
          <a:xfrm>
            <a:off x="3862569" y="-3666594"/>
            <a:ext cx="2754301" cy="1323147"/>
            <a:chOff x="3862569" y="4657763"/>
            <a:chExt cx="2754301" cy="1323147"/>
          </a:xfrm>
        </p:grpSpPr>
        <p:sp>
          <p:nvSpPr>
            <p:cNvPr id="50" name="Rechteck 49">
              <a:extLst>
                <a:ext uri="{FF2B5EF4-FFF2-40B4-BE49-F238E27FC236}">
                  <a16:creationId xmlns:a16="http://schemas.microsoft.com/office/drawing/2014/main" id="{8FF9A222-C769-0DC0-8330-1257201B71A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1" name="Rechteck 50">
              <a:extLst>
                <a:ext uri="{FF2B5EF4-FFF2-40B4-BE49-F238E27FC236}">
                  <a16:creationId xmlns:a16="http://schemas.microsoft.com/office/drawing/2014/main" id="{570B6041-E2BA-CB43-0AB9-8AA1D5D1FF72}"/>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2" name="Gruppieren 51">
            <a:extLst>
              <a:ext uri="{FF2B5EF4-FFF2-40B4-BE49-F238E27FC236}">
                <a16:creationId xmlns:a16="http://schemas.microsoft.com/office/drawing/2014/main" id="{47EFB274-4AD1-C911-9E28-A3D4634734C4}"/>
              </a:ext>
            </a:extLst>
          </p:cNvPr>
          <p:cNvGrpSpPr/>
          <p:nvPr/>
        </p:nvGrpSpPr>
        <p:grpSpPr>
          <a:xfrm>
            <a:off x="3862569" y="-5140958"/>
            <a:ext cx="2754303" cy="1474364"/>
            <a:chOff x="3862569" y="3183399"/>
            <a:chExt cx="2754303" cy="1474364"/>
          </a:xfrm>
        </p:grpSpPr>
        <p:sp>
          <p:nvSpPr>
            <p:cNvPr id="53" name="Rechteck 52">
              <a:extLst>
                <a:ext uri="{FF2B5EF4-FFF2-40B4-BE49-F238E27FC236}">
                  <a16:creationId xmlns:a16="http://schemas.microsoft.com/office/drawing/2014/main" id="{5B660DCA-D7B3-DFD0-6638-D934745EC1D9}"/>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4" name="Rechteck 53">
              <a:extLst>
                <a:ext uri="{FF2B5EF4-FFF2-40B4-BE49-F238E27FC236}">
                  <a16:creationId xmlns:a16="http://schemas.microsoft.com/office/drawing/2014/main" id="{AD1D5B4D-4087-15B1-6DF0-AF1822E15FE5}"/>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5" name="Gruppieren 54">
            <a:extLst>
              <a:ext uri="{FF2B5EF4-FFF2-40B4-BE49-F238E27FC236}">
                <a16:creationId xmlns:a16="http://schemas.microsoft.com/office/drawing/2014/main" id="{3FB320D4-9412-B865-A8C3-32A632D4B2E2}"/>
              </a:ext>
            </a:extLst>
          </p:cNvPr>
          <p:cNvGrpSpPr/>
          <p:nvPr/>
        </p:nvGrpSpPr>
        <p:grpSpPr>
          <a:xfrm>
            <a:off x="3862569" y="-6123867"/>
            <a:ext cx="2754301" cy="982909"/>
            <a:chOff x="3862569" y="2200490"/>
            <a:chExt cx="2754301" cy="982909"/>
          </a:xfrm>
        </p:grpSpPr>
        <p:sp>
          <p:nvSpPr>
            <p:cNvPr id="56" name="Rechteck 55">
              <a:extLst>
                <a:ext uri="{FF2B5EF4-FFF2-40B4-BE49-F238E27FC236}">
                  <a16:creationId xmlns:a16="http://schemas.microsoft.com/office/drawing/2014/main" id="{0B749CB3-A1F3-498E-19ED-78F09E3D899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7" name="Rechteck 56">
              <a:extLst>
                <a:ext uri="{FF2B5EF4-FFF2-40B4-BE49-F238E27FC236}">
                  <a16:creationId xmlns:a16="http://schemas.microsoft.com/office/drawing/2014/main" id="{D53149D6-079F-8266-F90E-67CD2370A716}"/>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58" name="Titel 1">
            <a:extLst>
              <a:ext uri="{FF2B5EF4-FFF2-40B4-BE49-F238E27FC236}">
                <a16:creationId xmlns:a16="http://schemas.microsoft.com/office/drawing/2014/main" id="{7591C4F5-87BB-1672-25FB-F6C3E0500B71}"/>
              </a:ext>
            </a:extLst>
          </p:cNvPr>
          <p:cNvSpPr txBox="1">
            <a:spLocks/>
          </p:cNvSpPr>
          <p:nvPr/>
        </p:nvSpPr>
        <p:spPr bwMode="auto">
          <a:xfrm>
            <a:off x="4600651" y="-5949200"/>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Netze</a:t>
            </a:r>
            <a:endParaRPr lang="de-CH" sz="2000" kern="0" dirty="0">
              <a:solidFill>
                <a:schemeClr val="bg1"/>
              </a:solidFill>
              <a:latin typeface="Century Gothic" panose="020B0502020202020204" pitchFamily="34" charset="0"/>
            </a:endParaRPr>
          </a:p>
        </p:txBody>
      </p:sp>
      <p:sp>
        <p:nvSpPr>
          <p:cNvPr id="59" name="Titel 1">
            <a:extLst>
              <a:ext uri="{FF2B5EF4-FFF2-40B4-BE49-F238E27FC236}">
                <a16:creationId xmlns:a16="http://schemas.microsoft.com/office/drawing/2014/main" id="{BD6A1B5C-D80A-64C1-FFE5-849EF555590E}"/>
              </a:ext>
            </a:extLst>
          </p:cNvPr>
          <p:cNvSpPr txBox="1">
            <a:spLocks/>
          </p:cNvSpPr>
          <p:nvPr/>
        </p:nvSpPr>
        <p:spPr bwMode="auto">
          <a:xfrm>
            <a:off x="4600652" y="-4720565"/>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Rechenzentren</a:t>
            </a:r>
            <a:endParaRPr lang="de-CH" sz="2000" kern="0" dirty="0">
              <a:solidFill>
                <a:schemeClr val="bg1"/>
              </a:solidFill>
              <a:latin typeface="Century Gothic" panose="020B0502020202020204" pitchFamily="34" charset="0"/>
            </a:endParaRPr>
          </a:p>
        </p:txBody>
      </p:sp>
      <p:sp>
        <p:nvSpPr>
          <p:cNvPr id="60" name="Titel 1">
            <a:extLst>
              <a:ext uri="{FF2B5EF4-FFF2-40B4-BE49-F238E27FC236}">
                <a16:creationId xmlns:a16="http://schemas.microsoft.com/office/drawing/2014/main" id="{C23A9409-887B-F622-AC88-D35B127875FA}"/>
              </a:ext>
            </a:extLst>
          </p:cNvPr>
          <p:cNvSpPr txBox="1">
            <a:spLocks/>
          </p:cNvSpPr>
          <p:nvPr/>
        </p:nvSpPr>
        <p:spPr bwMode="auto">
          <a:xfrm>
            <a:off x="4600652" y="-3321809"/>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000" dirty="0">
                <a:solidFill>
                  <a:schemeClr val="bg1"/>
                </a:solidFill>
                <a:latin typeface="Century Gothic" panose="020B0502020202020204" pitchFamily="34" charset="0"/>
                <a:ea typeface="MS PGothic" charset="-128"/>
              </a:rPr>
              <a:t>Endgeräte</a:t>
            </a:r>
            <a:endParaRPr lang="de-CH" sz="2000" kern="0" dirty="0">
              <a:solidFill>
                <a:schemeClr val="bg1"/>
              </a:solidFill>
              <a:latin typeface="Century Gothic" panose="020B0502020202020204" pitchFamily="34" charset="0"/>
            </a:endParaRPr>
          </a:p>
        </p:txBody>
      </p:sp>
      <p:cxnSp>
        <p:nvCxnSpPr>
          <p:cNvPr id="61" name="Gerade Verbindung 60">
            <a:extLst>
              <a:ext uri="{FF2B5EF4-FFF2-40B4-BE49-F238E27FC236}">
                <a16:creationId xmlns:a16="http://schemas.microsoft.com/office/drawing/2014/main" id="{50E085AD-1C29-2B77-2FFC-FBC0088F5BDC}"/>
              </a:ext>
            </a:extLst>
          </p:cNvPr>
          <p:cNvCxnSpPr>
            <a:cxnSpLocks/>
          </p:cNvCxnSpPr>
          <p:nvPr/>
        </p:nvCxnSpPr>
        <p:spPr bwMode="auto">
          <a:xfrm>
            <a:off x="4438633" y="-3675596"/>
            <a:ext cx="775336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2" name="Gerade Verbindung 61">
            <a:extLst>
              <a:ext uri="{FF2B5EF4-FFF2-40B4-BE49-F238E27FC236}">
                <a16:creationId xmlns:a16="http://schemas.microsoft.com/office/drawing/2014/main" id="{0BF8B544-D180-8B32-649E-C7C5161CB7FF}"/>
              </a:ext>
            </a:extLst>
          </p:cNvPr>
          <p:cNvCxnSpPr>
            <a:cxnSpLocks/>
          </p:cNvCxnSpPr>
          <p:nvPr/>
        </p:nvCxnSpPr>
        <p:spPr bwMode="auto">
          <a:xfrm>
            <a:off x="4438633" y="-5140959"/>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3" name="Gerade Verbindung 62">
            <a:extLst>
              <a:ext uri="{FF2B5EF4-FFF2-40B4-BE49-F238E27FC236}">
                <a16:creationId xmlns:a16="http://schemas.microsoft.com/office/drawing/2014/main" id="{BE6DB0BB-4FC7-FDA6-59CE-EB0DCEADA21B}"/>
              </a:ext>
            </a:extLst>
          </p:cNvPr>
          <p:cNvCxnSpPr>
            <a:cxnSpLocks/>
          </p:cNvCxnSpPr>
          <p:nvPr/>
        </p:nvCxnSpPr>
        <p:spPr bwMode="auto">
          <a:xfrm>
            <a:off x="0" y="-6117938"/>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6624" name="Gerade Verbindung 26623">
            <a:extLst>
              <a:ext uri="{FF2B5EF4-FFF2-40B4-BE49-F238E27FC236}">
                <a16:creationId xmlns:a16="http://schemas.microsoft.com/office/drawing/2014/main" id="{A0B1A589-1212-2FF0-234A-D28D4B5ABA19}"/>
              </a:ext>
            </a:extLst>
          </p:cNvPr>
          <p:cNvCxnSpPr>
            <a:cxnSpLocks/>
          </p:cNvCxnSpPr>
          <p:nvPr/>
        </p:nvCxnSpPr>
        <p:spPr bwMode="auto">
          <a:xfrm>
            <a:off x="0" y="-2343447"/>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6625" name="Gerade Verbindung 26624">
            <a:extLst>
              <a:ext uri="{FF2B5EF4-FFF2-40B4-BE49-F238E27FC236}">
                <a16:creationId xmlns:a16="http://schemas.microsoft.com/office/drawing/2014/main" id="{7472244F-1A7C-73DA-F14C-4D2E9066F71E}"/>
              </a:ext>
            </a:extLst>
          </p:cNvPr>
          <p:cNvCxnSpPr>
            <a:cxnSpLocks/>
          </p:cNvCxnSpPr>
          <p:nvPr/>
        </p:nvCxnSpPr>
        <p:spPr bwMode="auto">
          <a:xfrm>
            <a:off x="2823828" y="-6123867"/>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6627" name="Gerade Verbindung 26626">
            <a:extLst>
              <a:ext uri="{FF2B5EF4-FFF2-40B4-BE49-F238E27FC236}">
                <a16:creationId xmlns:a16="http://schemas.microsoft.com/office/drawing/2014/main" id="{09FD41CC-9DED-7288-5F4F-5A4536292E50}"/>
              </a:ext>
            </a:extLst>
          </p:cNvPr>
          <p:cNvCxnSpPr>
            <a:cxnSpLocks/>
          </p:cNvCxnSpPr>
          <p:nvPr/>
        </p:nvCxnSpPr>
        <p:spPr bwMode="auto">
          <a:xfrm flipH="1">
            <a:off x="2639616" y="-4233657"/>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6628" name="Gerade Verbindung 26627">
            <a:extLst>
              <a:ext uri="{FF2B5EF4-FFF2-40B4-BE49-F238E27FC236}">
                <a16:creationId xmlns:a16="http://schemas.microsoft.com/office/drawing/2014/main" id="{D617FE53-1B5B-7BBB-21EB-1F68C965E1BB}"/>
              </a:ext>
            </a:extLst>
          </p:cNvPr>
          <p:cNvCxnSpPr>
            <a:cxnSpLocks/>
          </p:cNvCxnSpPr>
          <p:nvPr/>
        </p:nvCxnSpPr>
        <p:spPr bwMode="auto">
          <a:xfrm flipH="1">
            <a:off x="2731722" y="-6123867"/>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6629" name="Gerade Verbindung 26628">
            <a:extLst>
              <a:ext uri="{FF2B5EF4-FFF2-40B4-BE49-F238E27FC236}">
                <a16:creationId xmlns:a16="http://schemas.microsoft.com/office/drawing/2014/main" id="{5A7AE4A9-B030-F644-5F45-1A734CB100C7}"/>
              </a:ext>
            </a:extLst>
          </p:cNvPr>
          <p:cNvCxnSpPr>
            <a:cxnSpLocks/>
          </p:cNvCxnSpPr>
          <p:nvPr/>
        </p:nvCxnSpPr>
        <p:spPr bwMode="auto">
          <a:xfrm flipH="1">
            <a:off x="2731722" y="-2343447"/>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grpSp>
        <p:nvGrpSpPr>
          <p:cNvPr id="26630" name="Gruppieren 26629">
            <a:extLst>
              <a:ext uri="{FF2B5EF4-FFF2-40B4-BE49-F238E27FC236}">
                <a16:creationId xmlns:a16="http://schemas.microsoft.com/office/drawing/2014/main" id="{21D0741D-A326-D5BC-DEBB-A032D45A23AC}"/>
              </a:ext>
            </a:extLst>
          </p:cNvPr>
          <p:cNvGrpSpPr/>
          <p:nvPr/>
        </p:nvGrpSpPr>
        <p:grpSpPr>
          <a:xfrm>
            <a:off x="6096000" y="15462016"/>
            <a:ext cx="6096000" cy="6865234"/>
            <a:chOff x="6096000" y="0"/>
            <a:chExt cx="6096000" cy="6865234"/>
          </a:xfrm>
        </p:grpSpPr>
        <p:pic>
          <p:nvPicPr>
            <p:cNvPr id="26631" name="Picture 2" descr="Alphabet Chairman John Hennessy on hesitation over Google Bard">
              <a:extLst>
                <a:ext uri="{FF2B5EF4-FFF2-40B4-BE49-F238E27FC236}">
                  <a16:creationId xmlns:a16="http://schemas.microsoft.com/office/drawing/2014/main" id="{D5383376-E409-E7BC-19DF-6090A8EAC67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886" r="16411"/>
            <a:stretch/>
          </p:blipFill>
          <p:spPr bwMode="auto">
            <a:xfrm>
              <a:off x="6114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32" name="Text">
              <a:extLst>
                <a:ext uri="{FF2B5EF4-FFF2-40B4-BE49-F238E27FC236}">
                  <a16:creationId xmlns:a16="http://schemas.microsoft.com/office/drawing/2014/main" id="{D052D79C-E7DE-11A0-22C0-51806BEA61DD}"/>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6633" name="Text">
              <a:extLst>
                <a:ext uri="{FF2B5EF4-FFF2-40B4-BE49-F238E27FC236}">
                  <a16:creationId xmlns:a16="http://schemas.microsoft.com/office/drawing/2014/main" id="{54F8A8C4-BB35-BE95-FC6E-4DB8712A770D}"/>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6634" name="Text Placeholder 7">
              <a:extLst>
                <a:ext uri="{FF2B5EF4-FFF2-40B4-BE49-F238E27FC236}">
                  <a16:creationId xmlns:a16="http://schemas.microsoft.com/office/drawing/2014/main" id="{89CB19D1-47B0-0DF4-2CD8-9BC5DF918368}"/>
                </a:ext>
              </a:extLst>
            </p:cNvPr>
            <p:cNvSpPr txBox="1">
              <a:spLocks/>
            </p:cNvSpPr>
            <p:nvPr/>
          </p:nvSpPr>
          <p:spPr>
            <a:xfrm>
              <a:off x="6476039" y="4837894"/>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en-US" kern="0" dirty="0">
                  <a:solidFill>
                    <a:schemeClr val="bg1"/>
                  </a:solidFill>
                  <a:latin typeface="Century Gothic" panose="020B0502020202020204" pitchFamily="34" charset="0"/>
                </a:rPr>
                <a:t>John Hennessy, Chairman Alphabet, 2023</a:t>
              </a:r>
            </a:p>
          </p:txBody>
        </p:sp>
        <p:sp>
          <p:nvSpPr>
            <p:cNvPr id="26635" name="Text">
              <a:extLst>
                <a:ext uri="{FF2B5EF4-FFF2-40B4-BE49-F238E27FC236}">
                  <a16:creationId xmlns:a16="http://schemas.microsoft.com/office/drawing/2014/main" id="{A8F90C77-97DE-00ED-6248-B7CCB11CA31B}"/>
                </a:ext>
              </a:extLst>
            </p:cNvPr>
            <p:cNvSpPr/>
            <p:nvPr/>
          </p:nvSpPr>
          <p:spPr bwMode="gray">
            <a:xfrm>
              <a:off x="6096000" y="191371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Ein Austausch mit KI kostet wahrscheinlich </a:t>
              </a:r>
              <a:r>
                <a:rPr lang="de-CH" sz="4000" b="1" kern="0" dirty="0">
                  <a:solidFill>
                    <a:srgbClr val="FFFFFF"/>
                  </a:solidFill>
                  <a:latin typeface="Century Gothic" panose="020B0502020202020204" pitchFamily="34" charset="0"/>
                  <a:ea typeface="Century Gothic"/>
                  <a:cs typeface="Century Gothic"/>
                  <a:sym typeface="Century Gothic"/>
                </a:rPr>
                <a:t>10x mehr</a:t>
              </a:r>
              <a:r>
                <a:rPr lang="de-CH" sz="3200" b="1" kern="0" dirty="0">
                  <a:solidFill>
                    <a:srgbClr val="FFFFFF"/>
                  </a:solidFill>
                  <a:latin typeface="Century Gothic" panose="020B0502020202020204" pitchFamily="34" charset="0"/>
                  <a:ea typeface="Century Gothic"/>
                  <a:cs typeface="Century Gothic"/>
                  <a:sym typeface="Century Gothic"/>
                </a:rPr>
                <a:t> </a:t>
              </a:r>
              <a:br>
                <a:rPr lang="de-CH" sz="3200" kern="0" dirty="0">
                  <a:solidFill>
                    <a:srgbClr val="FFFFFF"/>
                  </a:solidFill>
                  <a:latin typeface="Century Gothic" panose="020B0502020202020204" pitchFamily="34" charset="0"/>
                  <a:ea typeface="Century Gothic"/>
                  <a:cs typeface="Century Gothic"/>
                  <a:sym typeface="Century Gothic"/>
                </a:rPr>
              </a:br>
              <a:r>
                <a:rPr lang="de-CH" sz="3200" kern="0" dirty="0">
                  <a:solidFill>
                    <a:srgbClr val="FFFFFF"/>
                  </a:solidFill>
                  <a:latin typeface="Century Gothic" panose="020B0502020202020204" pitchFamily="34" charset="0"/>
                  <a:ea typeface="Century Gothic"/>
                  <a:cs typeface="Century Gothic"/>
                  <a:sym typeface="Century Gothic"/>
                </a:rPr>
                <a:t>als eine Keyword-Suche.</a:t>
              </a:r>
              <a:endParaRPr lang="de-CH" sz="2800" kern="0" dirty="0">
                <a:solidFill>
                  <a:srgbClr val="FFFFFF"/>
                </a:solidFill>
                <a:latin typeface="Century Gothic" panose="020B0502020202020204" pitchFamily="34" charset="0"/>
                <a:ea typeface="Century Gothic"/>
                <a:cs typeface="Century Gothic"/>
                <a:sym typeface="Century Gothic"/>
              </a:endParaRPr>
            </a:p>
          </p:txBody>
        </p:sp>
      </p:grpSp>
      <p:sp>
        <p:nvSpPr>
          <p:cNvPr id="26645" name="Inhaltsplatzhalter 2">
            <a:extLst>
              <a:ext uri="{FF2B5EF4-FFF2-40B4-BE49-F238E27FC236}">
                <a16:creationId xmlns:a16="http://schemas.microsoft.com/office/drawing/2014/main" id="{A9B82884-7E10-8576-9728-654A0854DEB0}"/>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latin typeface="Century Gothic" panose="020B0502020202020204" pitchFamily="34" charset="0"/>
                <a:ea typeface="MS PGothic" charset="-128"/>
              </a:rPr>
              <a:t>Quelle: </a:t>
            </a:r>
            <a:r>
              <a:rPr lang="en-US" altLang="x-none" sz="1000" kern="0" dirty="0">
                <a:latin typeface="Century Gothic" panose="020B0502020202020204" pitchFamily="34" charset="0"/>
                <a:ea typeface="MS PGothic" charset="-128"/>
                <a:hlinkClick r:id="rId6">
                  <a:extLst>
                    <a:ext uri="{A12FA001-AC4F-418D-AE19-62706E023703}">
                      <ahyp:hlinkClr xmlns:ahyp="http://schemas.microsoft.com/office/drawing/2018/hyperlinkcolor" val="tx"/>
                    </a:ext>
                  </a:extLst>
                </a:hlinkClick>
              </a:rPr>
              <a:t>Freitag et al. (2021)</a:t>
            </a:r>
            <a:endParaRPr lang="en-US" altLang="x-none" sz="1000" kern="0" dirty="0">
              <a:latin typeface="Century Gothic" panose="020B0502020202020204" pitchFamily="34" charset="0"/>
              <a:ea typeface="MS PGothic" charset="-128"/>
            </a:endParaRPr>
          </a:p>
        </p:txBody>
      </p:sp>
      <p:sp>
        <p:nvSpPr>
          <p:cNvPr id="26664" name="Text">
            <a:extLst>
              <a:ext uri="{FF2B5EF4-FFF2-40B4-BE49-F238E27FC236}">
                <a16:creationId xmlns:a16="http://schemas.microsoft.com/office/drawing/2014/main" id="{55672C9A-311D-A0EA-846A-6D8D031BBFBB}"/>
              </a:ext>
            </a:extLst>
          </p:cNvPr>
          <p:cNvSpPr/>
          <p:nvPr/>
        </p:nvSpPr>
        <p:spPr bwMode="gray">
          <a:xfrm>
            <a:off x="6096000" y="-7442550"/>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7" name="Text">
            <a:extLst>
              <a:ext uri="{FF2B5EF4-FFF2-40B4-BE49-F238E27FC236}">
                <a16:creationId xmlns:a16="http://schemas.microsoft.com/office/drawing/2014/main" id="{7F8AF0D7-6220-173B-3019-607B9907D09E}"/>
              </a:ext>
            </a:extLst>
          </p:cNvPr>
          <p:cNvSpPr/>
          <p:nvPr/>
        </p:nvSpPr>
        <p:spPr bwMode="gray">
          <a:xfrm>
            <a:off x="0" y="-1813767"/>
            <a:ext cx="12192000" cy="1628800"/>
          </a:xfrm>
          <a:prstGeom prst="rect">
            <a:avLst/>
          </a:prstGeom>
          <a:solidFill>
            <a:srgbClr val="0B523E">
              <a:alpha val="83922"/>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1" name="Titel 1">
            <a:extLst>
              <a:ext uri="{FF2B5EF4-FFF2-40B4-BE49-F238E27FC236}">
                <a16:creationId xmlns:a16="http://schemas.microsoft.com/office/drawing/2014/main" id="{CDF5637A-D5F7-6FFF-A145-564D621DD5B4}"/>
              </a:ext>
            </a:extLst>
          </p:cNvPr>
          <p:cNvSpPr txBox="1">
            <a:spLocks/>
          </p:cNvSpPr>
          <p:nvPr/>
        </p:nvSpPr>
        <p:spPr bwMode="auto">
          <a:xfrm>
            <a:off x="407368" y="-1342884"/>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Die vorherrschende Meinung ist, dass die Emissionen des IKT-Sektors in Zukunft weiter steigen werden.</a:t>
            </a:r>
            <a:endParaRPr lang="de-CH" b="0" kern="0" dirty="0">
              <a:solidFill>
                <a:schemeClr val="bg1"/>
              </a:solidFill>
              <a:latin typeface="Century Gothic" panose="020B0502020202020204" pitchFamily="34" charset="0"/>
            </a:endParaRPr>
          </a:p>
        </p:txBody>
      </p:sp>
      <p:pic>
        <p:nvPicPr>
          <p:cNvPr id="23" name="Picture 4">
            <a:extLst>
              <a:ext uri="{FF2B5EF4-FFF2-40B4-BE49-F238E27FC236}">
                <a16:creationId xmlns:a16="http://schemas.microsoft.com/office/drawing/2014/main" id="{6F6A363D-89D6-7CF0-3131-9EAEC754CF32}"/>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7801" y="7211355"/>
            <a:ext cx="7736398" cy="490551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Alphabet Chairman John Hennessy on hesitation over Google Bard">
            <a:extLst>
              <a:ext uri="{FF2B5EF4-FFF2-40B4-BE49-F238E27FC236}">
                <a16:creationId xmlns:a16="http://schemas.microsoft.com/office/drawing/2014/main" id="{DA95749F-245E-ACAE-B528-8E3A981D4E1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886" r="16411"/>
          <a:stretch/>
        </p:blipFill>
        <p:spPr bwMode="auto">
          <a:xfrm>
            <a:off x="14565420"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36" name="Text">
            <a:extLst>
              <a:ext uri="{FF2B5EF4-FFF2-40B4-BE49-F238E27FC236}">
                <a16:creationId xmlns:a16="http://schemas.microsoft.com/office/drawing/2014/main" id="{EF4AF445-796E-A9CF-1CA1-DB8CF0AF08AD}"/>
              </a:ext>
            </a:extLst>
          </p:cNvPr>
          <p:cNvSpPr/>
          <p:nvPr/>
        </p:nvSpPr>
        <p:spPr bwMode="gray">
          <a:xfrm>
            <a:off x="14565420"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6637" name="Text">
            <a:extLst>
              <a:ext uri="{FF2B5EF4-FFF2-40B4-BE49-F238E27FC236}">
                <a16:creationId xmlns:a16="http://schemas.microsoft.com/office/drawing/2014/main" id="{62CFA045-1979-AB29-9C26-155FCD5CDA19}"/>
              </a:ext>
            </a:extLst>
          </p:cNvPr>
          <p:cNvSpPr/>
          <p:nvPr/>
        </p:nvSpPr>
        <p:spPr bwMode="gray">
          <a:xfrm>
            <a:off x="14547254"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6638" name="Text Placeholder 7">
            <a:extLst>
              <a:ext uri="{FF2B5EF4-FFF2-40B4-BE49-F238E27FC236}">
                <a16:creationId xmlns:a16="http://schemas.microsoft.com/office/drawing/2014/main" id="{BAE6AF6C-DFC9-9DA2-339F-6144B694A0FD}"/>
              </a:ext>
            </a:extLst>
          </p:cNvPr>
          <p:cNvSpPr txBox="1">
            <a:spLocks/>
          </p:cNvSpPr>
          <p:nvPr/>
        </p:nvSpPr>
        <p:spPr>
          <a:xfrm>
            <a:off x="14927293" y="4837894"/>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en-US" kern="0" dirty="0">
                <a:solidFill>
                  <a:schemeClr val="bg1"/>
                </a:solidFill>
                <a:latin typeface="Century Gothic" panose="020B0502020202020204" pitchFamily="34" charset="0"/>
              </a:rPr>
              <a:t>John Hennessy, Chairman Alphabet, 2023</a:t>
            </a:r>
          </a:p>
        </p:txBody>
      </p:sp>
      <p:sp>
        <p:nvSpPr>
          <p:cNvPr id="26639" name="Text">
            <a:extLst>
              <a:ext uri="{FF2B5EF4-FFF2-40B4-BE49-F238E27FC236}">
                <a16:creationId xmlns:a16="http://schemas.microsoft.com/office/drawing/2014/main" id="{A9F7FAE3-FA55-3E54-5BCB-388BBDF623D0}"/>
              </a:ext>
            </a:extLst>
          </p:cNvPr>
          <p:cNvSpPr/>
          <p:nvPr/>
        </p:nvSpPr>
        <p:spPr bwMode="gray">
          <a:xfrm>
            <a:off x="14547254" y="191371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Ein Austausch mit KI kostet wahrscheinlich </a:t>
            </a:r>
            <a:r>
              <a:rPr lang="de-CH" sz="4000" b="1" kern="0" dirty="0">
                <a:solidFill>
                  <a:srgbClr val="FFFFFF"/>
                </a:solidFill>
                <a:latin typeface="Century Gothic" panose="020B0502020202020204" pitchFamily="34" charset="0"/>
                <a:ea typeface="Century Gothic"/>
                <a:cs typeface="Century Gothic"/>
                <a:sym typeface="Century Gothic"/>
              </a:rPr>
              <a:t>10x mehr</a:t>
            </a:r>
            <a:r>
              <a:rPr lang="de-CH" sz="3200" b="1" kern="0" dirty="0">
                <a:solidFill>
                  <a:srgbClr val="FFFFFF"/>
                </a:solidFill>
                <a:latin typeface="Century Gothic" panose="020B0502020202020204" pitchFamily="34" charset="0"/>
                <a:ea typeface="Century Gothic"/>
                <a:cs typeface="Century Gothic"/>
                <a:sym typeface="Century Gothic"/>
              </a:rPr>
              <a:t> </a:t>
            </a:r>
            <a:br>
              <a:rPr lang="de-CH" sz="3200" kern="0" dirty="0">
                <a:solidFill>
                  <a:srgbClr val="FFFFFF"/>
                </a:solidFill>
                <a:latin typeface="Century Gothic" panose="020B0502020202020204" pitchFamily="34" charset="0"/>
                <a:ea typeface="Century Gothic"/>
                <a:cs typeface="Century Gothic"/>
                <a:sym typeface="Century Gothic"/>
              </a:rPr>
            </a:br>
            <a:r>
              <a:rPr lang="de-CH" sz="3200" kern="0" dirty="0">
                <a:solidFill>
                  <a:srgbClr val="FFFFFF"/>
                </a:solidFill>
                <a:latin typeface="Century Gothic" panose="020B0502020202020204" pitchFamily="34" charset="0"/>
                <a:ea typeface="Century Gothic"/>
                <a:cs typeface="Century Gothic"/>
                <a:sym typeface="Century Gothic"/>
              </a:rPr>
              <a:t>als eine Keyword-Suche.</a:t>
            </a:r>
            <a:endParaRPr lang="de-CH" sz="2800" kern="0" dirty="0">
              <a:solidFill>
                <a:srgbClr val="FFFFFF"/>
              </a:solidFill>
              <a:latin typeface="Century Gothic" panose="020B0502020202020204" pitchFamily="34" charset="0"/>
              <a:ea typeface="Century Gothic"/>
              <a:cs typeface="Century Gothic"/>
              <a:sym typeface="Century Gothic"/>
            </a:endParaRPr>
          </a:p>
        </p:txBody>
      </p:sp>
      <p:grpSp>
        <p:nvGrpSpPr>
          <p:cNvPr id="26640" name="Gruppieren 26639">
            <a:extLst>
              <a:ext uri="{FF2B5EF4-FFF2-40B4-BE49-F238E27FC236}">
                <a16:creationId xmlns:a16="http://schemas.microsoft.com/office/drawing/2014/main" id="{7889150E-F267-5015-48DD-0AEA71F74702}"/>
              </a:ext>
            </a:extLst>
          </p:cNvPr>
          <p:cNvGrpSpPr/>
          <p:nvPr/>
        </p:nvGrpSpPr>
        <p:grpSpPr>
          <a:xfrm>
            <a:off x="-6203418" y="470883"/>
            <a:ext cx="5627985" cy="6984874"/>
            <a:chOff x="0" y="470883"/>
            <a:chExt cx="5627985" cy="6984874"/>
          </a:xfrm>
        </p:grpSpPr>
        <p:grpSp>
          <p:nvGrpSpPr>
            <p:cNvPr id="26641" name="Gruppieren 26640">
              <a:extLst>
                <a:ext uri="{FF2B5EF4-FFF2-40B4-BE49-F238E27FC236}">
                  <a16:creationId xmlns:a16="http://schemas.microsoft.com/office/drawing/2014/main" id="{4DA6A8A6-9F57-E58A-AB16-5B79C6DB3380}"/>
                </a:ext>
              </a:extLst>
            </p:cNvPr>
            <p:cNvGrpSpPr/>
            <p:nvPr/>
          </p:nvGrpSpPr>
          <p:grpSpPr>
            <a:xfrm>
              <a:off x="323842" y="470883"/>
              <a:ext cx="5304143" cy="6984874"/>
              <a:chOff x="323842" y="470883"/>
              <a:chExt cx="5304143" cy="6984874"/>
            </a:xfrm>
          </p:grpSpPr>
          <p:graphicFrame>
            <p:nvGraphicFramePr>
              <p:cNvPr id="26643" name="Diagramm 26642">
                <a:extLst>
                  <a:ext uri="{FF2B5EF4-FFF2-40B4-BE49-F238E27FC236}">
                    <a16:creationId xmlns:a16="http://schemas.microsoft.com/office/drawing/2014/main" id="{D3C6D4E2-475C-8873-3418-415BB044162D}"/>
                  </a:ext>
                </a:extLst>
              </p:cNvPr>
              <p:cNvGraphicFramePr/>
              <p:nvPr/>
            </p:nvGraphicFramePr>
            <p:xfrm>
              <a:off x="323842" y="1839133"/>
              <a:ext cx="5220617" cy="5616624"/>
            </p:xfrm>
            <a:graphic>
              <a:graphicData uri="http://schemas.openxmlformats.org/drawingml/2006/chart">
                <c:chart xmlns:c="http://schemas.openxmlformats.org/drawingml/2006/chart" xmlns:r="http://schemas.openxmlformats.org/officeDocument/2006/relationships" r:id="rId8"/>
              </a:graphicData>
            </a:graphic>
          </p:graphicFrame>
          <p:sp>
            <p:nvSpPr>
              <p:cNvPr id="26644" name="Titel 1">
                <a:extLst>
                  <a:ext uri="{FF2B5EF4-FFF2-40B4-BE49-F238E27FC236}">
                    <a16:creationId xmlns:a16="http://schemas.microsoft.com/office/drawing/2014/main" id="{6D8850E2-91AB-3E83-E117-7F0B25F4B772}"/>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Energieverbrauch pro Anfrage</a:t>
                </a:r>
                <a:br>
                  <a:rPr lang="de-CH" dirty="0">
                    <a:solidFill>
                      <a:schemeClr val="bg2"/>
                    </a:solidFill>
                    <a:latin typeface="Century Gothic" panose="020B0502020202020204" pitchFamily="34" charset="0"/>
                    <a:ea typeface="MS PGothic" charset="-128"/>
                  </a:rPr>
                </a:br>
                <a:r>
                  <a:rPr lang="de-CH" b="0" dirty="0">
                    <a:solidFill>
                      <a:schemeClr val="bg2"/>
                    </a:solidFill>
                    <a:latin typeface="Century Gothic" panose="020B0502020202020204" pitchFamily="34" charset="0"/>
                    <a:ea typeface="MS PGothic" charset="-128"/>
                  </a:rPr>
                  <a:t>Wattstunden</a:t>
                </a:r>
                <a:endParaRPr lang="de-CH" b="0" kern="0" dirty="0">
                  <a:solidFill>
                    <a:schemeClr val="bg2"/>
                  </a:solidFill>
                  <a:latin typeface="Century Gothic" panose="020B0502020202020204" pitchFamily="34" charset="0"/>
                </a:endParaRPr>
              </a:p>
            </p:txBody>
          </p:sp>
          <p:sp>
            <p:nvSpPr>
              <p:cNvPr id="26646" name="Textfeld 26645">
                <a:extLst>
                  <a:ext uri="{FF2B5EF4-FFF2-40B4-BE49-F238E27FC236}">
                    <a16:creationId xmlns:a16="http://schemas.microsoft.com/office/drawing/2014/main" id="{5F7AA683-337D-8E9E-1D35-4CEC18BDFDFA}"/>
                  </a:ext>
                </a:extLst>
              </p:cNvPr>
              <p:cNvSpPr txBox="1"/>
              <p:nvPr/>
            </p:nvSpPr>
            <p:spPr>
              <a:xfrm>
                <a:off x="687828" y="5367658"/>
                <a:ext cx="1134920" cy="523220"/>
              </a:xfrm>
              <a:prstGeom prst="rect">
                <a:avLst/>
              </a:prstGeom>
              <a:noFill/>
            </p:spPr>
            <p:txBody>
              <a:bodyPr wrap="square" rtlCol="0">
                <a:spAutoFit/>
              </a:bodyPr>
              <a:lstStyle/>
              <a:p>
                <a:pPr algn="ctr"/>
                <a:r>
                  <a:rPr lang="de-CH" sz="1400" dirty="0">
                    <a:latin typeface="Century Gothic" panose="020B0502020202020204" pitchFamily="34" charset="0"/>
                  </a:rPr>
                  <a:t>Google Suche</a:t>
                </a:r>
              </a:p>
            </p:txBody>
          </p:sp>
          <p:sp>
            <p:nvSpPr>
              <p:cNvPr id="26647" name="Textfeld 26646">
                <a:extLst>
                  <a:ext uri="{FF2B5EF4-FFF2-40B4-BE49-F238E27FC236}">
                    <a16:creationId xmlns:a16="http://schemas.microsoft.com/office/drawing/2014/main" id="{3D2C97E6-F390-71E4-B2EE-72B4E97F7196}"/>
                  </a:ext>
                </a:extLst>
              </p:cNvPr>
              <p:cNvSpPr txBox="1"/>
              <p:nvPr/>
            </p:nvSpPr>
            <p:spPr>
              <a:xfrm>
                <a:off x="1619408" y="5367658"/>
                <a:ext cx="1134920" cy="307777"/>
              </a:xfrm>
              <a:prstGeom prst="rect">
                <a:avLst/>
              </a:prstGeom>
              <a:noFill/>
            </p:spPr>
            <p:txBody>
              <a:bodyPr wrap="square" rtlCol="0">
                <a:spAutoFit/>
              </a:bodyPr>
              <a:lstStyle/>
              <a:p>
                <a:pPr algn="ctr"/>
                <a:r>
                  <a:rPr lang="de-CH" sz="1400" dirty="0">
                    <a:latin typeface="Century Gothic" panose="020B0502020202020204" pitchFamily="34" charset="0"/>
                  </a:rPr>
                  <a:t>ChatGPT</a:t>
                </a:r>
              </a:p>
            </p:txBody>
          </p:sp>
          <p:sp>
            <p:nvSpPr>
              <p:cNvPr id="26648" name="Textfeld 26647">
                <a:extLst>
                  <a:ext uri="{FF2B5EF4-FFF2-40B4-BE49-F238E27FC236}">
                    <a16:creationId xmlns:a16="http://schemas.microsoft.com/office/drawing/2014/main" id="{1DA138A8-764C-DEF1-B7FD-F14F97D524B4}"/>
                  </a:ext>
                </a:extLst>
              </p:cNvPr>
              <p:cNvSpPr txBox="1"/>
              <p:nvPr/>
            </p:nvSpPr>
            <p:spPr>
              <a:xfrm>
                <a:off x="2529389" y="5367658"/>
                <a:ext cx="1134920" cy="307777"/>
              </a:xfrm>
              <a:prstGeom prst="rect">
                <a:avLst/>
              </a:prstGeom>
              <a:noFill/>
            </p:spPr>
            <p:txBody>
              <a:bodyPr wrap="square" rtlCol="0">
                <a:spAutoFit/>
              </a:bodyPr>
              <a:lstStyle/>
              <a:p>
                <a:pPr algn="ctr"/>
                <a:r>
                  <a:rPr lang="de-CH" sz="1400" dirty="0">
                    <a:latin typeface="Century Gothic" panose="020B0502020202020204" pitchFamily="34" charset="0"/>
                  </a:rPr>
                  <a:t>Bloom</a:t>
                </a:r>
              </a:p>
            </p:txBody>
          </p:sp>
          <p:sp>
            <p:nvSpPr>
              <p:cNvPr id="26649" name="Textfeld 26648">
                <a:extLst>
                  <a:ext uri="{FF2B5EF4-FFF2-40B4-BE49-F238E27FC236}">
                    <a16:creationId xmlns:a16="http://schemas.microsoft.com/office/drawing/2014/main" id="{318598AB-6EEF-74D7-3E13-D5C1F25C93C2}"/>
                  </a:ext>
                </a:extLst>
              </p:cNvPr>
              <p:cNvSpPr txBox="1"/>
              <p:nvPr/>
            </p:nvSpPr>
            <p:spPr>
              <a:xfrm>
                <a:off x="3460969" y="5367658"/>
                <a:ext cx="1134920" cy="738664"/>
              </a:xfrm>
              <a:prstGeom prst="rect">
                <a:avLst/>
              </a:prstGeom>
              <a:noFill/>
            </p:spPr>
            <p:txBody>
              <a:bodyPr wrap="square" rtlCol="0">
                <a:spAutoFit/>
              </a:bodyPr>
              <a:lstStyle/>
              <a:p>
                <a:pPr algn="ctr"/>
                <a:r>
                  <a:rPr lang="de-CH" sz="1400" dirty="0">
                    <a:latin typeface="Century Gothic" panose="020B0502020202020204" pitchFamily="34" charset="0"/>
                  </a:rPr>
                  <a:t>Google Suche </a:t>
                </a:r>
                <a:br>
                  <a:rPr lang="de-CH" sz="1400" dirty="0">
                    <a:latin typeface="Century Gothic" panose="020B0502020202020204" pitchFamily="34" charset="0"/>
                  </a:rPr>
                </a:br>
                <a:r>
                  <a:rPr lang="de-CH" sz="1400" dirty="0">
                    <a:latin typeface="Century Gothic" panose="020B0502020202020204" pitchFamily="34" charset="0"/>
                  </a:rPr>
                  <a:t>mit KI (1)</a:t>
                </a:r>
              </a:p>
            </p:txBody>
          </p:sp>
          <p:sp>
            <p:nvSpPr>
              <p:cNvPr id="26650" name="Textfeld 26649">
                <a:extLst>
                  <a:ext uri="{FF2B5EF4-FFF2-40B4-BE49-F238E27FC236}">
                    <a16:creationId xmlns:a16="http://schemas.microsoft.com/office/drawing/2014/main" id="{3E5A93B0-93DB-9CBE-30F5-DA4B3BF60701}"/>
                  </a:ext>
                </a:extLst>
              </p:cNvPr>
              <p:cNvSpPr txBox="1"/>
              <p:nvPr/>
            </p:nvSpPr>
            <p:spPr>
              <a:xfrm>
                <a:off x="4385016" y="5367658"/>
                <a:ext cx="1134920" cy="738664"/>
              </a:xfrm>
              <a:prstGeom prst="rect">
                <a:avLst/>
              </a:prstGeom>
              <a:noFill/>
            </p:spPr>
            <p:txBody>
              <a:bodyPr wrap="square" rtlCol="0">
                <a:spAutoFit/>
              </a:bodyPr>
              <a:lstStyle/>
              <a:p>
                <a:pPr algn="ctr"/>
                <a:r>
                  <a:rPr lang="de-CH" sz="1400" dirty="0">
                    <a:latin typeface="Century Gothic" panose="020B0502020202020204" pitchFamily="34" charset="0"/>
                  </a:rPr>
                  <a:t>Google Suche</a:t>
                </a:r>
                <a:br>
                  <a:rPr lang="de-CH" sz="1400" dirty="0">
                    <a:latin typeface="Century Gothic" panose="020B0502020202020204" pitchFamily="34" charset="0"/>
                  </a:rPr>
                </a:br>
                <a:r>
                  <a:rPr lang="de-CH" sz="1400" dirty="0">
                    <a:latin typeface="Century Gothic" panose="020B0502020202020204" pitchFamily="34" charset="0"/>
                  </a:rPr>
                  <a:t>mit KI (2)</a:t>
                </a:r>
              </a:p>
            </p:txBody>
          </p:sp>
        </p:grpSp>
        <p:sp>
          <p:nvSpPr>
            <p:cNvPr id="26642" name="Rechteck 8">
              <a:extLst>
                <a:ext uri="{FF2B5EF4-FFF2-40B4-BE49-F238E27FC236}">
                  <a16:creationId xmlns:a16="http://schemas.microsoft.com/office/drawing/2014/main" id="{42D05D9D-6626-4984-BB87-E0F2B0300E2D}"/>
                </a:ext>
              </a:extLst>
            </p:cNvPr>
            <p:cNvSpPr>
              <a:spLocks noChangeArrowheads="1"/>
            </p:cNvSpPr>
            <p:nvPr/>
          </p:nvSpPr>
          <p:spPr bwMode="auto">
            <a:xfrm>
              <a:off x="0"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latin typeface="Century Gothic" panose="020B0502020202020204" pitchFamily="34" charset="0"/>
                </a:rPr>
                <a:t>Quellen: </a:t>
              </a:r>
              <a:r>
                <a:rPr lang="de-CH" altLang="de-DE" sz="1000" dirty="0">
                  <a:latin typeface="Century Gothic" panose="020B0502020202020204" pitchFamily="34" charset="0"/>
                  <a:hlinkClick r:id="rId9">
                    <a:extLst>
                      <a:ext uri="{A12FA001-AC4F-418D-AE19-62706E023703}">
                        <ahyp:hlinkClr xmlns:ahyp="http://schemas.microsoft.com/office/drawing/2018/hyperlinkcolor" val="tx"/>
                      </a:ext>
                    </a:extLst>
                  </a:hlinkClick>
                </a:rPr>
                <a:t>de Vries (2023)</a:t>
              </a:r>
              <a:r>
                <a:rPr lang="de-CH" altLang="de-DE" sz="1000" dirty="0">
                  <a:latin typeface="Century Gothic" panose="020B0502020202020204" pitchFamily="34" charset="0"/>
                </a:rPr>
                <a:t>, </a:t>
              </a:r>
              <a:r>
                <a:rPr lang="de-CH" altLang="de-DE" sz="1000" dirty="0">
                  <a:latin typeface="Century Gothic" panose="020B0502020202020204" pitchFamily="34" charset="0"/>
                  <a:hlinkClick r:id="rId10">
                    <a:extLst>
                      <a:ext uri="{A12FA001-AC4F-418D-AE19-62706E023703}">
                        <ahyp:hlinkClr xmlns:ahyp="http://schemas.microsoft.com/office/drawing/2018/hyperlinkcolor" val="tx"/>
                      </a:ext>
                    </a:extLst>
                  </a:hlinkClick>
                </a:rPr>
                <a:t>Dastin &amp; Nellis (2023)</a:t>
              </a:r>
              <a:endParaRPr lang="de-CH" altLang="de-DE" sz="1000" dirty="0">
                <a:latin typeface="Century Gothic" panose="020B0502020202020204" pitchFamily="34" charset="0"/>
              </a:endParaRPr>
            </a:p>
          </p:txBody>
        </p:sp>
      </p:grpSp>
    </p:spTree>
    <p:extLst>
      <p:ext uri="{BB962C8B-B14F-4D97-AF65-F5344CB8AC3E}">
        <p14:creationId xmlns:p14="http://schemas.microsoft.com/office/powerpoint/2010/main" val="26119857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lphabet Chairman John Hennessy on hesitation over Google Bard">
            <a:extLst>
              <a:ext uri="{FF2B5EF4-FFF2-40B4-BE49-F238E27FC236}">
                <a16:creationId xmlns:a16="http://schemas.microsoft.com/office/drawing/2014/main" id="{9F1384BF-310B-1FDC-101D-2446F0549A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886" r="16411"/>
          <a:stretch/>
        </p:blipFill>
        <p:spPr bwMode="auto">
          <a:xfrm>
            <a:off x="6114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4" name="Text Placeholder 7">
            <a:extLst>
              <a:ext uri="{FF2B5EF4-FFF2-40B4-BE49-F238E27FC236}">
                <a16:creationId xmlns:a16="http://schemas.microsoft.com/office/drawing/2014/main" id="{3EBAE541-0963-CD41-4A2A-18555E5793E4}"/>
              </a:ext>
            </a:extLst>
          </p:cNvPr>
          <p:cNvSpPr txBox="1">
            <a:spLocks/>
          </p:cNvSpPr>
          <p:nvPr/>
        </p:nvSpPr>
        <p:spPr>
          <a:xfrm>
            <a:off x="6476039" y="4837894"/>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en-US" kern="0" dirty="0">
                <a:solidFill>
                  <a:schemeClr val="bg1"/>
                </a:solidFill>
                <a:latin typeface="Century Gothic" panose="020B0502020202020204" pitchFamily="34" charset="0"/>
              </a:rPr>
              <a:t>John Hennessy, Chairman Alphabet, 2023</a:t>
            </a:r>
          </a:p>
        </p:txBody>
      </p:sp>
      <p:sp>
        <p:nvSpPr>
          <p:cNvPr id="31" name="Text">
            <a:extLst>
              <a:ext uri="{FF2B5EF4-FFF2-40B4-BE49-F238E27FC236}">
                <a16:creationId xmlns:a16="http://schemas.microsoft.com/office/drawing/2014/main" id="{64241B3A-C3E5-26FA-CBAB-1102ED7309C7}"/>
              </a:ext>
            </a:extLst>
          </p:cNvPr>
          <p:cNvSpPr/>
          <p:nvPr/>
        </p:nvSpPr>
        <p:spPr bwMode="gray">
          <a:xfrm>
            <a:off x="6096000" y="191371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de-CH" sz="3200" kern="0" dirty="0">
                <a:solidFill>
                  <a:srgbClr val="FFFFFF"/>
                </a:solidFill>
                <a:latin typeface="Century Gothic" panose="020B0502020202020204" pitchFamily="34" charset="0"/>
                <a:ea typeface="Century Gothic"/>
                <a:cs typeface="Century Gothic"/>
                <a:sym typeface="Century Gothic"/>
              </a:rPr>
              <a:t>Ein Austausch mit KI kostet wahrscheinlich </a:t>
            </a:r>
            <a:r>
              <a:rPr lang="de-CH" sz="4000" b="1" kern="0" dirty="0">
                <a:solidFill>
                  <a:srgbClr val="FFFFFF"/>
                </a:solidFill>
                <a:latin typeface="Century Gothic" panose="020B0502020202020204" pitchFamily="34" charset="0"/>
                <a:ea typeface="Century Gothic"/>
                <a:cs typeface="Century Gothic"/>
                <a:sym typeface="Century Gothic"/>
              </a:rPr>
              <a:t>10x mehr</a:t>
            </a:r>
            <a:r>
              <a:rPr lang="de-CH" sz="3200" b="1" kern="0" dirty="0">
                <a:solidFill>
                  <a:srgbClr val="FFFFFF"/>
                </a:solidFill>
                <a:latin typeface="Century Gothic" panose="020B0502020202020204" pitchFamily="34" charset="0"/>
                <a:ea typeface="Century Gothic"/>
                <a:cs typeface="Century Gothic"/>
                <a:sym typeface="Century Gothic"/>
              </a:rPr>
              <a:t> </a:t>
            </a:r>
            <a:br>
              <a:rPr lang="de-CH" sz="3200" kern="0" dirty="0">
                <a:solidFill>
                  <a:srgbClr val="FFFFFF"/>
                </a:solidFill>
                <a:latin typeface="Century Gothic" panose="020B0502020202020204" pitchFamily="34" charset="0"/>
                <a:ea typeface="Century Gothic"/>
                <a:cs typeface="Century Gothic"/>
                <a:sym typeface="Century Gothic"/>
              </a:rPr>
            </a:br>
            <a:r>
              <a:rPr lang="de-CH" sz="3200" kern="0" dirty="0">
                <a:solidFill>
                  <a:srgbClr val="FFFFFF"/>
                </a:solidFill>
                <a:latin typeface="Century Gothic" panose="020B0502020202020204" pitchFamily="34" charset="0"/>
                <a:ea typeface="Century Gothic"/>
                <a:cs typeface="Century Gothic"/>
                <a:sym typeface="Century Gothic"/>
              </a:rPr>
              <a:t>als eine Keyword-Suche.</a:t>
            </a:r>
            <a:endParaRPr lang="de-CH" sz="2800" kern="0" dirty="0">
              <a:solidFill>
                <a:srgbClr val="FFFFFF"/>
              </a:solidFill>
              <a:latin typeface="Century Gothic" panose="020B0502020202020204" pitchFamily="34" charset="0"/>
              <a:ea typeface="Century Gothic"/>
              <a:cs typeface="Century Gothic"/>
              <a:sym typeface="Century Gothic"/>
            </a:endParaRP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0" y="470883"/>
            <a:ext cx="5627985" cy="6984874"/>
            <a:chOff x="0" y="470883"/>
            <a:chExt cx="5627985" cy="6984874"/>
          </a:xfrm>
        </p:grpSpPr>
        <p:grpSp>
          <p:nvGrpSpPr>
            <p:cNvPr id="2" name="Gruppieren 1">
              <a:extLst>
                <a:ext uri="{FF2B5EF4-FFF2-40B4-BE49-F238E27FC236}">
                  <a16:creationId xmlns:a16="http://schemas.microsoft.com/office/drawing/2014/main" id="{47103DAC-D4A6-7B6F-8E0A-5B40625DF409}"/>
                </a:ext>
              </a:extLst>
            </p:cNvPr>
            <p:cNvGrpSpPr/>
            <p:nvPr/>
          </p:nvGrpSpPr>
          <p:grpSpPr>
            <a:xfrm>
              <a:off x="323842" y="470883"/>
              <a:ext cx="5304143" cy="6984874"/>
              <a:chOff x="323842" y="470883"/>
              <a:chExt cx="5304143" cy="6984874"/>
            </a:xfrm>
          </p:grpSpPr>
          <p:graphicFrame>
            <p:nvGraphicFramePr>
              <p:cNvPr id="4" name="Diagramm 3">
                <a:extLst>
                  <a:ext uri="{FF2B5EF4-FFF2-40B4-BE49-F238E27FC236}">
                    <a16:creationId xmlns:a16="http://schemas.microsoft.com/office/drawing/2014/main" id="{14CE8A27-05A9-C247-EF5B-E56ABE480977}"/>
                  </a:ext>
                </a:extLst>
              </p:cNvPr>
              <p:cNvGraphicFramePr/>
              <p:nvPr/>
            </p:nvGraphicFramePr>
            <p:xfrm>
              <a:off x="323842" y="1839133"/>
              <a:ext cx="5220617" cy="5616624"/>
            </p:xfrm>
            <a:graphic>
              <a:graphicData uri="http://schemas.openxmlformats.org/drawingml/2006/chart">
                <c:chart xmlns:c="http://schemas.openxmlformats.org/drawingml/2006/chart" xmlns:r="http://schemas.openxmlformats.org/officeDocument/2006/relationships" r:id="rId4"/>
              </a:graphicData>
            </a:graphic>
          </p:graphicFrame>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Energieverbrauch pro Anfrage</a:t>
                </a:r>
                <a:br>
                  <a:rPr lang="de-CH" dirty="0">
                    <a:solidFill>
                      <a:schemeClr val="bg2"/>
                    </a:solidFill>
                    <a:latin typeface="Century Gothic" panose="020B0502020202020204" pitchFamily="34" charset="0"/>
                    <a:ea typeface="MS PGothic" charset="-128"/>
                  </a:rPr>
                </a:br>
                <a:r>
                  <a:rPr lang="de-CH" b="0" dirty="0">
                    <a:solidFill>
                      <a:schemeClr val="bg2"/>
                    </a:solidFill>
                    <a:latin typeface="Century Gothic" panose="020B0502020202020204" pitchFamily="34" charset="0"/>
                    <a:ea typeface="MS PGothic" charset="-128"/>
                  </a:rPr>
                  <a:t>Wattstunden</a:t>
                </a:r>
                <a:endParaRPr lang="de-CH" b="0" kern="0" dirty="0">
                  <a:solidFill>
                    <a:schemeClr val="bg2"/>
                  </a:solidFill>
                  <a:latin typeface="Century Gothic" panose="020B0502020202020204" pitchFamily="34" charset="0"/>
                </a:endParaRPr>
              </a:p>
            </p:txBody>
          </p:sp>
          <p:sp>
            <p:nvSpPr>
              <p:cNvPr id="7" name="Textfeld 6">
                <a:extLst>
                  <a:ext uri="{FF2B5EF4-FFF2-40B4-BE49-F238E27FC236}">
                    <a16:creationId xmlns:a16="http://schemas.microsoft.com/office/drawing/2014/main" id="{872B28A8-2AC0-3FCB-316A-2691536D30FE}"/>
                  </a:ext>
                </a:extLst>
              </p:cNvPr>
              <p:cNvSpPr txBox="1"/>
              <p:nvPr/>
            </p:nvSpPr>
            <p:spPr>
              <a:xfrm>
                <a:off x="687828" y="5367658"/>
                <a:ext cx="1134920" cy="523220"/>
              </a:xfrm>
              <a:prstGeom prst="rect">
                <a:avLst/>
              </a:prstGeom>
              <a:noFill/>
            </p:spPr>
            <p:txBody>
              <a:bodyPr wrap="square" rtlCol="0">
                <a:spAutoFit/>
              </a:bodyPr>
              <a:lstStyle/>
              <a:p>
                <a:pPr algn="ctr"/>
                <a:r>
                  <a:rPr lang="de-CH" sz="1400" dirty="0">
                    <a:latin typeface="Century Gothic" panose="020B0502020202020204" pitchFamily="34" charset="0"/>
                  </a:rPr>
                  <a:t>Google Suche</a:t>
                </a:r>
              </a:p>
            </p:txBody>
          </p:sp>
          <p:sp>
            <p:nvSpPr>
              <p:cNvPr id="13" name="Textfeld 12">
                <a:extLst>
                  <a:ext uri="{FF2B5EF4-FFF2-40B4-BE49-F238E27FC236}">
                    <a16:creationId xmlns:a16="http://schemas.microsoft.com/office/drawing/2014/main" id="{4F3C21B7-3E38-D5D7-3742-C7C070B536F1}"/>
                  </a:ext>
                </a:extLst>
              </p:cNvPr>
              <p:cNvSpPr txBox="1"/>
              <p:nvPr/>
            </p:nvSpPr>
            <p:spPr>
              <a:xfrm>
                <a:off x="1619408" y="5367658"/>
                <a:ext cx="1134920" cy="307777"/>
              </a:xfrm>
              <a:prstGeom prst="rect">
                <a:avLst/>
              </a:prstGeom>
              <a:noFill/>
            </p:spPr>
            <p:txBody>
              <a:bodyPr wrap="square" rtlCol="0">
                <a:spAutoFit/>
              </a:bodyPr>
              <a:lstStyle/>
              <a:p>
                <a:pPr algn="ctr"/>
                <a:r>
                  <a:rPr lang="de-CH" sz="1400" dirty="0">
                    <a:latin typeface="Century Gothic" panose="020B0502020202020204" pitchFamily="34" charset="0"/>
                  </a:rPr>
                  <a:t>ChatGPT</a:t>
                </a:r>
              </a:p>
            </p:txBody>
          </p:sp>
          <p:sp>
            <p:nvSpPr>
              <p:cNvPr id="14" name="Textfeld 13">
                <a:extLst>
                  <a:ext uri="{FF2B5EF4-FFF2-40B4-BE49-F238E27FC236}">
                    <a16:creationId xmlns:a16="http://schemas.microsoft.com/office/drawing/2014/main" id="{54ECE945-480F-C955-89D1-7CECBFA1A7D1}"/>
                  </a:ext>
                </a:extLst>
              </p:cNvPr>
              <p:cNvSpPr txBox="1"/>
              <p:nvPr/>
            </p:nvSpPr>
            <p:spPr>
              <a:xfrm>
                <a:off x="2529389" y="5367658"/>
                <a:ext cx="1134920" cy="307777"/>
              </a:xfrm>
              <a:prstGeom prst="rect">
                <a:avLst/>
              </a:prstGeom>
              <a:noFill/>
            </p:spPr>
            <p:txBody>
              <a:bodyPr wrap="square" rtlCol="0">
                <a:spAutoFit/>
              </a:bodyPr>
              <a:lstStyle/>
              <a:p>
                <a:pPr algn="ctr"/>
                <a:r>
                  <a:rPr lang="de-CH" sz="1400" dirty="0">
                    <a:latin typeface="Century Gothic" panose="020B0502020202020204" pitchFamily="34" charset="0"/>
                  </a:rPr>
                  <a:t>Bloom</a:t>
                </a:r>
              </a:p>
            </p:txBody>
          </p:sp>
          <p:sp>
            <p:nvSpPr>
              <p:cNvPr id="15" name="Textfeld 14">
                <a:extLst>
                  <a:ext uri="{FF2B5EF4-FFF2-40B4-BE49-F238E27FC236}">
                    <a16:creationId xmlns:a16="http://schemas.microsoft.com/office/drawing/2014/main" id="{E97434D3-8C6F-1095-C2D1-F3C6ACDC9B74}"/>
                  </a:ext>
                </a:extLst>
              </p:cNvPr>
              <p:cNvSpPr txBox="1"/>
              <p:nvPr/>
            </p:nvSpPr>
            <p:spPr>
              <a:xfrm>
                <a:off x="3460969" y="5367658"/>
                <a:ext cx="1134920" cy="738664"/>
              </a:xfrm>
              <a:prstGeom prst="rect">
                <a:avLst/>
              </a:prstGeom>
              <a:noFill/>
            </p:spPr>
            <p:txBody>
              <a:bodyPr wrap="square" rtlCol="0">
                <a:spAutoFit/>
              </a:bodyPr>
              <a:lstStyle/>
              <a:p>
                <a:pPr algn="ctr"/>
                <a:r>
                  <a:rPr lang="de-CH" sz="1400" dirty="0">
                    <a:latin typeface="Century Gothic" panose="020B0502020202020204" pitchFamily="34" charset="0"/>
                  </a:rPr>
                  <a:t>Google Suche </a:t>
                </a:r>
                <a:br>
                  <a:rPr lang="de-CH" sz="1400" dirty="0">
                    <a:latin typeface="Century Gothic" panose="020B0502020202020204" pitchFamily="34" charset="0"/>
                  </a:rPr>
                </a:br>
                <a:r>
                  <a:rPr lang="de-CH" sz="1400" dirty="0">
                    <a:latin typeface="Century Gothic" panose="020B0502020202020204" pitchFamily="34" charset="0"/>
                  </a:rPr>
                  <a:t>mit KI (1)</a:t>
                </a:r>
              </a:p>
            </p:txBody>
          </p:sp>
          <p:sp>
            <p:nvSpPr>
              <p:cNvPr id="20" name="Textfeld 19">
                <a:extLst>
                  <a:ext uri="{FF2B5EF4-FFF2-40B4-BE49-F238E27FC236}">
                    <a16:creationId xmlns:a16="http://schemas.microsoft.com/office/drawing/2014/main" id="{B922A5F5-AC34-622A-439E-ED05E3B58BDF}"/>
                  </a:ext>
                </a:extLst>
              </p:cNvPr>
              <p:cNvSpPr txBox="1"/>
              <p:nvPr/>
            </p:nvSpPr>
            <p:spPr>
              <a:xfrm>
                <a:off x="4385016" y="5367658"/>
                <a:ext cx="1134920" cy="738664"/>
              </a:xfrm>
              <a:prstGeom prst="rect">
                <a:avLst/>
              </a:prstGeom>
              <a:noFill/>
            </p:spPr>
            <p:txBody>
              <a:bodyPr wrap="square" rtlCol="0">
                <a:spAutoFit/>
              </a:bodyPr>
              <a:lstStyle/>
              <a:p>
                <a:pPr algn="ctr"/>
                <a:r>
                  <a:rPr lang="de-CH" sz="1400" dirty="0">
                    <a:latin typeface="Century Gothic" panose="020B0502020202020204" pitchFamily="34" charset="0"/>
                  </a:rPr>
                  <a:t>Google Suche</a:t>
                </a:r>
                <a:br>
                  <a:rPr lang="de-CH" sz="1400" dirty="0">
                    <a:latin typeface="Century Gothic" panose="020B0502020202020204" pitchFamily="34" charset="0"/>
                  </a:rPr>
                </a:br>
                <a:r>
                  <a:rPr lang="de-CH" sz="1400" dirty="0">
                    <a:latin typeface="Century Gothic" panose="020B0502020202020204" pitchFamily="34" charset="0"/>
                  </a:rPr>
                  <a:t>mit KI (2)</a:t>
                </a:r>
              </a:p>
            </p:txBody>
          </p:sp>
        </p:gr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0"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latin typeface="Century Gothic" panose="020B0502020202020204" pitchFamily="34" charset="0"/>
                </a:rPr>
                <a:t>Quellen: </a:t>
              </a:r>
              <a:r>
                <a:rPr lang="de-CH" altLang="de-DE" sz="1000" dirty="0">
                  <a:latin typeface="Century Gothic" panose="020B0502020202020204" pitchFamily="34" charset="0"/>
                  <a:hlinkClick r:id="rId5">
                    <a:extLst>
                      <a:ext uri="{A12FA001-AC4F-418D-AE19-62706E023703}">
                        <ahyp:hlinkClr xmlns:ahyp="http://schemas.microsoft.com/office/drawing/2018/hyperlinkcolor" val="tx"/>
                      </a:ext>
                    </a:extLst>
                  </a:hlinkClick>
                </a:rPr>
                <a:t>de Vries (2023)</a:t>
              </a:r>
              <a:r>
                <a:rPr lang="de-CH" altLang="de-DE" sz="1000" dirty="0">
                  <a:latin typeface="Century Gothic" panose="020B0502020202020204" pitchFamily="34" charset="0"/>
                </a:rPr>
                <a:t>, </a:t>
              </a:r>
              <a:r>
                <a:rPr lang="de-CH" altLang="de-DE" sz="1000" dirty="0">
                  <a:latin typeface="Century Gothic" panose="020B0502020202020204" pitchFamily="34" charset="0"/>
                  <a:hlinkClick r:id="rId6">
                    <a:extLst>
                      <a:ext uri="{A12FA001-AC4F-418D-AE19-62706E023703}">
                        <ahyp:hlinkClr xmlns:ahyp="http://schemas.microsoft.com/office/drawing/2018/hyperlinkcolor" val="tx"/>
                      </a:ext>
                    </a:extLst>
                  </a:hlinkClick>
                </a:rPr>
                <a:t>Dastin &amp; Nellis (2023)</a:t>
              </a:r>
              <a:endParaRPr lang="de-CH" altLang="de-DE" sz="1000" dirty="0">
                <a:latin typeface="Century Gothic" panose="020B0502020202020204" pitchFamily="34" charset="0"/>
              </a:endParaRPr>
            </a:p>
          </p:txBody>
        </p:sp>
      </p:grpSp>
      <p:grpSp>
        <p:nvGrpSpPr>
          <p:cNvPr id="5" name="Gruppieren 4">
            <a:extLst>
              <a:ext uri="{FF2B5EF4-FFF2-40B4-BE49-F238E27FC236}">
                <a16:creationId xmlns:a16="http://schemas.microsoft.com/office/drawing/2014/main" id="{97757CC5-115D-5911-D37B-08ACD7CBF9F3}"/>
              </a:ext>
            </a:extLst>
          </p:cNvPr>
          <p:cNvGrpSpPr/>
          <p:nvPr/>
        </p:nvGrpSpPr>
        <p:grpSpPr>
          <a:xfrm>
            <a:off x="12761707" y="1468139"/>
            <a:ext cx="6077834" cy="4207296"/>
            <a:chOff x="6114166" y="1468139"/>
            <a:chExt cx="6077834" cy="4207296"/>
          </a:xfrm>
        </p:grpSpPr>
        <p:sp>
          <p:nvSpPr>
            <p:cNvPr id="10" name="Rechteck 9">
              <a:extLst>
                <a:ext uri="{FF2B5EF4-FFF2-40B4-BE49-F238E27FC236}">
                  <a16:creationId xmlns:a16="http://schemas.microsoft.com/office/drawing/2014/main" id="{EA42DEAC-51DC-2F6B-3087-19B1D92C34DD}"/>
                </a:ext>
              </a:extLst>
            </p:cNvPr>
            <p:cNvSpPr/>
            <p:nvPr/>
          </p:nvSpPr>
          <p:spPr bwMode="auto">
            <a:xfrm>
              <a:off x="6114166" y="1468139"/>
              <a:ext cx="6077834" cy="42072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1" name="Textfeld 10">
              <a:extLst>
                <a:ext uri="{FF2B5EF4-FFF2-40B4-BE49-F238E27FC236}">
                  <a16:creationId xmlns:a16="http://schemas.microsoft.com/office/drawing/2014/main" id="{3EE9A2CC-9AFC-1BAD-0252-52542D0F2F97}"/>
                </a:ext>
              </a:extLst>
            </p:cNvPr>
            <p:cNvSpPr txBox="1"/>
            <p:nvPr/>
          </p:nvSpPr>
          <p:spPr>
            <a:xfrm>
              <a:off x="6600056" y="1909794"/>
              <a:ext cx="5400600" cy="3323987"/>
            </a:xfrm>
            <a:prstGeom prst="rect">
              <a:avLst/>
            </a:prstGeom>
            <a:noFill/>
          </p:spPr>
          <p:txBody>
            <a:bodyPr wrap="square">
              <a:spAutoFit/>
            </a:bodyPr>
            <a:lstStyle/>
            <a:p>
              <a:pPr eaLnBrk="1" hangingPunct="1">
                <a:buClr>
                  <a:schemeClr val="accent1"/>
                </a:buClr>
                <a:defRPr/>
              </a:pPr>
              <a:r>
                <a:rPr lang="de-CH" sz="3000" dirty="0">
                  <a:solidFill>
                    <a:schemeClr val="bg2"/>
                  </a:solidFill>
                  <a:latin typeface="Century Gothic" panose="020B0502020202020204" pitchFamily="34" charset="0"/>
                  <a:ea typeface="MS PGothic" charset="-128"/>
                </a:rPr>
                <a:t>      Deshalb wäre es ratsam,</a:t>
              </a:r>
            </a:p>
            <a:p>
              <a:pPr eaLnBrk="1" hangingPunct="1">
                <a:buClr>
                  <a:schemeClr val="accent1"/>
                </a:buClr>
                <a:defRPr/>
              </a:pPr>
              <a:r>
                <a:rPr lang="de-CH" sz="3000" dirty="0">
                  <a:solidFill>
                    <a:schemeClr val="bg2"/>
                  </a:solidFill>
                  <a:latin typeface="Century Gothic" panose="020B0502020202020204" pitchFamily="34" charset="0"/>
                  <a:ea typeface="MS PGothic" charset="-128"/>
                </a:rPr>
                <a:t>Entwickler konzentrieren sich nicht nur auf das Optimieren von KI, sondern </a:t>
              </a:r>
              <a:r>
                <a:rPr lang="de-CH" sz="3000" b="1" dirty="0">
                  <a:solidFill>
                    <a:schemeClr val="bg2"/>
                  </a:solidFill>
                  <a:latin typeface="Century Gothic" panose="020B0502020202020204" pitchFamily="34" charset="0"/>
                  <a:ea typeface="MS PGothic" charset="-128"/>
                </a:rPr>
                <a:t>hinterfragen auch kritisch die Notwendigkeit des Einsatzes von KI </a:t>
              </a:r>
              <a:r>
                <a:rPr lang="de-CH" sz="3000" dirty="0">
                  <a:solidFill>
                    <a:schemeClr val="bg2"/>
                  </a:solidFill>
                  <a:latin typeface="Century Gothic" panose="020B0502020202020204" pitchFamily="34" charset="0"/>
                  <a:ea typeface="MS PGothic" charset="-128"/>
                </a:rPr>
                <a:t>[…].</a:t>
              </a:r>
            </a:p>
          </p:txBody>
        </p:sp>
        <p:sp>
          <p:nvSpPr>
            <p:cNvPr id="12" name="Freeform: Shape 6">
              <a:extLst>
                <a:ext uri="{FF2B5EF4-FFF2-40B4-BE49-F238E27FC236}">
                  <a16:creationId xmlns:a16="http://schemas.microsoft.com/office/drawing/2014/main" id="{C8E01F60-6503-A836-422A-F72C2D1D1755}"/>
                </a:ext>
              </a:extLst>
            </p:cNvPr>
            <p:cNvSpPr/>
            <p:nvPr/>
          </p:nvSpPr>
          <p:spPr>
            <a:xfrm>
              <a:off x="6417535" y="1783743"/>
              <a:ext cx="644606" cy="558385"/>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4">
              <a:extLst>
                <a:ext uri="{FF2B5EF4-FFF2-40B4-BE49-F238E27FC236}">
                  <a16:creationId xmlns:a16="http://schemas.microsoft.com/office/drawing/2014/main" id="{ADBC8B89-C5FB-3508-D39D-503E94BCD94D}"/>
                </a:ext>
              </a:extLst>
            </p:cNvPr>
            <p:cNvSpPr/>
            <p:nvPr/>
          </p:nvSpPr>
          <p:spPr>
            <a:xfrm>
              <a:off x="10632504" y="4868407"/>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aphicFrame>
        <p:nvGraphicFramePr>
          <p:cNvPr id="3" name="Diagramm 2">
            <a:extLst>
              <a:ext uri="{FF2B5EF4-FFF2-40B4-BE49-F238E27FC236}">
                <a16:creationId xmlns:a16="http://schemas.microsoft.com/office/drawing/2014/main" id="{84902921-90C9-B52A-A3D8-A51FB1B1C846}"/>
              </a:ext>
            </a:extLst>
          </p:cNvPr>
          <p:cNvGraphicFramePr/>
          <p:nvPr/>
        </p:nvGraphicFramePr>
        <p:xfrm>
          <a:off x="-9451529" y="2062935"/>
          <a:ext cx="5220617" cy="561662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73143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lphabet Chairman John Hennessy on hesitation over Google Bard">
            <a:extLst>
              <a:ext uri="{FF2B5EF4-FFF2-40B4-BE49-F238E27FC236}">
                <a16:creationId xmlns:a16="http://schemas.microsoft.com/office/drawing/2014/main" id="{9F1384BF-310B-1FDC-101D-2446F0549A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886" r="16411"/>
          <a:stretch/>
        </p:blipFill>
        <p:spPr bwMode="auto">
          <a:xfrm>
            <a:off x="6114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0" y="470883"/>
            <a:ext cx="5627985" cy="6984874"/>
            <a:chOff x="0" y="470883"/>
            <a:chExt cx="5627985" cy="6984874"/>
          </a:xfrm>
        </p:grpSpPr>
        <p:grpSp>
          <p:nvGrpSpPr>
            <p:cNvPr id="2" name="Gruppieren 1">
              <a:extLst>
                <a:ext uri="{FF2B5EF4-FFF2-40B4-BE49-F238E27FC236}">
                  <a16:creationId xmlns:a16="http://schemas.microsoft.com/office/drawing/2014/main" id="{47103DAC-D4A6-7B6F-8E0A-5B40625DF409}"/>
                </a:ext>
              </a:extLst>
            </p:cNvPr>
            <p:cNvGrpSpPr/>
            <p:nvPr/>
          </p:nvGrpSpPr>
          <p:grpSpPr>
            <a:xfrm>
              <a:off x="323842" y="470883"/>
              <a:ext cx="5304143" cy="6984874"/>
              <a:chOff x="323842" y="470883"/>
              <a:chExt cx="5304143" cy="6984874"/>
            </a:xfrm>
          </p:grpSpPr>
          <p:graphicFrame>
            <p:nvGraphicFramePr>
              <p:cNvPr id="4" name="Diagramm 3">
                <a:extLst>
                  <a:ext uri="{FF2B5EF4-FFF2-40B4-BE49-F238E27FC236}">
                    <a16:creationId xmlns:a16="http://schemas.microsoft.com/office/drawing/2014/main" id="{14CE8A27-05A9-C247-EF5B-E56ABE480977}"/>
                  </a:ext>
                </a:extLst>
              </p:cNvPr>
              <p:cNvGraphicFramePr/>
              <p:nvPr/>
            </p:nvGraphicFramePr>
            <p:xfrm>
              <a:off x="323842" y="1839133"/>
              <a:ext cx="5220617" cy="5616624"/>
            </p:xfrm>
            <a:graphic>
              <a:graphicData uri="http://schemas.openxmlformats.org/drawingml/2006/chart">
                <c:chart xmlns:c="http://schemas.openxmlformats.org/drawingml/2006/chart" xmlns:r="http://schemas.openxmlformats.org/officeDocument/2006/relationships" r:id="rId4"/>
              </a:graphicData>
            </a:graphic>
          </p:graphicFrame>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Energieverbrauch pro Anfrage</a:t>
                </a:r>
                <a:br>
                  <a:rPr lang="de-CH" dirty="0">
                    <a:solidFill>
                      <a:schemeClr val="bg2"/>
                    </a:solidFill>
                    <a:latin typeface="Century Gothic" panose="020B0502020202020204" pitchFamily="34" charset="0"/>
                    <a:ea typeface="MS PGothic" charset="-128"/>
                  </a:rPr>
                </a:br>
                <a:r>
                  <a:rPr lang="de-CH" b="0" dirty="0">
                    <a:solidFill>
                      <a:schemeClr val="bg2"/>
                    </a:solidFill>
                    <a:latin typeface="Century Gothic" panose="020B0502020202020204" pitchFamily="34" charset="0"/>
                    <a:ea typeface="MS PGothic" charset="-128"/>
                  </a:rPr>
                  <a:t>Wattstunden</a:t>
                </a:r>
                <a:endParaRPr lang="de-CH" b="0" kern="0" dirty="0">
                  <a:solidFill>
                    <a:schemeClr val="bg2"/>
                  </a:solidFill>
                  <a:latin typeface="Century Gothic" panose="020B0502020202020204" pitchFamily="34" charset="0"/>
                </a:endParaRPr>
              </a:p>
            </p:txBody>
          </p:sp>
          <p:sp>
            <p:nvSpPr>
              <p:cNvPr id="7" name="Textfeld 6">
                <a:extLst>
                  <a:ext uri="{FF2B5EF4-FFF2-40B4-BE49-F238E27FC236}">
                    <a16:creationId xmlns:a16="http://schemas.microsoft.com/office/drawing/2014/main" id="{872B28A8-2AC0-3FCB-316A-2691536D30FE}"/>
                  </a:ext>
                </a:extLst>
              </p:cNvPr>
              <p:cNvSpPr txBox="1"/>
              <p:nvPr/>
            </p:nvSpPr>
            <p:spPr>
              <a:xfrm>
                <a:off x="687828" y="5367658"/>
                <a:ext cx="1134920" cy="523220"/>
              </a:xfrm>
              <a:prstGeom prst="rect">
                <a:avLst/>
              </a:prstGeom>
              <a:noFill/>
            </p:spPr>
            <p:txBody>
              <a:bodyPr wrap="square" rtlCol="0">
                <a:spAutoFit/>
              </a:bodyPr>
              <a:lstStyle/>
              <a:p>
                <a:pPr algn="ctr"/>
                <a:r>
                  <a:rPr lang="de-CH" sz="1400" dirty="0">
                    <a:latin typeface="Century Gothic" panose="020B0502020202020204" pitchFamily="34" charset="0"/>
                  </a:rPr>
                  <a:t>Google Suche</a:t>
                </a:r>
              </a:p>
            </p:txBody>
          </p:sp>
          <p:sp>
            <p:nvSpPr>
              <p:cNvPr id="13" name="Textfeld 12">
                <a:extLst>
                  <a:ext uri="{FF2B5EF4-FFF2-40B4-BE49-F238E27FC236}">
                    <a16:creationId xmlns:a16="http://schemas.microsoft.com/office/drawing/2014/main" id="{4F3C21B7-3E38-D5D7-3742-C7C070B536F1}"/>
                  </a:ext>
                </a:extLst>
              </p:cNvPr>
              <p:cNvSpPr txBox="1"/>
              <p:nvPr/>
            </p:nvSpPr>
            <p:spPr>
              <a:xfrm>
                <a:off x="1619408" y="5367658"/>
                <a:ext cx="1134920" cy="307777"/>
              </a:xfrm>
              <a:prstGeom prst="rect">
                <a:avLst/>
              </a:prstGeom>
              <a:noFill/>
            </p:spPr>
            <p:txBody>
              <a:bodyPr wrap="square" rtlCol="0">
                <a:spAutoFit/>
              </a:bodyPr>
              <a:lstStyle/>
              <a:p>
                <a:pPr algn="ctr"/>
                <a:r>
                  <a:rPr lang="de-CH" sz="1400" dirty="0">
                    <a:latin typeface="Century Gothic" panose="020B0502020202020204" pitchFamily="34" charset="0"/>
                  </a:rPr>
                  <a:t>ChatGPT</a:t>
                </a:r>
              </a:p>
            </p:txBody>
          </p:sp>
          <p:sp>
            <p:nvSpPr>
              <p:cNvPr id="14" name="Textfeld 13">
                <a:extLst>
                  <a:ext uri="{FF2B5EF4-FFF2-40B4-BE49-F238E27FC236}">
                    <a16:creationId xmlns:a16="http://schemas.microsoft.com/office/drawing/2014/main" id="{54ECE945-480F-C955-89D1-7CECBFA1A7D1}"/>
                  </a:ext>
                </a:extLst>
              </p:cNvPr>
              <p:cNvSpPr txBox="1"/>
              <p:nvPr/>
            </p:nvSpPr>
            <p:spPr>
              <a:xfrm>
                <a:off x="2529389" y="5367658"/>
                <a:ext cx="1134920" cy="307777"/>
              </a:xfrm>
              <a:prstGeom prst="rect">
                <a:avLst/>
              </a:prstGeom>
              <a:noFill/>
            </p:spPr>
            <p:txBody>
              <a:bodyPr wrap="square" rtlCol="0">
                <a:spAutoFit/>
              </a:bodyPr>
              <a:lstStyle/>
              <a:p>
                <a:pPr algn="ctr"/>
                <a:r>
                  <a:rPr lang="de-CH" sz="1400" dirty="0">
                    <a:latin typeface="Century Gothic" panose="020B0502020202020204" pitchFamily="34" charset="0"/>
                  </a:rPr>
                  <a:t>Bloom</a:t>
                </a:r>
              </a:p>
            </p:txBody>
          </p:sp>
          <p:sp>
            <p:nvSpPr>
              <p:cNvPr id="15" name="Textfeld 14">
                <a:extLst>
                  <a:ext uri="{FF2B5EF4-FFF2-40B4-BE49-F238E27FC236}">
                    <a16:creationId xmlns:a16="http://schemas.microsoft.com/office/drawing/2014/main" id="{E97434D3-8C6F-1095-C2D1-F3C6ACDC9B74}"/>
                  </a:ext>
                </a:extLst>
              </p:cNvPr>
              <p:cNvSpPr txBox="1"/>
              <p:nvPr/>
            </p:nvSpPr>
            <p:spPr>
              <a:xfrm>
                <a:off x="3460969" y="5367658"/>
                <a:ext cx="1134920" cy="738664"/>
              </a:xfrm>
              <a:prstGeom prst="rect">
                <a:avLst/>
              </a:prstGeom>
              <a:noFill/>
            </p:spPr>
            <p:txBody>
              <a:bodyPr wrap="square" rtlCol="0">
                <a:spAutoFit/>
              </a:bodyPr>
              <a:lstStyle/>
              <a:p>
                <a:pPr algn="ctr"/>
                <a:r>
                  <a:rPr lang="de-CH" sz="1400" dirty="0">
                    <a:latin typeface="Century Gothic" panose="020B0502020202020204" pitchFamily="34" charset="0"/>
                  </a:rPr>
                  <a:t>Google Suche </a:t>
                </a:r>
                <a:br>
                  <a:rPr lang="de-CH" sz="1400" dirty="0">
                    <a:latin typeface="Century Gothic" panose="020B0502020202020204" pitchFamily="34" charset="0"/>
                  </a:rPr>
                </a:br>
                <a:r>
                  <a:rPr lang="de-CH" sz="1400" dirty="0">
                    <a:latin typeface="Century Gothic" panose="020B0502020202020204" pitchFamily="34" charset="0"/>
                  </a:rPr>
                  <a:t>mit KI (1)</a:t>
                </a:r>
              </a:p>
            </p:txBody>
          </p:sp>
          <p:sp>
            <p:nvSpPr>
              <p:cNvPr id="20" name="Textfeld 19">
                <a:extLst>
                  <a:ext uri="{FF2B5EF4-FFF2-40B4-BE49-F238E27FC236}">
                    <a16:creationId xmlns:a16="http://schemas.microsoft.com/office/drawing/2014/main" id="{B922A5F5-AC34-622A-439E-ED05E3B58BDF}"/>
                  </a:ext>
                </a:extLst>
              </p:cNvPr>
              <p:cNvSpPr txBox="1"/>
              <p:nvPr/>
            </p:nvSpPr>
            <p:spPr>
              <a:xfrm>
                <a:off x="4385016" y="5367658"/>
                <a:ext cx="1134920" cy="738664"/>
              </a:xfrm>
              <a:prstGeom prst="rect">
                <a:avLst/>
              </a:prstGeom>
              <a:noFill/>
            </p:spPr>
            <p:txBody>
              <a:bodyPr wrap="square" rtlCol="0">
                <a:spAutoFit/>
              </a:bodyPr>
              <a:lstStyle/>
              <a:p>
                <a:pPr algn="ctr"/>
                <a:r>
                  <a:rPr lang="de-CH" sz="1400" dirty="0">
                    <a:latin typeface="Century Gothic" panose="020B0502020202020204" pitchFamily="34" charset="0"/>
                  </a:rPr>
                  <a:t>Google Suche</a:t>
                </a:r>
                <a:br>
                  <a:rPr lang="de-CH" sz="1400" dirty="0">
                    <a:latin typeface="Century Gothic" panose="020B0502020202020204" pitchFamily="34" charset="0"/>
                  </a:rPr>
                </a:br>
                <a:r>
                  <a:rPr lang="de-CH" sz="1400" dirty="0">
                    <a:latin typeface="Century Gothic" panose="020B0502020202020204" pitchFamily="34" charset="0"/>
                  </a:rPr>
                  <a:t>mit KI (2)</a:t>
                </a:r>
              </a:p>
            </p:txBody>
          </p:sp>
        </p:gr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0"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latin typeface="Century Gothic" panose="020B0502020202020204" pitchFamily="34" charset="0"/>
                </a:rPr>
                <a:t>Quellen: </a:t>
              </a:r>
              <a:r>
                <a:rPr lang="de-CH" altLang="de-DE" sz="1000" dirty="0">
                  <a:latin typeface="Century Gothic" panose="020B0502020202020204" pitchFamily="34" charset="0"/>
                  <a:hlinkClick r:id="rId5">
                    <a:extLst>
                      <a:ext uri="{A12FA001-AC4F-418D-AE19-62706E023703}">
                        <ahyp:hlinkClr xmlns:ahyp="http://schemas.microsoft.com/office/drawing/2018/hyperlinkcolor" val="tx"/>
                      </a:ext>
                    </a:extLst>
                  </a:hlinkClick>
                </a:rPr>
                <a:t>de Vries (2023)</a:t>
              </a:r>
              <a:r>
                <a:rPr lang="de-CH" altLang="de-DE" sz="1000" dirty="0">
                  <a:latin typeface="Century Gothic" panose="020B0502020202020204" pitchFamily="34" charset="0"/>
                </a:rPr>
                <a:t>, </a:t>
              </a:r>
              <a:r>
                <a:rPr lang="de-CH" altLang="de-DE" sz="1000" dirty="0">
                  <a:latin typeface="Century Gothic" panose="020B0502020202020204" pitchFamily="34" charset="0"/>
                  <a:hlinkClick r:id="rId6">
                    <a:extLst>
                      <a:ext uri="{A12FA001-AC4F-418D-AE19-62706E023703}">
                        <ahyp:hlinkClr xmlns:ahyp="http://schemas.microsoft.com/office/drawing/2018/hyperlinkcolor" val="tx"/>
                      </a:ext>
                    </a:extLst>
                  </a:hlinkClick>
                </a:rPr>
                <a:t>Dastin &amp; Nellis (2023)</a:t>
              </a:r>
              <a:endParaRPr lang="de-CH" altLang="de-DE" sz="1000" dirty="0">
                <a:latin typeface="Century Gothic" panose="020B0502020202020204" pitchFamily="34" charset="0"/>
              </a:endParaRPr>
            </a:p>
          </p:txBody>
        </p:sp>
      </p:grpSp>
      <p:grpSp>
        <p:nvGrpSpPr>
          <p:cNvPr id="3" name="Gruppieren 2">
            <a:extLst>
              <a:ext uri="{FF2B5EF4-FFF2-40B4-BE49-F238E27FC236}">
                <a16:creationId xmlns:a16="http://schemas.microsoft.com/office/drawing/2014/main" id="{4BA5BD17-4C78-2888-8C14-5D39C43BDE54}"/>
              </a:ext>
            </a:extLst>
          </p:cNvPr>
          <p:cNvGrpSpPr/>
          <p:nvPr/>
        </p:nvGrpSpPr>
        <p:grpSpPr>
          <a:xfrm>
            <a:off x="6114166" y="1468139"/>
            <a:ext cx="6077834" cy="4207296"/>
            <a:chOff x="6114166" y="1468139"/>
            <a:chExt cx="6077834" cy="4207296"/>
          </a:xfrm>
        </p:grpSpPr>
        <p:sp>
          <p:nvSpPr>
            <p:cNvPr id="17" name="Rechteck 16">
              <a:extLst>
                <a:ext uri="{FF2B5EF4-FFF2-40B4-BE49-F238E27FC236}">
                  <a16:creationId xmlns:a16="http://schemas.microsoft.com/office/drawing/2014/main" id="{7C30F11A-20F9-1757-D31C-712B60779E8D}"/>
                </a:ext>
              </a:extLst>
            </p:cNvPr>
            <p:cNvSpPr/>
            <p:nvPr/>
          </p:nvSpPr>
          <p:spPr bwMode="auto">
            <a:xfrm>
              <a:off x="6114166" y="1468139"/>
              <a:ext cx="6077834" cy="42072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21" name="Textfeld 20">
              <a:extLst>
                <a:ext uri="{FF2B5EF4-FFF2-40B4-BE49-F238E27FC236}">
                  <a16:creationId xmlns:a16="http://schemas.microsoft.com/office/drawing/2014/main" id="{90BBAE74-78B6-19F5-1F98-8F6621409E51}"/>
                </a:ext>
              </a:extLst>
            </p:cNvPr>
            <p:cNvSpPr txBox="1"/>
            <p:nvPr/>
          </p:nvSpPr>
          <p:spPr>
            <a:xfrm>
              <a:off x="6600056" y="1909794"/>
              <a:ext cx="5400600" cy="3323987"/>
            </a:xfrm>
            <a:prstGeom prst="rect">
              <a:avLst/>
            </a:prstGeom>
            <a:noFill/>
          </p:spPr>
          <p:txBody>
            <a:bodyPr wrap="square">
              <a:spAutoFit/>
            </a:bodyPr>
            <a:lstStyle/>
            <a:p>
              <a:pPr eaLnBrk="1" hangingPunct="1">
                <a:buClr>
                  <a:schemeClr val="accent1"/>
                </a:buClr>
                <a:defRPr/>
              </a:pPr>
              <a:r>
                <a:rPr lang="de-CH" sz="3000" dirty="0">
                  <a:solidFill>
                    <a:schemeClr val="bg2"/>
                  </a:solidFill>
                  <a:latin typeface="Century Gothic" panose="020B0502020202020204" pitchFamily="34" charset="0"/>
                  <a:ea typeface="MS PGothic" charset="-128"/>
                </a:rPr>
                <a:t>      Deshalb wäre es ratsam,</a:t>
              </a:r>
            </a:p>
            <a:p>
              <a:pPr eaLnBrk="1" hangingPunct="1">
                <a:buClr>
                  <a:schemeClr val="accent1"/>
                </a:buClr>
                <a:defRPr/>
              </a:pPr>
              <a:r>
                <a:rPr lang="de-CH" sz="3000" dirty="0">
                  <a:solidFill>
                    <a:schemeClr val="bg2"/>
                  </a:solidFill>
                  <a:latin typeface="Century Gothic" panose="020B0502020202020204" pitchFamily="34" charset="0"/>
                  <a:ea typeface="MS PGothic" charset="-128"/>
                </a:rPr>
                <a:t>Entwickler konzentrieren sich nicht nur auf das Optimieren von KI, sondern </a:t>
              </a:r>
              <a:r>
                <a:rPr lang="de-CH" sz="3000" b="1" dirty="0">
                  <a:solidFill>
                    <a:schemeClr val="bg2"/>
                  </a:solidFill>
                  <a:latin typeface="Century Gothic" panose="020B0502020202020204" pitchFamily="34" charset="0"/>
                  <a:ea typeface="MS PGothic" charset="-128"/>
                </a:rPr>
                <a:t>hinterfragen auch kritisch die Notwendigkeit des Einsatzes von KI </a:t>
              </a:r>
              <a:r>
                <a:rPr lang="de-CH" sz="3000" dirty="0">
                  <a:solidFill>
                    <a:schemeClr val="bg2"/>
                  </a:solidFill>
                  <a:latin typeface="Century Gothic" panose="020B0502020202020204" pitchFamily="34" charset="0"/>
                  <a:ea typeface="MS PGothic" charset="-128"/>
                </a:rPr>
                <a:t>[…].</a:t>
              </a:r>
            </a:p>
          </p:txBody>
        </p:sp>
        <p:sp>
          <p:nvSpPr>
            <p:cNvPr id="22" name="Freeform: Shape 6">
              <a:extLst>
                <a:ext uri="{FF2B5EF4-FFF2-40B4-BE49-F238E27FC236}">
                  <a16:creationId xmlns:a16="http://schemas.microsoft.com/office/drawing/2014/main" id="{22CFA5C5-C86D-F8F9-21C3-EE3C245130A2}"/>
                </a:ext>
              </a:extLst>
            </p:cNvPr>
            <p:cNvSpPr/>
            <p:nvPr/>
          </p:nvSpPr>
          <p:spPr>
            <a:xfrm>
              <a:off x="6417535" y="1783743"/>
              <a:ext cx="644606" cy="558385"/>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4">
              <a:extLst>
                <a:ext uri="{FF2B5EF4-FFF2-40B4-BE49-F238E27FC236}">
                  <a16:creationId xmlns:a16="http://schemas.microsoft.com/office/drawing/2014/main" id="{A953A1D3-3AA1-14DB-9181-51484FA42EAF}"/>
                </a:ext>
              </a:extLst>
            </p:cNvPr>
            <p:cNvSpPr/>
            <p:nvPr/>
          </p:nvSpPr>
          <p:spPr>
            <a:xfrm>
              <a:off x="10632504" y="4868407"/>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 name="Rechteck 4">
            <a:extLst>
              <a:ext uri="{FF2B5EF4-FFF2-40B4-BE49-F238E27FC236}">
                <a16:creationId xmlns:a16="http://schemas.microsoft.com/office/drawing/2014/main" id="{E7606480-5E34-FB2A-1696-9714C2D6170C}"/>
              </a:ext>
            </a:extLst>
          </p:cNvPr>
          <p:cNvSpPr/>
          <p:nvPr/>
        </p:nvSpPr>
        <p:spPr bwMode="auto">
          <a:xfrm>
            <a:off x="0" y="7145586"/>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0" name="Titel 1">
            <a:extLst>
              <a:ext uri="{FF2B5EF4-FFF2-40B4-BE49-F238E27FC236}">
                <a16:creationId xmlns:a16="http://schemas.microsoft.com/office/drawing/2014/main" id="{1487A7BC-1EC6-B503-C9E8-7837B1FE0A8C}"/>
              </a:ext>
            </a:extLst>
          </p:cNvPr>
          <p:cNvSpPr txBox="1">
            <a:spLocks/>
          </p:cNvSpPr>
          <p:nvPr/>
        </p:nvSpPr>
        <p:spPr bwMode="auto">
          <a:xfrm>
            <a:off x="2837638" y="7532031"/>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Doch woher kommt der Strom?</a:t>
            </a:r>
            <a:endParaRPr lang="de-CH" sz="2800" b="0" kern="0" dirty="0">
              <a:solidFill>
                <a:srgbClr val="0B523E"/>
              </a:solidFill>
              <a:latin typeface="Century Gothic" panose="020B0502020202020204" pitchFamily="34" charset="0"/>
            </a:endParaRPr>
          </a:p>
        </p:txBody>
      </p:sp>
      <p:pic>
        <p:nvPicPr>
          <p:cNvPr id="11" name="Grafik 10" descr="Ein Bild, das Screenshot, Fabrik enthält.&#10;&#10;Automatisch generierte Beschreibung">
            <a:extLst>
              <a:ext uri="{FF2B5EF4-FFF2-40B4-BE49-F238E27FC236}">
                <a16:creationId xmlns:a16="http://schemas.microsoft.com/office/drawing/2014/main" id="{6C9EEA9F-DCD9-A39B-D874-3B4B0E0B78A5}"/>
              </a:ext>
            </a:extLst>
          </p:cNvPr>
          <p:cNvPicPr>
            <a:picLocks noChangeAspect="1"/>
          </p:cNvPicPr>
          <p:nvPr/>
        </p:nvPicPr>
        <p:blipFill>
          <a:blip r:embed="rId7"/>
          <a:stretch>
            <a:fillRect/>
          </a:stretch>
        </p:blipFill>
        <p:spPr>
          <a:xfrm>
            <a:off x="-1" y="-7415158"/>
            <a:ext cx="12192001" cy="6857518"/>
          </a:xfrm>
          <a:prstGeom prst="rect">
            <a:avLst/>
          </a:prstGeom>
        </p:spPr>
      </p:pic>
      <p:sp>
        <p:nvSpPr>
          <p:cNvPr id="12" name="Rechteck 11">
            <a:extLst>
              <a:ext uri="{FF2B5EF4-FFF2-40B4-BE49-F238E27FC236}">
                <a16:creationId xmlns:a16="http://schemas.microsoft.com/office/drawing/2014/main" id="{730929D3-B99E-9B55-4D6A-9191D00522C8}"/>
              </a:ext>
            </a:extLst>
          </p:cNvPr>
          <p:cNvSpPr/>
          <p:nvPr/>
        </p:nvSpPr>
        <p:spPr bwMode="auto">
          <a:xfrm>
            <a:off x="-6999900"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6" name="Text">
            <a:extLst>
              <a:ext uri="{FF2B5EF4-FFF2-40B4-BE49-F238E27FC236}">
                <a16:creationId xmlns:a16="http://schemas.microsoft.com/office/drawing/2014/main" id="{5F567ECE-D8EC-89F2-908A-28EB9132DCCE}"/>
              </a:ext>
            </a:extLst>
          </p:cNvPr>
          <p:cNvSpPr/>
          <p:nvPr/>
        </p:nvSpPr>
        <p:spPr bwMode="gray">
          <a:xfrm>
            <a:off x="-6999900"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24" name="Picture 4" descr="30+ Free Baby Footprint &amp; Footprint Images - Pixabay">
            <a:extLst>
              <a:ext uri="{FF2B5EF4-FFF2-40B4-BE49-F238E27FC236}">
                <a16:creationId xmlns:a16="http://schemas.microsoft.com/office/drawing/2014/main" id="{E39CF7D8-838D-17F7-4B81-CC52B482F72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56190"/>
          <a:stretch/>
        </p:blipFill>
        <p:spPr bwMode="auto">
          <a:xfrm>
            <a:off x="-522663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25" name="Freihandform: Form 3">
            <a:extLst>
              <a:ext uri="{FF2B5EF4-FFF2-40B4-BE49-F238E27FC236}">
                <a16:creationId xmlns:a16="http://schemas.microsoft.com/office/drawing/2014/main" id="{7086564D-160D-F91E-FBFE-D6F7CE4837C6}"/>
              </a:ext>
            </a:extLst>
          </p:cNvPr>
          <p:cNvSpPr/>
          <p:nvPr/>
        </p:nvSpPr>
        <p:spPr>
          <a:xfrm>
            <a:off x="-1031648"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6" name="Titel 1">
            <a:extLst>
              <a:ext uri="{FF2B5EF4-FFF2-40B4-BE49-F238E27FC236}">
                <a16:creationId xmlns:a16="http://schemas.microsoft.com/office/drawing/2014/main" id="{EA168763-B7BD-236C-04CC-2ABE3BB87878}"/>
              </a:ext>
            </a:extLst>
          </p:cNvPr>
          <p:cNvSpPr txBox="1">
            <a:spLocks/>
          </p:cNvSpPr>
          <p:nvPr/>
        </p:nvSpPr>
        <p:spPr bwMode="auto">
          <a:xfrm>
            <a:off x="-650415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27" name="Abgerundetes Rechteck 26">
            <a:extLst>
              <a:ext uri="{FF2B5EF4-FFF2-40B4-BE49-F238E27FC236}">
                <a16:creationId xmlns:a16="http://schemas.microsoft.com/office/drawing/2014/main" id="{B52ABED4-E740-E048-AF25-8E7BEDF995CF}"/>
              </a:ext>
            </a:extLst>
          </p:cNvPr>
          <p:cNvSpPr/>
          <p:nvPr/>
        </p:nvSpPr>
        <p:spPr bwMode="auto">
          <a:xfrm>
            <a:off x="-6364197"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
        <p:nvSpPr>
          <p:cNvPr id="28" name="Rechteck 27">
            <a:extLst>
              <a:ext uri="{FF2B5EF4-FFF2-40B4-BE49-F238E27FC236}">
                <a16:creationId xmlns:a16="http://schemas.microsoft.com/office/drawing/2014/main" id="{AF103509-B128-AE71-5FDC-697DDC7D8135}"/>
              </a:ext>
            </a:extLst>
          </p:cNvPr>
          <p:cNvSpPr/>
          <p:nvPr/>
        </p:nvSpPr>
        <p:spPr bwMode="auto">
          <a:xfrm>
            <a:off x="12921485"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29" name="Picture 2" descr="How the carbon handprint is shaping a positive future | Acre · Acre">
            <a:extLst>
              <a:ext uri="{FF2B5EF4-FFF2-40B4-BE49-F238E27FC236}">
                <a16:creationId xmlns:a16="http://schemas.microsoft.com/office/drawing/2014/main" id="{FC8A778B-A271-289F-FF0E-C925976475FE}"/>
              </a:ext>
            </a:extLst>
          </p:cNvPr>
          <p:cNvPicPr>
            <a:picLocks noChangeAspect="1" noChangeArrowheads="1"/>
          </p:cNvPicPr>
          <p:nvPr/>
        </p:nvPicPr>
        <p:blipFill rotWithShape="1">
          <a:blip r:embed="rId9">
            <a:biLevel thresh="75000"/>
            <a:extLst>
              <a:ext uri="{28A0092B-C50C-407E-A947-70E740481C1C}">
                <a14:useLocalDpi xmlns:a14="http://schemas.microsoft.com/office/drawing/2010/main" val="0"/>
              </a:ext>
            </a:extLst>
          </a:blip>
          <a:srcRect l="6477" r="55316"/>
          <a:stretch/>
        </p:blipFill>
        <p:spPr bwMode="auto">
          <a:xfrm>
            <a:off x="13222457"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30" name="Text">
            <a:extLst>
              <a:ext uri="{FF2B5EF4-FFF2-40B4-BE49-F238E27FC236}">
                <a16:creationId xmlns:a16="http://schemas.microsoft.com/office/drawing/2014/main" id="{E76CE00F-D4D7-1383-A0A2-F5B1CEB1C53E}"/>
              </a:ext>
            </a:extLst>
          </p:cNvPr>
          <p:cNvSpPr/>
          <p:nvPr/>
        </p:nvSpPr>
        <p:spPr bwMode="gray">
          <a:xfrm>
            <a:off x="12925087" y="0"/>
            <a:ext cx="60947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1" name="Titel 1">
            <a:extLst>
              <a:ext uri="{FF2B5EF4-FFF2-40B4-BE49-F238E27FC236}">
                <a16:creationId xmlns:a16="http://schemas.microsoft.com/office/drawing/2014/main" id="{52647AE4-8A4B-9F9D-C8C9-A8223C679C3D}"/>
              </a:ext>
            </a:extLst>
          </p:cNvPr>
          <p:cNvSpPr txBox="1">
            <a:spLocks/>
          </p:cNvSpPr>
          <p:nvPr/>
        </p:nvSpPr>
        <p:spPr bwMode="auto">
          <a:xfrm>
            <a:off x="13558418"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32" name="Abgerundetes Rechteck 31">
            <a:extLst>
              <a:ext uri="{FF2B5EF4-FFF2-40B4-BE49-F238E27FC236}">
                <a16:creationId xmlns:a16="http://schemas.microsoft.com/office/drawing/2014/main" id="{54AB5481-A943-DAB1-1E56-B083E5C4A46C}"/>
              </a:ext>
            </a:extLst>
          </p:cNvPr>
          <p:cNvSpPr/>
          <p:nvPr/>
        </p:nvSpPr>
        <p:spPr bwMode="auto">
          <a:xfrm>
            <a:off x="13307685"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
        <p:nvSpPr>
          <p:cNvPr id="33" name="Freihandform: Form 3">
            <a:extLst>
              <a:ext uri="{FF2B5EF4-FFF2-40B4-BE49-F238E27FC236}">
                <a16:creationId xmlns:a16="http://schemas.microsoft.com/office/drawing/2014/main" id="{B8F2FAAE-CE8A-BE17-6851-CF3F602FB9F3}"/>
              </a:ext>
            </a:extLst>
          </p:cNvPr>
          <p:cNvSpPr/>
          <p:nvPr/>
        </p:nvSpPr>
        <p:spPr>
          <a:xfrm>
            <a:off x="12796137"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Tree>
    <p:extLst>
      <p:ext uri="{BB962C8B-B14F-4D97-AF65-F5344CB8AC3E}">
        <p14:creationId xmlns:p14="http://schemas.microsoft.com/office/powerpoint/2010/main" val="27427806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C46DBFF9-3CD3-67D2-60CA-C5B00C4B1698}"/>
              </a:ext>
            </a:extLst>
          </p:cNvPr>
          <p:cNvSpPr/>
          <p:nvPr/>
        </p:nvSpPr>
        <p:spPr bwMode="auto">
          <a:xfrm>
            <a:off x="0"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7" name="Text">
            <a:extLst>
              <a:ext uri="{FF2B5EF4-FFF2-40B4-BE49-F238E27FC236}">
                <a16:creationId xmlns:a16="http://schemas.microsoft.com/office/drawing/2014/main" id="{BE05AB7D-3445-CFC8-29C6-E36D9D7ADF1A}"/>
              </a:ext>
            </a:extLst>
          </p:cNvPr>
          <p:cNvSpPr/>
          <p:nvPr/>
        </p:nvSpPr>
        <p:spPr bwMode="gray">
          <a:xfrm>
            <a:off x="0"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32772" name="Picture 4" descr="30+ Free Baby Footprint &amp; Footprint Images - Pixabay">
            <a:extLst>
              <a:ext uri="{FF2B5EF4-FFF2-40B4-BE49-F238E27FC236}">
                <a16:creationId xmlns:a16="http://schemas.microsoft.com/office/drawing/2014/main" id="{5E719DDD-5EC1-A566-F630-C4C925465F7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6190"/>
          <a:stretch/>
        </p:blipFill>
        <p:spPr bwMode="auto">
          <a:xfrm>
            <a:off x="177327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a:extLst>
              <a:ext uri="{FF2B5EF4-FFF2-40B4-BE49-F238E27FC236}">
                <a16:creationId xmlns:a16="http://schemas.microsoft.com/office/drawing/2014/main" id="{B0F198C5-AA1D-1C7A-5AEE-093C1F0933D0}"/>
              </a:ext>
            </a:extLst>
          </p:cNvPr>
          <p:cNvSpPr/>
          <p:nvPr/>
        </p:nvSpPr>
        <p:spPr bwMode="auto">
          <a:xfrm>
            <a:off x="6093600"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4">
            <a:biLevel thresh="75000"/>
            <a:extLst>
              <a:ext uri="{28A0092B-C50C-407E-A947-70E740481C1C}">
                <a14:useLocalDpi xmlns:a14="http://schemas.microsoft.com/office/drawing/2010/main" val="0"/>
              </a:ext>
            </a:extLst>
          </a:blip>
          <a:srcRect l="6477" r="55316"/>
          <a:stretch/>
        </p:blipFill>
        <p:spPr bwMode="auto">
          <a:xfrm>
            <a:off x="63945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6097202" y="0"/>
            <a:ext cx="60947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6730533"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6479800"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
        <p:nvSpPr>
          <p:cNvPr id="12" name="Freihandform: Form 3">
            <a:extLst>
              <a:ext uri="{FF2B5EF4-FFF2-40B4-BE49-F238E27FC236}">
                <a16:creationId xmlns:a16="http://schemas.microsoft.com/office/drawing/2014/main" id="{CE16E3E2-0BE5-6C10-C862-0FC55BA2FDBD}"/>
              </a:ext>
            </a:extLst>
          </p:cNvPr>
          <p:cNvSpPr/>
          <p:nvPr/>
        </p:nvSpPr>
        <p:spPr>
          <a:xfrm>
            <a:off x="5968252"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7" name="Titel 1">
            <a:extLst>
              <a:ext uri="{FF2B5EF4-FFF2-40B4-BE49-F238E27FC236}">
                <a16:creationId xmlns:a16="http://schemas.microsoft.com/office/drawing/2014/main" id="{FFACA560-9C86-2A9F-FA52-B34CA7095AA5}"/>
              </a:ext>
            </a:extLst>
          </p:cNvPr>
          <p:cNvSpPr txBox="1">
            <a:spLocks/>
          </p:cNvSpPr>
          <p:nvPr/>
        </p:nvSpPr>
        <p:spPr bwMode="auto">
          <a:xfrm>
            <a:off x="49574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18" name="Abgerundetes Rechteck 17">
            <a:extLst>
              <a:ext uri="{FF2B5EF4-FFF2-40B4-BE49-F238E27FC236}">
                <a16:creationId xmlns:a16="http://schemas.microsoft.com/office/drawing/2014/main" id="{FB59CC41-2C40-B348-2E29-CE389BA15883}"/>
              </a:ext>
            </a:extLst>
          </p:cNvPr>
          <p:cNvSpPr/>
          <p:nvPr/>
        </p:nvSpPr>
        <p:spPr bwMode="auto">
          <a:xfrm>
            <a:off x="635703"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Tree>
    <p:extLst>
      <p:ext uri="{BB962C8B-B14F-4D97-AF65-F5344CB8AC3E}">
        <p14:creationId xmlns:p14="http://schemas.microsoft.com/office/powerpoint/2010/main" val="8021914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Inhaltsplatzhalter 2">
            <a:extLst>
              <a:ext uri="{FF2B5EF4-FFF2-40B4-BE49-F238E27FC236}">
                <a16:creationId xmlns:a16="http://schemas.microsoft.com/office/drawing/2014/main" id="{22B31F2C-2BB9-843A-9D5B-88787858FDC0}"/>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latin typeface="Century Gothic" panose="020B0502020202020204" pitchFamily="34" charset="0"/>
                <a:ea typeface="MS PGothic" charset="-128"/>
              </a:rPr>
              <a:t>Quelle: </a:t>
            </a:r>
            <a:r>
              <a:rPr lang="en-US" altLang="x-none" sz="1000" kern="0" dirty="0">
                <a:latin typeface="Century Gothic" panose="020B0502020202020204" pitchFamily="34" charset="0"/>
                <a:ea typeface="MS PGothic" charset="-128"/>
                <a:hlinkClick r:id="rId3">
                  <a:extLst>
                    <a:ext uri="{A12FA001-AC4F-418D-AE19-62706E023703}">
                      <ahyp:hlinkClr xmlns:ahyp="http://schemas.microsoft.com/office/drawing/2018/hyperlinkcolor" val="tx"/>
                    </a:ext>
                  </a:extLst>
                </a:hlinkClick>
              </a:rPr>
              <a:t>Steffen et al. (2015)</a:t>
            </a:r>
            <a:endParaRPr lang="en-US" altLang="x-none" sz="1000" kern="0" dirty="0">
              <a:latin typeface="Century Gothic" panose="020B0502020202020204" pitchFamily="34" charset="0"/>
              <a:ea typeface="MS PGothic" charset="-128"/>
            </a:endParaRPr>
          </a:p>
        </p:txBody>
      </p:sp>
      <p:pic>
        <p:nvPicPr>
          <p:cNvPr id="14" name="Grafik 13" descr="Ein Bild, das Cartoon, Bild, Animation, Darstellung enthält.&#10;&#10;Automatisch generierte Beschreibung">
            <a:extLst>
              <a:ext uri="{FF2B5EF4-FFF2-40B4-BE49-F238E27FC236}">
                <a16:creationId xmlns:a16="http://schemas.microsoft.com/office/drawing/2014/main" id="{D0173C96-B1EE-18E2-367B-C4B213876B09}"/>
              </a:ext>
            </a:extLst>
          </p:cNvPr>
          <p:cNvPicPr>
            <a:picLocks/>
          </p:cNvPicPr>
          <p:nvPr/>
        </p:nvPicPr>
        <p:blipFill>
          <a:blip r:embed="rId4"/>
          <a:stretch>
            <a:fillRect/>
          </a:stretch>
        </p:blipFill>
        <p:spPr>
          <a:xfrm flipH="1">
            <a:off x="-5785320" y="0"/>
            <a:ext cx="5331600" cy="6854914"/>
          </a:xfrm>
          <a:prstGeom prst="rect">
            <a:avLst/>
          </a:prstGeom>
        </p:spPr>
      </p:pic>
      <p:sp>
        <p:nvSpPr>
          <p:cNvPr id="15" name="Rechteck 14">
            <a:extLst>
              <a:ext uri="{FF2B5EF4-FFF2-40B4-BE49-F238E27FC236}">
                <a16:creationId xmlns:a16="http://schemas.microsoft.com/office/drawing/2014/main" id="{81F92283-C72E-43D5-14A1-2943F668E445}"/>
              </a:ext>
            </a:extLst>
          </p:cNvPr>
          <p:cNvSpPr/>
          <p:nvPr/>
        </p:nvSpPr>
        <p:spPr>
          <a:xfrm>
            <a:off x="12645720" y="-3086"/>
            <a:ext cx="6858000" cy="6858000"/>
          </a:xfrm>
          <a:prstGeom prst="rect">
            <a:avLst/>
          </a:prstGeom>
          <a:solidFill>
            <a:srgbClr val="0B5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feld 15">
            <a:extLst>
              <a:ext uri="{FF2B5EF4-FFF2-40B4-BE49-F238E27FC236}">
                <a16:creationId xmlns:a16="http://schemas.microsoft.com/office/drawing/2014/main" id="{7EBD753F-73A8-3D76-DC68-EA28F0E5864D}"/>
              </a:ext>
            </a:extLst>
          </p:cNvPr>
          <p:cNvSpPr txBox="1"/>
          <p:nvPr/>
        </p:nvSpPr>
        <p:spPr>
          <a:xfrm>
            <a:off x="13407720" y="1428706"/>
            <a:ext cx="5334000" cy="1200329"/>
          </a:xfrm>
          <a:prstGeom prst="rect">
            <a:avLst/>
          </a:prstGeom>
          <a:noFill/>
        </p:spPr>
        <p:txBody>
          <a:bodyPr wrap="square" rtlCol="0">
            <a:spAutoFit/>
          </a:bodyPr>
          <a:lstStyle/>
          <a:p>
            <a:pPr algn="ctr"/>
            <a:r>
              <a:rPr lang="de-CH" sz="2400" dirty="0">
                <a:solidFill>
                  <a:schemeClr val="bg1"/>
                </a:solidFill>
                <a:latin typeface="Century Gothic" panose="020B0502020202020204" pitchFamily="34" charset="0"/>
              </a:rPr>
              <a:t>Was, wenn Ausserirdische zur Erde kämen und anfangen, die Ziele der Menschen zu untersuchen?</a:t>
            </a:r>
          </a:p>
        </p:txBody>
      </p:sp>
      <p:sp>
        <p:nvSpPr>
          <p:cNvPr id="17" name="Inhaltsplatzhalter 2">
            <a:extLst>
              <a:ext uri="{FF2B5EF4-FFF2-40B4-BE49-F238E27FC236}">
                <a16:creationId xmlns:a16="http://schemas.microsoft.com/office/drawing/2014/main" id="{E09BB3CE-5605-4ACD-876E-46FF17436FF0}"/>
              </a:ext>
            </a:extLst>
          </p:cNvPr>
          <p:cNvSpPr txBox="1">
            <a:spLocks/>
          </p:cNvSpPr>
          <p:nvPr/>
        </p:nvSpPr>
        <p:spPr bwMode="auto">
          <a:xfrm>
            <a:off x="16578472" y="6667100"/>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solidFill>
                  <a:schemeClr val="bg1"/>
                </a:solidFill>
                <a:latin typeface="Century Gothic" panose="020B0502020202020204" pitchFamily="34" charset="0"/>
                <a:ea typeface="MS PGothic" charset="-128"/>
              </a:rPr>
              <a:t>Quelle: </a:t>
            </a:r>
            <a:r>
              <a:rPr lang="en-US" altLang="x-none" sz="1000" kern="0" dirty="0">
                <a:solidFill>
                  <a:schemeClr val="bg1"/>
                </a:solidFill>
                <a:latin typeface="Century Gothic" panose="020B0502020202020204" pitchFamily="34" charset="0"/>
                <a:ea typeface="MS PGothic" charset="-128"/>
                <a:hlinkClick r:id="rId5">
                  <a:extLst>
                    <a:ext uri="{A12FA001-AC4F-418D-AE19-62706E023703}">
                      <ahyp:hlinkClr xmlns:ahyp="http://schemas.microsoft.com/office/drawing/2018/hyperlinkcolor" val="tx"/>
                    </a:ext>
                  </a:extLst>
                </a:hlinkClick>
              </a:rPr>
              <a:t>Scientists for Future (2020)</a:t>
            </a:r>
            <a:endParaRPr lang="en-US" altLang="x-none" sz="1000" kern="0" dirty="0">
              <a:solidFill>
                <a:schemeClr val="bg1"/>
              </a:solidFill>
              <a:latin typeface="Century Gothic" panose="020B0502020202020204" pitchFamily="34" charset="0"/>
              <a:ea typeface="MS PGothic" charset="-128"/>
            </a:endParaRPr>
          </a:p>
        </p:txBody>
      </p:sp>
      <p:sp>
        <p:nvSpPr>
          <p:cNvPr id="18" name="Textfeld 17">
            <a:extLst>
              <a:ext uri="{FF2B5EF4-FFF2-40B4-BE49-F238E27FC236}">
                <a16:creationId xmlns:a16="http://schemas.microsoft.com/office/drawing/2014/main" id="{C267686A-F3CC-274E-A58B-88A1C78C39EB}"/>
              </a:ext>
            </a:extLst>
          </p:cNvPr>
          <p:cNvSpPr txBox="1"/>
          <p:nvPr/>
        </p:nvSpPr>
        <p:spPr>
          <a:xfrm>
            <a:off x="13190192" y="3549619"/>
            <a:ext cx="5769056" cy="1646605"/>
          </a:xfrm>
          <a:prstGeom prst="rect">
            <a:avLst/>
          </a:prstGeom>
          <a:noFill/>
        </p:spPr>
        <p:txBody>
          <a:bodyPr wrap="square" rtlCol="0">
            <a:spAutoFit/>
          </a:bodyPr>
          <a:lstStyle/>
          <a:p>
            <a:pPr algn="ctr">
              <a:spcAft>
                <a:spcPts val="600"/>
              </a:spcAft>
            </a:pPr>
            <a:r>
              <a:rPr lang="de-CH" sz="2400" dirty="0">
                <a:solidFill>
                  <a:schemeClr val="bg1"/>
                </a:solidFill>
                <a:latin typeface="Century Gothic" panose="020B0502020202020204" pitchFamily="34" charset="0"/>
              </a:rPr>
              <a:t>Sie könnten die Hypothese aufstellen: </a:t>
            </a:r>
          </a:p>
          <a:p>
            <a:pPr algn="ctr">
              <a:spcAft>
                <a:spcPts val="600"/>
              </a:spcAft>
            </a:pPr>
            <a:r>
              <a:rPr lang="de-CH" sz="2400" dirty="0">
                <a:solidFill>
                  <a:schemeClr val="bg1"/>
                </a:solidFill>
                <a:latin typeface="Century Gothic" panose="020B0502020202020204" pitchFamily="34" charset="0"/>
              </a:rPr>
              <a:t>Die Menschheit versucht schnellstmöglich fossilen Kohlenstoff in erderwärmendes CO</a:t>
            </a:r>
            <a:r>
              <a:rPr lang="de-CH" sz="2400" baseline="-25000" dirty="0">
                <a:solidFill>
                  <a:schemeClr val="bg1"/>
                </a:solidFill>
                <a:latin typeface="Century Gothic" panose="020B0502020202020204" pitchFamily="34" charset="0"/>
              </a:rPr>
              <a:t>2</a:t>
            </a:r>
            <a:r>
              <a:rPr lang="de-CH" sz="2400" dirty="0">
                <a:solidFill>
                  <a:schemeClr val="bg1"/>
                </a:solidFill>
                <a:latin typeface="Century Gothic" panose="020B0502020202020204" pitchFamily="34" charset="0"/>
              </a:rPr>
              <a:t> zu verwandeln.</a:t>
            </a:r>
          </a:p>
        </p:txBody>
      </p:sp>
      <p:sp>
        <p:nvSpPr>
          <p:cNvPr id="19" name="Pfeil nach rechts 18">
            <a:extLst>
              <a:ext uri="{FF2B5EF4-FFF2-40B4-BE49-F238E27FC236}">
                <a16:creationId xmlns:a16="http://schemas.microsoft.com/office/drawing/2014/main" id="{ECCA9567-FF32-FE50-37C7-DB6B8E8491D5}"/>
              </a:ext>
            </a:extLst>
          </p:cNvPr>
          <p:cNvSpPr/>
          <p:nvPr/>
        </p:nvSpPr>
        <p:spPr bwMode="auto">
          <a:xfrm rot="5400000">
            <a:off x="15791832" y="2916199"/>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56143" y="87982"/>
                  <a:pt x="324111" y="111088"/>
                  <a:pt x="367755" y="99011"/>
                </a:cubicBezTo>
                <a:cubicBezTo>
                  <a:pt x="366752" y="81530"/>
                  <a:pt x="375614" y="20282"/>
                  <a:pt x="367755" y="0"/>
                </a:cubicBezTo>
                <a:cubicBezTo>
                  <a:pt x="446657" y="114145"/>
                  <a:pt x="495160" y="94755"/>
                  <a:pt x="565777" y="198022"/>
                </a:cubicBezTo>
                <a:cubicBezTo>
                  <a:pt x="538177" y="246265"/>
                  <a:pt x="413396" y="378276"/>
                  <a:pt x="367755" y="396044"/>
                </a:cubicBezTo>
                <a:cubicBezTo>
                  <a:pt x="370728" y="378025"/>
                  <a:pt x="364348" y="344574"/>
                  <a:pt x="367755" y="297033"/>
                </a:cubicBezTo>
                <a:cubicBezTo>
                  <a:pt x="202606" y="311350"/>
                  <a:pt x="79482" y="301684"/>
                  <a:pt x="0" y="297033"/>
                </a:cubicBezTo>
                <a:cubicBezTo>
                  <a:pt x="157" y="222201"/>
                  <a:pt x="-469" y="192377"/>
                  <a:pt x="0" y="99011"/>
                </a:cubicBezTo>
                <a:close/>
              </a:path>
              <a:path w="565777" h="396044" stroke="0" extrusionOk="0">
                <a:moveTo>
                  <a:pt x="0" y="99011"/>
                </a:moveTo>
                <a:cubicBezTo>
                  <a:pt x="97648" y="87098"/>
                  <a:pt x="305530" y="90586"/>
                  <a:pt x="367755" y="99011"/>
                </a:cubicBezTo>
                <a:cubicBezTo>
                  <a:pt x="367881" y="72986"/>
                  <a:pt x="363601" y="35394"/>
                  <a:pt x="367755" y="0"/>
                </a:cubicBezTo>
                <a:cubicBezTo>
                  <a:pt x="443723" y="49350"/>
                  <a:pt x="537904" y="168223"/>
                  <a:pt x="565777" y="198022"/>
                </a:cubicBezTo>
                <a:cubicBezTo>
                  <a:pt x="523132" y="207089"/>
                  <a:pt x="439015" y="302552"/>
                  <a:pt x="367755" y="396044"/>
                </a:cubicBezTo>
                <a:cubicBezTo>
                  <a:pt x="360512" y="370327"/>
                  <a:pt x="376517" y="317611"/>
                  <a:pt x="367755" y="297033"/>
                </a:cubicBezTo>
                <a:cubicBezTo>
                  <a:pt x="255972" y="296317"/>
                  <a:pt x="97433" y="293985"/>
                  <a:pt x="0" y="297033"/>
                </a:cubicBezTo>
                <a:cubicBezTo>
                  <a:pt x="-14404" y="207372"/>
                  <a:pt x="7132" y="154172"/>
                  <a:pt x="0" y="99011"/>
                </a:cubicBezTo>
                <a:close/>
              </a:path>
            </a:pathLst>
          </a:custGeom>
          <a:solidFill>
            <a:schemeClr val="bg1">
              <a:lumMod val="95000"/>
            </a:scheme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834375569">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24" name="Gruppieren 23">
            <a:extLst>
              <a:ext uri="{FF2B5EF4-FFF2-40B4-BE49-F238E27FC236}">
                <a16:creationId xmlns:a16="http://schemas.microsoft.com/office/drawing/2014/main" id="{60463375-23C7-76DD-7D80-83390E6DC3A9}"/>
              </a:ext>
            </a:extLst>
          </p:cNvPr>
          <p:cNvGrpSpPr/>
          <p:nvPr/>
        </p:nvGrpSpPr>
        <p:grpSpPr>
          <a:xfrm>
            <a:off x="1856259" y="585885"/>
            <a:ext cx="8460478" cy="5686230"/>
            <a:chOff x="1856259" y="983130"/>
            <a:chExt cx="8460478" cy="5686230"/>
          </a:xfrm>
          <a:solidFill>
            <a:schemeClr val="bg1">
              <a:lumMod val="95000"/>
            </a:schemeClr>
          </a:solidFill>
        </p:grpSpPr>
        <p:grpSp>
          <p:nvGrpSpPr>
            <p:cNvPr id="25" name="Gruppieren 24">
              <a:extLst>
                <a:ext uri="{FF2B5EF4-FFF2-40B4-BE49-F238E27FC236}">
                  <a16:creationId xmlns:a16="http://schemas.microsoft.com/office/drawing/2014/main" id="{12194CA6-3775-066E-44E2-F58D3B9D99CC}"/>
                </a:ext>
              </a:extLst>
            </p:cNvPr>
            <p:cNvGrpSpPr/>
            <p:nvPr/>
          </p:nvGrpSpPr>
          <p:grpSpPr>
            <a:xfrm>
              <a:off x="1875263" y="983130"/>
              <a:ext cx="8441474" cy="5686230"/>
              <a:chOff x="1875263" y="983130"/>
              <a:chExt cx="8441474" cy="5686230"/>
            </a:xfrm>
            <a:grpFill/>
          </p:grpSpPr>
          <p:pic>
            <p:nvPicPr>
              <p:cNvPr id="39" name="Grafik 38">
                <a:extLst>
                  <a:ext uri="{FF2B5EF4-FFF2-40B4-BE49-F238E27FC236}">
                    <a16:creationId xmlns:a16="http://schemas.microsoft.com/office/drawing/2014/main" id="{7DC15D91-36AE-29A6-CA39-AD8865F4CF4D}"/>
                  </a:ext>
                </a:extLst>
              </p:cNvPr>
              <p:cNvPicPr>
                <a:picLocks noChangeAspect="1"/>
              </p:cNvPicPr>
              <p:nvPr/>
            </p:nvPicPr>
            <p:blipFill>
              <a:blip r:embed="rId6">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983130"/>
                <a:ext cx="3976978" cy="2806518"/>
              </a:xfrm>
              <a:prstGeom prst="rect">
                <a:avLst/>
              </a:prstGeom>
              <a:grpFill/>
            </p:spPr>
          </p:pic>
          <p:pic>
            <p:nvPicPr>
              <p:cNvPr id="40" name="Grafik 39">
                <a:extLst>
                  <a:ext uri="{FF2B5EF4-FFF2-40B4-BE49-F238E27FC236}">
                    <a16:creationId xmlns:a16="http://schemas.microsoft.com/office/drawing/2014/main" id="{BDE86A32-5D47-56CD-5BCF-915E901C9655}"/>
                  </a:ext>
                </a:extLst>
              </p:cNvPr>
              <p:cNvPicPr>
                <a:picLocks noChangeAspect="1"/>
              </p:cNvPicPr>
              <p:nvPr/>
            </p:nvPicPr>
            <p:blipFill>
              <a:blip r:embed="rId7">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3862842"/>
                <a:ext cx="3976978" cy="2806518"/>
              </a:xfrm>
              <a:prstGeom prst="rect">
                <a:avLst/>
              </a:prstGeom>
              <a:grpFill/>
            </p:spPr>
          </p:pic>
          <p:pic>
            <p:nvPicPr>
              <p:cNvPr id="41" name="Grafik 40">
                <a:extLst>
                  <a:ext uri="{FF2B5EF4-FFF2-40B4-BE49-F238E27FC236}">
                    <a16:creationId xmlns:a16="http://schemas.microsoft.com/office/drawing/2014/main" id="{4CA36E26-0970-0BD9-F287-2A6ADC718DE8}"/>
                  </a:ext>
                </a:extLst>
              </p:cNvPr>
              <p:cNvPicPr>
                <a:picLocks noChangeAspect="1"/>
              </p:cNvPicPr>
              <p:nvPr/>
            </p:nvPicPr>
            <p:blipFill>
              <a:blip r:embed="rId8">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3862842"/>
                <a:ext cx="3976978" cy="2806518"/>
              </a:xfrm>
              <a:prstGeom prst="rect">
                <a:avLst/>
              </a:prstGeom>
              <a:grpFill/>
            </p:spPr>
          </p:pic>
          <p:pic>
            <p:nvPicPr>
              <p:cNvPr id="42" name="Grafik 41">
                <a:extLst>
                  <a:ext uri="{FF2B5EF4-FFF2-40B4-BE49-F238E27FC236}">
                    <a16:creationId xmlns:a16="http://schemas.microsoft.com/office/drawing/2014/main" id="{FB8FFC6A-DFFE-903A-BEC3-1BAD12DCF646}"/>
                  </a:ext>
                </a:extLst>
              </p:cNvPr>
              <p:cNvPicPr>
                <a:picLocks noChangeAspect="1"/>
              </p:cNvPicPr>
              <p:nvPr/>
            </p:nvPicPr>
            <p:blipFill>
              <a:blip r:embed="rId9">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1053648"/>
                <a:ext cx="3987299" cy="2736000"/>
              </a:xfrm>
              <a:prstGeom prst="rect">
                <a:avLst/>
              </a:prstGeom>
              <a:grpFill/>
            </p:spPr>
          </p:pic>
        </p:grpSp>
        <p:sp>
          <p:nvSpPr>
            <p:cNvPr id="26" name="Textfeld 25">
              <a:extLst>
                <a:ext uri="{FF2B5EF4-FFF2-40B4-BE49-F238E27FC236}">
                  <a16:creationId xmlns:a16="http://schemas.microsoft.com/office/drawing/2014/main" id="{53A4215C-B5D5-A0B8-C75C-CFD98C1D0096}"/>
                </a:ext>
              </a:extLst>
            </p:cNvPr>
            <p:cNvSpPr txBox="1"/>
            <p:nvPr/>
          </p:nvSpPr>
          <p:spPr>
            <a:xfrm>
              <a:off x="2622084" y="1268760"/>
              <a:ext cx="1726755" cy="615553"/>
            </a:xfrm>
            <a:prstGeom prst="rect">
              <a:avLst/>
            </a:prstGeom>
            <a:grpFill/>
          </p:spPr>
          <p:txBody>
            <a:bodyPr wrap="none" rtlCol="0">
              <a:spAutoFit/>
            </a:bodyPr>
            <a:lstStyle/>
            <a:p>
              <a:r>
                <a:rPr lang="de-CH" dirty="0">
                  <a:solidFill>
                    <a:srgbClr val="106D92"/>
                  </a:solidFill>
                  <a:latin typeface="Century Gothic" panose="020B0502020202020204" pitchFamily="34" charset="0"/>
                </a:rPr>
                <a:t>Primärenergie-</a:t>
              </a:r>
              <a:br>
                <a:rPr lang="de-CH" dirty="0">
                  <a:solidFill>
                    <a:srgbClr val="106D92"/>
                  </a:solidFill>
                  <a:latin typeface="Century Gothic" panose="020B0502020202020204" pitchFamily="34" charset="0"/>
                </a:rPr>
              </a:br>
              <a:r>
                <a:rPr lang="de-CH" dirty="0">
                  <a:solidFill>
                    <a:srgbClr val="106D92"/>
                  </a:solidFill>
                  <a:latin typeface="Century Gothic" panose="020B0502020202020204" pitchFamily="34" charset="0"/>
                </a:rPr>
                <a:t>verbrauch</a:t>
              </a:r>
            </a:p>
          </p:txBody>
        </p:sp>
        <p:sp>
          <p:nvSpPr>
            <p:cNvPr id="27" name="Textfeld 26">
              <a:extLst>
                <a:ext uri="{FF2B5EF4-FFF2-40B4-BE49-F238E27FC236}">
                  <a16:creationId xmlns:a16="http://schemas.microsoft.com/office/drawing/2014/main" id="{F3747D7C-CD72-FADD-6E79-1CF1CAFAF742}"/>
                </a:ext>
              </a:extLst>
            </p:cNvPr>
            <p:cNvSpPr txBox="1"/>
            <p:nvPr/>
          </p:nvSpPr>
          <p:spPr>
            <a:xfrm>
              <a:off x="2622084" y="4057077"/>
              <a:ext cx="1611339" cy="615553"/>
            </a:xfrm>
            <a:prstGeom prst="rect">
              <a:avLst/>
            </a:prstGeom>
            <a:grpFill/>
          </p:spPr>
          <p:txBody>
            <a:bodyPr wrap="none" rtlCol="0">
              <a:spAutoFit/>
            </a:bodyPr>
            <a:lstStyle/>
            <a:p>
              <a:r>
                <a:rPr lang="de-CH" dirty="0">
                  <a:solidFill>
                    <a:srgbClr val="106D92"/>
                  </a:solidFill>
                  <a:latin typeface="Century Gothic" panose="020B0502020202020204" pitchFamily="34" charset="0"/>
                </a:rPr>
                <a:t>Oberflächen-</a:t>
              </a:r>
              <a:br>
                <a:rPr lang="de-CH" dirty="0">
                  <a:solidFill>
                    <a:srgbClr val="106D92"/>
                  </a:solidFill>
                  <a:latin typeface="Century Gothic" panose="020B0502020202020204" pitchFamily="34" charset="0"/>
                </a:rPr>
              </a:br>
              <a:r>
                <a:rPr lang="de-CH" dirty="0" err="1">
                  <a:solidFill>
                    <a:srgbClr val="106D92"/>
                  </a:solidFill>
                  <a:latin typeface="Century Gothic" panose="020B0502020202020204" pitchFamily="34" charset="0"/>
                </a:rPr>
                <a:t>temperatur</a:t>
              </a:r>
              <a:endParaRPr lang="de-CH" dirty="0">
                <a:solidFill>
                  <a:srgbClr val="106D92"/>
                </a:solidFill>
                <a:latin typeface="Century Gothic" panose="020B0502020202020204" pitchFamily="34" charset="0"/>
              </a:endParaRPr>
            </a:p>
          </p:txBody>
        </p:sp>
        <p:sp>
          <p:nvSpPr>
            <p:cNvPr id="28" name="Textfeld 27">
              <a:extLst>
                <a:ext uri="{FF2B5EF4-FFF2-40B4-BE49-F238E27FC236}">
                  <a16:creationId xmlns:a16="http://schemas.microsoft.com/office/drawing/2014/main" id="{0CFF502E-44B3-5CA9-133A-8DEE0947803E}"/>
                </a:ext>
              </a:extLst>
            </p:cNvPr>
            <p:cNvSpPr txBox="1"/>
            <p:nvPr/>
          </p:nvSpPr>
          <p:spPr>
            <a:xfrm>
              <a:off x="7032104" y="4057077"/>
              <a:ext cx="1584176" cy="615553"/>
            </a:xfrm>
            <a:prstGeom prst="rect">
              <a:avLst/>
            </a:prstGeom>
            <a:grpFill/>
          </p:spPr>
          <p:txBody>
            <a:bodyPr wrap="square" rtlCol="0">
              <a:spAutoFit/>
            </a:bodyPr>
            <a:lstStyle/>
            <a:p>
              <a:r>
                <a:rPr lang="de-CH" dirty="0">
                  <a:solidFill>
                    <a:srgbClr val="106D92"/>
                  </a:solidFill>
                  <a:latin typeface="Century Gothic" panose="020B0502020202020204" pitchFamily="34" charset="0"/>
                </a:rPr>
                <a:t>Ozean-</a:t>
              </a:r>
              <a:br>
                <a:rPr lang="de-CH" dirty="0">
                  <a:solidFill>
                    <a:srgbClr val="106D92"/>
                  </a:solidFill>
                  <a:latin typeface="Century Gothic" panose="020B0502020202020204" pitchFamily="34" charset="0"/>
                </a:rPr>
              </a:br>
              <a:r>
                <a:rPr lang="de-CH" dirty="0" err="1">
                  <a:solidFill>
                    <a:srgbClr val="106D92"/>
                  </a:solidFill>
                  <a:latin typeface="Century Gothic" panose="020B0502020202020204" pitchFamily="34" charset="0"/>
                </a:rPr>
                <a:t>versäuerung</a:t>
              </a:r>
              <a:endParaRPr lang="de-CH" dirty="0">
                <a:solidFill>
                  <a:srgbClr val="106D92"/>
                </a:solidFill>
                <a:latin typeface="Century Gothic" panose="020B0502020202020204" pitchFamily="34" charset="0"/>
              </a:endParaRPr>
            </a:p>
          </p:txBody>
        </p:sp>
        <p:sp>
          <p:nvSpPr>
            <p:cNvPr id="29" name="Textfeld 28">
              <a:extLst>
                <a:ext uri="{FF2B5EF4-FFF2-40B4-BE49-F238E27FC236}">
                  <a16:creationId xmlns:a16="http://schemas.microsoft.com/office/drawing/2014/main" id="{1CE11FF3-5BD9-C17B-6275-B70DCBEB21A4}"/>
                </a:ext>
              </a:extLst>
            </p:cNvPr>
            <p:cNvSpPr txBox="1"/>
            <p:nvPr/>
          </p:nvSpPr>
          <p:spPr>
            <a:xfrm>
              <a:off x="7032104" y="1196752"/>
              <a:ext cx="1771639" cy="615553"/>
            </a:xfrm>
            <a:prstGeom prst="rect">
              <a:avLst/>
            </a:prstGeom>
            <a:grpFill/>
          </p:spPr>
          <p:txBody>
            <a:bodyPr wrap="none" rtlCol="0">
              <a:spAutoFit/>
            </a:bodyPr>
            <a:lstStyle/>
            <a:p>
              <a:r>
                <a:rPr lang="de-CH" dirty="0">
                  <a:solidFill>
                    <a:srgbClr val="106D92"/>
                  </a:solidFill>
                  <a:latin typeface="Century Gothic" panose="020B0502020202020204" pitchFamily="34" charset="0"/>
                </a:rPr>
                <a:t>Verlust von</a:t>
              </a:r>
              <a:br>
                <a:rPr lang="de-CH" dirty="0">
                  <a:solidFill>
                    <a:srgbClr val="106D92"/>
                  </a:solidFill>
                  <a:latin typeface="Century Gothic" panose="020B0502020202020204" pitchFamily="34" charset="0"/>
                </a:rPr>
              </a:br>
              <a:r>
                <a:rPr lang="de-CH" dirty="0">
                  <a:solidFill>
                    <a:srgbClr val="106D92"/>
                  </a:solidFill>
                  <a:latin typeface="Century Gothic" panose="020B0502020202020204" pitchFamily="34" charset="0"/>
                </a:rPr>
                <a:t>Tropenwäldern</a:t>
              </a:r>
            </a:p>
          </p:txBody>
        </p:sp>
        <p:sp>
          <p:nvSpPr>
            <p:cNvPr id="30" name="Textfeld 29">
              <a:extLst>
                <a:ext uri="{FF2B5EF4-FFF2-40B4-BE49-F238E27FC236}">
                  <a16:creationId xmlns:a16="http://schemas.microsoft.com/office/drawing/2014/main" id="{4BAA440B-F152-F99D-2746-8080A567E2BA}"/>
                </a:ext>
              </a:extLst>
            </p:cNvPr>
            <p:cNvSpPr txBox="1"/>
            <p:nvPr/>
          </p:nvSpPr>
          <p:spPr>
            <a:xfrm>
              <a:off x="3800722" y="3550444"/>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31" name="Textfeld 30">
              <a:extLst>
                <a:ext uri="{FF2B5EF4-FFF2-40B4-BE49-F238E27FC236}">
                  <a16:creationId xmlns:a16="http://schemas.microsoft.com/office/drawing/2014/main" id="{687D7A68-6CCC-276D-B343-676D0F25C12A}"/>
                </a:ext>
              </a:extLst>
            </p:cNvPr>
            <p:cNvSpPr txBox="1"/>
            <p:nvPr/>
          </p:nvSpPr>
          <p:spPr>
            <a:xfrm>
              <a:off x="3800722" y="6407750"/>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32" name="Textfeld 31">
              <a:extLst>
                <a:ext uri="{FF2B5EF4-FFF2-40B4-BE49-F238E27FC236}">
                  <a16:creationId xmlns:a16="http://schemas.microsoft.com/office/drawing/2014/main" id="{1EDE5327-2A7C-BFD7-3096-D03E15EA1E0F}"/>
                </a:ext>
              </a:extLst>
            </p:cNvPr>
            <p:cNvSpPr txBox="1"/>
            <p:nvPr/>
          </p:nvSpPr>
          <p:spPr>
            <a:xfrm>
              <a:off x="8300422" y="6407750"/>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33" name="Textfeld 32">
              <a:extLst>
                <a:ext uri="{FF2B5EF4-FFF2-40B4-BE49-F238E27FC236}">
                  <a16:creationId xmlns:a16="http://schemas.microsoft.com/office/drawing/2014/main" id="{2453D9DB-7381-FBA2-F824-3FBBEF776549}"/>
                </a:ext>
              </a:extLst>
            </p:cNvPr>
            <p:cNvSpPr txBox="1"/>
            <p:nvPr/>
          </p:nvSpPr>
          <p:spPr>
            <a:xfrm>
              <a:off x="8300422" y="3546396"/>
              <a:ext cx="476412"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Jahr</a:t>
              </a:r>
            </a:p>
          </p:txBody>
        </p:sp>
        <p:sp>
          <p:nvSpPr>
            <p:cNvPr id="34" name="Textfeld 33">
              <a:extLst>
                <a:ext uri="{FF2B5EF4-FFF2-40B4-BE49-F238E27FC236}">
                  <a16:creationId xmlns:a16="http://schemas.microsoft.com/office/drawing/2014/main" id="{D5C0D6CD-136F-BE0B-BB31-502548C7DCB0}"/>
                </a:ext>
              </a:extLst>
            </p:cNvPr>
            <p:cNvSpPr txBox="1"/>
            <p:nvPr/>
          </p:nvSpPr>
          <p:spPr>
            <a:xfrm rot="16200000">
              <a:off x="1469935" y="2087132"/>
              <a:ext cx="1034257" cy="261610"/>
            </a:xfrm>
            <a:prstGeom prst="rect">
              <a:avLst/>
            </a:prstGeom>
            <a:grpFill/>
          </p:spPr>
          <p:txBody>
            <a:bodyPr wrap="none" rtlCol="0">
              <a:spAutoFit/>
            </a:bodyPr>
            <a:lstStyle/>
            <a:p>
              <a:r>
                <a:rPr lang="de-CH" sz="1100" dirty="0" err="1">
                  <a:solidFill>
                    <a:srgbClr val="106D92"/>
                  </a:solidFill>
                  <a:latin typeface="Century Gothic" panose="020B0502020202020204" pitchFamily="34" charset="0"/>
                </a:rPr>
                <a:t>Exajoule</a:t>
              </a:r>
              <a:r>
                <a:rPr lang="de-CH" sz="1100" dirty="0">
                  <a:solidFill>
                    <a:srgbClr val="106D92"/>
                  </a:solidFill>
                  <a:latin typeface="Century Gothic" panose="020B0502020202020204" pitchFamily="34" charset="0"/>
                </a:rPr>
                <a:t> (EJ)</a:t>
              </a:r>
            </a:p>
          </p:txBody>
        </p:sp>
        <p:sp>
          <p:nvSpPr>
            <p:cNvPr id="35" name="Textfeld 34">
              <a:extLst>
                <a:ext uri="{FF2B5EF4-FFF2-40B4-BE49-F238E27FC236}">
                  <a16:creationId xmlns:a16="http://schemas.microsoft.com/office/drawing/2014/main" id="{51980492-A5D8-88ED-DF6F-CE3F8CF100F4}"/>
                </a:ext>
              </a:extLst>
            </p:cNvPr>
            <p:cNvSpPr txBox="1"/>
            <p:nvPr/>
          </p:nvSpPr>
          <p:spPr>
            <a:xfrm rot="16200000">
              <a:off x="1016288" y="4920324"/>
              <a:ext cx="1941557"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Temperaturanomalität ° </a:t>
              </a:r>
            </a:p>
          </p:txBody>
        </p:sp>
        <p:sp>
          <p:nvSpPr>
            <p:cNvPr id="36" name="Textfeld 35">
              <a:extLst>
                <a:ext uri="{FF2B5EF4-FFF2-40B4-BE49-F238E27FC236}">
                  <a16:creationId xmlns:a16="http://schemas.microsoft.com/office/drawing/2014/main" id="{16C6CA58-A3A5-A62D-8154-121F6303544E}"/>
                </a:ext>
              </a:extLst>
            </p:cNvPr>
            <p:cNvSpPr txBox="1"/>
            <p:nvPr/>
          </p:nvSpPr>
          <p:spPr>
            <a:xfrm rot="16200000">
              <a:off x="1883920" y="4068427"/>
              <a:ext cx="206295" cy="261610"/>
            </a:xfrm>
            <a:prstGeom prst="rect">
              <a:avLst/>
            </a:prstGeom>
            <a:grpFill/>
          </p:spPr>
          <p:txBody>
            <a:bodyPr wrap="none" lIns="0" rIns="90000" rtlCol="0">
              <a:spAutoFit/>
            </a:bodyPr>
            <a:lstStyle/>
            <a:p>
              <a:r>
                <a:rPr lang="de-CH" sz="1100" dirty="0">
                  <a:solidFill>
                    <a:srgbClr val="106D92"/>
                  </a:solidFill>
                  <a:latin typeface="Century Gothic" panose="020B0502020202020204" pitchFamily="34" charset="0"/>
                </a:rPr>
                <a:t>C</a:t>
              </a:r>
            </a:p>
          </p:txBody>
        </p:sp>
        <p:sp>
          <p:nvSpPr>
            <p:cNvPr id="37" name="Textfeld 36">
              <a:extLst>
                <a:ext uri="{FF2B5EF4-FFF2-40B4-BE49-F238E27FC236}">
                  <a16:creationId xmlns:a16="http://schemas.microsoft.com/office/drawing/2014/main" id="{E4491387-7E6C-C9C2-9537-72E9EEA72367}"/>
                </a:ext>
              </a:extLst>
            </p:cNvPr>
            <p:cNvSpPr txBox="1"/>
            <p:nvPr/>
          </p:nvSpPr>
          <p:spPr>
            <a:xfrm rot="16200000">
              <a:off x="5337474" y="4920325"/>
              <a:ext cx="2263761"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Wasserstoffion-Konz., </a:t>
              </a:r>
              <a:r>
                <a:rPr lang="de-CH" sz="1100" dirty="0" err="1">
                  <a:solidFill>
                    <a:srgbClr val="106D92"/>
                  </a:solidFill>
                  <a:latin typeface="Century Gothic" panose="020B0502020202020204" pitchFamily="34" charset="0"/>
                </a:rPr>
                <a:t>nmol</a:t>
              </a:r>
              <a:r>
                <a:rPr lang="de-CH" sz="1100" dirty="0">
                  <a:solidFill>
                    <a:srgbClr val="106D92"/>
                  </a:solidFill>
                  <a:latin typeface="Century Gothic" panose="020B0502020202020204" pitchFamily="34" charset="0"/>
                </a:rPr>
                <a:t> kg</a:t>
              </a:r>
              <a:r>
                <a:rPr lang="de-CH" sz="1100" baseline="30000" dirty="0">
                  <a:solidFill>
                    <a:srgbClr val="106D92"/>
                  </a:solidFill>
                  <a:latin typeface="Century Gothic" panose="020B0502020202020204" pitchFamily="34" charset="0"/>
                </a:rPr>
                <a:t>-1</a:t>
              </a:r>
            </a:p>
          </p:txBody>
        </p:sp>
        <p:sp>
          <p:nvSpPr>
            <p:cNvPr id="38" name="Textfeld 37">
              <a:extLst>
                <a:ext uri="{FF2B5EF4-FFF2-40B4-BE49-F238E27FC236}">
                  <a16:creationId xmlns:a16="http://schemas.microsoft.com/office/drawing/2014/main" id="{F9FCF5DC-4FAC-B8C6-8F07-745339AC7D89}"/>
                </a:ext>
              </a:extLst>
            </p:cNvPr>
            <p:cNvSpPr txBox="1"/>
            <p:nvPr/>
          </p:nvSpPr>
          <p:spPr>
            <a:xfrm rot="16200000">
              <a:off x="5814368" y="2148403"/>
              <a:ext cx="1309974" cy="261610"/>
            </a:xfrm>
            <a:prstGeom prst="rect">
              <a:avLst/>
            </a:prstGeom>
            <a:grpFill/>
          </p:spPr>
          <p:txBody>
            <a:bodyPr wrap="none" rtlCol="0">
              <a:spAutoFit/>
            </a:bodyPr>
            <a:lstStyle/>
            <a:p>
              <a:r>
                <a:rPr lang="de-CH" sz="1100" dirty="0">
                  <a:solidFill>
                    <a:srgbClr val="106D92"/>
                  </a:solidFill>
                  <a:latin typeface="Century Gothic" panose="020B0502020202020204" pitchFamily="34" charset="0"/>
                </a:rPr>
                <a:t>% Flächenverlust</a:t>
              </a:r>
            </a:p>
          </p:txBody>
        </p:sp>
      </p:grpSp>
      <p:grpSp>
        <p:nvGrpSpPr>
          <p:cNvPr id="60" name="Gruppieren 59">
            <a:extLst>
              <a:ext uri="{FF2B5EF4-FFF2-40B4-BE49-F238E27FC236}">
                <a16:creationId xmlns:a16="http://schemas.microsoft.com/office/drawing/2014/main" id="{22B2A2BC-5ED8-ECB4-39DB-875720E1063B}"/>
              </a:ext>
            </a:extLst>
          </p:cNvPr>
          <p:cNvGrpSpPr/>
          <p:nvPr/>
        </p:nvGrpSpPr>
        <p:grpSpPr>
          <a:xfrm>
            <a:off x="13083482" y="1916832"/>
            <a:ext cx="6308920" cy="3600400"/>
            <a:chOff x="5219077" y="1916832"/>
            <a:chExt cx="6308920" cy="3600400"/>
          </a:xfrm>
        </p:grpSpPr>
        <p:grpSp>
          <p:nvGrpSpPr>
            <p:cNvPr id="61" name="Gruppieren 60">
              <a:extLst>
                <a:ext uri="{FF2B5EF4-FFF2-40B4-BE49-F238E27FC236}">
                  <a16:creationId xmlns:a16="http://schemas.microsoft.com/office/drawing/2014/main" id="{16CBD448-6679-1CBE-0233-C77F71EBB9B9}"/>
                </a:ext>
              </a:extLst>
            </p:cNvPr>
            <p:cNvGrpSpPr/>
            <p:nvPr/>
          </p:nvGrpSpPr>
          <p:grpSpPr>
            <a:xfrm>
              <a:off x="5219077" y="3267664"/>
              <a:ext cx="832312" cy="862354"/>
              <a:chOff x="5219077" y="3267664"/>
              <a:chExt cx="832312" cy="862354"/>
            </a:xfrm>
          </p:grpSpPr>
          <p:sp>
            <p:nvSpPr>
              <p:cNvPr id="67" name="Pfeil nach rechts 66">
                <a:extLst>
                  <a:ext uri="{FF2B5EF4-FFF2-40B4-BE49-F238E27FC236}">
                    <a16:creationId xmlns:a16="http://schemas.microsoft.com/office/drawing/2014/main" id="{8CCEA7BE-58AA-0838-97A7-816855AD2F03}"/>
                  </a:ext>
                </a:extLst>
              </p:cNvPr>
              <p:cNvSpPr/>
              <p:nvPr/>
            </p:nvSpPr>
            <p:spPr bwMode="auto">
              <a:xfrm rot="10800000">
                <a:off x="5219077" y="3267664"/>
                <a:ext cx="832312" cy="862354"/>
              </a:xfrm>
              <a:custGeom>
                <a:avLst/>
                <a:gdLst>
                  <a:gd name="connsiteX0" fmla="*/ 0 w 832312"/>
                  <a:gd name="connsiteY0" fmla="*/ 215589 h 862354"/>
                  <a:gd name="connsiteX1" fmla="*/ 416156 w 832312"/>
                  <a:gd name="connsiteY1" fmla="*/ 215589 h 862354"/>
                  <a:gd name="connsiteX2" fmla="*/ 416156 w 832312"/>
                  <a:gd name="connsiteY2" fmla="*/ 0 h 862354"/>
                  <a:gd name="connsiteX3" fmla="*/ 832312 w 832312"/>
                  <a:gd name="connsiteY3" fmla="*/ 431177 h 862354"/>
                  <a:gd name="connsiteX4" fmla="*/ 416156 w 832312"/>
                  <a:gd name="connsiteY4" fmla="*/ 862354 h 862354"/>
                  <a:gd name="connsiteX5" fmla="*/ 416156 w 832312"/>
                  <a:gd name="connsiteY5" fmla="*/ 646766 h 862354"/>
                  <a:gd name="connsiteX6" fmla="*/ 0 w 832312"/>
                  <a:gd name="connsiteY6" fmla="*/ 646766 h 862354"/>
                  <a:gd name="connsiteX7" fmla="*/ 0 w 832312"/>
                  <a:gd name="connsiteY7" fmla="*/ 215589 h 86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2312" h="862354" fill="none" extrusionOk="0">
                    <a:moveTo>
                      <a:pt x="0" y="215589"/>
                    </a:moveTo>
                    <a:cubicBezTo>
                      <a:pt x="206119" y="189632"/>
                      <a:pt x="347065" y="242453"/>
                      <a:pt x="416156" y="215589"/>
                    </a:cubicBezTo>
                    <a:cubicBezTo>
                      <a:pt x="413688" y="141140"/>
                      <a:pt x="403672" y="96002"/>
                      <a:pt x="416156" y="0"/>
                    </a:cubicBezTo>
                    <a:cubicBezTo>
                      <a:pt x="538099" y="169919"/>
                      <a:pt x="733796" y="319370"/>
                      <a:pt x="832312" y="431177"/>
                    </a:cubicBezTo>
                    <a:cubicBezTo>
                      <a:pt x="683975" y="554770"/>
                      <a:pt x="619810" y="723390"/>
                      <a:pt x="416156" y="862354"/>
                    </a:cubicBezTo>
                    <a:cubicBezTo>
                      <a:pt x="407883" y="778988"/>
                      <a:pt x="428663" y="677337"/>
                      <a:pt x="416156" y="646766"/>
                    </a:cubicBezTo>
                    <a:cubicBezTo>
                      <a:pt x="238859" y="674772"/>
                      <a:pt x="156360" y="646328"/>
                      <a:pt x="0" y="646766"/>
                    </a:cubicBezTo>
                    <a:cubicBezTo>
                      <a:pt x="36623" y="593000"/>
                      <a:pt x="9058" y="266608"/>
                      <a:pt x="0" y="215589"/>
                    </a:cubicBezTo>
                    <a:close/>
                  </a:path>
                  <a:path w="832312" h="862354" stroke="0" extrusionOk="0">
                    <a:moveTo>
                      <a:pt x="0" y="215589"/>
                    </a:moveTo>
                    <a:cubicBezTo>
                      <a:pt x="186013" y="178410"/>
                      <a:pt x="209179" y="183921"/>
                      <a:pt x="416156" y="215589"/>
                    </a:cubicBezTo>
                    <a:cubicBezTo>
                      <a:pt x="417648" y="162558"/>
                      <a:pt x="405843" y="43970"/>
                      <a:pt x="416156" y="0"/>
                    </a:cubicBezTo>
                    <a:cubicBezTo>
                      <a:pt x="531451" y="127942"/>
                      <a:pt x="629478" y="222456"/>
                      <a:pt x="832312" y="431177"/>
                    </a:cubicBezTo>
                    <a:cubicBezTo>
                      <a:pt x="783281" y="554098"/>
                      <a:pt x="567256" y="629847"/>
                      <a:pt x="416156" y="862354"/>
                    </a:cubicBezTo>
                    <a:cubicBezTo>
                      <a:pt x="426314" y="828352"/>
                      <a:pt x="427300" y="737817"/>
                      <a:pt x="416156" y="646766"/>
                    </a:cubicBezTo>
                    <a:cubicBezTo>
                      <a:pt x="326483" y="667878"/>
                      <a:pt x="157744" y="633033"/>
                      <a:pt x="0" y="646766"/>
                    </a:cubicBezTo>
                    <a:cubicBezTo>
                      <a:pt x="-11236" y="552203"/>
                      <a:pt x="-6546" y="417576"/>
                      <a:pt x="0" y="215589"/>
                    </a:cubicBezTo>
                    <a:close/>
                  </a:path>
                </a:pathLst>
              </a:custGeom>
              <a:solidFill>
                <a:srgbClr val="687D92"/>
              </a:solidFill>
              <a:ln w="9525" cap="flat" cmpd="sng" algn="ctr">
                <a:solidFill>
                  <a:schemeClr val="bg1"/>
                </a:solidFill>
                <a:prstDash val="solid"/>
                <a:round/>
                <a:headEnd type="none" w="med" len="med"/>
                <a:tailEnd type="none" w="med" len="med"/>
                <a:extLst>
                  <a:ext uri="{C807C97D-BFC1-408E-A445-0C87EB9F89A2}">
                    <ask:lineSketchStyleProps xmlns:ask="http://schemas.microsoft.com/office/drawing/2018/sketchyshapes" sd="4238546287">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68" name="Textfeld 67">
                <a:extLst>
                  <a:ext uri="{FF2B5EF4-FFF2-40B4-BE49-F238E27FC236}">
                    <a16:creationId xmlns:a16="http://schemas.microsoft.com/office/drawing/2014/main" id="{9F279B35-A807-788D-45F4-02410F1BFE3C}"/>
                  </a:ext>
                </a:extLst>
              </p:cNvPr>
              <p:cNvSpPr txBox="1"/>
              <p:nvPr/>
            </p:nvSpPr>
            <p:spPr>
              <a:xfrm>
                <a:off x="5504736" y="3468009"/>
                <a:ext cx="402637" cy="461665"/>
              </a:xfrm>
              <a:prstGeom prst="rect">
                <a:avLst/>
              </a:prstGeom>
              <a:noFill/>
            </p:spPr>
            <p:txBody>
              <a:bodyPr wrap="square" rtlCol="0">
                <a:spAutoFit/>
              </a:bodyPr>
              <a:lstStyle/>
              <a:p>
                <a:r>
                  <a:rPr lang="de-CH" sz="2400" dirty="0">
                    <a:solidFill>
                      <a:schemeClr val="bg1"/>
                    </a:solidFill>
                    <a:latin typeface="Lucida Sans" panose="020B0602030504020204" pitchFamily="34" charset="77"/>
                  </a:rPr>
                  <a:t>?</a:t>
                </a:r>
              </a:p>
            </p:txBody>
          </p:sp>
        </p:grpSp>
        <p:grpSp>
          <p:nvGrpSpPr>
            <p:cNvPr id="62" name="Gruppieren 61">
              <a:extLst>
                <a:ext uri="{FF2B5EF4-FFF2-40B4-BE49-F238E27FC236}">
                  <a16:creationId xmlns:a16="http://schemas.microsoft.com/office/drawing/2014/main" id="{BDF25418-75DF-1777-D841-00631A2B78AF}"/>
                </a:ext>
              </a:extLst>
            </p:cNvPr>
            <p:cNvGrpSpPr/>
            <p:nvPr/>
          </p:nvGrpSpPr>
          <p:grpSpPr>
            <a:xfrm>
              <a:off x="6333989" y="1916832"/>
              <a:ext cx="5194008" cy="3600400"/>
              <a:chOff x="6333989" y="1916832"/>
              <a:chExt cx="5194008" cy="3600400"/>
            </a:xfrm>
          </p:grpSpPr>
          <p:pic>
            <p:nvPicPr>
              <p:cNvPr id="63" name="Grafik 62">
                <a:extLst>
                  <a:ext uri="{FF2B5EF4-FFF2-40B4-BE49-F238E27FC236}">
                    <a16:creationId xmlns:a16="http://schemas.microsoft.com/office/drawing/2014/main" id="{00B9A4B3-1DED-819A-DE68-E3C261612FAB}"/>
                  </a:ext>
                </a:extLst>
              </p:cNvPr>
              <p:cNvPicPr>
                <a:picLocks noChangeAspect="1"/>
              </p:cNvPicPr>
              <p:nvPr/>
            </p:nvPicPr>
            <p:blipFill>
              <a:blip r:embed="rId10">
                <a:duotone>
                  <a:schemeClr val="accent1">
                    <a:shade val="45000"/>
                    <a:satMod val="135000"/>
                  </a:schemeClr>
                  <a:prstClr val="white"/>
                </a:duotone>
                <a:clrChange>
                  <a:clrFrom>
                    <a:srgbClr val="FFFFFF"/>
                  </a:clrFrom>
                  <a:clrTo>
                    <a:srgbClr val="FFFFFF">
                      <a:alpha val="0"/>
                    </a:srgbClr>
                  </a:clrTo>
                </a:clrChange>
              </a:blip>
              <a:stretch>
                <a:fillRect/>
              </a:stretch>
            </p:blipFill>
            <p:spPr>
              <a:xfrm>
                <a:off x="6333989" y="1916832"/>
                <a:ext cx="5194008" cy="3564018"/>
              </a:xfrm>
              <a:prstGeom prst="rect">
                <a:avLst/>
              </a:prstGeom>
            </p:spPr>
          </p:pic>
          <p:sp>
            <p:nvSpPr>
              <p:cNvPr id="64" name="Textfeld 63">
                <a:extLst>
                  <a:ext uri="{FF2B5EF4-FFF2-40B4-BE49-F238E27FC236}">
                    <a16:creationId xmlns:a16="http://schemas.microsoft.com/office/drawing/2014/main" id="{4EE55C5C-32A4-2082-A934-CA4F570FC1A7}"/>
                  </a:ext>
                </a:extLst>
              </p:cNvPr>
              <p:cNvSpPr txBox="1"/>
              <p:nvPr/>
            </p:nvSpPr>
            <p:spPr>
              <a:xfrm>
                <a:off x="7327609" y="2198687"/>
                <a:ext cx="3206767" cy="400110"/>
              </a:xfrm>
              <a:prstGeom prst="rect">
                <a:avLst/>
              </a:prstGeom>
              <a:solidFill>
                <a:schemeClr val="bg1">
                  <a:lumMod val="95000"/>
                </a:schemeClr>
              </a:solidFill>
            </p:spPr>
            <p:txBody>
              <a:bodyPr wrap="square" rtlCol="0">
                <a:spAutoFit/>
              </a:bodyPr>
              <a:lstStyle/>
              <a:p>
                <a:r>
                  <a:rPr lang="de-CH" sz="2000" dirty="0">
                    <a:solidFill>
                      <a:srgbClr val="106D92"/>
                    </a:solidFill>
                    <a:latin typeface="Century Gothic" panose="020B0502020202020204" pitchFamily="34" charset="0"/>
                  </a:rPr>
                  <a:t>Telekommunikation</a:t>
                </a:r>
              </a:p>
            </p:txBody>
          </p:sp>
          <p:sp>
            <p:nvSpPr>
              <p:cNvPr id="65" name="Textfeld 64">
                <a:extLst>
                  <a:ext uri="{FF2B5EF4-FFF2-40B4-BE49-F238E27FC236}">
                    <a16:creationId xmlns:a16="http://schemas.microsoft.com/office/drawing/2014/main" id="{25DE56D0-41B1-BEE7-A023-532B29958061}"/>
                  </a:ext>
                </a:extLst>
              </p:cNvPr>
              <p:cNvSpPr txBox="1"/>
              <p:nvPr/>
            </p:nvSpPr>
            <p:spPr>
              <a:xfrm>
                <a:off x="9026146" y="5209455"/>
                <a:ext cx="558166" cy="307777"/>
              </a:xfrm>
              <a:prstGeom prst="rect">
                <a:avLst/>
              </a:prstGeom>
              <a:solidFill>
                <a:schemeClr val="bg1">
                  <a:lumMod val="95000"/>
                </a:schemeClr>
              </a:solidFill>
            </p:spPr>
            <p:txBody>
              <a:bodyPr wrap="none" rtlCol="0">
                <a:spAutoFit/>
              </a:bodyPr>
              <a:lstStyle/>
              <a:p>
                <a:r>
                  <a:rPr lang="de-CH" sz="1400" dirty="0">
                    <a:solidFill>
                      <a:srgbClr val="106D92"/>
                    </a:solidFill>
                    <a:latin typeface="Century Gothic" panose="020B0502020202020204" pitchFamily="34" charset="0"/>
                  </a:rPr>
                  <a:t>Jahr</a:t>
                </a:r>
              </a:p>
            </p:txBody>
          </p:sp>
          <p:sp>
            <p:nvSpPr>
              <p:cNvPr id="66" name="Textfeld 65">
                <a:extLst>
                  <a:ext uri="{FF2B5EF4-FFF2-40B4-BE49-F238E27FC236}">
                    <a16:creationId xmlns:a16="http://schemas.microsoft.com/office/drawing/2014/main" id="{53AFC22D-7BDB-B355-B636-563B2613FE75}"/>
                  </a:ext>
                </a:extLst>
              </p:cNvPr>
              <p:cNvSpPr txBox="1"/>
              <p:nvPr/>
            </p:nvSpPr>
            <p:spPr>
              <a:xfrm rot="16200000">
                <a:off x="4999319" y="3336759"/>
                <a:ext cx="3118280" cy="338554"/>
              </a:xfrm>
              <a:prstGeom prst="rect">
                <a:avLst/>
              </a:prstGeom>
              <a:solidFill>
                <a:schemeClr val="bg1">
                  <a:lumMod val="95000"/>
                </a:schemeClr>
              </a:solidFill>
            </p:spPr>
            <p:txBody>
              <a:bodyPr wrap="square" rtlCol="0">
                <a:spAutoFit/>
              </a:bodyPr>
              <a:lstStyle/>
              <a:p>
                <a:pPr algn="ctr"/>
                <a:r>
                  <a:rPr lang="de-CH" sz="1600" dirty="0">
                    <a:solidFill>
                      <a:srgbClr val="106D92"/>
                    </a:solidFill>
                    <a:latin typeface="Century Gothic" panose="020B0502020202020204" pitchFamily="34" charset="0"/>
                  </a:rPr>
                  <a:t>Milliarden Telefon-Abos</a:t>
                </a:r>
              </a:p>
            </p:txBody>
          </p:sp>
        </p:grpSp>
      </p:grpSp>
    </p:spTree>
    <p:extLst>
      <p:ext uri="{BB962C8B-B14F-4D97-AF65-F5344CB8AC3E}">
        <p14:creationId xmlns:p14="http://schemas.microsoft.com/office/powerpoint/2010/main" val="35312304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B0F198C5-AA1D-1C7A-5AEE-093C1F0933D0}"/>
              </a:ext>
            </a:extLst>
          </p:cNvPr>
          <p:cNvSpPr/>
          <p:nvPr/>
        </p:nvSpPr>
        <p:spPr bwMode="auto">
          <a:xfrm>
            <a:off x="29555" y="0"/>
            <a:ext cx="12162445"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3">
            <a:biLevel thresh="75000"/>
            <a:extLst>
              <a:ext uri="{28A0092B-C50C-407E-A947-70E740481C1C}">
                <a14:useLocalDpi xmlns:a14="http://schemas.microsoft.com/office/drawing/2010/main" val="0"/>
              </a:ext>
            </a:extLst>
          </a:blip>
          <a:srcRect l="6477" r="55316"/>
          <a:stretch/>
        </p:blipFill>
        <p:spPr bwMode="auto">
          <a:xfrm>
            <a:off x="33477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3599" y="0"/>
            <a:ext cx="12192000"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3683732"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3432999"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pic>
        <p:nvPicPr>
          <p:cNvPr id="9" name="Bildplatzhalter 5">
            <a:extLst>
              <a:ext uri="{FF2B5EF4-FFF2-40B4-BE49-F238E27FC236}">
                <a16:creationId xmlns:a16="http://schemas.microsoft.com/office/drawing/2014/main" id="{151FA303-240F-FC3A-F13A-C6C6158FC62E}"/>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l="11448" t="-36" r="35148" b="36"/>
          <a:stretch/>
        </p:blipFill>
        <p:spPr>
          <a:xfrm>
            <a:off x="-6655465" y="0"/>
            <a:ext cx="5499100" cy="6858000"/>
          </a:xfrm>
          <a:prstGeom prst="rect">
            <a:avLst/>
          </a:prstGeom>
        </p:spPr>
      </p:pic>
      <p:sp>
        <p:nvSpPr>
          <p:cNvPr id="10" name="Rectangle 1">
            <a:extLst>
              <a:ext uri="{FF2B5EF4-FFF2-40B4-BE49-F238E27FC236}">
                <a16:creationId xmlns:a16="http://schemas.microsoft.com/office/drawing/2014/main" id="{268FF383-1F8C-194E-4A23-DD3BBABC3935}"/>
              </a:ext>
            </a:extLst>
          </p:cNvPr>
          <p:cNvSpPr/>
          <p:nvPr/>
        </p:nvSpPr>
        <p:spPr>
          <a:xfrm>
            <a:off x="-4375889" y="0"/>
            <a:ext cx="3219524" cy="6858000"/>
          </a:xfrm>
          <a:prstGeom prst="rect">
            <a:avLst/>
          </a:prstGeom>
          <a:gradFill flip="none" rotWithShape="1">
            <a:gsLst>
              <a:gs pos="0">
                <a:srgbClr val="0B523E"/>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hteck 13">
            <a:extLst>
              <a:ext uri="{FF2B5EF4-FFF2-40B4-BE49-F238E27FC236}">
                <a16:creationId xmlns:a16="http://schemas.microsoft.com/office/drawing/2014/main" id="{B94330D0-DB58-8442-9986-9AA2F12CAA2A}"/>
              </a:ext>
            </a:extLst>
          </p:cNvPr>
          <p:cNvSpPr/>
          <p:nvPr/>
        </p:nvSpPr>
        <p:spPr>
          <a:xfrm>
            <a:off x="12775808" y="0"/>
            <a:ext cx="6692900" cy="6858000"/>
          </a:xfrm>
          <a:prstGeom prst="rect">
            <a:avLst/>
          </a:prstGeom>
          <a:solidFill>
            <a:srgbClr val="0B5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ubtitle 2">
            <a:extLst>
              <a:ext uri="{FF2B5EF4-FFF2-40B4-BE49-F238E27FC236}">
                <a16:creationId xmlns:a16="http://schemas.microsoft.com/office/drawing/2014/main" id="{FEDB8478-FD7A-FCED-0247-33E6A688834E}"/>
              </a:ext>
            </a:extLst>
          </p:cNvPr>
          <p:cNvSpPr txBox="1">
            <a:spLocks/>
          </p:cNvSpPr>
          <p:nvPr/>
        </p:nvSpPr>
        <p:spPr bwMode="auto">
          <a:xfrm>
            <a:off x="13372708" y="1504950"/>
            <a:ext cx="5613400" cy="3848100"/>
          </a:xfrm>
          <a:prstGeom prst="rect">
            <a:avLst/>
          </a:prstGeom>
          <a:noFill/>
          <a:ln w="9525">
            <a:noFill/>
            <a:miter lim="800000"/>
            <a:headEnd/>
            <a:tailEnd/>
          </a:ln>
          <a:effectLst/>
        </p:spPr>
        <p:txBody>
          <a:bodyPr vert="horz" wrap="square" lIns="0" tIns="0" rIns="0" bIns="0" numCol="1" anchor="t" anchorCtr="0" compatLnSpc="1">
            <a:prstTxWarp prst="textNoShape">
              <a:avLst/>
            </a:prstTxWarp>
            <a:normAutofit/>
          </a:bodyPr>
          <a:lstStyle>
            <a:defPPr>
              <a:defRPr lang="de-CH"/>
            </a:defPPr>
            <a:lvl1pPr algn="l" rtl="0" eaLnBrk="1" fontAlgn="base" hangingPunct="1">
              <a:spcBef>
                <a:spcPct val="0"/>
              </a:spcBef>
              <a:spcAft>
                <a:spcPct val="0"/>
              </a:spcAft>
              <a:defRPr sz="1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r>
              <a:rPr lang="en-US" sz="3200" noProof="1">
                <a:solidFill>
                  <a:schemeClr val="bg1"/>
                </a:solidFill>
                <a:latin typeface="Century Gothic" panose="020B0502020202020204" pitchFamily="34" charset="0"/>
              </a:rPr>
              <a:t>At the heart of this will be our growth strategy, the European Green Deal, and </a:t>
            </a:r>
            <a:r>
              <a:rPr lang="en-US" sz="3200" b="1" noProof="1">
                <a:solidFill>
                  <a:schemeClr val="bg1"/>
                </a:solidFill>
                <a:latin typeface="Century Gothic" panose="020B0502020202020204" pitchFamily="34" charset="0"/>
              </a:rPr>
              <a:t>the twin transition and opportunity of digitalisation and decarbonization.</a:t>
            </a:r>
          </a:p>
        </p:txBody>
      </p:sp>
      <p:sp>
        <p:nvSpPr>
          <p:cNvPr id="26" name="Text Placeholder 7">
            <a:extLst>
              <a:ext uri="{FF2B5EF4-FFF2-40B4-BE49-F238E27FC236}">
                <a16:creationId xmlns:a16="http://schemas.microsoft.com/office/drawing/2014/main" id="{60DF4823-ECC5-E0A4-9866-86D613856959}"/>
              </a:ext>
            </a:extLst>
          </p:cNvPr>
          <p:cNvSpPr txBox="1">
            <a:spLocks/>
          </p:cNvSpPr>
          <p:nvPr/>
        </p:nvSpPr>
        <p:spPr bwMode="auto">
          <a:xfrm>
            <a:off x="13258408" y="5445224"/>
            <a:ext cx="5613400" cy="5524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defPPr>
              <a:defRPr lang="de-CH"/>
            </a:defPPr>
            <a:lvl1pPr algn="r" rtl="0" eaLnBrk="1" fontAlgn="base" hangingPunct="1">
              <a:spcBef>
                <a:spcPct val="0"/>
              </a:spcBef>
              <a:spcAft>
                <a:spcPct val="0"/>
              </a:spcAft>
              <a:defRPr sz="10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r>
              <a:rPr lang="en-US">
                <a:solidFill>
                  <a:schemeClr val="bg1"/>
                </a:solidFill>
                <a:latin typeface="Century Gothic" panose="020B0502020202020204" pitchFamily="34" charset="0"/>
              </a:rPr>
              <a:t>Ursula von der leyen, 2020</a:t>
            </a:r>
            <a:endParaRPr lang="en-US" dirty="0">
              <a:solidFill>
                <a:schemeClr val="bg1"/>
              </a:solidFill>
              <a:latin typeface="Century Gothic" panose="020B0502020202020204" pitchFamily="34" charset="0"/>
            </a:endParaRPr>
          </a:p>
        </p:txBody>
      </p:sp>
      <p:sp>
        <p:nvSpPr>
          <p:cNvPr id="27" name="Freeform: Shape 6">
            <a:extLst>
              <a:ext uri="{FF2B5EF4-FFF2-40B4-BE49-F238E27FC236}">
                <a16:creationId xmlns:a16="http://schemas.microsoft.com/office/drawing/2014/main" id="{46D5D5AA-D20E-A8A6-4698-619059B4498A}"/>
              </a:ext>
            </a:extLst>
          </p:cNvPr>
          <p:cNvSpPr/>
          <p:nvPr/>
        </p:nvSpPr>
        <p:spPr>
          <a:xfrm>
            <a:off x="12518209" y="1556792"/>
            <a:ext cx="747712" cy="647700"/>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reeform: Shape 4">
            <a:extLst>
              <a:ext uri="{FF2B5EF4-FFF2-40B4-BE49-F238E27FC236}">
                <a16:creationId xmlns:a16="http://schemas.microsoft.com/office/drawing/2014/main" id="{0D6AC137-F627-4F2B-22E7-B251AF6D8751}"/>
              </a:ext>
            </a:extLst>
          </p:cNvPr>
          <p:cNvSpPr/>
          <p:nvPr/>
        </p:nvSpPr>
        <p:spPr>
          <a:xfrm>
            <a:off x="18319299" y="4648200"/>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8">
            <a:extLst>
              <a:ext uri="{FF2B5EF4-FFF2-40B4-BE49-F238E27FC236}">
                <a16:creationId xmlns:a16="http://schemas.microsoft.com/office/drawing/2014/main" id="{C6867BD7-A5C0-BF88-BE53-4EBA374CCE21}"/>
              </a:ext>
            </a:extLst>
          </p:cNvPr>
          <p:cNvSpPr>
            <a:spLocks noChangeArrowheads="1"/>
          </p:cNvSpPr>
          <p:nvPr/>
        </p:nvSpPr>
        <p:spPr bwMode="auto">
          <a:xfrm>
            <a:off x="13924249"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a:t>
            </a:r>
            <a:r>
              <a:rPr lang="de-CH" altLang="de-DE" sz="1000" dirty="0">
                <a:solidFill>
                  <a:schemeClr val="bg1"/>
                </a:solidFill>
                <a:latin typeface="Century Gothic" panose="020B0502020202020204" pitchFamily="34" charset="0"/>
                <a:hlinkClick r:id="rId6">
                  <a:extLst>
                    <a:ext uri="{A12FA001-AC4F-418D-AE19-62706E023703}">
                      <ahyp:hlinkClr xmlns:ahyp="http://schemas.microsoft.com/office/drawing/2018/hyperlinkcolor" val="tx"/>
                    </a:ext>
                  </a:extLst>
                </a:hlinkClick>
              </a:rPr>
              <a:t>Martos (2020)</a:t>
            </a:r>
            <a:endParaRPr lang="de-CH" altLang="de-DE" sz="1000" dirty="0">
              <a:solidFill>
                <a:schemeClr val="bg1"/>
              </a:solidFill>
              <a:latin typeface="Century Gothic" panose="020B0502020202020204" pitchFamily="34" charset="0"/>
            </a:endParaRPr>
          </a:p>
        </p:txBody>
      </p:sp>
      <p:sp>
        <p:nvSpPr>
          <p:cNvPr id="2" name="Rechteck 1">
            <a:extLst>
              <a:ext uri="{FF2B5EF4-FFF2-40B4-BE49-F238E27FC236}">
                <a16:creationId xmlns:a16="http://schemas.microsoft.com/office/drawing/2014/main" id="{F9BA7319-67F8-467B-FEA1-32AC45EF7588}"/>
              </a:ext>
            </a:extLst>
          </p:cNvPr>
          <p:cNvSpPr/>
          <p:nvPr/>
        </p:nvSpPr>
        <p:spPr bwMode="auto">
          <a:xfrm>
            <a:off x="-10030874"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4" name="Picture 4" descr="30+ Free Baby Footprint &amp; Footprint Images - Pixabay">
            <a:extLst>
              <a:ext uri="{FF2B5EF4-FFF2-40B4-BE49-F238E27FC236}">
                <a16:creationId xmlns:a16="http://schemas.microsoft.com/office/drawing/2014/main" id="{809A1CD5-9424-7E06-A308-5D51FBBDBED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56190"/>
          <a:stretch/>
        </p:blipFill>
        <p:spPr bwMode="auto">
          <a:xfrm>
            <a:off x="-8257604"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83BF121B-ED7A-7CF8-283F-91329C322098}"/>
              </a:ext>
            </a:extLst>
          </p:cNvPr>
          <p:cNvSpPr/>
          <p:nvPr/>
        </p:nvSpPr>
        <p:spPr bwMode="gray">
          <a:xfrm>
            <a:off x="-10030874"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Freihandform: Form 3">
            <a:extLst>
              <a:ext uri="{FF2B5EF4-FFF2-40B4-BE49-F238E27FC236}">
                <a16:creationId xmlns:a16="http://schemas.microsoft.com/office/drawing/2014/main" id="{1B9D825E-1DEC-59AA-8340-B7697FEF582D}"/>
              </a:ext>
            </a:extLst>
          </p:cNvPr>
          <p:cNvSpPr/>
          <p:nvPr/>
        </p:nvSpPr>
        <p:spPr>
          <a:xfrm>
            <a:off x="-4062622"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7" name="Titel 1">
            <a:extLst>
              <a:ext uri="{FF2B5EF4-FFF2-40B4-BE49-F238E27FC236}">
                <a16:creationId xmlns:a16="http://schemas.microsoft.com/office/drawing/2014/main" id="{D9B95EB1-EAA2-4319-9500-35A0E5A30B8A}"/>
              </a:ext>
            </a:extLst>
          </p:cNvPr>
          <p:cNvSpPr txBox="1">
            <a:spLocks/>
          </p:cNvSpPr>
          <p:nvPr/>
        </p:nvSpPr>
        <p:spPr bwMode="auto">
          <a:xfrm>
            <a:off x="-9535129"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8" name="Abgerundetes Rechteck 7">
            <a:extLst>
              <a:ext uri="{FF2B5EF4-FFF2-40B4-BE49-F238E27FC236}">
                <a16:creationId xmlns:a16="http://schemas.microsoft.com/office/drawing/2014/main" id="{73A5F7BC-F80E-FC30-290B-5BFD0E5C02EB}"/>
              </a:ext>
            </a:extLst>
          </p:cNvPr>
          <p:cNvSpPr/>
          <p:nvPr/>
        </p:nvSpPr>
        <p:spPr bwMode="auto">
          <a:xfrm>
            <a:off x="-9395171"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Tree>
    <p:extLst>
      <p:ext uri="{BB962C8B-B14F-4D97-AF65-F5344CB8AC3E}">
        <p14:creationId xmlns:p14="http://schemas.microsoft.com/office/powerpoint/2010/main" val="4121948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hteck 50">
            <a:extLst>
              <a:ext uri="{FF2B5EF4-FFF2-40B4-BE49-F238E27FC236}">
                <a16:creationId xmlns:a16="http://schemas.microsoft.com/office/drawing/2014/main" id="{42631EDC-19D2-9995-1E53-48171ED8FC1C}"/>
              </a:ext>
            </a:extLst>
          </p:cNvPr>
          <p:cNvSpPr/>
          <p:nvPr/>
        </p:nvSpPr>
        <p:spPr bwMode="auto">
          <a:xfrm>
            <a:off x="29555" y="0"/>
            <a:ext cx="12162445"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52" name="Picture 2" descr="How the carbon handprint is shaping a positive future | Acre · Acre">
            <a:extLst>
              <a:ext uri="{FF2B5EF4-FFF2-40B4-BE49-F238E27FC236}">
                <a16:creationId xmlns:a16="http://schemas.microsoft.com/office/drawing/2014/main" id="{092F390D-1FB8-AAAF-3D8E-72E9AFFCE5ED}"/>
              </a:ext>
            </a:extLst>
          </p:cNvPr>
          <p:cNvPicPr>
            <a:picLocks noChangeAspect="1" noChangeArrowheads="1"/>
          </p:cNvPicPr>
          <p:nvPr/>
        </p:nvPicPr>
        <p:blipFill rotWithShape="1">
          <a:blip r:embed="rId3">
            <a:biLevel thresh="75000"/>
            <a:extLst>
              <a:ext uri="{28A0092B-C50C-407E-A947-70E740481C1C}">
                <a14:useLocalDpi xmlns:a14="http://schemas.microsoft.com/office/drawing/2010/main" val="0"/>
              </a:ext>
            </a:extLst>
          </a:blip>
          <a:srcRect l="6477" r="55316"/>
          <a:stretch/>
        </p:blipFill>
        <p:spPr bwMode="auto">
          <a:xfrm>
            <a:off x="33477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53" name="Text">
            <a:extLst>
              <a:ext uri="{FF2B5EF4-FFF2-40B4-BE49-F238E27FC236}">
                <a16:creationId xmlns:a16="http://schemas.microsoft.com/office/drawing/2014/main" id="{E7BDA457-3FB0-4C8B-3FED-1AF6B683BAB3}"/>
              </a:ext>
            </a:extLst>
          </p:cNvPr>
          <p:cNvSpPr/>
          <p:nvPr/>
        </p:nvSpPr>
        <p:spPr bwMode="gray">
          <a:xfrm>
            <a:off x="-3599" y="0"/>
            <a:ext cx="12192000"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4" name="Rechteck 53">
            <a:extLst>
              <a:ext uri="{FF2B5EF4-FFF2-40B4-BE49-F238E27FC236}">
                <a16:creationId xmlns:a16="http://schemas.microsoft.com/office/drawing/2014/main" id="{9DA6B4E5-52D6-BAC4-DBAE-FEE17CD996D9}"/>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5" name="Titel 1">
            <a:extLst>
              <a:ext uri="{FF2B5EF4-FFF2-40B4-BE49-F238E27FC236}">
                <a16:creationId xmlns:a16="http://schemas.microsoft.com/office/drawing/2014/main" id="{78238770-E305-6476-DE8D-7CA42ADFC641}"/>
              </a:ext>
            </a:extLst>
          </p:cNvPr>
          <p:cNvSpPr txBox="1">
            <a:spLocks/>
          </p:cNvSpPr>
          <p:nvPr/>
        </p:nvSpPr>
        <p:spPr bwMode="auto">
          <a:xfrm>
            <a:off x="3683732"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56" name="Abgerundetes Rechteck 55">
            <a:extLst>
              <a:ext uri="{FF2B5EF4-FFF2-40B4-BE49-F238E27FC236}">
                <a16:creationId xmlns:a16="http://schemas.microsoft.com/office/drawing/2014/main" id="{2AFF007B-CD5A-0248-D8AC-9522124856A5}"/>
              </a:ext>
            </a:extLst>
          </p:cNvPr>
          <p:cNvSpPr/>
          <p:nvPr/>
        </p:nvSpPr>
        <p:spPr bwMode="auto">
          <a:xfrm>
            <a:off x="3432999"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
        <p:nvSpPr>
          <p:cNvPr id="14" name="Rechteck 13">
            <a:extLst>
              <a:ext uri="{FF2B5EF4-FFF2-40B4-BE49-F238E27FC236}">
                <a16:creationId xmlns:a16="http://schemas.microsoft.com/office/drawing/2014/main" id="{6EE5B0E2-94C0-EF7D-EA47-35A247E0781B}"/>
              </a:ext>
            </a:extLst>
          </p:cNvPr>
          <p:cNvSpPr/>
          <p:nvPr/>
        </p:nvSpPr>
        <p:spPr>
          <a:xfrm>
            <a:off x="5499100" y="0"/>
            <a:ext cx="6692900" cy="6858000"/>
          </a:xfrm>
          <a:prstGeom prst="rect">
            <a:avLst/>
          </a:prstGeom>
          <a:solidFill>
            <a:srgbClr val="0B5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2FD2917B-2853-4208-8FE6-72388B0C5BA7}"/>
              </a:ext>
            </a:extLst>
          </p:cNvPr>
          <p:cNvSpPr>
            <a:spLocks noGrp="1"/>
          </p:cNvSpPr>
          <p:nvPr>
            <p:ph type="body" sz="quarter" idx="10"/>
          </p:nvPr>
        </p:nvSpPr>
        <p:spPr>
          <a:xfrm>
            <a:off x="6096000" y="1504950"/>
            <a:ext cx="5613400" cy="3848100"/>
          </a:xfrm>
        </p:spPr>
        <p:txBody>
          <a:bodyPr>
            <a:normAutofit/>
          </a:bodyPr>
          <a:lstStyle/>
          <a:p>
            <a:pPr algn="l"/>
            <a:r>
              <a:rPr lang="en-US" sz="3200" noProof="1">
                <a:solidFill>
                  <a:schemeClr val="bg1"/>
                </a:solidFill>
                <a:latin typeface="Century Gothic" panose="020B0502020202020204" pitchFamily="34" charset="0"/>
              </a:rPr>
              <a:t>At the heart of this will be our growth strategy, the European Green Deal, and </a:t>
            </a:r>
            <a:r>
              <a:rPr lang="en-US" sz="3200" b="1" noProof="1">
                <a:solidFill>
                  <a:schemeClr val="bg1"/>
                </a:solidFill>
                <a:latin typeface="Century Gothic" panose="020B0502020202020204" pitchFamily="34" charset="0"/>
              </a:rPr>
              <a:t>the twin transition and opportunity of digitalisation and decarbonization.</a:t>
            </a:r>
          </a:p>
        </p:txBody>
      </p:sp>
      <p:sp>
        <p:nvSpPr>
          <p:cNvPr id="8" name="Text Placeholder 7">
            <a:extLst>
              <a:ext uri="{FF2B5EF4-FFF2-40B4-BE49-F238E27FC236}">
                <a16:creationId xmlns:a16="http://schemas.microsoft.com/office/drawing/2014/main" id="{B56208D5-BF14-4547-A195-0649D1984E4C}"/>
              </a:ext>
            </a:extLst>
          </p:cNvPr>
          <p:cNvSpPr>
            <a:spLocks noGrp="1"/>
          </p:cNvSpPr>
          <p:nvPr>
            <p:ph type="body" sz="quarter" idx="11"/>
          </p:nvPr>
        </p:nvSpPr>
        <p:spPr>
          <a:xfrm>
            <a:off x="5981700" y="5445224"/>
            <a:ext cx="5613400" cy="552450"/>
          </a:xfrm>
        </p:spPr>
        <p:txBody>
          <a:bodyPr/>
          <a:lstStyle/>
          <a:p>
            <a:r>
              <a:rPr lang="en-US" dirty="0">
                <a:solidFill>
                  <a:schemeClr val="bg1"/>
                </a:solidFill>
                <a:latin typeface="Century Gothic" panose="020B0502020202020204" pitchFamily="34" charset="0"/>
              </a:rPr>
              <a:t>Ursula von der </a:t>
            </a:r>
            <a:r>
              <a:rPr lang="en-US" dirty="0" err="1">
                <a:solidFill>
                  <a:schemeClr val="bg1"/>
                </a:solidFill>
                <a:latin typeface="Century Gothic" panose="020B0502020202020204" pitchFamily="34" charset="0"/>
              </a:rPr>
              <a:t>leyen</a:t>
            </a:r>
            <a:r>
              <a:rPr lang="en-US" dirty="0">
                <a:solidFill>
                  <a:schemeClr val="bg1"/>
                </a:solidFill>
                <a:latin typeface="Century Gothic" panose="020B0502020202020204" pitchFamily="34" charset="0"/>
              </a:rPr>
              <a:t>, 2020</a:t>
            </a:r>
          </a:p>
        </p:txBody>
      </p:sp>
      <p:pic>
        <p:nvPicPr>
          <p:cNvPr id="6" name="Bildplatzhalter 5">
            <a:extLst>
              <a:ext uri="{FF2B5EF4-FFF2-40B4-BE49-F238E27FC236}">
                <a16:creationId xmlns:a16="http://schemas.microsoft.com/office/drawing/2014/main" id="{AD2E39FE-8322-77E2-50E5-69861592DA1E}"/>
              </a:ext>
            </a:extLst>
          </p:cNvPr>
          <p:cNvPicPr>
            <a:picLocks noGrp="1" noChangeAspect="1"/>
          </p:cNvPicPr>
          <p:nvPr>
            <p:ph type="pic" sz="quarter" idx="13"/>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l="11448" t="-36" r="35148" b="36"/>
          <a:stretch/>
        </p:blipFill>
        <p:spPr>
          <a:xfrm>
            <a:off x="0" y="0"/>
            <a:ext cx="5499100" cy="6858000"/>
          </a:xfrm>
        </p:spPr>
      </p:pic>
      <p:sp>
        <p:nvSpPr>
          <p:cNvPr id="2" name="Rectangle 1">
            <a:extLst>
              <a:ext uri="{FF2B5EF4-FFF2-40B4-BE49-F238E27FC236}">
                <a16:creationId xmlns:a16="http://schemas.microsoft.com/office/drawing/2014/main" id="{37C724E2-C14E-4A7A-B6FF-C38978397858}"/>
              </a:ext>
            </a:extLst>
          </p:cNvPr>
          <p:cNvSpPr/>
          <p:nvPr/>
        </p:nvSpPr>
        <p:spPr>
          <a:xfrm>
            <a:off x="2279576" y="0"/>
            <a:ext cx="3219524" cy="6858000"/>
          </a:xfrm>
          <a:prstGeom prst="rect">
            <a:avLst/>
          </a:prstGeom>
          <a:gradFill flip="none" rotWithShape="1">
            <a:gsLst>
              <a:gs pos="0">
                <a:srgbClr val="0B523E"/>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484B6915-96E2-4916-9D46-F2C366E38C84}"/>
              </a:ext>
            </a:extLst>
          </p:cNvPr>
          <p:cNvSpPr/>
          <p:nvPr/>
        </p:nvSpPr>
        <p:spPr>
          <a:xfrm>
            <a:off x="5241501" y="1556792"/>
            <a:ext cx="747712" cy="647700"/>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Freeform: Shape 4">
            <a:extLst>
              <a:ext uri="{FF2B5EF4-FFF2-40B4-BE49-F238E27FC236}">
                <a16:creationId xmlns:a16="http://schemas.microsoft.com/office/drawing/2014/main" id="{9E238A25-591D-455E-98BF-29C35BB2B926}"/>
              </a:ext>
            </a:extLst>
          </p:cNvPr>
          <p:cNvSpPr/>
          <p:nvPr/>
        </p:nvSpPr>
        <p:spPr>
          <a:xfrm>
            <a:off x="11042591" y="4648200"/>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hteck 8">
            <a:extLst>
              <a:ext uri="{FF2B5EF4-FFF2-40B4-BE49-F238E27FC236}">
                <a16:creationId xmlns:a16="http://schemas.microsoft.com/office/drawing/2014/main" id="{2E3247DB-57DB-1A7D-604B-CA54F615F2D6}"/>
              </a:ext>
            </a:extLst>
          </p:cNvPr>
          <p:cNvSpPr>
            <a:spLocks noChangeArrowheads="1"/>
          </p:cNvSpPr>
          <p:nvPr/>
        </p:nvSpPr>
        <p:spPr bwMode="auto">
          <a:xfrm>
            <a:off x="6647541"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a:t>
            </a:r>
            <a:r>
              <a:rPr lang="de-CH" altLang="de-DE" sz="1000" dirty="0">
                <a:solidFill>
                  <a:schemeClr val="bg1"/>
                </a:solidFill>
                <a:latin typeface="Century Gothic" panose="020B0502020202020204" pitchFamily="34" charset="0"/>
                <a:hlinkClick r:id="rId6">
                  <a:extLst>
                    <a:ext uri="{A12FA001-AC4F-418D-AE19-62706E023703}">
                      <ahyp:hlinkClr xmlns:ahyp="http://schemas.microsoft.com/office/drawing/2018/hyperlinkcolor" val="tx"/>
                    </a:ext>
                  </a:extLst>
                </a:hlinkClick>
              </a:rPr>
              <a:t>Martos (2020)</a:t>
            </a:r>
            <a:endParaRPr lang="de-CH" altLang="de-DE" sz="1000" dirty="0">
              <a:solidFill>
                <a:schemeClr val="bg1"/>
              </a:solidFill>
              <a:latin typeface="Century Gothic" panose="020B0502020202020204" pitchFamily="34" charset="0"/>
            </a:endParaRPr>
          </a:p>
        </p:txBody>
      </p:sp>
      <p:sp>
        <p:nvSpPr>
          <p:cNvPr id="4" name="Rechteck 3">
            <a:extLst>
              <a:ext uri="{FF2B5EF4-FFF2-40B4-BE49-F238E27FC236}">
                <a16:creationId xmlns:a16="http://schemas.microsoft.com/office/drawing/2014/main" id="{437BCA8C-714C-1FC4-BD22-60AFC2F86235}"/>
              </a:ext>
            </a:extLst>
          </p:cNvPr>
          <p:cNvSpPr/>
          <p:nvPr/>
        </p:nvSpPr>
        <p:spPr bwMode="auto">
          <a:xfrm>
            <a:off x="13340441" y="182207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graphicFrame>
        <p:nvGraphicFramePr>
          <p:cNvPr id="9" name="Diagramm 8">
            <a:extLst>
              <a:ext uri="{FF2B5EF4-FFF2-40B4-BE49-F238E27FC236}">
                <a16:creationId xmlns:a16="http://schemas.microsoft.com/office/drawing/2014/main" id="{CC29E4F2-B21E-00A7-9652-54647DFC732B}"/>
              </a:ext>
            </a:extLst>
          </p:cNvPr>
          <p:cNvGraphicFramePr/>
          <p:nvPr>
            <p:extLst>
              <p:ext uri="{D42A27DB-BD31-4B8C-83A1-F6EECF244321}">
                <p14:modId xmlns:p14="http://schemas.microsoft.com/office/powerpoint/2010/main" val="173547065"/>
              </p:ext>
            </p:extLst>
          </p:nvPr>
        </p:nvGraphicFramePr>
        <p:xfrm>
          <a:off x="13628513" y="3569384"/>
          <a:ext cx="7861590" cy="1947848"/>
        </p:xfrm>
        <a:graphic>
          <a:graphicData uri="http://schemas.openxmlformats.org/drawingml/2006/chart">
            <c:chart xmlns:c="http://schemas.openxmlformats.org/drawingml/2006/chart" xmlns:r="http://schemas.openxmlformats.org/officeDocument/2006/relationships" r:id="rId7"/>
          </a:graphicData>
        </a:graphic>
      </p:graphicFrame>
      <p:sp>
        <p:nvSpPr>
          <p:cNvPr id="10" name="Titel 1">
            <a:extLst>
              <a:ext uri="{FF2B5EF4-FFF2-40B4-BE49-F238E27FC236}">
                <a16:creationId xmlns:a16="http://schemas.microsoft.com/office/drawing/2014/main" id="{AB4525D1-52C8-304E-7C08-AB778CCE30E8}"/>
              </a:ext>
            </a:extLst>
          </p:cNvPr>
          <p:cNvSpPr txBox="1">
            <a:spLocks/>
          </p:cNvSpPr>
          <p:nvPr/>
        </p:nvSpPr>
        <p:spPr bwMode="auto">
          <a:xfrm>
            <a:off x="13747809" y="186160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1800" kern="0" dirty="0">
                <a:solidFill>
                  <a:schemeClr val="bg2"/>
                </a:solidFill>
                <a:latin typeface="Century Gothic" panose="020B0502020202020204" pitchFamily="34" charset="0"/>
              </a:rPr>
              <a:t>Durch IKT ermöglichte THG-Einsparungen nach Sektor 2030 in DE</a:t>
            </a:r>
          </a:p>
        </p:txBody>
      </p:sp>
      <p:sp>
        <p:nvSpPr>
          <p:cNvPr id="11" name="Titel 1">
            <a:extLst>
              <a:ext uri="{FF2B5EF4-FFF2-40B4-BE49-F238E27FC236}">
                <a16:creationId xmlns:a16="http://schemas.microsoft.com/office/drawing/2014/main" id="{0D456DFC-8150-5CC4-FBD0-F9ADE1835DBC}"/>
              </a:ext>
            </a:extLst>
          </p:cNvPr>
          <p:cNvSpPr txBox="1">
            <a:spLocks/>
          </p:cNvSpPr>
          <p:nvPr/>
        </p:nvSpPr>
        <p:spPr bwMode="auto">
          <a:xfrm>
            <a:off x="22386569" y="186160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1800" kern="0" dirty="0">
                <a:solidFill>
                  <a:schemeClr val="bg2"/>
                </a:solidFill>
                <a:latin typeface="Century Gothic" panose="020B0502020202020204" pitchFamily="34" charset="0"/>
              </a:rPr>
              <a:t>THG-Emissionen 2022</a:t>
            </a:r>
          </a:p>
        </p:txBody>
      </p:sp>
      <p:cxnSp>
        <p:nvCxnSpPr>
          <p:cNvPr id="12" name="Gerade Verbindung 11">
            <a:extLst>
              <a:ext uri="{FF2B5EF4-FFF2-40B4-BE49-F238E27FC236}">
                <a16:creationId xmlns:a16="http://schemas.microsoft.com/office/drawing/2014/main" id="{E7ADA37F-E186-80AB-7E57-2706DE5C7CD0}"/>
              </a:ext>
            </a:extLst>
          </p:cNvPr>
          <p:cNvCxnSpPr>
            <a:cxnSpLocks/>
          </p:cNvCxnSpPr>
          <p:nvPr/>
        </p:nvCxnSpPr>
        <p:spPr bwMode="auto">
          <a:xfrm>
            <a:off x="21052369" y="3756472"/>
            <a:ext cx="1182309" cy="5233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13" name="Gerade Verbindung 12">
            <a:extLst>
              <a:ext uri="{FF2B5EF4-FFF2-40B4-BE49-F238E27FC236}">
                <a16:creationId xmlns:a16="http://schemas.microsoft.com/office/drawing/2014/main" id="{9DD57F14-9376-32A2-DD1A-465F246DD626}"/>
              </a:ext>
            </a:extLst>
          </p:cNvPr>
          <p:cNvCxnSpPr>
            <a:cxnSpLocks/>
          </p:cNvCxnSpPr>
          <p:nvPr/>
        </p:nvCxnSpPr>
        <p:spPr bwMode="auto">
          <a:xfrm flipV="1">
            <a:off x="21052369" y="4326617"/>
            <a:ext cx="1182309" cy="1008286"/>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15" name="Textfeld 14">
            <a:extLst>
              <a:ext uri="{FF2B5EF4-FFF2-40B4-BE49-F238E27FC236}">
                <a16:creationId xmlns:a16="http://schemas.microsoft.com/office/drawing/2014/main" id="{3FCEAF3A-E43A-0704-42D9-58F73B2B73DE}"/>
              </a:ext>
            </a:extLst>
          </p:cNvPr>
          <p:cNvSpPr txBox="1"/>
          <p:nvPr/>
        </p:nvSpPr>
        <p:spPr>
          <a:xfrm>
            <a:off x="14264819" y="5373216"/>
            <a:ext cx="880369" cy="323165"/>
          </a:xfrm>
          <a:prstGeom prst="rect">
            <a:avLst/>
          </a:prstGeom>
          <a:noFill/>
        </p:spPr>
        <p:txBody>
          <a:bodyPr wrap="none" rtlCol="0">
            <a:spAutoFit/>
          </a:bodyPr>
          <a:lstStyle/>
          <a:p>
            <a:pPr algn="ctr"/>
            <a:r>
              <a:rPr lang="de-CH" sz="1500" b="1" dirty="0">
                <a:latin typeface="Century Gothic" panose="020B0502020202020204" pitchFamily="34" charset="0"/>
              </a:rPr>
              <a:t>Energie</a:t>
            </a:r>
          </a:p>
        </p:txBody>
      </p:sp>
      <p:sp>
        <p:nvSpPr>
          <p:cNvPr id="16" name="Textfeld 15">
            <a:extLst>
              <a:ext uri="{FF2B5EF4-FFF2-40B4-BE49-F238E27FC236}">
                <a16:creationId xmlns:a16="http://schemas.microsoft.com/office/drawing/2014/main" id="{820B9409-7F99-81DB-4F06-A11092364879}"/>
              </a:ext>
            </a:extLst>
          </p:cNvPr>
          <p:cNvSpPr txBox="1"/>
          <p:nvPr/>
        </p:nvSpPr>
        <p:spPr>
          <a:xfrm>
            <a:off x="15375268" y="5373216"/>
            <a:ext cx="1088760" cy="323165"/>
          </a:xfrm>
          <a:prstGeom prst="rect">
            <a:avLst/>
          </a:prstGeom>
          <a:noFill/>
        </p:spPr>
        <p:txBody>
          <a:bodyPr wrap="none" rtlCol="0">
            <a:spAutoFit/>
          </a:bodyPr>
          <a:lstStyle/>
          <a:p>
            <a:pPr algn="ctr"/>
            <a:r>
              <a:rPr lang="de-CH" sz="1500" b="1" dirty="0">
                <a:latin typeface="Century Gothic" panose="020B0502020202020204" pitchFamily="34" charset="0"/>
              </a:rPr>
              <a:t>Gebäude</a:t>
            </a:r>
          </a:p>
        </p:txBody>
      </p:sp>
      <p:sp>
        <p:nvSpPr>
          <p:cNvPr id="18" name="Textfeld 17">
            <a:extLst>
              <a:ext uri="{FF2B5EF4-FFF2-40B4-BE49-F238E27FC236}">
                <a16:creationId xmlns:a16="http://schemas.microsoft.com/office/drawing/2014/main" id="{EEEAB7F9-29BC-1195-3F51-9C4C4B92726F}"/>
              </a:ext>
            </a:extLst>
          </p:cNvPr>
          <p:cNvSpPr txBox="1"/>
          <p:nvPr/>
        </p:nvSpPr>
        <p:spPr>
          <a:xfrm>
            <a:off x="16638990" y="5373216"/>
            <a:ext cx="970137" cy="323165"/>
          </a:xfrm>
          <a:prstGeom prst="rect">
            <a:avLst/>
          </a:prstGeom>
          <a:noFill/>
        </p:spPr>
        <p:txBody>
          <a:bodyPr wrap="none" rtlCol="0">
            <a:spAutoFit/>
          </a:bodyPr>
          <a:lstStyle/>
          <a:p>
            <a:pPr algn="ctr"/>
            <a:r>
              <a:rPr lang="de-CH" sz="1500" b="1" dirty="0">
                <a:latin typeface="Century Gothic" panose="020B0502020202020204" pitchFamily="34" charset="0"/>
              </a:rPr>
              <a:t>Industrie</a:t>
            </a:r>
          </a:p>
        </p:txBody>
      </p:sp>
      <p:sp>
        <p:nvSpPr>
          <p:cNvPr id="19" name="Textfeld 18">
            <a:extLst>
              <a:ext uri="{FF2B5EF4-FFF2-40B4-BE49-F238E27FC236}">
                <a16:creationId xmlns:a16="http://schemas.microsoft.com/office/drawing/2014/main" id="{5C1AFD79-96DA-FDEA-0211-67B9FA4CB482}"/>
              </a:ext>
            </a:extLst>
          </p:cNvPr>
          <p:cNvSpPr txBox="1"/>
          <p:nvPr/>
        </p:nvSpPr>
        <p:spPr>
          <a:xfrm>
            <a:off x="17847743" y="5373216"/>
            <a:ext cx="1066319" cy="553998"/>
          </a:xfrm>
          <a:prstGeom prst="rect">
            <a:avLst/>
          </a:prstGeom>
          <a:noFill/>
        </p:spPr>
        <p:txBody>
          <a:bodyPr wrap="none" rtlCol="0">
            <a:spAutoFit/>
          </a:bodyPr>
          <a:lstStyle/>
          <a:p>
            <a:pPr algn="ctr"/>
            <a:r>
              <a:rPr lang="de-CH" sz="1500" b="1" dirty="0">
                <a:latin typeface="Century Gothic" panose="020B0502020202020204" pitchFamily="34" charset="0"/>
              </a:rPr>
              <a:t>Land-</a:t>
            </a:r>
            <a:br>
              <a:rPr lang="de-CH" sz="1500" b="1" dirty="0">
                <a:latin typeface="Century Gothic" panose="020B0502020202020204" pitchFamily="34" charset="0"/>
              </a:rPr>
            </a:br>
            <a:r>
              <a:rPr lang="de-CH" sz="1500" b="1" dirty="0" err="1">
                <a:latin typeface="Century Gothic" panose="020B0502020202020204" pitchFamily="34" charset="0"/>
              </a:rPr>
              <a:t>wirtschaft</a:t>
            </a:r>
            <a:endParaRPr lang="de-CH" sz="1500" b="1" dirty="0">
              <a:latin typeface="Century Gothic" panose="020B0502020202020204" pitchFamily="34" charset="0"/>
            </a:endParaRPr>
          </a:p>
        </p:txBody>
      </p:sp>
      <p:sp>
        <p:nvSpPr>
          <p:cNvPr id="20" name="Textfeld 19">
            <a:extLst>
              <a:ext uri="{FF2B5EF4-FFF2-40B4-BE49-F238E27FC236}">
                <a16:creationId xmlns:a16="http://schemas.microsoft.com/office/drawing/2014/main" id="{C5A284A2-B36C-2F5F-907C-7E4BBAD2DBBC}"/>
              </a:ext>
            </a:extLst>
          </p:cNvPr>
          <p:cNvSpPr txBox="1"/>
          <p:nvPr/>
        </p:nvSpPr>
        <p:spPr>
          <a:xfrm>
            <a:off x="19090625" y="5373216"/>
            <a:ext cx="915635" cy="323165"/>
          </a:xfrm>
          <a:prstGeom prst="rect">
            <a:avLst/>
          </a:prstGeom>
          <a:noFill/>
        </p:spPr>
        <p:txBody>
          <a:bodyPr wrap="none" rtlCol="0">
            <a:spAutoFit/>
          </a:bodyPr>
          <a:lstStyle/>
          <a:p>
            <a:pPr algn="ctr"/>
            <a:r>
              <a:rPr lang="de-CH" sz="1500" b="1" dirty="0">
                <a:latin typeface="Century Gothic" panose="020B0502020202020204" pitchFamily="34" charset="0"/>
              </a:rPr>
              <a:t>Verkehr</a:t>
            </a:r>
          </a:p>
        </p:txBody>
      </p:sp>
      <p:sp>
        <p:nvSpPr>
          <p:cNvPr id="21" name="Textfeld 20">
            <a:extLst>
              <a:ext uri="{FF2B5EF4-FFF2-40B4-BE49-F238E27FC236}">
                <a16:creationId xmlns:a16="http://schemas.microsoft.com/office/drawing/2014/main" id="{6A7C576A-1220-7894-0B2C-F3CBF0A26401}"/>
              </a:ext>
            </a:extLst>
          </p:cNvPr>
          <p:cNvSpPr txBox="1"/>
          <p:nvPr/>
        </p:nvSpPr>
        <p:spPr>
          <a:xfrm>
            <a:off x="20281732" y="5373216"/>
            <a:ext cx="931665" cy="323165"/>
          </a:xfrm>
          <a:prstGeom prst="rect">
            <a:avLst/>
          </a:prstGeom>
          <a:noFill/>
        </p:spPr>
        <p:txBody>
          <a:bodyPr wrap="none" rtlCol="0">
            <a:spAutoFit/>
          </a:bodyPr>
          <a:lstStyle/>
          <a:p>
            <a:pPr algn="ctr"/>
            <a:r>
              <a:rPr lang="de-CH" sz="1500" b="1" dirty="0">
                <a:latin typeface="Century Gothic" panose="020B0502020202020204" pitchFamily="34" charset="0"/>
              </a:rPr>
              <a:t>Gesamt</a:t>
            </a:r>
          </a:p>
        </p:txBody>
      </p:sp>
      <p:sp>
        <p:nvSpPr>
          <p:cNvPr id="22" name="Textfeld 21">
            <a:extLst>
              <a:ext uri="{FF2B5EF4-FFF2-40B4-BE49-F238E27FC236}">
                <a16:creationId xmlns:a16="http://schemas.microsoft.com/office/drawing/2014/main" id="{78058272-F223-D4BE-05EB-22D923C04CD5}"/>
              </a:ext>
            </a:extLst>
          </p:cNvPr>
          <p:cNvSpPr txBox="1"/>
          <p:nvPr/>
        </p:nvSpPr>
        <p:spPr>
          <a:xfrm>
            <a:off x="20549141" y="3890181"/>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50</a:t>
            </a:r>
          </a:p>
        </p:txBody>
      </p:sp>
      <p:sp>
        <p:nvSpPr>
          <p:cNvPr id="23" name="Textfeld 22">
            <a:extLst>
              <a:ext uri="{FF2B5EF4-FFF2-40B4-BE49-F238E27FC236}">
                <a16:creationId xmlns:a16="http://schemas.microsoft.com/office/drawing/2014/main" id="{57258314-8A29-1C48-68C6-BE60AC4AB685}"/>
              </a:ext>
            </a:extLst>
          </p:cNvPr>
          <p:cNvSpPr txBox="1">
            <a:spLocks/>
          </p:cNvSpPr>
          <p:nvPr/>
        </p:nvSpPr>
        <p:spPr>
          <a:xfrm>
            <a:off x="13930591" y="6021288"/>
            <a:ext cx="140139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Flexibles</a:t>
            </a:r>
            <a:br>
              <a:rPr lang="de-CH" sz="1200" dirty="0">
                <a:latin typeface="Century Gothic" panose="020B0502020202020204" pitchFamily="34" charset="0"/>
              </a:rPr>
            </a:br>
            <a:r>
              <a:rPr lang="de-CH" sz="1200" dirty="0" err="1">
                <a:latin typeface="Century Gothic" panose="020B0502020202020204" pitchFamily="34" charset="0"/>
              </a:rPr>
              <a:t>Lastenmgt</a:t>
            </a:r>
            <a:r>
              <a:rPr lang="de-CH" sz="1200" dirty="0">
                <a:latin typeface="Century Gothic" panose="020B0502020202020204" pitchFamily="34" charset="0"/>
              </a:rPr>
              <a:t>.</a:t>
            </a:r>
          </a:p>
        </p:txBody>
      </p:sp>
      <p:sp>
        <p:nvSpPr>
          <p:cNvPr id="24" name="Textfeld 23">
            <a:extLst>
              <a:ext uri="{FF2B5EF4-FFF2-40B4-BE49-F238E27FC236}">
                <a16:creationId xmlns:a16="http://schemas.microsoft.com/office/drawing/2014/main" id="{25E70286-BF06-F46A-60FF-8B5285A5F148}"/>
              </a:ext>
            </a:extLst>
          </p:cNvPr>
          <p:cNvSpPr txBox="1">
            <a:spLocks/>
          </p:cNvSpPr>
          <p:nvPr/>
        </p:nvSpPr>
        <p:spPr>
          <a:xfrm>
            <a:off x="15283543"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Gebäude-</a:t>
            </a:r>
            <a:br>
              <a:rPr lang="de-CH" sz="1200" dirty="0">
                <a:latin typeface="Century Gothic" panose="020B0502020202020204" pitchFamily="34" charset="0"/>
              </a:rPr>
            </a:br>
            <a:r>
              <a:rPr lang="de-CH" sz="1200" dirty="0" err="1">
                <a:latin typeface="Century Gothic" panose="020B0502020202020204" pitchFamily="34" charset="0"/>
              </a:rPr>
              <a:t>automatation</a:t>
            </a:r>
            <a:endParaRPr lang="de-CH" sz="1200" dirty="0">
              <a:latin typeface="Century Gothic" panose="020B0502020202020204" pitchFamily="34" charset="0"/>
            </a:endParaRPr>
          </a:p>
        </p:txBody>
      </p:sp>
      <p:sp>
        <p:nvSpPr>
          <p:cNvPr id="25" name="Textfeld 24">
            <a:extLst>
              <a:ext uri="{FF2B5EF4-FFF2-40B4-BE49-F238E27FC236}">
                <a16:creationId xmlns:a16="http://schemas.microsoft.com/office/drawing/2014/main" id="{53AB3212-484B-BA29-5A3E-36A55AF9A262}"/>
              </a:ext>
            </a:extLst>
          </p:cNvPr>
          <p:cNvSpPr txBox="1">
            <a:spLocks/>
          </p:cNvSpPr>
          <p:nvPr/>
        </p:nvSpPr>
        <p:spPr>
          <a:xfrm>
            <a:off x="16487504"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Automation,</a:t>
            </a:r>
          </a:p>
          <a:p>
            <a:pPr algn="ctr"/>
            <a:r>
              <a:rPr lang="de-CH" sz="1200" dirty="0" err="1">
                <a:latin typeface="Century Gothic" panose="020B0502020202020204" pitchFamily="34" charset="0"/>
              </a:rPr>
              <a:t>Energieoptim</a:t>
            </a:r>
            <a:r>
              <a:rPr lang="de-CH" sz="1200" dirty="0">
                <a:latin typeface="Century Gothic" panose="020B0502020202020204" pitchFamily="34" charset="0"/>
              </a:rPr>
              <a:t>.</a:t>
            </a:r>
          </a:p>
        </p:txBody>
      </p:sp>
      <p:sp>
        <p:nvSpPr>
          <p:cNvPr id="26" name="Textfeld 25">
            <a:extLst>
              <a:ext uri="{FF2B5EF4-FFF2-40B4-BE49-F238E27FC236}">
                <a16:creationId xmlns:a16="http://schemas.microsoft.com/office/drawing/2014/main" id="{3DCAE2C0-1DF7-B9A1-B7C7-70A36AC4F484}"/>
              </a:ext>
            </a:extLst>
          </p:cNvPr>
          <p:cNvSpPr txBox="1">
            <a:spLocks/>
          </p:cNvSpPr>
          <p:nvPr/>
        </p:nvSpPr>
        <p:spPr>
          <a:xfrm>
            <a:off x="17744349" y="6021288"/>
            <a:ext cx="1273104" cy="461665"/>
          </a:xfrm>
          <a:prstGeom prst="rect">
            <a:avLst/>
          </a:prstGeom>
          <a:noFill/>
        </p:spPr>
        <p:txBody>
          <a:bodyPr wrap="square" lIns="0" tIns="0" rIns="0" bIns="0" rtlCol="0">
            <a:noAutofit/>
          </a:bodyPr>
          <a:lstStyle/>
          <a:p>
            <a:pPr algn="ctr"/>
            <a:r>
              <a:rPr lang="de-CH" sz="1200" dirty="0" err="1">
                <a:latin typeface="Century Gothic" panose="020B0502020202020204" pitchFamily="34" charset="0"/>
              </a:rPr>
              <a:t>Präzisisions</a:t>
            </a:r>
            <a:r>
              <a:rPr lang="de-CH" sz="1200" dirty="0">
                <a:latin typeface="Century Gothic" panose="020B0502020202020204" pitchFamily="34" charset="0"/>
              </a:rPr>
              <a:t>-</a:t>
            </a:r>
            <a:br>
              <a:rPr lang="de-CH" sz="1200" dirty="0">
                <a:latin typeface="Century Gothic" panose="020B0502020202020204" pitchFamily="34" charset="0"/>
              </a:rPr>
            </a:br>
            <a:r>
              <a:rPr lang="de-CH" sz="1200" dirty="0" err="1">
                <a:latin typeface="Century Gothic" panose="020B0502020202020204" pitchFamily="34" charset="0"/>
              </a:rPr>
              <a:t>landw</a:t>
            </a:r>
            <a:r>
              <a:rPr lang="de-CH" sz="1200" dirty="0">
                <a:latin typeface="Century Gothic" panose="020B0502020202020204" pitchFamily="34" charset="0"/>
              </a:rPr>
              <a:t>.</a:t>
            </a:r>
          </a:p>
        </p:txBody>
      </p:sp>
      <p:sp>
        <p:nvSpPr>
          <p:cNvPr id="27" name="Textfeld 26">
            <a:extLst>
              <a:ext uri="{FF2B5EF4-FFF2-40B4-BE49-F238E27FC236}">
                <a16:creationId xmlns:a16="http://schemas.microsoft.com/office/drawing/2014/main" id="{4030FCDF-0520-CD35-F844-CC140393AB9F}"/>
              </a:ext>
            </a:extLst>
          </p:cNvPr>
          <p:cNvSpPr txBox="1">
            <a:spLocks/>
          </p:cNvSpPr>
          <p:nvPr/>
        </p:nvSpPr>
        <p:spPr>
          <a:xfrm>
            <a:off x="18906239"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Car/Ride Sharing,</a:t>
            </a:r>
          </a:p>
          <a:p>
            <a:pPr algn="ctr"/>
            <a:r>
              <a:rPr lang="de-CH" sz="1200" dirty="0" err="1">
                <a:latin typeface="Century Gothic" panose="020B0502020202020204" pitchFamily="34" charset="0"/>
              </a:rPr>
              <a:t>Videocalls</a:t>
            </a:r>
            <a:endParaRPr lang="de-CH" sz="1200" dirty="0">
              <a:latin typeface="Century Gothic" panose="020B0502020202020204" pitchFamily="34" charset="0"/>
            </a:endParaRPr>
          </a:p>
        </p:txBody>
      </p:sp>
      <p:sp>
        <p:nvSpPr>
          <p:cNvPr id="28" name="Textfeld 27">
            <a:extLst>
              <a:ext uri="{FF2B5EF4-FFF2-40B4-BE49-F238E27FC236}">
                <a16:creationId xmlns:a16="http://schemas.microsoft.com/office/drawing/2014/main" id="{E227A179-2B89-7157-3C75-20C25D048A38}"/>
              </a:ext>
            </a:extLst>
          </p:cNvPr>
          <p:cNvSpPr txBox="1">
            <a:spLocks/>
          </p:cNvSpPr>
          <p:nvPr/>
        </p:nvSpPr>
        <p:spPr>
          <a:xfrm>
            <a:off x="13314169" y="6021288"/>
            <a:ext cx="628689" cy="461665"/>
          </a:xfrm>
          <a:prstGeom prst="rect">
            <a:avLst/>
          </a:prstGeom>
          <a:noFill/>
        </p:spPr>
        <p:txBody>
          <a:bodyPr wrap="square" lIns="0" tIns="0" rIns="0" bIns="0" rtlCol="0">
            <a:noAutofit/>
          </a:bodyPr>
          <a:lstStyle/>
          <a:p>
            <a:pPr algn="ctr"/>
            <a:r>
              <a:rPr lang="de-CH" sz="1200" b="1" dirty="0">
                <a:latin typeface="Century Gothic" panose="020B0502020202020204" pitchFamily="34" charset="0"/>
              </a:rPr>
              <a:t>Bsp.:</a:t>
            </a:r>
          </a:p>
        </p:txBody>
      </p:sp>
      <p:sp>
        <p:nvSpPr>
          <p:cNvPr id="29" name="Rechteck 28">
            <a:extLst>
              <a:ext uri="{FF2B5EF4-FFF2-40B4-BE49-F238E27FC236}">
                <a16:creationId xmlns:a16="http://schemas.microsoft.com/office/drawing/2014/main" id="{302DE6E4-A190-30C0-1029-0C08ECB1133F}"/>
              </a:ext>
            </a:extLst>
          </p:cNvPr>
          <p:cNvSpPr/>
          <p:nvPr/>
        </p:nvSpPr>
        <p:spPr bwMode="auto">
          <a:xfrm>
            <a:off x="14380967" y="4555686"/>
            <a:ext cx="648072" cy="764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0" name="Rechteck 29">
            <a:extLst>
              <a:ext uri="{FF2B5EF4-FFF2-40B4-BE49-F238E27FC236}">
                <a16:creationId xmlns:a16="http://schemas.microsoft.com/office/drawing/2014/main" id="{79726B29-BC7F-791D-7693-F6F936FF42F2}"/>
              </a:ext>
            </a:extLst>
          </p:cNvPr>
          <p:cNvSpPr/>
          <p:nvPr/>
        </p:nvSpPr>
        <p:spPr bwMode="auto">
          <a:xfrm>
            <a:off x="15595612" y="4170383"/>
            <a:ext cx="648072" cy="392691"/>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1" name="Rechteck 30">
            <a:extLst>
              <a:ext uri="{FF2B5EF4-FFF2-40B4-BE49-F238E27FC236}">
                <a16:creationId xmlns:a16="http://schemas.microsoft.com/office/drawing/2014/main" id="{94546FF0-666E-4D30-3E00-53EE2541938E}"/>
              </a:ext>
            </a:extLst>
          </p:cNvPr>
          <p:cNvSpPr/>
          <p:nvPr/>
        </p:nvSpPr>
        <p:spPr bwMode="auto">
          <a:xfrm>
            <a:off x="16800022" y="3991234"/>
            <a:ext cx="648072" cy="17914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2" name="Rechteck 31">
            <a:extLst>
              <a:ext uri="{FF2B5EF4-FFF2-40B4-BE49-F238E27FC236}">
                <a16:creationId xmlns:a16="http://schemas.microsoft.com/office/drawing/2014/main" id="{846A9322-51D4-59D0-95CA-69674625615F}"/>
              </a:ext>
            </a:extLst>
          </p:cNvPr>
          <p:cNvSpPr/>
          <p:nvPr/>
        </p:nvSpPr>
        <p:spPr bwMode="auto">
          <a:xfrm>
            <a:off x="18014667" y="3867385"/>
            <a:ext cx="648072" cy="129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3" name="Rechteck 32">
            <a:extLst>
              <a:ext uri="{FF2B5EF4-FFF2-40B4-BE49-F238E27FC236}">
                <a16:creationId xmlns:a16="http://schemas.microsoft.com/office/drawing/2014/main" id="{380F48E2-B3DC-FD1E-5D65-AA262C2FDE0B}"/>
              </a:ext>
            </a:extLst>
          </p:cNvPr>
          <p:cNvSpPr/>
          <p:nvPr/>
        </p:nvSpPr>
        <p:spPr bwMode="auto">
          <a:xfrm>
            <a:off x="19223518" y="3756474"/>
            <a:ext cx="648072" cy="126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4" name="Rechteck 33">
            <a:extLst>
              <a:ext uri="{FF2B5EF4-FFF2-40B4-BE49-F238E27FC236}">
                <a16:creationId xmlns:a16="http://schemas.microsoft.com/office/drawing/2014/main" id="{986BC81F-F556-C721-265F-25A69E5ABF7B}"/>
              </a:ext>
            </a:extLst>
          </p:cNvPr>
          <p:cNvSpPr/>
          <p:nvPr/>
        </p:nvSpPr>
        <p:spPr bwMode="auto">
          <a:xfrm>
            <a:off x="20416915" y="3756473"/>
            <a:ext cx="648072" cy="1553448"/>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35" name="Gerade Verbindung 34">
            <a:extLst>
              <a:ext uri="{FF2B5EF4-FFF2-40B4-BE49-F238E27FC236}">
                <a16:creationId xmlns:a16="http://schemas.microsoft.com/office/drawing/2014/main" id="{2132ECF4-1360-BE10-30E5-C5AB6BBF9A4B}"/>
              </a:ext>
            </a:extLst>
          </p:cNvPr>
          <p:cNvCxnSpPr/>
          <p:nvPr/>
        </p:nvCxnSpPr>
        <p:spPr bwMode="auto">
          <a:xfrm>
            <a:off x="14107849" y="532012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6" name="Gerade Verbindung 35">
            <a:extLst>
              <a:ext uri="{FF2B5EF4-FFF2-40B4-BE49-F238E27FC236}">
                <a16:creationId xmlns:a16="http://schemas.microsoft.com/office/drawing/2014/main" id="{4AEC0486-3E4E-8E02-9664-E1BDC3218D5D}"/>
              </a:ext>
            </a:extLst>
          </p:cNvPr>
          <p:cNvCxnSpPr>
            <a:cxnSpLocks/>
          </p:cNvCxnSpPr>
          <p:nvPr/>
        </p:nvCxnSpPr>
        <p:spPr bwMode="auto">
          <a:xfrm>
            <a:off x="15029039" y="4563075"/>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7" name="Gerade Verbindung 36">
            <a:extLst>
              <a:ext uri="{FF2B5EF4-FFF2-40B4-BE49-F238E27FC236}">
                <a16:creationId xmlns:a16="http://schemas.microsoft.com/office/drawing/2014/main" id="{DB93E3D9-B441-9C84-19EE-EE668F04936D}"/>
              </a:ext>
            </a:extLst>
          </p:cNvPr>
          <p:cNvCxnSpPr>
            <a:cxnSpLocks/>
          </p:cNvCxnSpPr>
          <p:nvPr/>
        </p:nvCxnSpPr>
        <p:spPr bwMode="auto">
          <a:xfrm>
            <a:off x="16243684" y="417038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Gerade Verbindung 37">
            <a:extLst>
              <a:ext uri="{FF2B5EF4-FFF2-40B4-BE49-F238E27FC236}">
                <a16:creationId xmlns:a16="http://schemas.microsoft.com/office/drawing/2014/main" id="{24BCF772-8E7F-6980-3005-BB6CD86026CF}"/>
              </a:ext>
            </a:extLst>
          </p:cNvPr>
          <p:cNvCxnSpPr>
            <a:cxnSpLocks/>
          </p:cNvCxnSpPr>
          <p:nvPr/>
        </p:nvCxnSpPr>
        <p:spPr bwMode="auto">
          <a:xfrm>
            <a:off x="17448094" y="399681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Gerade Verbindung 38">
            <a:extLst>
              <a:ext uri="{FF2B5EF4-FFF2-40B4-BE49-F238E27FC236}">
                <a16:creationId xmlns:a16="http://schemas.microsoft.com/office/drawing/2014/main" id="{92697FDF-A814-7C58-60A8-A263C7475A0D}"/>
              </a:ext>
            </a:extLst>
          </p:cNvPr>
          <p:cNvCxnSpPr>
            <a:cxnSpLocks/>
          </p:cNvCxnSpPr>
          <p:nvPr/>
        </p:nvCxnSpPr>
        <p:spPr bwMode="auto">
          <a:xfrm>
            <a:off x="18656945" y="388247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Gerade Verbindung 39">
            <a:extLst>
              <a:ext uri="{FF2B5EF4-FFF2-40B4-BE49-F238E27FC236}">
                <a16:creationId xmlns:a16="http://schemas.microsoft.com/office/drawing/2014/main" id="{7008212D-CBB1-D812-CCB7-BC0325D4E378}"/>
              </a:ext>
            </a:extLst>
          </p:cNvPr>
          <p:cNvCxnSpPr>
            <a:cxnSpLocks/>
          </p:cNvCxnSpPr>
          <p:nvPr/>
        </p:nvCxnSpPr>
        <p:spPr bwMode="auto">
          <a:xfrm>
            <a:off x="19871590" y="3756474"/>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1" name="Textfeld 40">
            <a:extLst>
              <a:ext uri="{FF2B5EF4-FFF2-40B4-BE49-F238E27FC236}">
                <a16:creationId xmlns:a16="http://schemas.microsoft.com/office/drawing/2014/main" id="{4716EA51-1531-60F6-A35C-47C62C6E2FC4}"/>
              </a:ext>
            </a:extLst>
          </p:cNvPr>
          <p:cNvSpPr txBox="1"/>
          <p:nvPr/>
        </p:nvSpPr>
        <p:spPr>
          <a:xfrm>
            <a:off x="20553031" y="4334925"/>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50</a:t>
            </a:r>
          </a:p>
        </p:txBody>
      </p:sp>
      <p:sp>
        <p:nvSpPr>
          <p:cNvPr id="42" name="Textfeld 41">
            <a:extLst>
              <a:ext uri="{FF2B5EF4-FFF2-40B4-BE49-F238E27FC236}">
                <a16:creationId xmlns:a16="http://schemas.microsoft.com/office/drawing/2014/main" id="{1C00CE28-F8A4-E179-76D3-BD07129B938B}"/>
              </a:ext>
            </a:extLst>
          </p:cNvPr>
          <p:cNvSpPr txBox="1"/>
          <p:nvPr/>
        </p:nvSpPr>
        <p:spPr>
          <a:xfrm>
            <a:off x="14505269" y="4776320"/>
            <a:ext cx="399468" cy="323165"/>
          </a:xfrm>
          <a:prstGeom prst="rect">
            <a:avLst/>
          </a:prstGeom>
          <a:noFill/>
        </p:spPr>
        <p:txBody>
          <a:bodyPr wrap="none" rtlCol="0">
            <a:spAutoFit/>
          </a:bodyPr>
          <a:lstStyle/>
          <a:p>
            <a:r>
              <a:rPr lang="de-CH" sz="1500" dirty="0">
                <a:latin typeface="Century Gothic" panose="020B0502020202020204" pitchFamily="34" charset="0"/>
              </a:rPr>
              <a:t>25</a:t>
            </a:r>
          </a:p>
        </p:txBody>
      </p:sp>
      <p:sp>
        <p:nvSpPr>
          <p:cNvPr id="43" name="Textfeld 42">
            <a:extLst>
              <a:ext uri="{FF2B5EF4-FFF2-40B4-BE49-F238E27FC236}">
                <a16:creationId xmlns:a16="http://schemas.microsoft.com/office/drawing/2014/main" id="{EF9DBE2B-55F6-81B4-94F0-135453D35A6A}"/>
              </a:ext>
            </a:extLst>
          </p:cNvPr>
          <p:cNvSpPr txBox="1"/>
          <p:nvPr/>
        </p:nvSpPr>
        <p:spPr>
          <a:xfrm>
            <a:off x="15719914" y="4213346"/>
            <a:ext cx="399468" cy="323165"/>
          </a:xfrm>
          <a:prstGeom prst="rect">
            <a:avLst/>
          </a:prstGeom>
          <a:noFill/>
        </p:spPr>
        <p:txBody>
          <a:bodyPr wrap="none" rtlCol="0">
            <a:spAutoFit/>
          </a:bodyPr>
          <a:lstStyle/>
          <a:p>
            <a:r>
              <a:rPr lang="de-CH" sz="1500" dirty="0">
                <a:latin typeface="Century Gothic" panose="020B0502020202020204" pitchFamily="34" charset="0"/>
              </a:rPr>
              <a:t>12</a:t>
            </a:r>
          </a:p>
        </p:txBody>
      </p:sp>
      <p:sp>
        <p:nvSpPr>
          <p:cNvPr id="44" name="Textfeld 43">
            <a:extLst>
              <a:ext uri="{FF2B5EF4-FFF2-40B4-BE49-F238E27FC236}">
                <a16:creationId xmlns:a16="http://schemas.microsoft.com/office/drawing/2014/main" id="{F3AFAD99-21A1-ADDC-C03D-7259084EA6A9}"/>
              </a:ext>
            </a:extLst>
          </p:cNvPr>
          <p:cNvSpPr txBox="1"/>
          <p:nvPr/>
        </p:nvSpPr>
        <p:spPr>
          <a:xfrm>
            <a:off x="16978024" y="3909801"/>
            <a:ext cx="292068" cy="323165"/>
          </a:xfrm>
          <a:prstGeom prst="rect">
            <a:avLst/>
          </a:prstGeom>
          <a:noFill/>
        </p:spPr>
        <p:txBody>
          <a:bodyPr wrap="none" rtlCol="0">
            <a:spAutoFit/>
          </a:bodyPr>
          <a:lstStyle/>
          <a:p>
            <a:r>
              <a:rPr lang="de-CH" sz="1500" dirty="0">
                <a:latin typeface="Century Gothic" panose="020B0502020202020204" pitchFamily="34" charset="0"/>
              </a:rPr>
              <a:t>6</a:t>
            </a:r>
          </a:p>
        </p:txBody>
      </p:sp>
      <p:sp>
        <p:nvSpPr>
          <p:cNvPr id="45" name="Textfeld 44">
            <a:extLst>
              <a:ext uri="{FF2B5EF4-FFF2-40B4-BE49-F238E27FC236}">
                <a16:creationId xmlns:a16="http://schemas.microsoft.com/office/drawing/2014/main" id="{F71FA937-C97D-D63E-2FD8-43D843EA053F}"/>
              </a:ext>
            </a:extLst>
          </p:cNvPr>
          <p:cNvSpPr txBox="1"/>
          <p:nvPr/>
        </p:nvSpPr>
        <p:spPr>
          <a:xfrm>
            <a:off x="18192669" y="3597249"/>
            <a:ext cx="292068" cy="323165"/>
          </a:xfrm>
          <a:prstGeom prst="rect">
            <a:avLst/>
          </a:prstGeom>
          <a:noFill/>
        </p:spPr>
        <p:txBody>
          <a:bodyPr wrap="none" rtlCol="0">
            <a:spAutoFit/>
          </a:bodyPr>
          <a:lstStyle/>
          <a:p>
            <a:r>
              <a:rPr lang="de-CH" sz="1500" dirty="0">
                <a:latin typeface="Century Gothic" panose="020B0502020202020204" pitchFamily="34" charset="0"/>
              </a:rPr>
              <a:t>4</a:t>
            </a:r>
          </a:p>
        </p:txBody>
      </p:sp>
      <p:sp>
        <p:nvSpPr>
          <p:cNvPr id="46" name="Textfeld 45">
            <a:extLst>
              <a:ext uri="{FF2B5EF4-FFF2-40B4-BE49-F238E27FC236}">
                <a16:creationId xmlns:a16="http://schemas.microsoft.com/office/drawing/2014/main" id="{826FEEE2-F4F5-809E-AF1D-96B91EDF6A01}"/>
              </a:ext>
            </a:extLst>
          </p:cNvPr>
          <p:cNvSpPr txBox="1"/>
          <p:nvPr/>
        </p:nvSpPr>
        <p:spPr>
          <a:xfrm>
            <a:off x="19401520" y="3458784"/>
            <a:ext cx="292068" cy="323165"/>
          </a:xfrm>
          <a:prstGeom prst="rect">
            <a:avLst/>
          </a:prstGeom>
          <a:noFill/>
        </p:spPr>
        <p:txBody>
          <a:bodyPr wrap="none" rtlCol="0">
            <a:spAutoFit/>
          </a:bodyPr>
          <a:lstStyle/>
          <a:p>
            <a:r>
              <a:rPr lang="de-CH" sz="1500" dirty="0">
                <a:latin typeface="Century Gothic" panose="020B0502020202020204" pitchFamily="34" charset="0"/>
              </a:rPr>
              <a:t>4</a:t>
            </a:r>
          </a:p>
        </p:txBody>
      </p:sp>
      <p:pic>
        <p:nvPicPr>
          <p:cNvPr id="47" name="Grafik 46">
            <a:extLst>
              <a:ext uri="{FF2B5EF4-FFF2-40B4-BE49-F238E27FC236}">
                <a16:creationId xmlns:a16="http://schemas.microsoft.com/office/drawing/2014/main" id="{4AC17F9A-6EF4-712B-DE7C-336C7980BB0C}"/>
              </a:ext>
            </a:extLst>
          </p:cNvPr>
          <p:cNvPicPr>
            <a:picLocks noChangeAspect="1"/>
          </p:cNvPicPr>
          <p:nvPr/>
        </p:nvPicPr>
        <p:blipFill>
          <a:blip r:embed="rId8">
            <a:clrChange>
              <a:clrFrom>
                <a:srgbClr val="F2F2F2"/>
              </a:clrFrom>
              <a:clrTo>
                <a:srgbClr val="F2F2F2">
                  <a:alpha val="0"/>
                </a:srgbClr>
              </a:clrTo>
            </a:clrChange>
          </a:blip>
          <a:stretch>
            <a:fillRect/>
          </a:stretch>
        </p:blipFill>
        <p:spPr>
          <a:xfrm rot="1533286">
            <a:off x="22240026" y="2757002"/>
            <a:ext cx="2686899" cy="2514592"/>
          </a:xfrm>
          <a:prstGeom prst="rect">
            <a:avLst/>
          </a:prstGeom>
        </p:spPr>
      </p:pic>
      <p:sp>
        <p:nvSpPr>
          <p:cNvPr id="48" name="Textfeld 47">
            <a:extLst>
              <a:ext uri="{FF2B5EF4-FFF2-40B4-BE49-F238E27FC236}">
                <a16:creationId xmlns:a16="http://schemas.microsoft.com/office/drawing/2014/main" id="{72360EAA-41C0-1CF9-C745-252149B4AFAA}"/>
              </a:ext>
            </a:extLst>
          </p:cNvPr>
          <p:cNvSpPr txBox="1"/>
          <p:nvPr/>
        </p:nvSpPr>
        <p:spPr>
          <a:xfrm>
            <a:off x="22281768" y="3896836"/>
            <a:ext cx="441146"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7%</a:t>
            </a:r>
          </a:p>
        </p:txBody>
      </p:sp>
      <p:sp>
        <p:nvSpPr>
          <p:cNvPr id="49" name="Textfeld 48">
            <a:extLst>
              <a:ext uri="{FF2B5EF4-FFF2-40B4-BE49-F238E27FC236}">
                <a16:creationId xmlns:a16="http://schemas.microsoft.com/office/drawing/2014/main" id="{955A18AB-E76F-ECC5-9C2F-53CD30FE7631}"/>
              </a:ext>
            </a:extLst>
          </p:cNvPr>
          <p:cNvSpPr txBox="1"/>
          <p:nvPr/>
        </p:nvSpPr>
        <p:spPr>
          <a:xfrm>
            <a:off x="23977547" y="3890182"/>
            <a:ext cx="548548" cy="323165"/>
          </a:xfrm>
          <a:prstGeom prst="rect">
            <a:avLst/>
          </a:prstGeom>
          <a:noFill/>
        </p:spPr>
        <p:txBody>
          <a:bodyPr wrap="none" rtlCol="0">
            <a:spAutoFit/>
          </a:bodyPr>
          <a:lstStyle/>
          <a:p>
            <a:r>
              <a:rPr lang="de-CH" sz="1500" dirty="0">
                <a:latin typeface="Century Gothic" panose="020B0502020202020204" pitchFamily="34" charset="0"/>
              </a:rPr>
              <a:t>93%</a:t>
            </a:r>
          </a:p>
        </p:txBody>
      </p:sp>
      <p:sp>
        <p:nvSpPr>
          <p:cNvPr id="50" name="Textfeld 49">
            <a:extLst>
              <a:ext uri="{FF2B5EF4-FFF2-40B4-BE49-F238E27FC236}">
                <a16:creationId xmlns:a16="http://schemas.microsoft.com/office/drawing/2014/main" id="{BBBA917B-8433-F481-CA20-6B2773DBDAA4}"/>
              </a:ext>
            </a:extLst>
          </p:cNvPr>
          <p:cNvSpPr txBox="1">
            <a:spLocks/>
          </p:cNvSpPr>
          <p:nvPr/>
        </p:nvSpPr>
        <p:spPr>
          <a:xfrm>
            <a:off x="13440451" y="3364695"/>
            <a:ext cx="785659"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MT CO</a:t>
            </a:r>
            <a:r>
              <a:rPr lang="de-CH" sz="1200" baseline="-25000" dirty="0">
                <a:latin typeface="Century Gothic" panose="020B0502020202020204" pitchFamily="34" charset="0"/>
              </a:rPr>
              <a:t>2</a:t>
            </a:r>
            <a:r>
              <a:rPr lang="de-CH" sz="1200" dirty="0">
                <a:latin typeface="Century Gothic" panose="020B0502020202020204" pitchFamily="34" charset="0"/>
              </a:rPr>
              <a:t>e</a:t>
            </a:r>
          </a:p>
        </p:txBody>
      </p:sp>
      <p:sp>
        <p:nvSpPr>
          <p:cNvPr id="57" name="Rechteck 56">
            <a:extLst>
              <a:ext uri="{FF2B5EF4-FFF2-40B4-BE49-F238E27FC236}">
                <a16:creationId xmlns:a16="http://schemas.microsoft.com/office/drawing/2014/main" id="{053EFB44-AFD7-2F79-5975-52ADDB949DBA}"/>
              </a:ext>
            </a:extLst>
          </p:cNvPr>
          <p:cNvSpPr/>
          <p:nvPr/>
        </p:nvSpPr>
        <p:spPr bwMode="auto">
          <a:xfrm>
            <a:off x="-10030874" y="7677472"/>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58" name="Picture 4" descr="30+ Free Baby Footprint &amp; Footprint Images - Pixabay">
            <a:extLst>
              <a:ext uri="{FF2B5EF4-FFF2-40B4-BE49-F238E27FC236}">
                <a16:creationId xmlns:a16="http://schemas.microsoft.com/office/drawing/2014/main" id="{891D4150-43C4-6C21-C1EA-3F74AC232F6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6190"/>
          <a:stretch/>
        </p:blipFill>
        <p:spPr bwMode="auto">
          <a:xfrm>
            <a:off x="-8257604" y="8058472"/>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59" name="Text">
            <a:extLst>
              <a:ext uri="{FF2B5EF4-FFF2-40B4-BE49-F238E27FC236}">
                <a16:creationId xmlns:a16="http://schemas.microsoft.com/office/drawing/2014/main" id="{A9E7813F-D81A-04D7-C52E-54FA339247CB}"/>
              </a:ext>
            </a:extLst>
          </p:cNvPr>
          <p:cNvSpPr/>
          <p:nvPr/>
        </p:nvSpPr>
        <p:spPr bwMode="gray">
          <a:xfrm>
            <a:off x="-10030874" y="7677472"/>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0" name="Freihandform: Form 3">
            <a:extLst>
              <a:ext uri="{FF2B5EF4-FFF2-40B4-BE49-F238E27FC236}">
                <a16:creationId xmlns:a16="http://schemas.microsoft.com/office/drawing/2014/main" id="{41C3A4F8-73C1-86A1-E221-A3102CA282EE}"/>
              </a:ext>
            </a:extLst>
          </p:cNvPr>
          <p:cNvSpPr/>
          <p:nvPr/>
        </p:nvSpPr>
        <p:spPr>
          <a:xfrm>
            <a:off x="-4062622" y="7724746"/>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1" name="Titel 1">
            <a:extLst>
              <a:ext uri="{FF2B5EF4-FFF2-40B4-BE49-F238E27FC236}">
                <a16:creationId xmlns:a16="http://schemas.microsoft.com/office/drawing/2014/main" id="{8649AE54-088E-AA73-D158-402361F290BC}"/>
              </a:ext>
            </a:extLst>
          </p:cNvPr>
          <p:cNvSpPr txBox="1">
            <a:spLocks/>
          </p:cNvSpPr>
          <p:nvPr/>
        </p:nvSpPr>
        <p:spPr bwMode="auto">
          <a:xfrm>
            <a:off x="-9535129" y="12084921"/>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62" name="Abgerundetes Rechteck 61">
            <a:extLst>
              <a:ext uri="{FF2B5EF4-FFF2-40B4-BE49-F238E27FC236}">
                <a16:creationId xmlns:a16="http://schemas.microsoft.com/office/drawing/2014/main" id="{2CEE92FD-90D2-D3A1-192C-2D611DF28CF0}"/>
              </a:ext>
            </a:extLst>
          </p:cNvPr>
          <p:cNvSpPr/>
          <p:nvPr/>
        </p:nvSpPr>
        <p:spPr bwMode="auto">
          <a:xfrm>
            <a:off x="-9395171" y="13003171"/>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Tree>
    <p:extLst>
      <p:ext uri="{BB962C8B-B14F-4D97-AF65-F5344CB8AC3E}">
        <p14:creationId xmlns:p14="http://schemas.microsoft.com/office/powerpoint/2010/main" val="2859913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4" descr="Digitalisation creates opportunities and risks for sustainability” |  Research Institute for Sustainability">
            <a:extLst>
              <a:ext uri="{FF2B5EF4-FFF2-40B4-BE49-F238E27FC236}">
                <a16:creationId xmlns:a16="http://schemas.microsoft.com/office/drawing/2014/main" id="{0695CFB5-F6F9-8F72-0C10-226635FB436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9153" name="Text">
            <a:extLst>
              <a:ext uri="{FF2B5EF4-FFF2-40B4-BE49-F238E27FC236}">
                <a16:creationId xmlns:a16="http://schemas.microsoft.com/office/drawing/2014/main" id="{47B2C4FF-8827-F712-21B8-2239AD10AE71}"/>
              </a:ext>
            </a:extLst>
          </p:cNvPr>
          <p:cNvSpPr/>
          <p:nvPr/>
        </p:nvSpPr>
        <p:spPr bwMode="gray">
          <a:xfrm>
            <a:off x="0"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sp>
        <p:nvSpPr>
          <p:cNvPr id="49155" name="Rechteck 49154">
            <a:extLst>
              <a:ext uri="{FF2B5EF4-FFF2-40B4-BE49-F238E27FC236}">
                <a16:creationId xmlns:a16="http://schemas.microsoft.com/office/drawing/2014/main" id="{034F6F69-97BD-22A8-A5C4-3F1650F0F83C}"/>
              </a:ext>
            </a:extLst>
          </p:cNvPr>
          <p:cNvSpPr/>
          <p:nvPr/>
        </p:nvSpPr>
        <p:spPr bwMode="auto">
          <a:xfrm>
            <a:off x="0" y="182207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graphicFrame>
        <p:nvGraphicFramePr>
          <p:cNvPr id="2" name="Diagramm 1">
            <a:extLst>
              <a:ext uri="{FF2B5EF4-FFF2-40B4-BE49-F238E27FC236}">
                <a16:creationId xmlns:a16="http://schemas.microsoft.com/office/drawing/2014/main" id="{6E5D0ECF-05F1-BD02-480D-0794DAFE492B}"/>
              </a:ext>
            </a:extLst>
          </p:cNvPr>
          <p:cNvGraphicFramePr/>
          <p:nvPr>
            <p:extLst>
              <p:ext uri="{D42A27DB-BD31-4B8C-83A1-F6EECF244321}">
                <p14:modId xmlns:p14="http://schemas.microsoft.com/office/powerpoint/2010/main" val="423133671"/>
              </p:ext>
            </p:extLst>
          </p:nvPr>
        </p:nvGraphicFramePr>
        <p:xfrm>
          <a:off x="288072" y="3569384"/>
          <a:ext cx="7861590" cy="1947848"/>
        </p:xfrm>
        <a:graphic>
          <a:graphicData uri="http://schemas.openxmlformats.org/drawingml/2006/chart">
            <c:chart xmlns:c="http://schemas.openxmlformats.org/drawingml/2006/chart" xmlns:r="http://schemas.openxmlformats.org/officeDocument/2006/relationships" r:id="rId4"/>
          </a:graphicData>
        </a:graphic>
      </p:graphicFrame>
      <p:sp>
        <p:nvSpPr>
          <p:cNvPr id="49156" name="Titel 1">
            <a:extLst>
              <a:ext uri="{FF2B5EF4-FFF2-40B4-BE49-F238E27FC236}">
                <a16:creationId xmlns:a16="http://schemas.microsoft.com/office/drawing/2014/main" id="{2A6C5377-615F-32BD-6229-6F25BB782C41}"/>
              </a:ext>
            </a:extLst>
          </p:cNvPr>
          <p:cNvSpPr txBox="1">
            <a:spLocks/>
          </p:cNvSpPr>
          <p:nvPr/>
        </p:nvSpPr>
        <p:spPr bwMode="auto">
          <a:xfrm>
            <a:off x="407368" y="470883"/>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Gerade wurde geschätzt, dass IKT-Anwendungen in 2030</a:t>
            </a:r>
            <a:br>
              <a:rPr lang="de-CH" dirty="0">
                <a:solidFill>
                  <a:schemeClr val="bg1"/>
                </a:solidFill>
                <a:latin typeface="Century Gothic" panose="020B0502020202020204" pitchFamily="34" charset="0"/>
                <a:ea typeface="MS PGothic" charset="-128"/>
              </a:rPr>
            </a:br>
            <a:r>
              <a:rPr lang="de-CH" dirty="0">
                <a:solidFill>
                  <a:schemeClr val="bg1"/>
                </a:solidFill>
                <a:latin typeface="Century Gothic" panose="020B0502020202020204" pitchFamily="34" charset="0"/>
                <a:ea typeface="MS PGothic" charset="-128"/>
              </a:rPr>
              <a:t> in Deutschland bis zu 50 MT CO</a:t>
            </a:r>
            <a:r>
              <a:rPr lang="de-CH" baseline="-25000" dirty="0">
                <a:solidFill>
                  <a:schemeClr val="bg1"/>
                </a:solidFill>
                <a:latin typeface="Century Gothic" panose="020B0502020202020204" pitchFamily="34" charset="0"/>
                <a:ea typeface="MS PGothic" charset="-128"/>
              </a:rPr>
              <a:t>2</a:t>
            </a:r>
            <a:r>
              <a:rPr lang="de-CH" dirty="0">
                <a:solidFill>
                  <a:schemeClr val="bg1"/>
                </a:solidFill>
                <a:latin typeface="Century Gothic" panose="020B0502020202020204" pitchFamily="34" charset="0"/>
                <a:ea typeface="MS PGothic" charset="-128"/>
              </a:rPr>
              <a:t>e einsparen können.</a:t>
            </a:r>
            <a:endParaRPr lang="de-CH" b="0" kern="0" dirty="0">
              <a:solidFill>
                <a:schemeClr val="bg1"/>
              </a:solidFill>
              <a:latin typeface="Century Gothic" panose="020B0502020202020204" pitchFamily="34" charset="0"/>
            </a:endParaRPr>
          </a:p>
        </p:txBody>
      </p:sp>
      <p:sp>
        <p:nvSpPr>
          <p:cNvPr id="49158" name="Rechteck 8">
            <a:extLst>
              <a:ext uri="{FF2B5EF4-FFF2-40B4-BE49-F238E27FC236}">
                <a16:creationId xmlns:a16="http://schemas.microsoft.com/office/drawing/2014/main" id="{FFA12075-BEDA-AE0A-07BB-E31B537AFC13}"/>
              </a:ext>
            </a:extLst>
          </p:cNvPr>
          <p:cNvSpPr>
            <a:spLocks noChangeArrowheads="1"/>
          </p:cNvSpPr>
          <p:nvPr/>
        </p:nvSpPr>
        <p:spPr bwMode="auto">
          <a:xfrm>
            <a:off x="6456040" y="663916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a:t>
            </a:r>
            <a:r>
              <a:rPr lang="de-CH" altLang="de-DE" sz="1000" dirty="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Bitkom &amp; Accenture Strategy (2024)</a:t>
            </a:r>
            <a:endParaRPr lang="de-CH" altLang="de-DE" sz="1000" dirty="0">
              <a:solidFill>
                <a:schemeClr val="bg1"/>
              </a:solidFill>
              <a:latin typeface="Century Gothic" panose="020B0502020202020204" pitchFamily="34" charset="0"/>
            </a:endParaRPr>
          </a:p>
        </p:txBody>
      </p:sp>
      <p:sp>
        <p:nvSpPr>
          <p:cNvPr id="41" name="Titel 1">
            <a:extLst>
              <a:ext uri="{FF2B5EF4-FFF2-40B4-BE49-F238E27FC236}">
                <a16:creationId xmlns:a16="http://schemas.microsoft.com/office/drawing/2014/main" id="{5FA27F88-E068-25A0-C044-1863F8707507}"/>
              </a:ext>
            </a:extLst>
          </p:cNvPr>
          <p:cNvSpPr txBox="1">
            <a:spLocks/>
          </p:cNvSpPr>
          <p:nvPr/>
        </p:nvSpPr>
        <p:spPr bwMode="auto">
          <a:xfrm>
            <a:off x="407368" y="186160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1800" kern="0" dirty="0">
                <a:solidFill>
                  <a:schemeClr val="bg2"/>
                </a:solidFill>
                <a:latin typeface="Century Gothic" panose="020B0502020202020204" pitchFamily="34" charset="0"/>
              </a:rPr>
              <a:t>Durch IKT ermöglichte THG-Einsparungen nach Sektor 2030 in DE</a:t>
            </a:r>
          </a:p>
        </p:txBody>
      </p:sp>
      <p:sp>
        <p:nvSpPr>
          <p:cNvPr id="42" name="Titel 1">
            <a:extLst>
              <a:ext uri="{FF2B5EF4-FFF2-40B4-BE49-F238E27FC236}">
                <a16:creationId xmlns:a16="http://schemas.microsoft.com/office/drawing/2014/main" id="{13132E2A-7476-186A-A86E-1FC9A022F6C6}"/>
              </a:ext>
            </a:extLst>
          </p:cNvPr>
          <p:cNvSpPr txBox="1">
            <a:spLocks/>
          </p:cNvSpPr>
          <p:nvPr/>
        </p:nvSpPr>
        <p:spPr bwMode="auto">
          <a:xfrm>
            <a:off x="9046128" y="186160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1800" kern="0" dirty="0">
                <a:solidFill>
                  <a:schemeClr val="bg2"/>
                </a:solidFill>
                <a:latin typeface="Century Gothic" panose="020B0502020202020204" pitchFamily="34" charset="0"/>
              </a:rPr>
              <a:t>THG-Emissionen 2022</a:t>
            </a:r>
          </a:p>
        </p:txBody>
      </p:sp>
      <p:cxnSp>
        <p:nvCxnSpPr>
          <p:cNvPr id="45" name="Gerade Verbindung 44">
            <a:extLst>
              <a:ext uri="{FF2B5EF4-FFF2-40B4-BE49-F238E27FC236}">
                <a16:creationId xmlns:a16="http://schemas.microsoft.com/office/drawing/2014/main" id="{8B119C90-F988-8543-9AAE-0125F409FCBD}"/>
              </a:ext>
            </a:extLst>
          </p:cNvPr>
          <p:cNvCxnSpPr>
            <a:cxnSpLocks/>
          </p:cNvCxnSpPr>
          <p:nvPr/>
        </p:nvCxnSpPr>
        <p:spPr bwMode="auto">
          <a:xfrm>
            <a:off x="7711928" y="3756472"/>
            <a:ext cx="1182309" cy="5233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46" name="Gerade Verbindung 45">
            <a:extLst>
              <a:ext uri="{FF2B5EF4-FFF2-40B4-BE49-F238E27FC236}">
                <a16:creationId xmlns:a16="http://schemas.microsoft.com/office/drawing/2014/main" id="{402A6708-81F2-F56A-8492-18402E1301A9}"/>
              </a:ext>
            </a:extLst>
          </p:cNvPr>
          <p:cNvCxnSpPr>
            <a:cxnSpLocks/>
          </p:cNvCxnSpPr>
          <p:nvPr/>
        </p:nvCxnSpPr>
        <p:spPr bwMode="auto">
          <a:xfrm flipV="1">
            <a:off x="7711928" y="4326617"/>
            <a:ext cx="1182309" cy="1008286"/>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53" name="Textfeld 52">
            <a:extLst>
              <a:ext uri="{FF2B5EF4-FFF2-40B4-BE49-F238E27FC236}">
                <a16:creationId xmlns:a16="http://schemas.microsoft.com/office/drawing/2014/main" id="{7C1FBB72-68F4-4049-265D-4C050AD849ED}"/>
              </a:ext>
            </a:extLst>
          </p:cNvPr>
          <p:cNvSpPr txBox="1"/>
          <p:nvPr/>
        </p:nvSpPr>
        <p:spPr>
          <a:xfrm>
            <a:off x="924378" y="5373216"/>
            <a:ext cx="880369" cy="323165"/>
          </a:xfrm>
          <a:prstGeom prst="rect">
            <a:avLst/>
          </a:prstGeom>
          <a:noFill/>
        </p:spPr>
        <p:txBody>
          <a:bodyPr wrap="none" rtlCol="0">
            <a:spAutoFit/>
          </a:bodyPr>
          <a:lstStyle/>
          <a:p>
            <a:pPr algn="ctr"/>
            <a:r>
              <a:rPr lang="de-CH" sz="1500" b="1" dirty="0">
                <a:latin typeface="Century Gothic" panose="020B0502020202020204" pitchFamily="34" charset="0"/>
              </a:rPr>
              <a:t>Energie</a:t>
            </a:r>
          </a:p>
        </p:txBody>
      </p:sp>
      <p:sp>
        <p:nvSpPr>
          <p:cNvPr id="54" name="Textfeld 53">
            <a:extLst>
              <a:ext uri="{FF2B5EF4-FFF2-40B4-BE49-F238E27FC236}">
                <a16:creationId xmlns:a16="http://schemas.microsoft.com/office/drawing/2014/main" id="{A1D01598-FA16-3378-47FF-534B1781E1EC}"/>
              </a:ext>
            </a:extLst>
          </p:cNvPr>
          <p:cNvSpPr txBox="1"/>
          <p:nvPr/>
        </p:nvSpPr>
        <p:spPr>
          <a:xfrm>
            <a:off x="2034827" y="5373216"/>
            <a:ext cx="1088760" cy="323165"/>
          </a:xfrm>
          <a:prstGeom prst="rect">
            <a:avLst/>
          </a:prstGeom>
          <a:noFill/>
        </p:spPr>
        <p:txBody>
          <a:bodyPr wrap="none" rtlCol="0">
            <a:spAutoFit/>
          </a:bodyPr>
          <a:lstStyle/>
          <a:p>
            <a:pPr algn="ctr"/>
            <a:r>
              <a:rPr lang="de-CH" sz="1500" b="1" dirty="0">
                <a:latin typeface="Century Gothic" panose="020B0502020202020204" pitchFamily="34" charset="0"/>
              </a:rPr>
              <a:t>Gebäude</a:t>
            </a:r>
          </a:p>
        </p:txBody>
      </p:sp>
      <p:sp>
        <p:nvSpPr>
          <p:cNvPr id="55" name="Textfeld 54">
            <a:extLst>
              <a:ext uri="{FF2B5EF4-FFF2-40B4-BE49-F238E27FC236}">
                <a16:creationId xmlns:a16="http://schemas.microsoft.com/office/drawing/2014/main" id="{B21A4F1D-2B32-68F7-95DB-679F4033D4C9}"/>
              </a:ext>
            </a:extLst>
          </p:cNvPr>
          <p:cNvSpPr txBox="1"/>
          <p:nvPr/>
        </p:nvSpPr>
        <p:spPr>
          <a:xfrm>
            <a:off x="3298549" y="5373216"/>
            <a:ext cx="970137" cy="323165"/>
          </a:xfrm>
          <a:prstGeom prst="rect">
            <a:avLst/>
          </a:prstGeom>
          <a:noFill/>
        </p:spPr>
        <p:txBody>
          <a:bodyPr wrap="none" rtlCol="0">
            <a:spAutoFit/>
          </a:bodyPr>
          <a:lstStyle/>
          <a:p>
            <a:pPr algn="ctr"/>
            <a:r>
              <a:rPr lang="de-CH" sz="1500" b="1" dirty="0">
                <a:latin typeface="Century Gothic" panose="020B0502020202020204" pitchFamily="34" charset="0"/>
              </a:rPr>
              <a:t>Industrie</a:t>
            </a:r>
          </a:p>
        </p:txBody>
      </p:sp>
      <p:sp>
        <p:nvSpPr>
          <p:cNvPr id="56" name="Textfeld 55">
            <a:extLst>
              <a:ext uri="{FF2B5EF4-FFF2-40B4-BE49-F238E27FC236}">
                <a16:creationId xmlns:a16="http://schemas.microsoft.com/office/drawing/2014/main" id="{01D6A197-DE42-111E-4B53-64FEE48B2AC4}"/>
              </a:ext>
            </a:extLst>
          </p:cNvPr>
          <p:cNvSpPr txBox="1"/>
          <p:nvPr/>
        </p:nvSpPr>
        <p:spPr>
          <a:xfrm>
            <a:off x="4507302" y="5373216"/>
            <a:ext cx="1066319" cy="553998"/>
          </a:xfrm>
          <a:prstGeom prst="rect">
            <a:avLst/>
          </a:prstGeom>
          <a:noFill/>
        </p:spPr>
        <p:txBody>
          <a:bodyPr wrap="none" rtlCol="0">
            <a:spAutoFit/>
          </a:bodyPr>
          <a:lstStyle/>
          <a:p>
            <a:pPr algn="ctr"/>
            <a:r>
              <a:rPr lang="de-CH" sz="1500" b="1" dirty="0">
                <a:latin typeface="Century Gothic" panose="020B0502020202020204" pitchFamily="34" charset="0"/>
              </a:rPr>
              <a:t>Land-</a:t>
            </a:r>
            <a:br>
              <a:rPr lang="de-CH" sz="1500" b="1" dirty="0">
                <a:latin typeface="Century Gothic" panose="020B0502020202020204" pitchFamily="34" charset="0"/>
              </a:rPr>
            </a:br>
            <a:r>
              <a:rPr lang="de-CH" sz="1500" b="1" dirty="0" err="1">
                <a:latin typeface="Century Gothic" panose="020B0502020202020204" pitchFamily="34" charset="0"/>
              </a:rPr>
              <a:t>wirtschaft</a:t>
            </a:r>
            <a:endParaRPr lang="de-CH" sz="1500" b="1" dirty="0">
              <a:latin typeface="Century Gothic" panose="020B0502020202020204" pitchFamily="34" charset="0"/>
            </a:endParaRPr>
          </a:p>
        </p:txBody>
      </p:sp>
      <p:sp>
        <p:nvSpPr>
          <p:cNvPr id="57" name="Textfeld 56">
            <a:extLst>
              <a:ext uri="{FF2B5EF4-FFF2-40B4-BE49-F238E27FC236}">
                <a16:creationId xmlns:a16="http://schemas.microsoft.com/office/drawing/2014/main" id="{A889E0BF-8E46-C99D-3A6D-0F4D09C180AD}"/>
              </a:ext>
            </a:extLst>
          </p:cNvPr>
          <p:cNvSpPr txBox="1"/>
          <p:nvPr/>
        </p:nvSpPr>
        <p:spPr>
          <a:xfrm>
            <a:off x="5750184" y="5373216"/>
            <a:ext cx="915635" cy="323165"/>
          </a:xfrm>
          <a:prstGeom prst="rect">
            <a:avLst/>
          </a:prstGeom>
          <a:noFill/>
        </p:spPr>
        <p:txBody>
          <a:bodyPr wrap="none" rtlCol="0">
            <a:spAutoFit/>
          </a:bodyPr>
          <a:lstStyle/>
          <a:p>
            <a:pPr algn="ctr"/>
            <a:r>
              <a:rPr lang="de-CH" sz="1500" b="1" dirty="0">
                <a:latin typeface="Century Gothic" panose="020B0502020202020204" pitchFamily="34" charset="0"/>
              </a:rPr>
              <a:t>Verkehr</a:t>
            </a:r>
          </a:p>
        </p:txBody>
      </p:sp>
      <p:sp>
        <p:nvSpPr>
          <p:cNvPr id="58" name="Textfeld 57">
            <a:extLst>
              <a:ext uri="{FF2B5EF4-FFF2-40B4-BE49-F238E27FC236}">
                <a16:creationId xmlns:a16="http://schemas.microsoft.com/office/drawing/2014/main" id="{0AF73999-7B56-2497-FCAE-15F94C8DDBCB}"/>
              </a:ext>
            </a:extLst>
          </p:cNvPr>
          <p:cNvSpPr txBox="1"/>
          <p:nvPr/>
        </p:nvSpPr>
        <p:spPr>
          <a:xfrm>
            <a:off x="6941291" y="5373216"/>
            <a:ext cx="931665" cy="323165"/>
          </a:xfrm>
          <a:prstGeom prst="rect">
            <a:avLst/>
          </a:prstGeom>
          <a:noFill/>
        </p:spPr>
        <p:txBody>
          <a:bodyPr wrap="none" rtlCol="0">
            <a:spAutoFit/>
          </a:bodyPr>
          <a:lstStyle/>
          <a:p>
            <a:pPr algn="ctr"/>
            <a:r>
              <a:rPr lang="de-CH" sz="1500" b="1" dirty="0">
                <a:latin typeface="Century Gothic" panose="020B0502020202020204" pitchFamily="34" charset="0"/>
              </a:rPr>
              <a:t>Gesamt</a:t>
            </a:r>
          </a:p>
        </p:txBody>
      </p:sp>
      <p:sp>
        <p:nvSpPr>
          <p:cNvPr id="50" name="Textfeld 49">
            <a:extLst>
              <a:ext uri="{FF2B5EF4-FFF2-40B4-BE49-F238E27FC236}">
                <a16:creationId xmlns:a16="http://schemas.microsoft.com/office/drawing/2014/main" id="{51206C8E-DEF0-B940-BCB8-574C85BC10CD}"/>
              </a:ext>
            </a:extLst>
          </p:cNvPr>
          <p:cNvSpPr txBox="1"/>
          <p:nvPr/>
        </p:nvSpPr>
        <p:spPr>
          <a:xfrm>
            <a:off x="7208700" y="3890181"/>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50</a:t>
            </a:r>
          </a:p>
        </p:txBody>
      </p:sp>
      <p:sp>
        <p:nvSpPr>
          <p:cNvPr id="10" name="Textfeld 9">
            <a:extLst>
              <a:ext uri="{FF2B5EF4-FFF2-40B4-BE49-F238E27FC236}">
                <a16:creationId xmlns:a16="http://schemas.microsoft.com/office/drawing/2014/main" id="{372DC9CB-8BF4-BE7E-F889-9CE1C4B565E3}"/>
              </a:ext>
            </a:extLst>
          </p:cNvPr>
          <p:cNvSpPr txBox="1">
            <a:spLocks/>
          </p:cNvSpPr>
          <p:nvPr/>
        </p:nvSpPr>
        <p:spPr>
          <a:xfrm>
            <a:off x="590150" y="6021288"/>
            <a:ext cx="140139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Flexibles</a:t>
            </a:r>
            <a:br>
              <a:rPr lang="de-CH" sz="1200" dirty="0">
                <a:latin typeface="Century Gothic" panose="020B0502020202020204" pitchFamily="34" charset="0"/>
              </a:rPr>
            </a:br>
            <a:r>
              <a:rPr lang="de-CH" sz="1200" dirty="0" err="1">
                <a:latin typeface="Century Gothic" panose="020B0502020202020204" pitchFamily="34" charset="0"/>
              </a:rPr>
              <a:t>Lastenmgt</a:t>
            </a:r>
            <a:r>
              <a:rPr lang="de-CH" sz="1200" dirty="0">
                <a:latin typeface="Century Gothic" panose="020B0502020202020204" pitchFamily="34" charset="0"/>
              </a:rPr>
              <a:t>.</a:t>
            </a:r>
          </a:p>
        </p:txBody>
      </p:sp>
      <p:sp>
        <p:nvSpPr>
          <p:cNvPr id="15" name="Textfeld 14">
            <a:extLst>
              <a:ext uri="{FF2B5EF4-FFF2-40B4-BE49-F238E27FC236}">
                <a16:creationId xmlns:a16="http://schemas.microsoft.com/office/drawing/2014/main" id="{3C3917F3-A974-6A66-0389-EC19EBE9167E}"/>
              </a:ext>
            </a:extLst>
          </p:cNvPr>
          <p:cNvSpPr txBox="1">
            <a:spLocks/>
          </p:cNvSpPr>
          <p:nvPr/>
        </p:nvSpPr>
        <p:spPr>
          <a:xfrm>
            <a:off x="1943102"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Gebäude-</a:t>
            </a:r>
            <a:br>
              <a:rPr lang="de-CH" sz="1200" dirty="0">
                <a:latin typeface="Century Gothic" panose="020B0502020202020204" pitchFamily="34" charset="0"/>
              </a:rPr>
            </a:br>
            <a:r>
              <a:rPr lang="de-CH" sz="1200" dirty="0" err="1">
                <a:latin typeface="Century Gothic" panose="020B0502020202020204" pitchFamily="34" charset="0"/>
              </a:rPr>
              <a:t>automatation</a:t>
            </a:r>
            <a:endParaRPr lang="de-CH" sz="1200" dirty="0">
              <a:latin typeface="Century Gothic" panose="020B0502020202020204" pitchFamily="34" charset="0"/>
            </a:endParaRPr>
          </a:p>
        </p:txBody>
      </p:sp>
      <p:sp>
        <p:nvSpPr>
          <p:cNvPr id="16" name="Textfeld 15">
            <a:extLst>
              <a:ext uri="{FF2B5EF4-FFF2-40B4-BE49-F238E27FC236}">
                <a16:creationId xmlns:a16="http://schemas.microsoft.com/office/drawing/2014/main" id="{6BCBB50E-D684-9EA7-68DE-2DA74C22C057}"/>
              </a:ext>
            </a:extLst>
          </p:cNvPr>
          <p:cNvSpPr txBox="1">
            <a:spLocks/>
          </p:cNvSpPr>
          <p:nvPr/>
        </p:nvSpPr>
        <p:spPr>
          <a:xfrm>
            <a:off x="3147063"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Automation,</a:t>
            </a:r>
          </a:p>
          <a:p>
            <a:pPr algn="ctr"/>
            <a:r>
              <a:rPr lang="de-CH" sz="1200" dirty="0" err="1">
                <a:latin typeface="Century Gothic" panose="020B0502020202020204" pitchFamily="34" charset="0"/>
              </a:rPr>
              <a:t>Energieoptim</a:t>
            </a:r>
            <a:r>
              <a:rPr lang="de-CH" sz="1200" dirty="0">
                <a:latin typeface="Century Gothic" panose="020B0502020202020204" pitchFamily="34" charset="0"/>
              </a:rPr>
              <a:t>.</a:t>
            </a:r>
          </a:p>
        </p:txBody>
      </p:sp>
      <p:sp>
        <p:nvSpPr>
          <p:cNvPr id="17" name="Textfeld 16">
            <a:extLst>
              <a:ext uri="{FF2B5EF4-FFF2-40B4-BE49-F238E27FC236}">
                <a16:creationId xmlns:a16="http://schemas.microsoft.com/office/drawing/2014/main" id="{1B903F9C-89B4-587C-EA4A-AD00BEBFFCA8}"/>
              </a:ext>
            </a:extLst>
          </p:cNvPr>
          <p:cNvSpPr txBox="1">
            <a:spLocks/>
          </p:cNvSpPr>
          <p:nvPr/>
        </p:nvSpPr>
        <p:spPr>
          <a:xfrm>
            <a:off x="4403908" y="6021288"/>
            <a:ext cx="1273104" cy="461665"/>
          </a:xfrm>
          <a:prstGeom prst="rect">
            <a:avLst/>
          </a:prstGeom>
          <a:noFill/>
        </p:spPr>
        <p:txBody>
          <a:bodyPr wrap="square" lIns="0" tIns="0" rIns="0" bIns="0" rtlCol="0">
            <a:noAutofit/>
          </a:bodyPr>
          <a:lstStyle/>
          <a:p>
            <a:pPr algn="ctr"/>
            <a:r>
              <a:rPr lang="de-CH" sz="1200" dirty="0" err="1">
                <a:latin typeface="Century Gothic" panose="020B0502020202020204" pitchFamily="34" charset="0"/>
              </a:rPr>
              <a:t>Präzisisions</a:t>
            </a:r>
            <a:r>
              <a:rPr lang="de-CH" sz="1200" dirty="0">
                <a:latin typeface="Century Gothic" panose="020B0502020202020204" pitchFamily="34" charset="0"/>
              </a:rPr>
              <a:t>-</a:t>
            </a:r>
            <a:br>
              <a:rPr lang="de-CH" sz="1200" dirty="0">
                <a:latin typeface="Century Gothic" panose="020B0502020202020204" pitchFamily="34" charset="0"/>
              </a:rPr>
            </a:br>
            <a:r>
              <a:rPr lang="de-CH" sz="1200" dirty="0" err="1">
                <a:latin typeface="Century Gothic" panose="020B0502020202020204" pitchFamily="34" charset="0"/>
              </a:rPr>
              <a:t>landw</a:t>
            </a:r>
            <a:r>
              <a:rPr lang="de-CH" sz="1200" dirty="0">
                <a:latin typeface="Century Gothic" panose="020B0502020202020204" pitchFamily="34" charset="0"/>
              </a:rPr>
              <a:t>.</a:t>
            </a:r>
          </a:p>
        </p:txBody>
      </p:sp>
      <p:sp>
        <p:nvSpPr>
          <p:cNvPr id="18" name="Textfeld 17">
            <a:extLst>
              <a:ext uri="{FF2B5EF4-FFF2-40B4-BE49-F238E27FC236}">
                <a16:creationId xmlns:a16="http://schemas.microsoft.com/office/drawing/2014/main" id="{BFB67413-C9F5-A1BE-663D-1F4D8BC48D1C}"/>
              </a:ext>
            </a:extLst>
          </p:cNvPr>
          <p:cNvSpPr txBox="1">
            <a:spLocks/>
          </p:cNvSpPr>
          <p:nvPr/>
        </p:nvSpPr>
        <p:spPr>
          <a:xfrm>
            <a:off x="5565798"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Car/Ride Sharing,</a:t>
            </a:r>
          </a:p>
          <a:p>
            <a:pPr algn="ctr"/>
            <a:r>
              <a:rPr lang="de-CH" sz="1200" dirty="0" err="1">
                <a:latin typeface="Century Gothic" panose="020B0502020202020204" pitchFamily="34" charset="0"/>
              </a:rPr>
              <a:t>Videocalls</a:t>
            </a:r>
            <a:endParaRPr lang="de-CH" sz="1200" dirty="0">
              <a:latin typeface="Century Gothic" panose="020B0502020202020204" pitchFamily="34" charset="0"/>
            </a:endParaRPr>
          </a:p>
        </p:txBody>
      </p:sp>
      <p:sp>
        <p:nvSpPr>
          <p:cNvPr id="19" name="Textfeld 18">
            <a:extLst>
              <a:ext uri="{FF2B5EF4-FFF2-40B4-BE49-F238E27FC236}">
                <a16:creationId xmlns:a16="http://schemas.microsoft.com/office/drawing/2014/main" id="{73C69E5B-7CEE-7343-3E09-6D6EBA78BEC0}"/>
              </a:ext>
            </a:extLst>
          </p:cNvPr>
          <p:cNvSpPr txBox="1">
            <a:spLocks/>
          </p:cNvSpPr>
          <p:nvPr/>
        </p:nvSpPr>
        <p:spPr>
          <a:xfrm>
            <a:off x="-26272" y="6021288"/>
            <a:ext cx="628689" cy="461665"/>
          </a:xfrm>
          <a:prstGeom prst="rect">
            <a:avLst/>
          </a:prstGeom>
          <a:noFill/>
        </p:spPr>
        <p:txBody>
          <a:bodyPr wrap="square" lIns="0" tIns="0" rIns="0" bIns="0" rtlCol="0">
            <a:noAutofit/>
          </a:bodyPr>
          <a:lstStyle/>
          <a:p>
            <a:pPr algn="ctr"/>
            <a:r>
              <a:rPr lang="de-CH" sz="1200" b="1" dirty="0">
                <a:latin typeface="Century Gothic" panose="020B0502020202020204" pitchFamily="34" charset="0"/>
              </a:rPr>
              <a:t>Bsp.:</a:t>
            </a:r>
          </a:p>
        </p:txBody>
      </p:sp>
      <p:sp>
        <p:nvSpPr>
          <p:cNvPr id="6" name="Rechteck 5">
            <a:extLst>
              <a:ext uri="{FF2B5EF4-FFF2-40B4-BE49-F238E27FC236}">
                <a16:creationId xmlns:a16="http://schemas.microsoft.com/office/drawing/2014/main" id="{514CA40D-C11E-7850-7D01-6FDBFFAE1AD4}"/>
              </a:ext>
            </a:extLst>
          </p:cNvPr>
          <p:cNvSpPr/>
          <p:nvPr/>
        </p:nvSpPr>
        <p:spPr bwMode="auto">
          <a:xfrm>
            <a:off x="1040526" y="4555686"/>
            <a:ext cx="648072" cy="764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8" name="Rechteck 7">
            <a:extLst>
              <a:ext uri="{FF2B5EF4-FFF2-40B4-BE49-F238E27FC236}">
                <a16:creationId xmlns:a16="http://schemas.microsoft.com/office/drawing/2014/main" id="{1723A8A7-24EF-F35A-67E4-50C6C4640C18}"/>
              </a:ext>
            </a:extLst>
          </p:cNvPr>
          <p:cNvSpPr/>
          <p:nvPr/>
        </p:nvSpPr>
        <p:spPr bwMode="auto">
          <a:xfrm>
            <a:off x="2255171" y="4170383"/>
            <a:ext cx="648072" cy="392691"/>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9" name="Rechteck 8">
            <a:extLst>
              <a:ext uri="{FF2B5EF4-FFF2-40B4-BE49-F238E27FC236}">
                <a16:creationId xmlns:a16="http://schemas.microsoft.com/office/drawing/2014/main" id="{B2620D35-1D85-50ED-8E5C-00DE1B437A9B}"/>
              </a:ext>
            </a:extLst>
          </p:cNvPr>
          <p:cNvSpPr/>
          <p:nvPr/>
        </p:nvSpPr>
        <p:spPr bwMode="auto">
          <a:xfrm>
            <a:off x="3459581" y="3991234"/>
            <a:ext cx="648072" cy="17914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1" name="Rechteck 10">
            <a:extLst>
              <a:ext uri="{FF2B5EF4-FFF2-40B4-BE49-F238E27FC236}">
                <a16:creationId xmlns:a16="http://schemas.microsoft.com/office/drawing/2014/main" id="{9049B786-FE9A-3B69-86C4-7F5EACC74349}"/>
              </a:ext>
            </a:extLst>
          </p:cNvPr>
          <p:cNvSpPr/>
          <p:nvPr/>
        </p:nvSpPr>
        <p:spPr bwMode="auto">
          <a:xfrm>
            <a:off x="4674226" y="3867385"/>
            <a:ext cx="648072" cy="129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2" name="Rechteck 11">
            <a:extLst>
              <a:ext uri="{FF2B5EF4-FFF2-40B4-BE49-F238E27FC236}">
                <a16:creationId xmlns:a16="http://schemas.microsoft.com/office/drawing/2014/main" id="{4D6CD9E4-B63E-4E99-01D8-12565951B41F}"/>
              </a:ext>
            </a:extLst>
          </p:cNvPr>
          <p:cNvSpPr/>
          <p:nvPr/>
        </p:nvSpPr>
        <p:spPr bwMode="auto">
          <a:xfrm>
            <a:off x="5883077" y="3756474"/>
            <a:ext cx="648072" cy="126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3" name="Rechteck 12">
            <a:extLst>
              <a:ext uri="{FF2B5EF4-FFF2-40B4-BE49-F238E27FC236}">
                <a16:creationId xmlns:a16="http://schemas.microsoft.com/office/drawing/2014/main" id="{03362ECD-CAC4-0117-AC78-B0FC6D61668F}"/>
              </a:ext>
            </a:extLst>
          </p:cNvPr>
          <p:cNvSpPr/>
          <p:nvPr/>
        </p:nvSpPr>
        <p:spPr bwMode="auto">
          <a:xfrm>
            <a:off x="7076474" y="3756473"/>
            <a:ext cx="648072" cy="1553448"/>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7" name="Gerade Verbindung 6">
            <a:extLst>
              <a:ext uri="{FF2B5EF4-FFF2-40B4-BE49-F238E27FC236}">
                <a16:creationId xmlns:a16="http://schemas.microsoft.com/office/drawing/2014/main" id="{83D1888D-0783-C4E7-CAFE-1744904B4405}"/>
              </a:ext>
            </a:extLst>
          </p:cNvPr>
          <p:cNvCxnSpPr/>
          <p:nvPr/>
        </p:nvCxnSpPr>
        <p:spPr bwMode="auto">
          <a:xfrm>
            <a:off x="767408" y="532012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0" name="Gerade Verbindung 19">
            <a:extLst>
              <a:ext uri="{FF2B5EF4-FFF2-40B4-BE49-F238E27FC236}">
                <a16:creationId xmlns:a16="http://schemas.microsoft.com/office/drawing/2014/main" id="{D451D47A-372B-F573-7C1A-4C656AD0D580}"/>
              </a:ext>
            </a:extLst>
          </p:cNvPr>
          <p:cNvCxnSpPr>
            <a:cxnSpLocks/>
          </p:cNvCxnSpPr>
          <p:nvPr/>
        </p:nvCxnSpPr>
        <p:spPr bwMode="auto">
          <a:xfrm>
            <a:off x="1688598" y="4563075"/>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Gerade Verbindung 20">
            <a:extLst>
              <a:ext uri="{FF2B5EF4-FFF2-40B4-BE49-F238E27FC236}">
                <a16:creationId xmlns:a16="http://schemas.microsoft.com/office/drawing/2014/main" id="{50C5EC99-3B10-6BD0-BFCD-8D58E9F7347C}"/>
              </a:ext>
            </a:extLst>
          </p:cNvPr>
          <p:cNvCxnSpPr>
            <a:cxnSpLocks/>
          </p:cNvCxnSpPr>
          <p:nvPr/>
        </p:nvCxnSpPr>
        <p:spPr bwMode="auto">
          <a:xfrm>
            <a:off x="2903243" y="417038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1FE12F29-08DC-5940-4A42-67FF1409E2FA}"/>
              </a:ext>
            </a:extLst>
          </p:cNvPr>
          <p:cNvCxnSpPr>
            <a:cxnSpLocks/>
          </p:cNvCxnSpPr>
          <p:nvPr/>
        </p:nvCxnSpPr>
        <p:spPr bwMode="auto">
          <a:xfrm>
            <a:off x="4107653" y="399681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8A9932ED-938D-0FF4-5473-53E0802C07E4}"/>
              </a:ext>
            </a:extLst>
          </p:cNvPr>
          <p:cNvCxnSpPr>
            <a:cxnSpLocks/>
          </p:cNvCxnSpPr>
          <p:nvPr/>
        </p:nvCxnSpPr>
        <p:spPr bwMode="auto">
          <a:xfrm>
            <a:off x="5316504" y="388247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Gerade Verbindung 25">
            <a:extLst>
              <a:ext uri="{FF2B5EF4-FFF2-40B4-BE49-F238E27FC236}">
                <a16:creationId xmlns:a16="http://schemas.microsoft.com/office/drawing/2014/main" id="{C7AB18BF-BE11-99A0-EF88-105A72FA4189}"/>
              </a:ext>
            </a:extLst>
          </p:cNvPr>
          <p:cNvCxnSpPr>
            <a:cxnSpLocks/>
          </p:cNvCxnSpPr>
          <p:nvPr/>
        </p:nvCxnSpPr>
        <p:spPr bwMode="auto">
          <a:xfrm>
            <a:off x="6531149" y="3756474"/>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Textfeld 27">
            <a:extLst>
              <a:ext uri="{FF2B5EF4-FFF2-40B4-BE49-F238E27FC236}">
                <a16:creationId xmlns:a16="http://schemas.microsoft.com/office/drawing/2014/main" id="{652572D9-68A0-B12E-FA9E-E2A4B1273DBB}"/>
              </a:ext>
            </a:extLst>
          </p:cNvPr>
          <p:cNvSpPr txBox="1"/>
          <p:nvPr/>
        </p:nvSpPr>
        <p:spPr>
          <a:xfrm>
            <a:off x="7212590" y="4334925"/>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50</a:t>
            </a:r>
          </a:p>
        </p:txBody>
      </p:sp>
      <p:sp>
        <p:nvSpPr>
          <p:cNvPr id="29" name="Textfeld 28">
            <a:extLst>
              <a:ext uri="{FF2B5EF4-FFF2-40B4-BE49-F238E27FC236}">
                <a16:creationId xmlns:a16="http://schemas.microsoft.com/office/drawing/2014/main" id="{90652ECB-8E55-4831-22D7-4613F30EB1B5}"/>
              </a:ext>
            </a:extLst>
          </p:cNvPr>
          <p:cNvSpPr txBox="1"/>
          <p:nvPr/>
        </p:nvSpPr>
        <p:spPr>
          <a:xfrm>
            <a:off x="1164828" y="4776320"/>
            <a:ext cx="399468" cy="323165"/>
          </a:xfrm>
          <a:prstGeom prst="rect">
            <a:avLst/>
          </a:prstGeom>
          <a:noFill/>
        </p:spPr>
        <p:txBody>
          <a:bodyPr wrap="none" rtlCol="0">
            <a:spAutoFit/>
          </a:bodyPr>
          <a:lstStyle/>
          <a:p>
            <a:r>
              <a:rPr lang="de-CH" sz="1500" dirty="0">
                <a:latin typeface="Century Gothic" panose="020B0502020202020204" pitchFamily="34" charset="0"/>
              </a:rPr>
              <a:t>25</a:t>
            </a:r>
          </a:p>
        </p:txBody>
      </p:sp>
      <p:sp>
        <p:nvSpPr>
          <p:cNvPr id="31" name="Textfeld 30">
            <a:extLst>
              <a:ext uri="{FF2B5EF4-FFF2-40B4-BE49-F238E27FC236}">
                <a16:creationId xmlns:a16="http://schemas.microsoft.com/office/drawing/2014/main" id="{23D1B48E-B770-8DF2-DB24-02A7150E62FF}"/>
              </a:ext>
            </a:extLst>
          </p:cNvPr>
          <p:cNvSpPr txBox="1"/>
          <p:nvPr/>
        </p:nvSpPr>
        <p:spPr>
          <a:xfrm>
            <a:off x="2379473" y="4213346"/>
            <a:ext cx="399468" cy="323165"/>
          </a:xfrm>
          <a:prstGeom prst="rect">
            <a:avLst/>
          </a:prstGeom>
          <a:noFill/>
        </p:spPr>
        <p:txBody>
          <a:bodyPr wrap="none" rtlCol="0">
            <a:spAutoFit/>
          </a:bodyPr>
          <a:lstStyle/>
          <a:p>
            <a:r>
              <a:rPr lang="de-CH" sz="1500" dirty="0">
                <a:latin typeface="Century Gothic" panose="020B0502020202020204" pitchFamily="34" charset="0"/>
              </a:rPr>
              <a:t>12</a:t>
            </a:r>
          </a:p>
        </p:txBody>
      </p:sp>
      <p:sp>
        <p:nvSpPr>
          <p:cNvPr id="32" name="Textfeld 31">
            <a:extLst>
              <a:ext uri="{FF2B5EF4-FFF2-40B4-BE49-F238E27FC236}">
                <a16:creationId xmlns:a16="http://schemas.microsoft.com/office/drawing/2014/main" id="{394719EA-D7BA-29CE-510E-DD773B2E6081}"/>
              </a:ext>
            </a:extLst>
          </p:cNvPr>
          <p:cNvSpPr txBox="1"/>
          <p:nvPr/>
        </p:nvSpPr>
        <p:spPr>
          <a:xfrm>
            <a:off x="3637583" y="3909801"/>
            <a:ext cx="292068" cy="323165"/>
          </a:xfrm>
          <a:prstGeom prst="rect">
            <a:avLst/>
          </a:prstGeom>
          <a:noFill/>
        </p:spPr>
        <p:txBody>
          <a:bodyPr wrap="none" rtlCol="0">
            <a:spAutoFit/>
          </a:bodyPr>
          <a:lstStyle/>
          <a:p>
            <a:r>
              <a:rPr lang="de-CH" sz="1500" dirty="0">
                <a:latin typeface="Century Gothic" panose="020B0502020202020204" pitchFamily="34" charset="0"/>
              </a:rPr>
              <a:t>6</a:t>
            </a:r>
          </a:p>
        </p:txBody>
      </p:sp>
      <p:sp>
        <p:nvSpPr>
          <p:cNvPr id="33" name="Textfeld 32">
            <a:extLst>
              <a:ext uri="{FF2B5EF4-FFF2-40B4-BE49-F238E27FC236}">
                <a16:creationId xmlns:a16="http://schemas.microsoft.com/office/drawing/2014/main" id="{F325C070-9B47-1137-03AA-D5335AE59D73}"/>
              </a:ext>
            </a:extLst>
          </p:cNvPr>
          <p:cNvSpPr txBox="1"/>
          <p:nvPr/>
        </p:nvSpPr>
        <p:spPr>
          <a:xfrm>
            <a:off x="4852228" y="3597249"/>
            <a:ext cx="292068" cy="323165"/>
          </a:xfrm>
          <a:prstGeom prst="rect">
            <a:avLst/>
          </a:prstGeom>
          <a:noFill/>
        </p:spPr>
        <p:txBody>
          <a:bodyPr wrap="none" rtlCol="0">
            <a:spAutoFit/>
          </a:bodyPr>
          <a:lstStyle/>
          <a:p>
            <a:r>
              <a:rPr lang="de-CH" sz="1500" dirty="0">
                <a:latin typeface="Century Gothic" panose="020B0502020202020204" pitchFamily="34" charset="0"/>
              </a:rPr>
              <a:t>4</a:t>
            </a:r>
          </a:p>
        </p:txBody>
      </p:sp>
      <p:sp>
        <p:nvSpPr>
          <p:cNvPr id="34" name="Textfeld 33">
            <a:extLst>
              <a:ext uri="{FF2B5EF4-FFF2-40B4-BE49-F238E27FC236}">
                <a16:creationId xmlns:a16="http://schemas.microsoft.com/office/drawing/2014/main" id="{FAF4A43B-88C7-7140-517E-5ACE07230D9C}"/>
              </a:ext>
            </a:extLst>
          </p:cNvPr>
          <p:cNvSpPr txBox="1"/>
          <p:nvPr/>
        </p:nvSpPr>
        <p:spPr>
          <a:xfrm>
            <a:off x="6061079" y="3458784"/>
            <a:ext cx="292068" cy="323165"/>
          </a:xfrm>
          <a:prstGeom prst="rect">
            <a:avLst/>
          </a:prstGeom>
          <a:noFill/>
        </p:spPr>
        <p:txBody>
          <a:bodyPr wrap="none" rtlCol="0">
            <a:spAutoFit/>
          </a:bodyPr>
          <a:lstStyle/>
          <a:p>
            <a:r>
              <a:rPr lang="de-CH" sz="1500" dirty="0">
                <a:latin typeface="Century Gothic" panose="020B0502020202020204" pitchFamily="34" charset="0"/>
              </a:rPr>
              <a:t>4</a:t>
            </a:r>
          </a:p>
        </p:txBody>
      </p:sp>
      <p:pic>
        <p:nvPicPr>
          <p:cNvPr id="35" name="Grafik 34">
            <a:extLst>
              <a:ext uri="{FF2B5EF4-FFF2-40B4-BE49-F238E27FC236}">
                <a16:creationId xmlns:a16="http://schemas.microsoft.com/office/drawing/2014/main" id="{B0E068C5-3B08-0175-9BBC-909EFE23EFE3}"/>
              </a:ext>
            </a:extLst>
          </p:cNvPr>
          <p:cNvPicPr>
            <a:picLocks noChangeAspect="1"/>
          </p:cNvPicPr>
          <p:nvPr/>
        </p:nvPicPr>
        <p:blipFill>
          <a:blip r:embed="rId6">
            <a:clrChange>
              <a:clrFrom>
                <a:srgbClr val="F2F2F2"/>
              </a:clrFrom>
              <a:clrTo>
                <a:srgbClr val="F2F2F2">
                  <a:alpha val="0"/>
                </a:srgbClr>
              </a:clrTo>
            </a:clrChange>
          </a:blip>
          <a:stretch>
            <a:fillRect/>
          </a:stretch>
        </p:blipFill>
        <p:spPr>
          <a:xfrm rot="1533286">
            <a:off x="8899585" y="2757002"/>
            <a:ext cx="2686899" cy="2514592"/>
          </a:xfrm>
          <a:prstGeom prst="rect">
            <a:avLst/>
          </a:prstGeom>
        </p:spPr>
      </p:pic>
      <p:sp>
        <p:nvSpPr>
          <p:cNvPr id="51" name="Textfeld 50">
            <a:extLst>
              <a:ext uri="{FF2B5EF4-FFF2-40B4-BE49-F238E27FC236}">
                <a16:creationId xmlns:a16="http://schemas.microsoft.com/office/drawing/2014/main" id="{A0BFC599-A27F-DC03-0611-226A34684969}"/>
              </a:ext>
            </a:extLst>
          </p:cNvPr>
          <p:cNvSpPr txBox="1"/>
          <p:nvPr/>
        </p:nvSpPr>
        <p:spPr>
          <a:xfrm>
            <a:off x="8941327" y="3896836"/>
            <a:ext cx="441146"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7%</a:t>
            </a:r>
          </a:p>
        </p:txBody>
      </p:sp>
      <p:sp>
        <p:nvSpPr>
          <p:cNvPr id="52" name="Textfeld 51">
            <a:extLst>
              <a:ext uri="{FF2B5EF4-FFF2-40B4-BE49-F238E27FC236}">
                <a16:creationId xmlns:a16="http://schemas.microsoft.com/office/drawing/2014/main" id="{93BCA56C-7444-E0CA-6D05-1B45C3DE1CBB}"/>
              </a:ext>
            </a:extLst>
          </p:cNvPr>
          <p:cNvSpPr txBox="1"/>
          <p:nvPr/>
        </p:nvSpPr>
        <p:spPr>
          <a:xfrm>
            <a:off x="10637106" y="3890182"/>
            <a:ext cx="548548" cy="323165"/>
          </a:xfrm>
          <a:prstGeom prst="rect">
            <a:avLst/>
          </a:prstGeom>
          <a:noFill/>
        </p:spPr>
        <p:txBody>
          <a:bodyPr wrap="none" rtlCol="0">
            <a:spAutoFit/>
          </a:bodyPr>
          <a:lstStyle/>
          <a:p>
            <a:r>
              <a:rPr lang="de-CH" sz="1500" dirty="0">
                <a:latin typeface="Century Gothic" panose="020B0502020202020204" pitchFamily="34" charset="0"/>
              </a:rPr>
              <a:t>93%</a:t>
            </a:r>
          </a:p>
        </p:txBody>
      </p:sp>
      <p:sp>
        <p:nvSpPr>
          <p:cNvPr id="40" name="Textfeld 39">
            <a:extLst>
              <a:ext uri="{FF2B5EF4-FFF2-40B4-BE49-F238E27FC236}">
                <a16:creationId xmlns:a16="http://schemas.microsoft.com/office/drawing/2014/main" id="{CCD4C69C-A0C7-6A15-6B4C-A8580A00EBDB}"/>
              </a:ext>
            </a:extLst>
          </p:cNvPr>
          <p:cNvSpPr txBox="1">
            <a:spLocks/>
          </p:cNvSpPr>
          <p:nvPr/>
        </p:nvSpPr>
        <p:spPr>
          <a:xfrm>
            <a:off x="100010" y="3364695"/>
            <a:ext cx="785659"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MT CO</a:t>
            </a:r>
            <a:r>
              <a:rPr lang="de-CH" sz="1200" baseline="-25000" dirty="0">
                <a:latin typeface="Century Gothic" panose="020B0502020202020204" pitchFamily="34" charset="0"/>
              </a:rPr>
              <a:t>2</a:t>
            </a:r>
            <a:r>
              <a:rPr lang="de-CH" sz="1200" dirty="0">
                <a:latin typeface="Century Gothic" panose="020B0502020202020204" pitchFamily="34" charset="0"/>
              </a:rPr>
              <a:t>e</a:t>
            </a:r>
          </a:p>
        </p:txBody>
      </p:sp>
      <p:pic>
        <p:nvPicPr>
          <p:cNvPr id="49152" name="Picture 32" descr="Download free vector of Yellow lined notepaper journal sticker vector by  Sasi about paper, sticky note, tape, sticker, … | Journal stickers, Note  paper, Vector free">
            <a:extLst>
              <a:ext uri="{FF2B5EF4-FFF2-40B4-BE49-F238E27FC236}">
                <a16:creationId xmlns:a16="http://schemas.microsoft.com/office/drawing/2014/main" id="{56D5C69F-447D-2EEC-9C54-0B9696BFAF0C}"/>
              </a:ext>
            </a:extLst>
          </p:cNvPr>
          <p:cNvPicPr>
            <a:picLocks noChangeAspect="1" noChangeArrowheads="1"/>
          </p:cNvPicPr>
          <p:nvPr/>
        </p:nvPicPr>
        <p:blipFill>
          <a:blip r:embed="rId7">
            <a:clrChange>
              <a:clrFrom>
                <a:srgbClr val="FFFCDF"/>
              </a:clrFrom>
              <a:clrTo>
                <a:srgbClr val="FFFCDF">
                  <a:alpha val="0"/>
                </a:srgbClr>
              </a:clrTo>
            </a:clrChange>
            <a:extLst>
              <a:ext uri="{28A0092B-C50C-407E-A947-70E740481C1C}">
                <a14:useLocalDpi xmlns:a14="http://schemas.microsoft.com/office/drawing/2010/main" val="0"/>
              </a:ext>
            </a:extLst>
          </a:blip>
          <a:srcRect/>
          <a:stretch>
            <a:fillRect/>
          </a:stretch>
        </p:blipFill>
        <p:spPr bwMode="auto">
          <a:xfrm rot="426239">
            <a:off x="9146233" y="-55316"/>
            <a:ext cx="3026685" cy="1806794"/>
          </a:xfrm>
          <a:prstGeom prst="rect">
            <a:avLst/>
          </a:prstGeom>
          <a:noFill/>
          <a:effectLst>
            <a:outerShdw dist="50800" dir="2700000" algn="tl" rotWithShape="0">
              <a:schemeClr val="bg1">
                <a:lumMod val="95000"/>
                <a:alpha val="40000"/>
              </a:schemeClr>
            </a:outerShdw>
          </a:effectLst>
          <a:extLst>
            <a:ext uri="{909E8E84-426E-40DD-AFC4-6F175D3DCCD1}">
              <a14:hiddenFill xmlns:a14="http://schemas.microsoft.com/office/drawing/2010/main">
                <a:solidFill>
                  <a:srgbClr val="FFFFFF"/>
                </a:solidFill>
              </a14:hiddenFill>
            </a:ext>
          </a:extLst>
        </p:spPr>
      </p:pic>
      <p:sp>
        <p:nvSpPr>
          <p:cNvPr id="49154" name="Textfeld 49153">
            <a:extLst>
              <a:ext uri="{FF2B5EF4-FFF2-40B4-BE49-F238E27FC236}">
                <a16:creationId xmlns:a16="http://schemas.microsoft.com/office/drawing/2014/main" id="{77D2ABD2-6C1A-7065-C104-8E377B5700E1}"/>
              </a:ext>
            </a:extLst>
          </p:cNvPr>
          <p:cNvSpPr txBox="1"/>
          <p:nvPr/>
        </p:nvSpPr>
        <p:spPr>
          <a:xfrm rot="605083">
            <a:off x="9887568" y="513257"/>
            <a:ext cx="1544012" cy="738664"/>
          </a:xfrm>
          <a:prstGeom prst="rect">
            <a:avLst/>
          </a:prstGeom>
          <a:noFill/>
        </p:spPr>
        <p:txBody>
          <a:bodyPr wrap="none" rtlCol="0">
            <a:spAutoFit/>
          </a:bodyPr>
          <a:lstStyle/>
          <a:p>
            <a:pPr algn="ctr"/>
            <a:r>
              <a:rPr lang="de-CH" sz="1400" dirty="0">
                <a:latin typeface="Century Gothic" panose="020B0502020202020204" pitchFamily="34" charset="0"/>
              </a:rPr>
              <a:t>Szenario </a:t>
            </a:r>
          </a:p>
          <a:p>
            <a:pPr algn="ctr"/>
            <a:r>
              <a:rPr lang="de-CH" sz="1400" b="1" dirty="0">
                <a:latin typeface="Century Gothic" panose="020B0502020202020204" pitchFamily="34" charset="0"/>
              </a:rPr>
              <a:t>«Standard </a:t>
            </a:r>
          </a:p>
          <a:p>
            <a:pPr algn="ctr"/>
            <a:r>
              <a:rPr lang="de-CH" sz="1400" b="1" dirty="0">
                <a:latin typeface="Century Gothic" panose="020B0502020202020204" pitchFamily="34" charset="0"/>
              </a:rPr>
              <a:t>Digitalisierung»</a:t>
            </a:r>
          </a:p>
        </p:txBody>
      </p:sp>
    </p:spTree>
    <p:extLst>
      <p:ext uri="{BB962C8B-B14F-4D97-AF65-F5344CB8AC3E}">
        <p14:creationId xmlns:p14="http://schemas.microsoft.com/office/powerpoint/2010/main" val="11751405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4" descr="Digitalisation creates opportunities and risks for sustainability” |  Research Institute for Sustainability">
            <a:extLst>
              <a:ext uri="{FF2B5EF4-FFF2-40B4-BE49-F238E27FC236}">
                <a16:creationId xmlns:a16="http://schemas.microsoft.com/office/drawing/2014/main" id="{0695CFB5-F6F9-8F72-0C10-226635FB436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9153" name="Text">
            <a:extLst>
              <a:ext uri="{FF2B5EF4-FFF2-40B4-BE49-F238E27FC236}">
                <a16:creationId xmlns:a16="http://schemas.microsoft.com/office/drawing/2014/main" id="{47B2C4FF-8827-F712-21B8-2239AD10AE71}"/>
              </a:ext>
            </a:extLst>
          </p:cNvPr>
          <p:cNvSpPr/>
          <p:nvPr/>
        </p:nvSpPr>
        <p:spPr bwMode="gray">
          <a:xfrm>
            <a:off x="0"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sp>
        <p:nvSpPr>
          <p:cNvPr id="49155" name="Rechteck 49154">
            <a:extLst>
              <a:ext uri="{FF2B5EF4-FFF2-40B4-BE49-F238E27FC236}">
                <a16:creationId xmlns:a16="http://schemas.microsoft.com/office/drawing/2014/main" id="{034F6F69-97BD-22A8-A5C4-3F1650F0F83C}"/>
              </a:ext>
            </a:extLst>
          </p:cNvPr>
          <p:cNvSpPr/>
          <p:nvPr/>
        </p:nvSpPr>
        <p:spPr bwMode="auto">
          <a:xfrm>
            <a:off x="0" y="182207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pic>
        <p:nvPicPr>
          <p:cNvPr id="4" name="Grafik 3">
            <a:extLst>
              <a:ext uri="{FF2B5EF4-FFF2-40B4-BE49-F238E27FC236}">
                <a16:creationId xmlns:a16="http://schemas.microsoft.com/office/drawing/2014/main" id="{11978DF4-8422-499C-3EE9-513D6F8ECBC4}"/>
              </a:ext>
            </a:extLst>
          </p:cNvPr>
          <p:cNvPicPr>
            <a:picLocks noChangeAspect="1"/>
          </p:cNvPicPr>
          <p:nvPr/>
        </p:nvPicPr>
        <p:blipFill>
          <a:blip r:embed="rId4">
            <a:clrChange>
              <a:clrFrom>
                <a:srgbClr val="F2F2F2"/>
              </a:clrFrom>
              <a:clrTo>
                <a:srgbClr val="F2F2F2">
                  <a:alpha val="0"/>
                </a:srgbClr>
              </a:clrTo>
            </a:clrChange>
          </a:blip>
          <a:stretch>
            <a:fillRect/>
          </a:stretch>
        </p:blipFill>
        <p:spPr>
          <a:xfrm rot="1076976">
            <a:off x="8754764" y="2716038"/>
            <a:ext cx="2810875" cy="2583128"/>
          </a:xfrm>
          <a:prstGeom prst="rect">
            <a:avLst/>
          </a:prstGeom>
        </p:spPr>
      </p:pic>
      <p:graphicFrame>
        <p:nvGraphicFramePr>
          <p:cNvPr id="2" name="Diagramm 1">
            <a:extLst>
              <a:ext uri="{FF2B5EF4-FFF2-40B4-BE49-F238E27FC236}">
                <a16:creationId xmlns:a16="http://schemas.microsoft.com/office/drawing/2014/main" id="{6E5D0ECF-05F1-BD02-480D-0794DAFE492B}"/>
              </a:ext>
            </a:extLst>
          </p:cNvPr>
          <p:cNvGraphicFramePr/>
          <p:nvPr>
            <p:extLst>
              <p:ext uri="{D42A27DB-BD31-4B8C-83A1-F6EECF244321}">
                <p14:modId xmlns:p14="http://schemas.microsoft.com/office/powerpoint/2010/main" val="2975739141"/>
              </p:ext>
            </p:extLst>
          </p:nvPr>
        </p:nvGraphicFramePr>
        <p:xfrm>
          <a:off x="288072" y="2557638"/>
          <a:ext cx="7861590" cy="2959594"/>
        </p:xfrm>
        <a:graphic>
          <a:graphicData uri="http://schemas.openxmlformats.org/drawingml/2006/chart">
            <c:chart xmlns:c="http://schemas.openxmlformats.org/drawingml/2006/chart" xmlns:r="http://schemas.openxmlformats.org/officeDocument/2006/relationships" r:id="rId5"/>
          </a:graphicData>
        </a:graphic>
      </p:graphicFrame>
      <p:sp>
        <p:nvSpPr>
          <p:cNvPr id="49156" name="Titel 1">
            <a:extLst>
              <a:ext uri="{FF2B5EF4-FFF2-40B4-BE49-F238E27FC236}">
                <a16:creationId xmlns:a16="http://schemas.microsoft.com/office/drawing/2014/main" id="{2A6C5377-615F-32BD-6229-6F25BB782C41}"/>
              </a:ext>
            </a:extLst>
          </p:cNvPr>
          <p:cNvSpPr txBox="1">
            <a:spLocks/>
          </p:cNvSpPr>
          <p:nvPr/>
        </p:nvSpPr>
        <p:spPr bwMode="auto">
          <a:xfrm>
            <a:off x="407368" y="470883"/>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Bei «beschleunigter Digitalisierung» sogar noch mehr!!!</a:t>
            </a:r>
            <a:endParaRPr lang="de-CH" b="0" kern="0" dirty="0">
              <a:solidFill>
                <a:schemeClr val="bg1"/>
              </a:solidFill>
              <a:latin typeface="Century Gothic" panose="020B0502020202020204" pitchFamily="34" charset="0"/>
            </a:endParaRPr>
          </a:p>
        </p:txBody>
      </p:sp>
      <p:sp>
        <p:nvSpPr>
          <p:cNvPr id="49158" name="Rechteck 8">
            <a:extLst>
              <a:ext uri="{FF2B5EF4-FFF2-40B4-BE49-F238E27FC236}">
                <a16:creationId xmlns:a16="http://schemas.microsoft.com/office/drawing/2014/main" id="{FFA12075-BEDA-AE0A-07BB-E31B537AFC13}"/>
              </a:ext>
            </a:extLst>
          </p:cNvPr>
          <p:cNvSpPr>
            <a:spLocks noChangeArrowheads="1"/>
          </p:cNvSpPr>
          <p:nvPr/>
        </p:nvSpPr>
        <p:spPr bwMode="auto">
          <a:xfrm>
            <a:off x="6456040" y="663916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a:t>
            </a:r>
            <a:r>
              <a:rPr lang="de-CH" altLang="de-DE" sz="1000" dirty="0">
                <a:solidFill>
                  <a:schemeClr val="bg1"/>
                </a:solidFill>
                <a:latin typeface="Century Gothic" panose="020B0502020202020204" pitchFamily="34" charset="0"/>
                <a:hlinkClick r:id="rId6">
                  <a:extLst>
                    <a:ext uri="{A12FA001-AC4F-418D-AE19-62706E023703}">
                      <ahyp:hlinkClr xmlns:ahyp="http://schemas.microsoft.com/office/drawing/2018/hyperlinkcolor" val="tx"/>
                    </a:ext>
                  </a:extLst>
                </a:hlinkClick>
              </a:rPr>
              <a:t>Bitkom &amp; Accenture Strategy (2024)</a:t>
            </a:r>
            <a:endParaRPr lang="de-CH" altLang="de-DE" sz="1000" dirty="0">
              <a:solidFill>
                <a:schemeClr val="bg1"/>
              </a:solidFill>
              <a:latin typeface="Century Gothic" panose="020B0502020202020204" pitchFamily="34" charset="0"/>
            </a:endParaRPr>
          </a:p>
        </p:txBody>
      </p:sp>
      <p:sp>
        <p:nvSpPr>
          <p:cNvPr id="41" name="Titel 1">
            <a:extLst>
              <a:ext uri="{FF2B5EF4-FFF2-40B4-BE49-F238E27FC236}">
                <a16:creationId xmlns:a16="http://schemas.microsoft.com/office/drawing/2014/main" id="{5FA27F88-E068-25A0-C044-1863F8707507}"/>
              </a:ext>
            </a:extLst>
          </p:cNvPr>
          <p:cNvSpPr txBox="1">
            <a:spLocks/>
          </p:cNvSpPr>
          <p:nvPr/>
        </p:nvSpPr>
        <p:spPr bwMode="auto">
          <a:xfrm>
            <a:off x="407368" y="186160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1800" kern="0" dirty="0">
                <a:solidFill>
                  <a:schemeClr val="bg2"/>
                </a:solidFill>
                <a:latin typeface="Century Gothic" panose="020B0502020202020204" pitchFamily="34" charset="0"/>
              </a:rPr>
              <a:t>Durch ICT ermöglichte THG-Einsparungen nach Sektor 2030 in DE</a:t>
            </a:r>
          </a:p>
        </p:txBody>
      </p:sp>
      <p:sp>
        <p:nvSpPr>
          <p:cNvPr id="42" name="Titel 1">
            <a:extLst>
              <a:ext uri="{FF2B5EF4-FFF2-40B4-BE49-F238E27FC236}">
                <a16:creationId xmlns:a16="http://schemas.microsoft.com/office/drawing/2014/main" id="{13132E2A-7476-186A-A86E-1FC9A022F6C6}"/>
              </a:ext>
            </a:extLst>
          </p:cNvPr>
          <p:cNvSpPr txBox="1">
            <a:spLocks/>
          </p:cNvSpPr>
          <p:nvPr/>
        </p:nvSpPr>
        <p:spPr bwMode="auto">
          <a:xfrm>
            <a:off x="9046128" y="186160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1800" kern="0" dirty="0">
                <a:solidFill>
                  <a:schemeClr val="bg2"/>
                </a:solidFill>
                <a:latin typeface="Century Gothic" panose="020B0502020202020204" pitchFamily="34" charset="0"/>
              </a:rPr>
              <a:t>THG-Emissionen 2022</a:t>
            </a:r>
          </a:p>
        </p:txBody>
      </p:sp>
      <p:cxnSp>
        <p:nvCxnSpPr>
          <p:cNvPr id="45" name="Gerade Verbindung 44">
            <a:extLst>
              <a:ext uri="{FF2B5EF4-FFF2-40B4-BE49-F238E27FC236}">
                <a16:creationId xmlns:a16="http://schemas.microsoft.com/office/drawing/2014/main" id="{8B119C90-F988-8543-9AAE-0125F409FCBD}"/>
              </a:ext>
            </a:extLst>
          </p:cNvPr>
          <p:cNvCxnSpPr>
            <a:cxnSpLocks/>
          </p:cNvCxnSpPr>
          <p:nvPr/>
        </p:nvCxnSpPr>
        <p:spPr bwMode="auto">
          <a:xfrm>
            <a:off x="7724546" y="2983886"/>
            <a:ext cx="1163897" cy="77990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46" name="Gerade Verbindung 45">
            <a:extLst>
              <a:ext uri="{FF2B5EF4-FFF2-40B4-BE49-F238E27FC236}">
                <a16:creationId xmlns:a16="http://schemas.microsoft.com/office/drawing/2014/main" id="{402A6708-81F2-F56A-8492-18402E1301A9}"/>
              </a:ext>
            </a:extLst>
          </p:cNvPr>
          <p:cNvCxnSpPr>
            <a:cxnSpLocks/>
          </p:cNvCxnSpPr>
          <p:nvPr/>
        </p:nvCxnSpPr>
        <p:spPr bwMode="auto">
          <a:xfrm flipV="1">
            <a:off x="7724546" y="4472041"/>
            <a:ext cx="1169691" cy="84248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53" name="Textfeld 52">
            <a:extLst>
              <a:ext uri="{FF2B5EF4-FFF2-40B4-BE49-F238E27FC236}">
                <a16:creationId xmlns:a16="http://schemas.microsoft.com/office/drawing/2014/main" id="{7C1FBB72-68F4-4049-265D-4C050AD849ED}"/>
              </a:ext>
            </a:extLst>
          </p:cNvPr>
          <p:cNvSpPr txBox="1"/>
          <p:nvPr/>
        </p:nvSpPr>
        <p:spPr>
          <a:xfrm>
            <a:off x="924378" y="5373216"/>
            <a:ext cx="880369" cy="323165"/>
          </a:xfrm>
          <a:prstGeom prst="rect">
            <a:avLst/>
          </a:prstGeom>
          <a:noFill/>
        </p:spPr>
        <p:txBody>
          <a:bodyPr wrap="none" rtlCol="0">
            <a:spAutoFit/>
          </a:bodyPr>
          <a:lstStyle/>
          <a:p>
            <a:pPr algn="ctr"/>
            <a:r>
              <a:rPr lang="de-CH" sz="1500" b="1" dirty="0">
                <a:latin typeface="Century Gothic" panose="020B0502020202020204" pitchFamily="34" charset="0"/>
              </a:rPr>
              <a:t>Energie</a:t>
            </a:r>
          </a:p>
        </p:txBody>
      </p:sp>
      <p:sp>
        <p:nvSpPr>
          <p:cNvPr id="54" name="Textfeld 53">
            <a:extLst>
              <a:ext uri="{FF2B5EF4-FFF2-40B4-BE49-F238E27FC236}">
                <a16:creationId xmlns:a16="http://schemas.microsoft.com/office/drawing/2014/main" id="{A1D01598-FA16-3378-47FF-534B1781E1EC}"/>
              </a:ext>
            </a:extLst>
          </p:cNvPr>
          <p:cNvSpPr txBox="1"/>
          <p:nvPr/>
        </p:nvSpPr>
        <p:spPr>
          <a:xfrm>
            <a:off x="2034827" y="5373216"/>
            <a:ext cx="1088760" cy="323165"/>
          </a:xfrm>
          <a:prstGeom prst="rect">
            <a:avLst/>
          </a:prstGeom>
          <a:noFill/>
        </p:spPr>
        <p:txBody>
          <a:bodyPr wrap="none" rtlCol="0">
            <a:spAutoFit/>
          </a:bodyPr>
          <a:lstStyle/>
          <a:p>
            <a:pPr algn="ctr"/>
            <a:r>
              <a:rPr lang="de-CH" sz="1500" b="1" dirty="0">
                <a:latin typeface="Century Gothic" panose="020B0502020202020204" pitchFamily="34" charset="0"/>
              </a:rPr>
              <a:t>Gebäude</a:t>
            </a:r>
          </a:p>
        </p:txBody>
      </p:sp>
      <p:sp>
        <p:nvSpPr>
          <p:cNvPr id="55" name="Textfeld 54">
            <a:extLst>
              <a:ext uri="{FF2B5EF4-FFF2-40B4-BE49-F238E27FC236}">
                <a16:creationId xmlns:a16="http://schemas.microsoft.com/office/drawing/2014/main" id="{B21A4F1D-2B32-68F7-95DB-679F4033D4C9}"/>
              </a:ext>
            </a:extLst>
          </p:cNvPr>
          <p:cNvSpPr txBox="1"/>
          <p:nvPr/>
        </p:nvSpPr>
        <p:spPr>
          <a:xfrm>
            <a:off x="3298549" y="5373216"/>
            <a:ext cx="970137" cy="323165"/>
          </a:xfrm>
          <a:prstGeom prst="rect">
            <a:avLst/>
          </a:prstGeom>
          <a:noFill/>
        </p:spPr>
        <p:txBody>
          <a:bodyPr wrap="none" rtlCol="0">
            <a:spAutoFit/>
          </a:bodyPr>
          <a:lstStyle/>
          <a:p>
            <a:pPr algn="ctr"/>
            <a:r>
              <a:rPr lang="de-CH" sz="1500" b="1" dirty="0">
                <a:latin typeface="Century Gothic" panose="020B0502020202020204" pitchFamily="34" charset="0"/>
              </a:rPr>
              <a:t>Industrie</a:t>
            </a:r>
          </a:p>
        </p:txBody>
      </p:sp>
      <p:sp>
        <p:nvSpPr>
          <p:cNvPr id="56" name="Textfeld 55">
            <a:extLst>
              <a:ext uri="{FF2B5EF4-FFF2-40B4-BE49-F238E27FC236}">
                <a16:creationId xmlns:a16="http://schemas.microsoft.com/office/drawing/2014/main" id="{01D6A197-DE42-111E-4B53-64FEE48B2AC4}"/>
              </a:ext>
            </a:extLst>
          </p:cNvPr>
          <p:cNvSpPr txBox="1"/>
          <p:nvPr/>
        </p:nvSpPr>
        <p:spPr>
          <a:xfrm>
            <a:off x="4507302" y="5373216"/>
            <a:ext cx="1066319" cy="553998"/>
          </a:xfrm>
          <a:prstGeom prst="rect">
            <a:avLst/>
          </a:prstGeom>
          <a:noFill/>
        </p:spPr>
        <p:txBody>
          <a:bodyPr wrap="none" rtlCol="0">
            <a:spAutoFit/>
          </a:bodyPr>
          <a:lstStyle/>
          <a:p>
            <a:pPr algn="ctr"/>
            <a:r>
              <a:rPr lang="de-CH" sz="1500" b="1" dirty="0">
                <a:latin typeface="Century Gothic" panose="020B0502020202020204" pitchFamily="34" charset="0"/>
              </a:rPr>
              <a:t>Land-</a:t>
            </a:r>
            <a:br>
              <a:rPr lang="de-CH" sz="1500" b="1" dirty="0">
                <a:latin typeface="Century Gothic" panose="020B0502020202020204" pitchFamily="34" charset="0"/>
              </a:rPr>
            </a:br>
            <a:r>
              <a:rPr lang="de-CH" sz="1500" b="1" dirty="0" err="1">
                <a:latin typeface="Century Gothic" panose="020B0502020202020204" pitchFamily="34" charset="0"/>
              </a:rPr>
              <a:t>wirtschaft</a:t>
            </a:r>
            <a:endParaRPr lang="de-CH" sz="1500" b="1" dirty="0">
              <a:latin typeface="Century Gothic" panose="020B0502020202020204" pitchFamily="34" charset="0"/>
            </a:endParaRPr>
          </a:p>
        </p:txBody>
      </p:sp>
      <p:sp>
        <p:nvSpPr>
          <p:cNvPr id="57" name="Textfeld 56">
            <a:extLst>
              <a:ext uri="{FF2B5EF4-FFF2-40B4-BE49-F238E27FC236}">
                <a16:creationId xmlns:a16="http://schemas.microsoft.com/office/drawing/2014/main" id="{A889E0BF-8E46-C99D-3A6D-0F4D09C180AD}"/>
              </a:ext>
            </a:extLst>
          </p:cNvPr>
          <p:cNvSpPr txBox="1"/>
          <p:nvPr/>
        </p:nvSpPr>
        <p:spPr>
          <a:xfrm>
            <a:off x="5750184" y="5373216"/>
            <a:ext cx="915635" cy="323165"/>
          </a:xfrm>
          <a:prstGeom prst="rect">
            <a:avLst/>
          </a:prstGeom>
          <a:noFill/>
        </p:spPr>
        <p:txBody>
          <a:bodyPr wrap="none" rtlCol="0">
            <a:spAutoFit/>
          </a:bodyPr>
          <a:lstStyle/>
          <a:p>
            <a:pPr algn="ctr"/>
            <a:r>
              <a:rPr lang="de-CH" sz="1500" b="1" dirty="0">
                <a:latin typeface="Century Gothic" panose="020B0502020202020204" pitchFamily="34" charset="0"/>
              </a:rPr>
              <a:t>Verkehr</a:t>
            </a:r>
          </a:p>
        </p:txBody>
      </p:sp>
      <p:sp>
        <p:nvSpPr>
          <p:cNvPr id="58" name="Textfeld 57">
            <a:extLst>
              <a:ext uri="{FF2B5EF4-FFF2-40B4-BE49-F238E27FC236}">
                <a16:creationId xmlns:a16="http://schemas.microsoft.com/office/drawing/2014/main" id="{0AF73999-7B56-2497-FCAE-15F94C8DDBCB}"/>
              </a:ext>
            </a:extLst>
          </p:cNvPr>
          <p:cNvSpPr txBox="1"/>
          <p:nvPr/>
        </p:nvSpPr>
        <p:spPr>
          <a:xfrm>
            <a:off x="6941291" y="5373216"/>
            <a:ext cx="931665" cy="323165"/>
          </a:xfrm>
          <a:prstGeom prst="rect">
            <a:avLst/>
          </a:prstGeom>
          <a:noFill/>
        </p:spPr>
        <p:txBody>
          <a:bodyPr wrap="none" rtlCol="0">
            <a:spAutoFit/>
          </a:bodyPr>
          <a:lstStyle/>
          <a:p>
            <a:pPr algn="ctr"/>
            <a:r>
              <a:rPr lang="de-CH" sz="1500" b="1" dirty="0">
                <a:latin typeface="Century Gothic" panose="020B0502020202020204" pitchFamily="34" charset="0"/>
              </a:rPr>
              <a:t>Gesamt</a:t>
            </a:r>
          </a:p>
        </p:txBody>
      </p:sp>
      <p:sp>
        <p:nvSpPr>
          <p:cNvPr id="50" name="Textfeld 49">
            <a:extLst>
              <a:ext uri="{FF2B5EF4-FFF2-40B4-BE49-F238E27FC236}">
                <a16:creationId xmlns:a16="http://schemas.microsoft.com/office/drawing/2014/main" id="{51206C8E-DEF0-B940-BCB8-574C85BC10CD}"/>
              </a:ext>
            </a:extLst>
          </p:cNvPr>
          <p:cNvSpPr txBox="1"/>
          <p:nvPr/>
        </p:nvSpPr>
        <p:spPr>
          <a:xfrm>
            <a:off x="7208700" y="3890181"/>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50</a:t>
            </a:r>
          </a:p>
        </p:txBody>
      </p:sp>
      <p:sp>
        <p:nvSpPr>
          <p:cNvPr id="10" name="Textfeld 9">
            <a:extLst>
              <a:ext uri="{FF2B5EF4-FFF2-40B4-BE49-F238E27FC236}">
                <a16:creationId xmlns:a16="http://schemas.microsoft.com/office/drawing/2014/main" id="{372DC9CB-8BF4-BE7E-F889-9CE1C4B565E3}"/>
              </a:ext>
            </a:extLst>
          </p:cNvPr>
          <p:cNvSpPr txBox="1">
            <a:spLocks/>
          </p:cNvSpPr>
          <p:nvPr/>
        </p:nvSpPr>
        <p:spPr>
          <a:xfrm>
            <a:off x="590150" y="6021288"/>
            <a:ext cx="140139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Flexibles</a:t>
            </a:r>
            <a:br>
              <a:rPr lang="de-CH" sz="1200" dirty="0">
                <a:latin typeface="Century Gothic" panose="020B0502020202020204" pitchFamily="34" charset="0"/>
              </a:rPr>
            </a:br>
            <a:r>
              <a:rPr lang="de-CH" sz="1200" dirty="0" err="1">
                <a:latin typeface="Century Gothic" panose="020B0502020202020204" pitchFamily="34" charset="0"/>
              </a:rPr>
              <a:t>Lastenmgt</a:t>
            </a:r>
            <a:r>
              <a:rPr lang="de-CH" sz="1200" dirty="0">
                <a:latin typeface="Century Gothic" panose="020B0502020202020204" pitchFamily="34" charset="0"/>
              </a:rPr>
              <a:t>.</a:t>
            </a:r>
          </a:p>
        </p:txBody>
      </p:sp>
      <p:sp>
        <p:nvSpPr>
          <p:cNvPr id="15" name="Textfeld 14">
            <a:extLst>
              <a:ext uri="{FF2B5EF4-FFF2-40B4-BE49-F238E27FC236}">
                <a16:creationId xmlns:a16="http://schemas.microsoft.com/office/drawing/2014/main" id="{3C3917F3-A974-6A66-0389-EC19EBE9167E}"/>
              </a:ext>
            </a:extLst>
          </p:cNvPr>
          <p:cNvSpPr txBox="1">
            <a:spLocks/>
          </p:cNvSpPr>
          <p:nvPr/>
        </p:nvSpPr>
        <p:spPr>
          <a:xfrm>
            <a:off x="1943102"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Gebäude-</a:t>
            </a:r>
            <a:br>
              <a:rPr lang="de-CH" sz="1200" dirty="0">
                <a:latin typeface="Century Gothic" panose="020B0502020202020204" pitchFamily="34" charset="0"/>
              </a:rPr>
            </a:br>
            <a:r>
              <a:rPr lang="de-CH" sz="1200" dirty="0" err="1">
                <a:latin typeface="Century Gothic" panose="020B0502020202020204" pitchFamily="34" charset="0"/>
              </a:rPr>
              <a:t>automatation</a:t>
            </a:r>
            <a:endParaRPr lang="de-CH" sz="1200" dirty="0">
              <a:latin typeface="Century Gothic" panose="020B0502020202020204" pitchFamily="34" charset="0"/>
            </a:endParaRPr>
          </a:p>
        </p:txBody>
      </p:sp>
      <p:sp>
        <p:nvSpPr>
          <p:cNvPr id="16" name="Textfeld 15">
            <a:extLst>
              <a:ext uri="{FF2B5EF4-FFF2-40B4-BE49-F238E27FC236}">
                <a16:creationId xmlns:a16="http://schemas.microsoft.com/office/drawing/2014/main" id="{6BCBB50E-D684-9EA7-68DE-2DA74C22C057}"/>
              </a:ext>
            </a:extLst>
          </p:cNvPr>
          <p:cNvSpPr txBox="1">
            <a:spLocks/>
          </p:cNvSpPr>
          <p:nvPr/>
        </p:nvSpPr>
        <p:spPr>
          <a:xfrm>
            <a:off x="3147063"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Automation,</a:t>
            </a:r>
          </a:p>
          <a:p>
            <a:pPr algn="ctr"/>
            <a:r>
              <a:rPr lang="de-CH" sz="1200" dirty="0" err="1">
                <a:latin typeface="Century Gothic" panose="020B0502020202020204" pitchFamily="34" charset="0"/>
              </a:rPr>
              <a:t>Energieoptim</a:t>
            </a:r>
            <a:r>
              <a:rPr lang="de-CH" sz="1200" dirty="0">
                <a:latin typeface="Century Gothic" panose="020B0502020202020204" pitchFamily="34" charset="0"/>
              </a:rPr>
              <a:t>.</a:t>
            </a:r>
          </a:p>
        </p:txBody>
      </p:sp>
      <p:sp>
        <p:nvSpPr>
          <p:cNvPr id="17" name="Textfeld 16">
            <a:extLst>
              <a:ext uri="{FF2B5EF4-FFF2-40B4-BE49-F238E27FC236}">
                <a16:creationId xmlns:a16="http://schemas.microsoft.com/office/drawing/2014/main" id="{1B903F9C-89B4-587C-EA4A-AD00BEBFFCA8}"/>
              </a:ext>
            </a:extLst>
          </p:cNvPr>
          <p:cNvSpPr txBox="1">
            <a:spLocks/>
          </p:cNvSpPr>
          <p:nvPr/>
        </p:nvSpPr>
        <p:spPr>
          <a:xfrm>
            <a:off x="4403908" y="6021288"/>
            <a:ext cx="1273104" cy="461665"/>
          </a:xfrm>
          <a:prstGeom prst="rect">
            <a:avLst/>
          </a:prstGeom>
          <a:noFill/>
        </p:spPr>
        <p:txBody>
          <a:bodyPr wrap="square" lIns="0" tIns="0" rIns="0" bIns="0" rtlCol="0">
            <a:noAutofit/>
          </a:bodyPr>
          <a:lstStyle/>
          <a:p>
            <a:pPr algn="ctr"/>
            <a:r>
              <a:rPr lang="de-CH" sz="1200" dirty="0" err="1">
                <a:latin typeface="Century Gothic" panose="020B0502020202020204" pitchFamily="34" charset="0"/>
              </a:rPr>
              <a:t>Präzisisions</a:t>
            </a:r>
            <a:r>
              <a:rPr lang="de-CH" sz="1200" dirty="0">
                <a:latin typeface="Century Gothic" panose="020B0502020202020204" pitchFamily="34" charset="0"/>
              </a:rPr>
              <a:t>-</a:t>
            </a:r>
            <a:br>
              <a:rPr lang="de-CH" sz="1200" dirty="0">
                <a:latin typeface="Century Gothic" panose="020B0502020202020204" pitchFamily="34" charset="0"/>
              </a:rPr>
            </a:br>
            <a:r>
              <a:rPr lang="de-CH" sz="1200" dirty="0" err="1">
                <a:latin typeface="Century Gothic" panose="020B0502020202020204" pitchFamily="34" charset="0"/>
              </a:rPr>
              <a:t>landw</a:t>
            </a:r>
            <a:r>
              <a:rPr lang="de-CH" sz="1200" dirty="0">
                <a:latin typeface="Century Gothic" panose="020B0502020202020204" pitchFamily="34" charset="0"/>
              </a:rPr>
              <a:t>.</a:t>
            </a:r>
          </a:p>
        </p:txBody>
      </p:sp>
      <p:sp>
        <p:nvSpPr>
          <p:cNvPr id="18" name="Textfeld 17">
            <a:extLst>
              <a:ext uri="{FF2B5EF4-FFF2-40B4-BE49-F238E27FC236}">
                <a16:creationId xmlns:a16="http://schemas.microsoft.com/office/drawing/2014/main" id="{BFB67413-C9F5-A1BE-663D-1F4D8BC48D1C}"/>
              </a:ext>
            </a:extLst>
          </p:cNvPr>
          <p:cNvSpPr txBox="1">
            <a:spLocks/>
          </p:cNvSpPr>
          <p:nvPr/>
        </p:nvSpPr>
        <p:spPr>
          <a:xfrm>
            <a:off x="5565798" y="602128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Car/Ride Sharing,</a:t>
            </a:r>
          </a:p>
          <a:p>
            <a:pPr algn="ctr"/>
            <a:r>
              <a:rPr lang="de-CH" sz="1200" dirty="0" err="1">
                <a:latin typeface="Century Gothic" panose="020B0502020202020204" pitchFamily="34" charset="0"/>
              </a:rPr>
              <a:t>Videocalls</a:t>
            </a:r>
            <a:endParaRPr lang="de-CH" sz="1200" dirty="0">
              <a:latin typeface="Century Gothic" panose="020B0502020202020204" pitchFamily="34" charset="0"/>
            </a:endParaRPr>
          </a:p>
        </p:txBody>
      </p:sp>
      <p:sp>
        <p:nvSpPr>
          <p:cNvPr id="19" name="Textfeld 18">
            <a:extLst>
              <a:ext uri="{FF2B5EF4-FFF2-40B4-BE49-F238E27FC236}">
                <a16:creationId xmlns:a16="http://schemas.microsoft.com/office/drawing/2014/main" id="{73C69E5B-7CEE-7343-3E09-6D6EBA78BEC0}"/>
              </a:ext>
            </a:extLst>
          </p:cNvPr>
          <p:cNvSpPr txBox="1">
            <a:spLocks/>
          </p:cNvSpPr>
          <p:nvPr/>
        </p:nvSpPr>
        <p:spPr>
          <a:xfrm>
            <a:off x="-26272" y="6021288"/>
            <a:ext cx="628689" cy="461665"/>
          </a:xfrm>
          <a:prstGeom prst="rect">
            <a:avLst/>
          </a:prstGeom>
          <a:noFill/>
        </p:spPr>
        <p:txBody>
          <a:bodyPr wrap="square" lIns="0" tIns="0" rIns="0" bIns="0" rtlCol="0">
            <a:noAutofit/>
          </a:bodyPr>
          <a:lstStyle/>
          <a:p>
            <a:pPr algn="ctr"/>
            <a:r>
              <a:rPr lang="de-CH" sz="1200" b="1" dirty="0">
                <a:latin typeface="Century Gothic" panose="020B0502020202020204" pitchFamily="34" charset="0"/>
              </a:rPr>
              <a:t>Bsp.:</a:t>
            </a:r>
          </a:p>
        </p:txBody>
      </p:sp>
      <p:grpSp>
        <p:nvGrpSpPr>
          <p:cNvPr id="47" name="Gruppieren 46">
            <a:extLst>
              <a:ext uri="{FF2B5EF4-FFF2-40B4-BE49-F238E27FC236}">
                <a16:creationId xmlns:a16="http://schemas.microsoft.com/office/drawing/2014/main" id="{17852078-301A-E746-715D-D0CAAAB0B57A}"/>
              </a:ext>
            </a:extLst>
          </p:cNvPr>
          <p:cNvGrpSpPr/>
          <p:nvPr/>
        </p:nvGrpSpPr>
        <p:grpSpPr>
          <a:xfrm>
            <a:off x="13104226" y="0"/>
            <a:ext cx="12192000" cy="6885384"/>
            <a:chOff x="0" y="0"/>
            <a:chExt cx="12192000" cy="6885384"/>
          </a:xfrm>
        </p:grpSpPr>
        <p:sp>
          <p:nvSpPr>
            <p:cNvPr id="48" name="Rechteck 47">
              <a:extLst>
                <a:ext uri="{FF2B5EF4-FFF2-40B4-BE49-F238E27FC236}">
                  <a16:creationId xmlns:a16="http://schemas.microsoft.com/office/drawing/2014/main" id="{1E71E21F-7D82-51C7-EFA9-7D2BDF755A18}"/>
                </a:ext>
              </a:extLst>
            </p:cNvPr>
            <p:cNvSpPr/>
            <p:nvPr/>
          </p:nvSpPr>
          <p:spPr bwMode="auto">
            <a:xfrm>
              <a:off x="0" y="0"/>
              <a:ext cx="12192000"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9" name="Titel 1">
              <a:extLst>
                <a:ext uri="{FF2B5EF4-FFF2-40B4-BE49-F238E27FC236}">
                  <a16:creationId xmlns:a16="http://schemas.microsoft.com/office/drawing/2014/main" id="{F7D1FED4-76C4-729B-6357-25EEF658A07E}"/>
                </a:ext>
              </a:extLst>
            </p:cNvPr>
            <p:cNvSpPr txBox="1">
              <a:spLocks/>
            </p:cNvSpPr>
            <p:nvPr/>
          </p:nvSpPr>
          <p:spPr bwMode="auto">
            <a:xfrm>
              <a:off x="407368" y="470883"/>
              <a:ext cx="11521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200" dirty="0">
                  <a:solidFill>
                    <a:schemeClr val="bg1"/>
                  </a:solidFill>
                  <a:latin typeface="Century Gothic" panose="020B0502020202020204" pitchFamily="34" charset="0"/>
                  <a:ea typeface="MS PGothic" charset="-128"/>
                </a:rPr>
                <a:t>Viele Digitalunternehmen behaupten, sie helfen der Gesellschaft, klimafreundlicher zu werden.</a:t>
              </a:r>
              <a:endParaRPr lang="de-CH" sz="2200" b="0" kern="0" dirty="0">
                <a:solidFill>
                  <a:schemeClr val="bg1"/>
                </a:solidFill>
                <a:latin typeface="Century Gothic" panose="020B0502020202020204" pitchFamily="34" charset="0"/>
              </a:endParaRPr>
            </a:p>
          </p:txBody>
        </p:sp>
        <p:pic>
          <p:nvPicPr>
            <p:cNvPr id="59" name="Grafik 58">
              <a:extLst>
                <a:ext uri="{FF2B5EF4-FFF2-40B4-BE49-F238E27FC236}">
                  <a16:creationId xmlns:a16="http://schemas.microsoft.com/office/drawing/2014/main" id="{C923892F-D61B-21F2-4D86-074CDD95945F}"/>
                </a:ext>
              </a:extLst>
            </p:cNvPr>
            <p:cNvPicPr>
              <a:picLocks noChangeAspect="1"/>
            </p:cNvPicPr>
            <p:nvPr/>
          </p:nvPicPr>
          <p:blipFill rotWithShape="1">
            <a:blip r:embed="rId7">
              <a:clrChange>
                <a:clrFrom>
                  <a:srgbClr val="FFFFFF"/>
                </a:clrFrom>
                <a:clrTo>
                  <a:srgbClr val="FFFFFF">
                    <a:alpha val="0"/>
                  </a:srgbClr>
                </a:clrTo>
              </a:clrChange>
            </a:blip>
            <a:srcRect l="2651" t="4675" r="4764" b="4675"/>
            <a:stretch/>
          </p:blipFill>
          <p:spPr>
            <a:xfrm>
              <a:off x="1221936" y="1385924"/>
              <a:ext cx="4432061" cy="2437795"/>
            </a:xfrm>
            <a:prstGeom prst="roundRect">
              <a:avLst>
                <a:gd name="adj" fmla="val 15428"/>
              </a:avLst>
            </a:prstGeom>
            <a:ln w="28575">
              <a:solidFill>
                <a:schemeClr val="bg1"/>
              </a:solidFill>
            </a:ln>
            <a:effectLst>
              <a:outerShdw blurRad="50800" dist="38100" dir="2700000" algn="tl" rotWithShape="0">
                <a:prstClr val="black">
                  <a:alpha val="40000"/>
                </a:prstClr>
              </a:outerShdw>
            </a:effectLst>
          </p:spPr>
        </p:pic>
        <p:sp>
          <p:nvSpPr>
            <p:cNvPr id="60" name="Rechteck 8">
              <a:extLst>
                <a:ext uri="{FF2B5EF4-FFF2-40B4-BE49-F238E27FC236}">
                  <a16:creationId xmlns:a16="http://schemas.microsoft.com/office/drawing/2014/main" id="{B5134830-87A6-CBDC-DA0A-23BA7493406D}"/>
                </a:ext>
              </a:extLst>
            </p:cNvPr>
            <p:cNvSpPr>
              <a:spLocks noChangeArrowheads="1"/>
            </p:cNvSpPr>
            <p:nvPr/>
          </p:nvSpPr>
          <p:spPr bwMode="auto">
            <a:xfrm>
              <a:off x="6456040" y="663916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Alphabet, AT&amp;T, Vodafone</a:t>
              </a:r>
            </a:p>
          </p:txBody>
        </p:sp>
      </p:grpSp>
      <p:sp>
        <p:nvSpPr>
          <p:cNvPr id="6" name="Rechteck 5">
            <a:extLst>
              <a:ext uri="{FF2B5EF4-FFF2-40B4-BE49-F238E27FC236}">
                <a16:creationId xmlns:a16="http://schemas.microsoft.com/office/drawing/2014/main" id="{514CA40D-C11E-7850-7D01-6FDBFFAE1AD4}"/>
              </a:ext>
            </a:extLst>
          </p:cNvPr>
          <p:cNvSpPr/>
          <p:nvPr/>
        </p:nvSpPr>
        <p:spPr bwMode="auto">
          <a:xfrm>
            <a:off x="1040526" y="4472041"/>
            <a:ext cx="648072" cy="84807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8" name="Rechteck 7">
            <a:extLst>
              <a:ext uri="{FF2B5EF4-FFF2-40B4-BE49-F238E27FC236}">
                <a16:creationId xmlns:a16="http://schemas.microsoft.com/office/drawing/2014/main" id="{1723A8A7-24EF-F35A-67E4-50C6C4640C18}"/>
              </a:ext>
            </a:extLst>
          </p:cNvPr>
          <p:cNvSpPr/>
          <p:nvPr/>
        </p:nvSpPr>
        <p:spPr bwMode="auto">
          <a:xfrm>
            <a:off x="2255171" y="3890179"/>
            <a:ext cx="648072" cy="594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9" name="Rechteck 8">
            <a:extLst>
              <a:ext uri="{FF2B5EF4-FFF2-40B4-BE49-F238E27FC236}">
                <a16:creationId xmlns:a16="http://schemas.microsoft.com/office/drawing/2014/main" id="{B2620D35-1D85-50ED-8E5C-00DE1B437A9B}"/>
              </a:ext>
            </a:extLst>
          </p:cNvPr>
          <p:cNvSpPr/>
          <p:nvPr/>
        </p:nvSpPr>
        <p:spPr bwMode="auto">
          <a:xfrm>
            <a:off x="3459581" y="3460826"/>
            <a:ext cx="648072" cy="429356"/>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1" name="Rechteck 10">
            <a:extLst>
              <a:ext uri="{FF2B5EF4-FFF2-40B4-BE49-F238E27FC236}">
                <a16:creationId xmlns:a16="http://schemas.microsoft.com/office/drawing/2014/main" id="{9049B786-FE9A-3B69-86C4-7F5EACC74349}"/>
              </a:ext>
            </a:extLst>
          </p:cNvPr>
          <p:cNvSpPr/>
          <p:nvPr/>
        </p:nvSpPr>
        <p:spPr bwMode="auto">
          <a:xfrm>
            <a:off x="4674226" y="3279328"/>
            <a:ext cx="648072" cy="1944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2" name="Rechteck 11">
            <a:extLst>
              <a:ext uri="{FF2B5EF4-FFF2-40B4-BE49-F238E27FC236}">
                <a16:creationId xmlns:a16="http://schemas.microsoft.com/office/drawing/2014/main" id="{4D6CD9E4-B63E-4E99-01D8-12565951B41F}"/>
              </a:ext>
            </a:extLst>
          </p:cNvPr>
          <p:cNvSpPr/>
          <p:nvPr/>
        </p:nvSpPr>
        <p:spPr bwMode="auto">
          <a:xfrm>
            <a:off x="5883077" y="2975693"/>
            <a:ext cx="648072" cy="3108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3" name="Rechteck 12">
            <a:extLst>
              <a:ext uri="{FF2B5EF4-FFF2-40B4-BE49-F238E27FC236}">
                <a16:creationId xmlns:a16="http://schemas.microsoft.com/office/drawing/2014/main" id="{03362ECD-CAC4-0117-AC78-B0FC6D61668F}"/>
              </a:ext>
            </a:extLst>
          </p:cNvPr>
          <p:cNvSpPr/>
          <p:nvPr/>
        </p:nvSpPr>
        <p:spPr bwMode="auto">
          <a:xfrm>
            <a:off x="7076474" y="2975694"/>
            <a:ext cx="648072" cy="2344424"/>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7" name="Gerade Verbindung 6">
            <a:extLst>
              <a:ext uri="{FF2B5EF4-FFF2-40B4-BE49-F238E27FC236}">
                <a16:creationId xmlns:a16="http://schemas.microsoft.com/office/drawing/2014/main" id="{83D1888D-0783-C4E7-CAFE-1744904B4405}"/>
              </a:ext>
            </a:extLst>
          </p:cNvPr>
          <p:cNvCxnSpPr/>
          <p:nvPr/>
        </p:nvCxnSpPr>
        <p:spPr bwMode="auto">
          <a:xfrm>
            <a:off x="767408" y="532012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0" name="Gerade Verbindung 19">
            <a:extLst>
              <a:ext uri="{FF2B5EF4-FFF2-40B4-BE49-F238E27FC236}">
                <a16:creationId xmlns:a16="http://schemas.microsoft.com/office/drawing/2014/main" id="{D451D47A-372B-F573-7C1A-4C656AD0D580}"/>
              </a:ext>
            </a:extLst>
          </p:cNvPr>
          <p:cNvCxnSpPr>
            <a:cxnSpLocks/>
          </p:cNvCxnSpPr>
          <p:nvPr/>
        </p:nvCxnSpPr>
        <p:spPr bwMode="auto">
          <a:xfrm>
            <a:off x="1688598" y="4472041"/>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Gerade Verbindung 20">
            <a:extLst>
              <a:ext uri="{FF2B5EF4-FFF2-40B4-BE49-F238E27FC236}">
                <a16:creationId xmlns:a16="http://schemas.microsoft.com/office/drawing/2014/main" id="{50C5EC99-3B10-6BD0-BFCD-8D58E9F7347C}"/>
              </a:ext>
            </a:extLst>
          </p:cNvPr>
          <p:cNvCxnSpPr>
            <a:cxnSpLocks/>
          </p:cNvCxnSpPr>
          <p:nvPr/>
        </p:nvCxnSpPr>
        <p:spPr bwMode="auto">
          <a:xfrm>
            <a:off x="2903243" y="3890179"/>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1FE12F29-08DC-5940-4A42-67FF1409E2FA}"/>
              </a:ext>
            </a:extLst>
          </p:cNvPr>
          <p:cNvCxnSpPr>
            <a:cxnSpLocks/>
          </p:cNvCxnSpPr>
          <p:nvPr/>
        </p:nvCxnSpPr>
        <p:spPr bwMode="auto">
          <a:xfrm>
            <a:off x="4107653" y="3460826"/>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8A9932ED-938D-0FF4-5473-53E0802C07E4}"/>
              </a:ext>
            </a:extLst>
          </p:cNvPr>
          <p:cNvCxnSpPr>
            <a:cxnSpLocks/>
          </p:cNvCxnSpPr>
          <p:nvPr/>
        </p:nvCxnSpPr>
        <p:spPr bwMode="auto">
          <a:xfrm>
            <a:off x="5316504" y="327932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Gerade Verbindung 25">
            <a:extLst>
              <a:ext uri="{FF2B5EF4-FFF2-40B4-BE49-F238E27FC236}">
                <a16:creationId xmlns:a16="http://schemas.microsoft.com/office/drawing/2014/main" id="{C7AB18BF-BE11-99A0-EF88-105A72FA4189}"/>
              </a:ext>
            </a:extLst>
          </p:cNvPr>
          <p:cNvCxnSpPr>
            <a:cxnSpLocks/>
          </p:cNvCxnSpPr>
          <p:nvPr/>
        </p:nvCxnSpPr>
        <p:spPr bwMode="auto">
          <a:xfrm>
            <a:off x="6531149" y="2975693"/>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9" name="Gruppieren 38">
            <a:extLst>
              <a:ext uri="{FF2B5EF4-FFF2-40B4-BE49-F238E27FC236}">
                <a16:creationId xmlns:a16="http://schemas.microsoft.com/office/drawing/2014/main" id="{DED66143-552F-3402-E92C-47436670B71C}"/>
              </a:ext>
            </a:extLst>
          </p:cNvPr>
          <p:cNvGrpSpPr/>
          <p:nvPr/>
        </p:nvGrpSpPr>
        <p:grpSpPr>
          <a:xfrm>
            <a:off x="1164828" y="2962563"/>
            <a:ext cx="6447230" cy="2105529"/>
            <a:chOff x="1164828" y="2962563"/>
            <a:chExt cx="6447230" cy="2105529"/>
          </a:xfrm>
        </p:grpSpPr>
        <p:sp>
          <p:nvSpPr>
            <p:cNvPr id="28" name="Textfeld 27">
              <a:extLst>
                <a:ext uri="{FF2B5EF4-FFF2-40B4-BE49-F238E27FC236}">
                  <a16:creationId xmlns:a16="http://schemas.microsoft.com/office/drawing/2014/main" id="{652572D9-68A0-B12E-FA9E-E2A4B1273DBB}"/>
                </a:ext>
              </a:extLst>
            </p:cNvPr>
            <p:cNvSpPr txBox="1"/>
            <p:nvPr/>
          </p:nvSpPr>
          <p:spPr>
            <a:xfrm>
              <a:off x="7212590" y="3931773"/>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72</a:t>
              </a:r>
            </a:p>
          </p:txBody>
        </p:sp>
        <p:sp>
          <p:nvSpPr>
            <p:cNvPr id="29" name="Textfeld 28">
              <a:extLst>
                <a:ext uri="{FF2B5EF4-FFF2-40B4-BE49-F238E27FC236}">
                  <a16:creationId xmlns:a16="http://schemas.microsoft.com/office/drawing/2014/main" id="{90652ECB-8E55-4831-22D7-4613F30EB1B5}"/>
                </a:ext>
              </a:extLst>
            </p:cNvPr>
            <p:cNvSpPr txBox="1"/>
            <p:nvPr/>
          </p:nvSpPr>
          <p:spPr>
            <a:xfrm>
              <a:off x="1164828" y="4744927"/>
              <a:ext cx="399468" cy="323165"/>
            </a:xfrm>
            <a:prstGeom prst="rect">
              <a:avLst/>
            </a:prstGeom>
            <a:noFill/>
          </p:spPr>
          <p:txBody>
            <a:bodyPr wrap="none" rtlCol="0">
              <a:spAutoFit/>
            </a:bodyPr>
            <a:lstStyle/>
            <a:p>
              <a:r>
                <a:rPr lang="de-CH" sz="1500" dirty="0">
                  <a:latin typeface="Century Gothic" panose="020B0502020202020204" pitchFamily="34" charset="0"/>
                </a:rPr>
                <a:t>26</a:t>
              </a:r>
            </a:p>
          </p:txBody>
        </p:sp>
        <p:sp>
          <p:nvSpPr>
            <p:cNvPr id="31" name="Textfeld 30">
              <a:extLst>
                <a:ext uri="{FF2B5EF4-FFF2-40B4-BE49-F238E27FC236}">
                  <a16:creationId xmlns:a16="http://schemas.microsoft.com/office/drawing/2014/main" id="{23D1B48E-B770-8DF2-DB24-02A7150E62FF}"/>
                </a:ext>
              </a:extLst>
            </p:cNvPr>
            <p:cNvSpPr txBox="1"/>
            <p:nvPr/>
          </p:nvSpPr>
          <p:spPr>
            <a:xfrm>
              <a:off x="2379473" y="4040671"/>
              <a:ext cx="399468" cy="323165"/>
            </a:xfrm>
            <a:prstGeom prst="rect">
              <a:avLst/>
            </a:prstGeom>
            <a:noFill/>
          </p:spPr>
          <p:txBody>
            <a:bodyPr wrap="none" rtlCol="0">
              <a:spAutoFit/>
            </a:bodyPr>
            <a:lstStyle/>
            <a:p>
              <a:r>
                <a:rPr lang="de-CH" sz="1500" dirty="0">
                  <a:latin typeface="Century Gothic" panose="020B0502020202020204" pitchFamily="34" charset="0"/>
                </a:rPr>
                <a:t>18</a:t>
              </a:r>
            </a:p>
          </p:txBody>
        </p:sp>
        <p:sp>
          <p:nvSpPr>
            <p:cNvPr id="32" name="Textfeld 31">
              <a:extLst>
                <a:ext uri="{FF2B5EF4-FFF2-40B4-BE49-F238E27FC236}">
                  <a16:creationId xmlns:a16="http://schemas.microsoft.com/office/drawing/2014/main" id="{394719EA-D7BA-29CE-510E-DD773B2E6081}"/>
                </a:ext>
              </a:extLst>
            </p:cNvPr>
            <p:cNvSpPr txBox="1"/>
            <p:nvPr/>
          </p:nvSpPr>
          <p:spPr>
            <a:xfrm>
              <a:off x="3583883" y="3515451"/>
              <a:ext cx="399468" cy="323165"/>
            </a:xfrm>
            <a:prstGeom prst="rect">
              <a:avLst/>
            </a:prstGeom>
            <a:noFill/>
          </p:spPr>
          <p:txBody>
            <a:bodyPr wrap="square" rtlCol="0">
              <a:spAutoFit/>
            </a:bodyPr>
            <a:lstStyle/>
            <a:p>
              <a:r>
                <a:rPr lang="de-CH" sz="1500" dirty="0">
                  <a:latin typeface="Century Gothic" panose="020B0502020202020204" pitchFamily="34" charset="0"/>
                </a:rPr>
                <a:t>13</a:t>
              </a:r>
            </a:p>
          </p:txBody>
        </p:sp>
        <p:sp>
          <p:nvSpPr>
            <p:cNvPr id="33" name="Textfeld 32">
              <a:extLst>
                <a:ext uri="{FF2B5EF4-FFF2-40B4-BE49-F238E27FC236}">
                  <a16:creationId xmlns:a16="http://schemas.microsoft.com/office/drawing/2014/main" id="{F325C070-9B47-1137-03AA-D5335AE59D73}"/>
                </a:ext>
              </a:extLst>
            </p:cNvPr>
            <p:cNvSpPr txBox="1"/>
            <p:nvPr/>
          </p:nvSpPr>
          <p:spPr>
            <a:xfrm>
              <a:off x="4852228" y="3212976"/>
              <a:ext cx="292068" cy="323165"/>
            </a:xfrm>
            <a:prstGeom prst="rect">
              <a:avLst/>
            </a:prstGeom>
            <a:noFill/>
          </p:spPr>
          <p:txBody>
            <a:bodyPr wrap="none" rtlCol="0">
              <a:spAutoFit/>
            </a:bodyPr>
            <a:lstStyle/>
            <a:p>
              <a:r>
                <a:rPr lang="de-CH" sz="1500" dirty="0">
                  <a:latin typeface="Century Gothic" panose="020B0502020202020204" pitchFamily="34" charset="0"/>
                </a:rPr>
                <a:t>6</a:t>
              </a:r>
            </a:p>
          </p:txBody>
        </p:sp>
        <p:sp>
          <p:nvSpPr>
            <p:cNvPr id="34" name="Textfeld 33">
              <a:extLst>
                <a:ext uri="{FF2B5EF4-FFF2-40B4-BE49-F238E27FC236}">
                  <a16:creationId xmlns:a16="http://schemas.microsoft.com/office/drawing/2014/main" id="{FAF4A43B-88C7-7140-517E-5ACE07230D9C}"/>
                </a:ext>
              </a:extLst>
            </p:cNvPr>
            <p:cNvSpPr txBox="1"/>
            <p:nvPr/>
          </p:nvSpPr>
          <p:spPr>
            <a:xfrm>
              <a:off x="6061079" y="2962563"/>
              <a:ext cx="292068" cy="323165"/>
            </a:xfrm>
            <a:prstGeom prst="rect">
              <a:avLst/>
            </a:prstGeom>
            <a:noFill/>
          </p:spPr>
          <p:txBody>
            <a:bodyPr wrap="none" rtlCol="0">
              <a:spAutoFit/>
            </a:bodyPr>
            <a:lstStyle/>
            <a:p>
              <a:r>
                <a:rPr lang="de-CH" sz="1500" dirty="0">
                  <a:latin typeface="Century Gothic" panose="020B0502020202020204" pitchFamily="34" charset="0"/>
                </a:rPr>
                <a:t>9</a:t>
              </a:r>
            </a:p>
          </p:txBody>
        </p:sp>
      </p:grpSp>
      <p:sp>
        <p:nvSpPr>
          <p:cNvPr id="40" name="Textfeld 39">
            <a:extLst>
              <a:ext uri="{FF2B5EF4-FFF2-40B4-BE49-F238E27FC236}">
                <a16:creationId xmlns:a16="http://schemas.microsoft.com/office/drawing/2014/main" id="{CCD4C69C-A0C7-6A15-6B4C-A8580A00EBDB}"/>
              </a:ext>
            </a:extLst>
          </p:cNvPr>
          <p:cNvSpPr txBox="1">
            <a:spLocks/>
          </p:cNvSpPr>
          <p:nvPr/>
        </p:nvSpPr>
        <p:spPr>
          <a:xfrm>
            <a:off x="100010" y="2402624"/>
            <a:ext cx="785659"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MT CO</a:t>
            </a:r>
            <a:r>
              <a:rPr lang="de-CH" sz="1200" baseline="-25000" dirty="0">
                <a:latin typeface="Century Gothic" panose="020B0502020202020204" pitchFamily="34" charset="0"/>
              </a:rPr>
              <a:t>2</a:t>
            </a:r>
            <a:r>
              <a:rPr lang="de-CH" sz="1200" dirty="0">
                <a:latin typeface="Century Gothic" panose="020B0502020202020204" pitchFamily="34" charset="0"/>
              </a:rPr>
              <a:t>e</a:t>
            </a:r>
          </a:p>
        </p:txBody>
      </p:sp>
      <p:sp>
        <p:nvSpPr>
          <p:cNvPr id="51" name="Textfeld 50">
            <a:extLst>
              <a:ext uri="{FF2B5EF4-FFF2-40B4-BE49-F238E27FC236}">
                <a16:creationId xmlns:a16="http://schemas.microsoft.com/office/drawing/2014/main" id="{A0BFC599-A27F-DC03-0611-226A34684969}"/>
              </a:ext>
            </a:extLst>
          </p:cNvPr>
          <p:cNvSpPr txBox="1"/>
          <p:nvPr/>
        </p:nvSpPr>
        <p:spPr>
          <a:xfrm>
            <a:off x="8941326" y="3933942"/>
            <a:ext cx="588365" cy="323165"/>
          </a:xfrm>
          <a:prstGeom prst="rect">
            <a:avLst/>
          </a:prstGeom>
          <a:noFill/>
        </p:spPr>
        <p:txBody>
          <a:bodyPr wrap="square" rtlCol="0">
            <a:spAutoFit/>
          </a:bodyPr>
          <a:lstStyle/>
          <a:p>
            <a:r>
              <a:rPr lang="de-CH" sz="1500" dirty="0">
                <a:solidFill>
                  <a:schemeClr val="bg1">
                    <a:lumMod val="95000"/>
                  </a:schemeClr>
                </a:solidFill>
                <a:latin typeface="Century Gothic" panose="020B0502020202020204" pitchFamily="34" charset="0"/>
              </a:rPr>
              <a:t>10%</a:t>
            </a:r>
          </a:p>
        </p:txBody>
      </p:sp>
      <p:sp>
        <p:nvSpPr>
          <p:cNvPr id="52" name="Textfeld 51">
            <a:extLst>
              <a:ext uri="{FF2B5EF4-FFF2-40B4-BE49-F238E27FC236}">
                <a16:creationId xmlns:a16="http://schemas.microsoft.com/office/drawing/2014/main" id="{93BCA56C-7444-E0CA-6D05-1B45C3DE1CBB}"/>
              </a:ext>
            </a:extLst>
          </p:cNvPr>
          <p:cNvSpPr txBox="1"/>
          <p:nvPr/>
        </p:nvSpPr>
        <p:spPr>
          <a:xfrm>
            <a:off x="10637106" y="3890182"/>
            <a:ext cx="548548" cy="323165"/>
          </a:xfrm>
          <a:prstGeom prst="rect">
            <a:avLst/>
          </a:prstGeom>
          <a:noFill/>
        </p:spPr>
        <p:txBody>
          <a:bodyPr wrap="none" rtlCol="0">
            <a:spAutoFit/>
          </a:bodyPr>
          <a:lstStyle/>
          <a:p>
            <a:r>
              <a:rPr lang="de-CH" sz="1500" dirty="0">
                <a:latin typeface="Century Gothic" panose="020B0502020202020204" pitchFamily="34" charset="0"/>
              </a:rPr>
              <a:t>90%</a:t>
            </a:r>
          </a:p>
        </p:txBody>
      </p:sp>
      <p:pic>
        <p:nvPicPr>
          <p:cNvPr id="42016" name="Picture 32" descr="Download free vector of Yellow lined notepaper journal sticker vector by  Sasi about paper, sticky note, tape, sticker, … | Journal stickers, Note  paper, Vector free">
            <a:extLst>
              <a:ext uri="{FF2B5EF4-FFF2-40B4-BE49-F238E27FC236}">
                <a16:creationId xmlns:a16="http://schemas.microsoft.com/office/drawing/2014/main" id="{44B747E2-9447-3C94-418B-FEC1DA9ADCAC}"/>
              </a:ext>
            </a:extLst>
          </p:cNvPr>
          <p:cNvPicPr>
            <a:picLocks noChangeAspect="1" noChangeArrowheads="1"/>
          </p:cNvPicPr>
          <p:nvPr/>
        </p:nvPicPr>
        <p:blipFill>
          <a:blip r:embed="rId8">
            <a:clrChange>
              <a:clrFrom>
                <a:srgbClr val="FFFCDF"/>
              </a:clrFrom>
              <a:clrTo>
                <a:srgbClr val="FFFCDF">
                  <a:alpha val="0"/>
                </a:srgbClr>
              </a:clrTo>
            </a:clrChange>
            <a:extLst>
              <a:ext uri="{28A0092B-C50C-407E-A947-70E740481C1C}">
                <a14:useLocalDpi xmlns:a14="http://schemas.microsoft.com/office/drawing/2010/main" val="0"/>
              </a:ext>
            </a:extLst>
          </a:blip>
          <a:srcRect/>
          <a:stretch>
            <a:fillRect/>
          </a:stretch>
        </p:blipFill>
        <p:spPr bwMode="auto">
          <a:xfrm rot="426239">
            <a:off x="9146233" y="-55316"/>
            <a:ext cx="3026685" cy="1806794"/>
          </a:xfrm>
          <a:prstGeom prst="rect">
            <a:avLst/>
          </a:prstGeom>
          <a:noFill/>
          <a:effectLst>
            <a:outerShdw dist="50800" dir="2700000" algn="tl" rotWithShape="0">
              <a:schemeClr val="bg1">
                <a:lumMod val="95000"/>
                <a:alpha val="40000"/>
              </a:schemeClr>
            </a:outerShdw>
          </a:effectLst>
          <a:extLst>
            <a:ext uri="{909E8E84-426E-40DD-AFC4-6F175D3DCCD1}">
              <a14:hiddenFill xmlns:a14="http://schemas.microsoft.com/office/drawing/2010/main">
                <a:solidFill>
                  <a:srgbClr val="FFFFFF"/>
                </a:solidFill>
              </a14:hiddenFill>
            </a:ext>
          </a:extLst>
        </p:spPr>
      </p:pic>
      <p:sp>
        <p:nvSpPr>
          <p:cNvPr id="62" name="Textfeld 61">
            <a:extLst>
              <a:ext uri="{FF2B5EF4-FFF2-40B4-BE49-F238E27FC236}">
                <a16:creationId xmlns:a16="http://schemas.microsoft.com/office/drawing/2014/main" id="{13B437EE-E367-282E-F5AF-959491A7F41B}"/>
              </a:ext>
            </a:extLst>
          </p:cNvPr>
          <p:cNvSpPr txBox="1"/>
          <p:nvPr/>
        </p:nvSpPr>
        <p:spPr>
          <a:xfrm rot="605083">
            <a:off x="9887568" y="513257"/>
            <a:ext cx="1544012" cy="738664"/>
          </a:xfrm>
          <a:prstGeom prst="rect">
            <a:avLst/>
          </a:prstGeom>
          <a:noFill/>
        </p:spPr>
        <p:txBody>
          <a:bodyPr wrap="none" rtlCol="0">
            <a:spAutoFit/>
          </a:bodyPr>
          <a:lstStyle/>
          <a:p>
            <a:pPr algn="ctr"/>
            <a:r>
              <a:rPr lang="de-CH" sz="1400" dirty="0">
                <a:latin typeface="Century Gothic" panose="020B0502020202020204" pitchFamily="34" charset="0"/>
              </a:rPr>
              <a:t>Szenario </a:t>
            </a:r>
          </a:p>
          <a:p>
            <a:pPr algn="ctr"/>
            <a:r>
              <a:rPr lang="de-CH" sz="1400" b="1" dirty="0">
                <a:latin typeface="Century Gothic" panose="020B0502020202020204" pitchFamily="34" charset="0"/>
              </a:rPr>
              <a:t>«Beschleunigte </a:t>
            </a:r>
          </a:p>
          <a:p>
            <a:pPr algn="ctr"/>
            <a:r>
              <a:rPr lang="de-CH" sz="1400" b="1" dirty="0">
                <a:latin typeface="Century Gothic" panose="020B0502020202020204" pitchFamily="34" charset="0"/>
              </a:rPr>
              <a:t>Digitalisierung»</a:t>
            </a:r>
          </a:p>
        </p:txBody>
      </p:sp>
    </p:spTree>
    <p:extLst>
      <p:ext uri="{BB962C8B-B14F-4D97-AF65-F5344CB8AC3E}">
        <p14:creationId xmlns:p14="http://schemas.microsoft.com/office/powerpoint/2010/main" val="9306544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88" name="Rechteck 49187">
            <a:extLst>
              <a:ext uri="{FF2B5EF4-FFF2-40B4-BE49-F238E27FC236}">
                <a16:creationId xmlns:a16="http://schemas.microsoft.com/office/drawing/2014/main" id="{7E88DBEB-40CE-227A-5328-1163C2BC69B0}"/>
              </a:ext>
            </a:extLst>
          </p:cNvPr>
          <p:cNvSpPr/>
          <p:nvPr/>
        </p:nvSpPr>
        <p:spPr bwMode="auto">
          <a:xfrm>
            <a:off x="0" y="0"/>
            <a:ext cx="12192000"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3" name="Titel 1">
            <a:extLst>
              <a:ext uri="{FF2B5EF4-FFF2-40B4-BE49-F238E27FC236}">
                <a16:creationId xmlns:a16="http://schemas.microsoft.com/office/drawing/2014/main" id="{C5A61D29-1EC7-CBFD-C1D6-D98301FF69AA}"/>
              </a:ext>
            </a:extLst>
          </p:cNvPr>
          <p:cNvSpPr txBox="1">
            <a:spLocks/>
          </p:cNvSpPr>
          <p:nvPr/>
        </p:nvSpPr>
        <p:spPr bwMode="auto">
          <a:xfrm>
            <a:off x="623392" y="3107532"/>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4000" b="0" dirty="0">
                <a:solidFill>
                  <a:schemeClr val="bg1"/>
                </a:solidFill>
                <a:latin typeface="Century Gothic" panose="020B0502020202020204" pitchFamily="34" charset="0"/>
                <a:ea typeface="MS PGothic" charset="-128"/>
              </a:rPr>
              <a:t>Mehr Digitalisierung = Weniger Emissionen?</a:t>
            </a:r>
            <a:endParaRPr lang="de-CH" sz="4000" b="0" kern="0" dirty="0">
              <a:solidFill>
                <a:schemeClr val="bg1"/>
              </a:solidFill>
              <a:latin typeface="Century Gothic" panose="020B0502020202020204" pitchFamily="34" charset="0"/>
            </a:endParaRPr>
          </a:p>
        </p:txBody>
      </p:sp>
      <p:sp>
        <p:nvSpPr>
          <p:cNvPr id="5" name="Rechteck 4">
            <a:extLst>
              <a:ext uri="{FF2B5EF4-FFF2-40B4-BE49-F238E27FC236}">
                <a16:creationId xmlns:a16="http://schemas.microsoft.com/office/drawing/2014/main" id="{66931AEE-D433-8984-D7B5-E41BBF876624}"/>
              </a:ext>
            </a:extLst>
          </p:cNvPr>
          <p:cNvSpPr/>
          <p:nvPr/>
        </p:nvSpPr>
        <p:spPr bwMode="auto">
          <a:xfrm>
            <a:off x="0" y="724542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pic>
        <p:nvPicPr>
          <p:cNvPr id="14" name="Grafik 13">
            <a:extLst>
              <a:ext uri="{FF2B5EF4-FFF2-40B4-BE49-F238E27FC236}">
                <a16:creationId xmlns:a16="http://schemas.microsoft.com/office/drawing/2014/main" id="{1E93C6BC-B2E4-0119-3A08-EBF5F0E2E7A4}"/>
              </a:ext>
            </a:extLst>
          </p:cNvPr>
          <p:cNvPicPr>
            <a:picLocks noChangeAspect="1"/>
          </p:cNvPicPr>
          <p:nvPr/>
        </p:nvPicPr>
        <p:blipFill>
          <a:blip r:embed="rId3">
            <a:clrChange>
              <a:clrFrom>
                <a:srgbClr val="F2F2F2"/>
              </a:clrFrom>
              <a:clrTo>
                <a:srgbClr val="F2F2F2">
                  <a:alpha val="0"/>
                </a:srgbClr>
              </a:clrTo>
            </a:clrChange>
          </a:blip>
          <a:stretch>
            <a:fillRect/>
          </a:stretch>
        </p:blipFill>
        <p:spPr>
          <a:xfrm rot="1076976">
            <a:off x="8754764" y="8139388"/>
            <a:ext cx="2810875" cy="2583128"/>
          </a:xfrm>
          <a:prstGeom prst="rect">
            <a:avLst/>
          </a:prstGeom>
        </p:spPr>
      </p:pic>
      <p:graphicFrame>
        <p:nvGraphicFramePr>
          <p:cNvPr id="24" name="Diagramm 23">
            <a:extLst>
              <a:ext uri="{FF2B5EF4-FFF2-40B4-BE49-F238E27FC236}">
                <a16:creationId xmlns:a16="http://schemas.microsoft.com/office/drawing/2014/main" id="{5337F4D7-72FA-B1A6-1A3D-5ACFE318571D}"/>
              </a:ext>
            </a:extLst>
          </p:cNvPr>
          <p:cNvGraphicFramePr/>
          <p:nvPr>
            <p:extLst>
              <p:ext uri="{D42A27DB-BD31-4B8C-83A1-F6EECF244321}">
                <p14:modId xmlns:p14="http://schemas.microsoft.com/office/powerpoint/2010/main" val="1924259534"/>
              </p:ext>
            </p:extLst>
          </p:nvPr>
        </p:nvGraphicFramePr>
        <p:xfrm>
          <a:off x="288072" y="7980988"/>
          <a:ext cx="7861590" cy="2959594"/>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hteck 8">
            <a:extLst>
              <a:ext uri="{FF2B5EF4-FFF2-40B4-BE49-F238E27FC236}">
                <a16:creationId xmlns:a16="http://schemas.microsoft.com/office/drawing/2014/main" id="{93B9F352-4DA7-AB29-7EC7-7D41761346B1}"/>
              </a:ext>
            </a:extLst>
          </p:cNvPr>
          <p:cNvSpPr>
            <a:spLocks noChangeArrowheads="1"/>
          </p:cNvSpPr>
          <p:nvPr/>
        </p:nvSpPr>
        <p:spPr bwMode="auto">
          <a:xfrm>
            <a:off x="6456040" y="1206251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Quelle: </a:t>
            </a:r>
            <a:r>
              <a:rPr lang="de-CH" altLang="de-DE" sz="1000" dirty="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Bitkom &amp; Accenture Strategy (2024)</a:t>
            </a:r>
            <a:endParaRPr lang="de-CH" altLang="de-DE" sz="1000" dirty="0">
              <a:solidFill>
                <a:schemeClr val="bg1"/>
              </a:solidFill>
              <a:latin typeface="Century Gothic" panose="020B0502020202020204" pitchFamily="34" charset="0"/>
            </a:endParaRPr>
          </a:p>
        </p:txBody>
      </p:sp>
      <p:sp>
        <p:nvSpPr>
          <p:cNvPr id="27" name="Titel 1">
            <a:extLst>
              <a:ext uri="{FF2B5EF4-FFF2-40B4-BE49-F238E27FC236}">
                <a16:creationId xmlns:a16="http://schemas.microsoft.com/office/drawing/2014/main" id="{F5661747-F8E3-7A4C-5D61-57175D96928A}"/>
              </a:ext>
            </a:extLst>
          </p:cNvPr>
          <p:cNvSpPr txBox="1">
            <a:spLocks/>
          </p:cNvSpPr>
          <p:nvPr/>
        </p:nvSpPr>
        <p:spPr bwMode="auto">
          <a:xfrm>
            <a:off x="407368" y="728495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1800" kern="0" dirty="0">
                <a:solidFill>
                  <a:schemeClr val="bg2"/>
                </a:solidFill>
                <a:latin typeface="Century Gothic" panose="020B0502020202020204" pitchFamily="34" charset="0"/>
              </a:rPr>
              <a:t>Durch ICT ermöglichte THG-Einsparungen nach Sektor 2030 in DE</a:t>
            </a:r>
          </a:p>
        </p:txBody>
      </p:sp>
      <p:sp>
        <p:nvSpPr>
          <p:cNvPr id="30" name="Titel 1">
            <a:extLst>
              <a:ext uri="{FF2B5EF4-FFF2-40B4-BE49-F238E27FC236}">
                <a16:creationId xmlns:a16="http://schemas.microsoft.com/office/drawing/2014/main" id="{E5516CE3-9D74-7A20-8660-427B76A6379E}"/>
              </a:ext>
            </a:extLst>
          </p:cNvPr>
          <p:cNvSpPr txBox="1">
            <a:spLocks/>
          </p:cNvSpPr>
          <p:nvPr/>
        </p:nvSpPr>
        <p:spPr bwMode="auto">
          <a:xfrm>
            <a:off x="9046128" y="728495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1800" kern="0" dirty="0">
                <a:solidFill>
                  <a:schemeClr val="bg2"/>
                </a:solidFill>
                <a:latin typeface="Century Gothic" panose="020B0502020202020204" pitchFamily="34" charset="0"/>
              </a:rPr>
              <a:t>THG-Emissionen 2022</a:t>
            </a:r>
          </a:p>
        </p:txBody>
      </p:sp>
      <p:cxnSp>
        <p:nvCxnSpPr>
          <p:cNvPr id="35" name="Gerade Verbindung 34">
            <a:extLst>
              <a:ext uri="{FF2B5EF4-FFF2-40B4-BE49-F238E27FC236}">
                <a16:creationId xmlns:a16="http://schemas.microsoft.com/office/drawing/2014/main" id="{D05C1AEB-49CB-1A0A-780A-AC286FDD3FE0}"/>
              </a:ext>
            </a:extLst>
          </p:cNvPr>
          <p:cNvCxnSpPr>
            <a:cxnSpLocks/>
          </p:cNvCxnSpPr>
          <p:nvPr/>
        </p:nvCxnSpPr>
        <p:spPr bwMode="auto">
          <a:xfrm>
            <a:off x="7724546" y="8407236"/>
            <a:ext cx="1163897" cy="77990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36" name="Gerade Verbindung 35">
            <a:extLst>
              <a:ext uri="{FF2B5EF4-FFF2-40B4-BE49-F238E27FC236}">
                <a16:creationId xmlns:a16="http://schemas.microsoft.com/office/drawing/2014/main" id="{3A08C8CC-11EC-70B4-8A7B-1834F023D37E}"/>
              </a:ext>
            </a:extLst>
          </p:cNvPr>
          <p:cNvCxnSpPr>
            <a:cxnSpLocks/>
          </p:cNvCxnSpPr>
          <p:nvPr/>
        </p:nvCxnSpPr>
        <p:spPr bwMode="auto">
          <a:xfrm flipV="1">
            <a:off x="7724546" y="9895391"/>
            <a:ext cx="1169691" cy="84248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37" name="Textfeld 36">
            <a:extLst>
              <a:ext uri="{FF2B5EF4-FFF2-40B4-BE49-F238E27FC236}">
                <a16:creationId xmlns:a16="http://schemas.microsoft.com/office/drawing/2014/main" id="{B8207A5D-8A54-E35B-49A6-18B10CA8BAEA}"/>
              </a:ext>
            </a:extLst>
          </p:cNvPr>
          <p:cNvSpPr txBox="1"/>
          <p:nvPr/>
        </p:nvSpPr>
        <p:spPr>
          <a:xfrm>
            <a:off x="924378" y="10796566"/>
            <a:ext cx="880369" cy="323165"/>
          </a:xfrm>
          <a:prstGeom prst="rect">
            <a:avLst/>
          </a:prstGeom>
          <a:noFill/>
        </p:spPr>
        <p:txBody>
          <a:bodyPr wrap="none" rtlCol="0">
            <a:spAutoFit/>
          </a:bodyPr>
          <a:lstStyle/>
          <a:p>
            <a:pPr algn="ctr"/>
            <a:r>
              <a:rPr lang="de-CH" sz="1500" b="1" dirty="0">
                <a:latin typeface="Century Gothic" panose="020B0502020202020204" pitchFamily="34" charset="0"/>
              </a:rPr>
              <a:t>Energie</a:t>
            </a:r>
          </a:p>
        </p:txBody>
      </p:sp>
      <p:sp>
        <p:nvSpPr>
          <p:cNvPr id="38" name="Textfeld 37">
            <a:extLst>
              <a:ext uri="{FF2B5EF4-FFF2-40B4-BE49-F238E27FC236}">
                <a16:creationId xmlns:a16="http://schemas.microsoft.com/office/drawing/2014/main" id="{9F67FDCA-EFE5-DC85-8D20-88A121722CF4}"/>
              </a:ext>
            </a:extLst>
          </p:cNvPr>
          <p:cNvSpPr txBox="1"/>
          <p:nvPr/>
        </p:nvSpPr>
        <p:spPr>
          <a:xfrm>
            <a:off x="2034827" y="10796566"/>
            <a:ext cx="1088760" cy="323165"/>
          </a:xfrm>
          <a:prstGeom prst="rect">
            <a:avLst/>
          </a:prstGeom>
          <a:noFill/>
        </p:spPr>
        <p:txBody>
          <a:bodyPr wrap="none" rtlCol="0">
            <a:spAutoFit/>
          </a:bodyPr>
          <a:lstStyle/>
          <a:p>
            <a:pPr algn="ctr"/>
            <a:r>
              <a:rPr lang="de-CH" sz="1500" b="1" dirty="0">
                <a:latin typeface="Century Gothic" panose="020B0502020202020204" pitchFamily="34" charset="0"/>
              </a:rPr>
              <a:t>Gebäude</a:t>
            </a:r>
          </a:p>
        </p:txBody>
      </p:sp>
      <p:sp>
        <p:nvSpPr>
          <p:cNvPr id="43" name="Textfeld 42">
            <a:extLst>
              <a:ext uri="{FF2B5EF4-FFF2-40B4-BE49-F238E27FC236}">
                <a16:creationId xmlns:a16="http://schemas.microsoft.com/office/drawing/2014/main" id="{C72EC6AB-EF82-FF11-AB95-80D8F3047F1D}"/>
              </a:ext>
            </a:extLst>
          </p:cNvPr>
          <p:cNvSpPr txBox="1"/>
          <p:nvPr/>
        </p:nvSpPr>
        <p:spPr>
          <a:xfrm>
            <a:off x="3298549" y="10796566"/>
            <a:ext cx="970137" cy="323165"/>
          </a:xfrm>
          <a:prstGeom prst="rect">
            <a:avLst/>
          </a:prstGeom>
          <a:noFill/>
        </p:spPr>
        <p:txBody>
          <a:bodyPr wrap="none" rtlCol="0">
            <a:spAutoFit/>
          </a:bodyPr>
          <a:lstStyle/>
          <a:p>
            <a:pPr algn="ctr"/>
            <a:r>
              <a:rPr lang="de-CH" sz="1500" b="1" dirty="0">
                <a:latin typeface="Century Gothic" panose="020B0502020202020204" pitchFamily="34" charset="0"/>
              </a:rPr>
              <a:t>Industrie</a:t>
            </a:r>
          </a:p>
        </p:txBody>
      </p:sp>
      <p:sp>
        <p:nvSpPr>
          <p:cNvPr id="44" name="Textfeld 43">
            <a:extLst>
              <a:ext uri="{FF2B5EF4-FFF2-40B4-BE49-F238E27FC236}">
                <a16:creationId xmlns:a16="http://schemas.microsoft.com/office/drawing/2014/main" id="{A2B897B0-763B-4164-B134-6C46F04A41E3}"/>
              </a:ext>
            </a:extLst>
          </p:cNvPr>
          <p:cNvSpPr txBox="1"/>
          <p:nvPr/>
        </p:nvSpPr>
        <p:spPr>
          <a:xfrm>
            <a:off x="4507302" y="10796566"/>
            <a:ext cx="1066319" cy="553998"/>
          </a:xfrm>
          <a:prstGeom prst="rect">
            <a:avLst/>
          </a:prstGeom>
          <a:noFill/>
        </p:spPr>
        <p:txBody>
          <a:bodyPr wrap="none" rtlCol="0">
            <a:spAutoFit/>
          </a:bodyPr>
          <a:lstStyle/>
          <a:p>
            <a:pPr algn="ctr"/>
            <a:r>
              <a:rPr lang="de-CH" sz="1500" b="1" dirty="0">
                <a:latin typeface="Century Gothic" panose="020B0502020202020204" pitchFamily="34" charset="0"/>
              </a:rPr>
              <a:t>Land-</a:t>
            </a:r>
            <a:br>
              <a:rPr lang="de-CH" sz="1500" b="1" dirty="0">
                <a:latin typeface="Century Gothic" panose="020B0502020202020204" pitchFamily="34" charset="0"/>
              </a:rPr>
            </a:br>
            <a:r>
              <a:rPr lang="de-CH" sz="1500" b="1" dirty="0" err="1">
                <a:latin typeface="Century Gothic" panose="020B0502020202020204" pitchFamily="34" charset="0"/>
              </a:rPr>
              <a:t>wirtschaft</a:t>
            </a:r>
            <a:endParaRPr lang="de-CH" sz="1500" b="1" dirty="0">
              <a:latin typeface="Century Gothic" panose="020B0502020202020204" pitchFamily="34" charset="0"/>
            </a:endParaRPr>
          </a:p>
        </p:txBody>
      </p:sp>
      <p:sp>
        <p:nvSpPr>
          <p:cNvPr id="61" name="Textfeld 60">
            <a:extLst>
              <a:ext uri="{FF2B5EF4-FFF2-40B4-BE49-F238E27FC236}">
                <a16:creationId xmlns:a16="http://schemas.microsoft.com/office/drawing/2014/main" id="{CF527C56-B20B-E927-36BA-15E722A3A08C}"/>
              </a:ext>
            </a:extLst>
          </p:cNvPr>
          <p:cNvSpPr txBox="1"/>
          <p:nvPr/>
        </p:nvSpPr>
        <p:spPr>
          <a:xfrm>
            <a:off x="5750184" y="10796566"/>
            <a:ext cx="915635" cy="323165"/>
          </a:xfrm>
          <a:prstGeom prst="rect">
            <a:avLst/>
          </a:prstGeom>
          <a:noFill/>
        </p:spPr>
        <p:txBody>
          <a:bodyPr wrap="none" rtlCol="0">
            <a:spAutoFit/>
          </a:bodyPr>
          <a:lstStyle/>
          <a:p>
            <a:pPr algn="ctr"/>
            <a:r>
              <a:rPr lang="de-CH" sz="1500" b="1" dirty="0">
                <a:latin typeface="Century Gothic" panose="020B0502020202020204" pitchFamily="34" charset="0"/>
              </a:rPr>
              <a:t>Verkehr</a:t>
            </a:r>
          </a:p>
        </p:txBody>
      </p:sp>
      <p:sp>
        <p:nvSpPr>
          <p:cNvPr id="63" name="Textfeld 62">
            <a:extLst>
              <a:ext uri="{FF2B5EF4-FFF2-40B4-BE49-F238E27FC236}">
                <a16:creationId xmlns:a16="http://schemas.microsoft.com/office/drawing/2014/main" id="{0015A0B8-BB93-0E61-9480-24926649F030}"/>
              </a:ext>
            </a:extLst>
          </p:cNvPr>
          <p:cNvSpPr txBox="1"/>
          <p:nvPr/>
        </p:nvSpPr>
        <p:spPr>
          <a:xfrm>
            <a:off x="6941291" y="10796566"/>
            <a:ext cx="931665" cy="323165"/>
          </a:xfrm>
          <a:prstGeom prst="rect">
            <a:avLst/>
          </a:prstGeom>
          <a:noFill/>
        </p:spPr>
        <p:txBody>
          <a:bodyPr wrap="none" rtlCol="0">
            <a:spAutoFit/>
          </a:bodyPr>
          <a:lstStyle/>
          <a:p>
            <a:pPr algn="ctr"/>
            <a:r>
              <a:rPr lang="de-CH" sz="1500" b="1" dirty="0">
                <a:latin typeface="Century Gothic" panose="020B0502020202020204" pitchFamily="34" charset="0"/>
              </a:rPr>
              <a:t>Gesamt</a:t>
            </a:r>
          </a:p>
        </p:txBody>
      </p:sp>
      <p:sp>
        <p:nvSpPr>
          <p:cNvPr id="49152" name="Textfeld 49151">
            <a:extLst>
              <a:ext uri="{FF2B5EF4-FFF2-40B4-BE49-F238E27FC236}">
                <a16:creationId xmlns:a16="http://schemas.microsoft.com/office/drawing/2014/main" id="{B1D1D0B6-9E41-84C6-20BF-BCB0E80BABB6}"/>
              </a:ext>
            </a:extLst>
          </p:cNvPr>
          <p:cNvSpPr txBox="1"/>
          <p:nvPr/>
        </p:nvSpPr>
        <p:spPr>
          <a:xfrm>
            <a:off x="7208700" y="9313531"/>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50</a:t>
            </a:r>
          </a:p>
        </p:txBody>
      </p:sp>
      <p:sp>
        <p:nvSpPr>
          <p:cNvPr id="49154" name="Textfeld 49153">
            <a:extLst>
              <a:ext uri="{FF2B5EF4-FFF2-40B4-BE49-F238E27FC236}">
                <a16:creationId xmlns:a16="http://schemas.microsoft.com/office/drawing/2014/main" id="{6997593D-DDCB-5118-40C3-008C4AC7559B}"/>
              </a:ext>
            </a:extLst>
          </p:cNvPr>
          <p:cNvSpPr txBox="1">
            <a:spLocks/>
          </p:cNvSpPr>
          <p:nvPr/>
        </p:nvSpPr>
        <p:spPr>
          <a:xfrm>
            <a:off x="590150" y="11444638"/>
            <a:ext cx="140139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Flexibles</a:t>
            </a:r>
            <a:br>
              <a:rPr lang="de-CH" sz="1200" dirty="0">
                <a:latin typeface="Century Gothic" panose="020B0502020202020204" pitchFamily="34" charset="0"/>
              </a:rPr>
            </a:br>
            <a:r>
              <a:rPr lang="de-CH" sz="1200" dirty="0" err="1">
                <a:latin typeface="Century Gothic" panose="020B0502020202020204" pitchFamily="34" charset="0"/>
              </a:rPr>
              <a:t>Lastenmgt</a:t>
            </a:r>
            <a:r>
              <a:rPr lang="de-CH" sz="1200" dirty="0">
                <a:latin typeface="Century Gothic" panose="020B0502020202020204" pitchFamily="34" charset="0"/>
              </a:rPr>
              <a:t>.</a:t>
            </a:r>
          </a:p>
        </p:txBody>
      </p:sp>
      <p:sp>
        <p:nvSpPr>
          <p:cNvPr id="49159" name="Textfeld 49158">
            <a:extLst>
              <a:ext uri="{FF2B5EF4-FFF2-40B4-BE49-F238E27FC236}">
                <a16:creationId xmlns:a16="http://schemas.microsoft.com/office/drawing/2014/main" id="{4873D673-7D36-AF86-AFBD-8B46D2BE2D45}"/>
              </a:ext>
            </a:extLst>
          </p:cNvPr>
          <p:cNvSpPr txBox="1">
            <a:spLocks/>
          </p:cNvSpPr>
          <p:nvPr/>
        </p:nvSpPr>
        <p:spPr>
          <a:xfrm>
            <a:off x="1943102" y="1144463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Gebäude-</a:t>
            </a:r>
            <a:br>
              <a:rPr lang="de-CH" sz="1200" dirty="0">
                <a:latin typeface="Century Gothic" panose="020B0502020202020204" pitchFamily="34" charset="0"/>
              </a:rPr>
            </a:br>
            <a:r>
              <a:rPr lang="de-CH" sz="1200" dirty="0" err="1">
                <a:latin typeface="Century Gothic" panose="020B0502020202020204" pitchFamily="34" charset="0"/>
              </a:rPr>
              <a:t>automatation</a:t>
            </a:r>
            <a:endParaRPr lang="de-CH" sz="1200" dirty="0">
              <a:latin typeface="Century Gothic" panose="020B0502020202020204" pitchFamily="34" charset="0"/>
            </a:endParaRPr>
          </a:p>
        </p:txBody>
      </p:sp>
      <p:sp>
        <p:nvSpPr>
          <p:cNvPr id="49160" name="Textfeld 49159">
            <a:extLst>
              <a:ext uri="{FF2B5EF4-FFF2-40B4-BE49-F238E27FC236}">
                <a16:creationId xmlns:a16="http://schemas.microsoft.com/office/drawing/2014/main" id="{B5B794AC-D507-9E26-9778-665E28822ACB}"/>
              </a:ext>
            </a:extLst>
          </p:cNvPr>
          <p:cNvSpPr txBox="1">
            <a:spLocks/>
          </p:cNvSpPr>
          <p:nvPr/>
        </p:nvSpPr>
        <p:spPr>
          <a:xfrm>
            <a:off x="3147063" y="1144463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Automation,</a:t>
            </a:r>
          </a:p>
          <a:p>
            <a:pPr algn="ctr"/>
            <a:r>
              <a:rPr lang="de-CH" sz="1200" dirty="0" err="1">
                <a:latin typeface="Century Gothic" panose="020B0502020202020204" pitchFamily="34" charset="0"/>
              </a:rPr>
              <a:t>Energieoptim</a:t>
            </a:r>
            <a:r>
              <a:rPr lang="de-CH" sz="1200" dirty="0">
                <a:latin typeface="Century Gothic" panose="020B0502020202020204" pitchFamily="34" charset="0"/>
              </a:rPr>
              <a:t>.</a:t>
            </a:r>
          </a:p>
        </p:txBody>
      </p:sp>
      <p:sp>
        <p:nvSpPr>
          <p:cNvPr id="49161" name="Textfeld 49160">
            <a:extLst>
              <a:ext uri="{FF2B5EF4-FFF2-40B4-BE49-F238E27FC236}">
                <a16:creationId xmlns:a16="http://schemas.microsoft.com/office/drawing/2014/main" id="{784A689C-8051-58AC-E576-CC3D44498688}"/>
              </a:ext>
            </a:extLst>
          </p:cNvPr>
          <p:cNvSpPr txBox="1">
            <a:spLocks/>
          </p:cNvSpPr>
          <p:nvPr/>
        </p:nvSpPr>
        <p:spPr>
          <a:xfrm>
            <a:off x="4403908" y="11444638"/>
            <a:ext cx="1273104" cy="461665"/>
          </a:xfrm>
          <a:prstGeom prst="rect">
            <a:avLst/>
          </a:prstGeom>
          <a:noFill/>
        </p:spPr>
        <p:txBody>
          <a:bodyPr wrap="square" lIns="0" tIns="0" rIns="0" bIns="0" rtlCol="0">
            <a:noAutofit/>
          </a:bodyPr>
          <a:lstStyle/>
          <a:p>
            <a:pPr algn="ctr"/>
            <a:r>
              <a:rPr lang="de-CH" sz="1200" dirty="0" err="1">
                <a:latin typeface="Century Gothic" panose="020B0502020202020204" pitchFamily="34" charset="0"/>
              </a:rPr>
              <a:t>Präzisisions</a:t>
            </a:r>
            <a:r>
              <a:rPr lang="de-CH" sz="1200" dirty="0">
                <a:latin typeface="Century Gothic" panose="020B0502020202020204" pitchFamily="34" charset="0"/>
              </a:rPr>
              <a:t>-</a:t>
            </a:r>
            <a:br>
              <a:rPr lang="de-CH" sz="1200" dirty="0">
                <a:latin typeface="Century Gothic" panose="020B0502020202020204" pitchFamily="34" charset="0"/>
              </a:rPr>
            </a:br>
            <a:r>
              <a:rPr lang="de-CH" sz="1200" dirty="0" err="1">
                <a:latin typeface="Century Gothic" panose="020B0502020202020204" pitchFamily="34" charset="0"/>
              </a:rPr>
              <a:t>landw</a:t>
            </a:r>
            <a:r>
              <a:rPr lang="de-CH" sz="1200" dirty="0">
                <a:latin typeface="Century Gothic" panose="020B0502020202020204" pitchFamily="34" charset="0"/>
              </a:rPr>
              <a:t>.</a:t>
            </a:r>
          </a:p>
        </p:txBody>
      </p:sp>
      <p:sp>
        <p:nvSpPr>
          <p:cNvPr id="49162" name="Textfeld 49161">
            <a:extLst>
              <a:ext uri="{FF2B5EF4-FFF2-40B4-BE49-F238E27FC236}">
                <a16:creationId xmlns:a16="http://schemas.microsoft.com/office/drawing/2014/main" id="{462F7261-4D0A-354A-8688-F0AF38E2D06C}"/>
              </a:ext>
            </a:extLst>
          </p:cNvPr>
          <p:cNvSpPr txBox="1">
            <a:spLocks/>
          </p:cNvSpPr>
          <p:nvPr/>
        </p:nvSpPr>
        <p:spPr>
          <a:xfrm>
            <a:off x="5565798" y="11444638"/>
            <a:ext cx="1273104"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Car/Ride Sharing,</a:t>
            </a:r>
          </a:p>
          <a:p>
            <a:pPr algn="ctr"/>
            <a:r>
              <a:rPr lang="de-CH" sz="1200" dirty="0" err="1">
                <a:latin typeface="Century Gothic" panose="020B0502020202020204" pitchFamily="34" charset="0"/>
              </a:rPr>
              <a:t>Videocalls</a:t>
            </a:r>
            <a:endParaRPr lang="de-CH" sz="1200" dirty="0">
              <a:latin typeface="Century Gothic" panose="020B0502020202020204" pitchFamily="34" charset="0"/>
            </a:endParaRPr>
          </a:p>
        </p:txBody>
      </p:sp>
      <p:sp>
        <p:nvSpPr>
          <p:cNvPr id="49163" name="Textfeld 49162">
            <a:extLst>
              <a:ext uri="{FF2B5EF4-FFF2-40B4-BE49-F238E27FC236}">
                <a16:creationId xmlns:a16="http://schemas.microsoft.com/office/drawing/2014/main" id="{CA4C6705-BE50-3497-D743-ECEC453C6DC0}"/>
              </a:ext>
            </a:extLst>
          </p:cNvPr>
          <p:cNvSpPr txBox="1">
            <a:spLocks/>
          </p:cNvSpPr>
          <p:nvPr/>
        </p:nvSpPr>
        <p:spPr>
          <a:xfrm>
            <a:off x="-26272" y="11444638"/>
            <a:ext cx="628689" cy="461665"/>
          </a:xfrm>
          <a:prstGeom prst="rect">
            <a:avLst/>
          </a:prstGeom>
          <a:noFill/>
        </p:spPr>
        <p:txBody>
          <a:bodyPr wrap="square" lIns="0" tIns="0" rIns="0" bIns="0" rtlCol="0">
            <a:noAutofit/>
          </a:bodyPr>
          <a:lstStyle/>
          <a:p>
            <a:pPr algn="ctr"/>
            <a:r>
              <a:rPr lang="de-CH" sz="1200" b="1" dirty="0">
                <a:latin typeface="Century Gothic" panose="020B0502020202020204" pitchFamily="34" charset="0"/>
              </a:rPr>
              <a:t>Bsp.:</a:t>
            </a:r>
          </a:p>
        </p:txBody>
      </p:sp>
      <p:sp>
        <p:nvSpPr>
          <p:cNvPr id="49164" name="Rechteck 49163">
            <a:extLst>
              <a:ext uri="{FF2B5EF4-FFF2-40B4-BE49-F238E27FC236}">
                <a16:creationId xmlns:a16="http://schemas.microsoft.com/office/drawing/2014/main" id="{EC7DCFA7-8C50-7E2A-E9AC-D371D787D404}"/>
              </a:ext>
            </a:extLst>
          </p:cNvPr>
          <p:cNvSpPr/>
          <p:nvPr/>
        </p:nvSpPr>
        <p:spPr bwMode="auto">
          <a:xfrm>
            <a:off x="1040526" y="9895391"/>
            <a:ext cx="648072" cy="84807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5" name="Rechteck 49164">
            <a:extLst>
              <a:ext uri="{FF2B5EF4-FFF2-40B4-BE49-F238E27FC236}">
                <a16:creationId xmlns:a16="http://schemas.microsoft.com/office/drawing/2014/main" id="{E453D279-1D33-4378-3F17-8756F20533BE}"/>
              </a:ext>
            </a:extLst>
          </p:cNvPr>
          <p:cNvSpPr/>
          <p:nvPr/>
        </p:nvSpPr>
        <p:spPr bwMode="auto">
          <a:xfrm>
            <a:off x="2255171" y="9313529"/>
            <a:ext cx="648072" cy="594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6" name="Rechteck 49165">
            <a:extLst>
              <a:ext uri="{FF2B5EF4-FFF2-40B4-BE49-F238E27FC236}">
                <a16:creationId xmlns:a16="http://schemas.microsoft.com/office/drawing/2014/main" id="{D35ADAB2-35B4-3163-9C55-EA5EC58B3344}"/>
              </a:ext>
            </a:extLst>
          </p:cNvPr>
          <p:cNvSpPr/>
          <p:nvPr/>
        </p:nvSpPr>
        <p:spPr bwMode="auto">
          <a:xfrm>
            <a:off x="3459581" y="8884176"/>
            <a:ext cx="648072" cy="429356"/>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7" name="Rechteck 49166">
            <a:extLst>
              <a:ext uri="{FF2B5EF4-FFF2-40B4-BE49-F238E27FC236}">
                <a16:creationId xmlns:a16="http://schemas.microsoft.com/office/drawing/2014/main" id="{FA7B39FC-F8D8-6B88-FBA0-12EC4ABDC6AD}"/>
              </a:ext>
            </a:extLst>
          </p:cNvPr>
          <p:cNvSpPr/>
          <p:nvPr/>
        </p:nvSpPr>
        <p:spPr bwMode="auto">
          <a:xfrm>
            <a:off x="4674226" y="8702678"/>
            <a:ext cx="648072" cy="1944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8" name="Rechteck 49167">
            <a:extLst>
              <a:ext uri="{FF2B5EF4-FFF2-40B4-BE49-F238E27FC236}">
                <a16:creationId xmlns:a16="http://schemas.microsoft.com/office/drawing/2014/main" id="{C0EC7C45-932C-050F-A446-A4CCA64448A6}"/>
              </a:ext>
            </a:extLst>
          </p:cNvPr>
          <p:cNvSpPr/>
          <p:nvPr/>
        </p:nvSpPr>
        <p:spPr bwMode="auto">
          <a:xfrm>
            <a:off x="5883077" y="8399043"/>
            <a:ext cx="648072" cy="3108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9" name="Rechteck 49168">
            <a:extLst>
              <a:ext uri="{FF2B5EF4-FFF2-40B4-BE49-F238E27FC236}">
                <a16:creationId xmlns:a16="http://schemas.microsoft.com/office/drawing/2014/main" id="{AC39E2CE-EA32-30A1-4620-C337BDE58E79}"/>
              </a:ext>
            </a:extLst>
          </p:cNvPr>
          <p:cNvSpPr/>
          <p:nvPr/>
        </p:nvSpPr>
        <p:spPr bwMode="auto">
          <a:xfrm>
            <a:off x="7076474" y="8399044"/>
            <a:ext cx="648072" cy="2344424"/>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49170" name="Gerade Verbindung 49169">
            <a:extLst>
              <a:ext uri="{FF2B5EF4-FFF2-40B4-BE49-F238E27FC236}">
                <a16:creationId xmlns:a16="http://schemas.microsoft.com/office/drawing/2014/main" id="{F6AF5918-FACA-FD16-3810-A1BF6C19CB8B}"/>
              </a:ext>
            </a:extLst>
          </p:cNvPr>
          <p:cNvCxnSpPr/>
          <p:nvPr/>
        </p:nvCxnSpPr>
        <p:spPr bwMode="auto">
          <a:xfrm>
            <a:off x="767408" y="1074347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49171" name="Gerade Verbindung 49170">
            <a:extLst>
              <a:ext uri="{FF2B5EF4-FFF2-40B4-BE49-F238E27FC236}">
                <a16:creationId xmlns:a16="http://schemas.microsoft.com/office/drawing/2014/main" id="{DE143C1B-0E8D-D95F-8992-0A307DD5B7F4}"/>
              </a:ext>
            </a:extLst>
          </p:cNvPr>
          <p:cNvCxnSpPr>
            <a:cxnSpLocks/>
          </p:cNvCxnSpPr>
          <p:nvPr/>
        </p:nvCxnSpPr>
        <p:spPr bwMode="auto">
          <a:xfrm>
            <a:off x="1688598" y="9895391"/>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2" name="Gerade Verbindung 49171">
            <a:extLst>
              <a:ext uri="{FF2B5EF4-FFF2-40B4-BE49-F238E27FC236}">
                <a16:creationId xmlns:a16="http://schemas.microsoft.com/office/drawing/2014/main" id="{6AE0DDA9-1478-203D-4BBA-E7D1B61C9136}"/>
              </a:ext>
            </a:extLst>
          </p:cNvPr>
          <p:cNvCxnSpPr>
            <a:cxnSpLocks/>
          </p:cNvCxnSpPr>
          <p:nvPr/>
        </p:nvCxnSpPr>
        <p:spPr bwMode="auto">
          <a:xfrm>
            <a:off x="2903243" y="9313529"/>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3" name="Gerade Verbindung 49172">
            <a:extLst>
              <a:ext uri="{FF2B5EF4-FFF2-40B4-BE49-F238E27FC236}">
                <a16:creationId xmlns:a16="http://schemas.microsoft.com/office/drawing/2014/main" id="{006F9BCF-88F0-A713-8485-F08A08FF4045}"/>
              </a:ext>
            </a:extLst>
          </p:cNvPr>
          <p:cNvCxnSpPr>
            <a:cxnSpLocks/>
          </p:cNvCxnSpPr>
          <p:nvPr/>
        </p:nvCxnSpPr>
        <p:spPr bwMode="auto">
          <a:xfrm>
            <a:off x="4107653" y="8884176"/>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4" name="Gerade Verbindung 49173">
            <a:extLst>
              <a:ext uri="{FF2B5EF4-FFF2-40B4-BE49-F238E27FC236}">
                <a16:creationId xmlns:a16="http://schemas.microsoft.com/office/drawing/2014/main" id="{2C058704-D9B6-BAFF-461A-99A64C291612}"/>
              </a:ext>
            </a:extLst>
          </p:cNvPr>
          <p:cNvCxnSpPr>
            <a:cxnSpLocks/>
          </p:cNvCxnSpPr>
          <p:nvPr/>
        </p:nvCxnSpPr>
        <p:spPr bwMode="auto">
          <a:xfrm>
            <a:off x="5316504" y="870267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5" name="Gerade Verbindung 49174">
            <a:extLst>
              <a:ext uri="{FF2B5EF4-FFF2-40B4-BE49-F238E27FC236}">
                <a16:creationId xmlns:a16="http://schemas.microsoft.com/office/drawing/2014/main" id="{71E90235-2280-8915-84C5-E02B5AD75A55}"/>
              </a:ext>
            </a:extLst>
          </p:cNvPr>
          <p:cNvCxnSpPr>
            <a:cxnSpLocks/>
          </p:cNvCxnSpPr>
          <p:nvPr/>
        </p:nvCxnSpPr>
        <p:spPr bwMode="auto">
          <a:xfrm>
            <a:off x="6531149" y="8399043"/>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49176" name="Gruppieren 49175">
            <a:extLst>
              <a:ext uri="{FF2B5EF4-FFF2-40B4-BE49-F238E27FC236}">
                <a16:creationId xmlns:a16="http://schemas.microsoft.com/office/drawing/2014/main" id="{DAB4438F-E7C1-AABD-7103-A60969909E0A}"/>
              </a:ext>
            </a:extLst>
          </p:cNvPr>
          <p:cNvGrpSpPr/>
          <p:nvPr/>
        </p:nvGrpSpPr>
        <p:grpSpPr>
          <a:xfrm>
            <a:off x="1164828" y="8385913"/>
            <a:ext cx="6447230" cy="2105529"/>
            <a:chOff x="1164828" y="2962563"/>
            <a:chExt cx="6447230" cy="2105529"/>
          </a:xfrm>
        </p:grpSpPr>
        <p:sp>
          <p:nvSpPr>
            <p:cNvPr id="49177" name="Textfeld 49176">
              <a:extLst>
                <a:ext uri="{FF2B5EF4-FFF2-40B4-BE49-F238E27FC236}">
                  <a16:creationId xmlns:a16="http://schemas.microsoft.com/office/drawing/2014/main" id="{4F302B36-DC36-3F76-6EC0-ACE34402CBA6}"/>
                </a:ext>
              </a:extLst>
            </p:cNvPr>
            <p:cNvSpPr txBox="1"/>
            <p:nvPr/>
          </p:nvSpPr>
          <p:spPr>
            <a:xfrm>
              <a:off x="7212590" y="3931773"/>
              <a:ext cx="399468" cy="323165"/>
            </a:xfrm>
            <a:prstGeom prst="rect">
              <a:avLst/>
            </a:prstGeom>
            <a:noFill/>
          </p:spPr>
          <p:txBody>
            <a:bodyPr wrap="none" rtlCol="0">
              <a:spAutoFit/>
            </a:bodyPr>
            <a:lstStyle/>
            <a:p>
              <a:r>
                <a:rPr lang="de-CH" sz="1500" dirty="0">
                  <a:solidFill>
                    <a:schemeClr val="bg1">
                      <a:lumMod val="95000"/>
                    </a:schemeClr>
                  </a:solidFill>
                  <a:latin typeface="Century Gothic" panose="020B0502020202020204" pitchFamily="34" charset="0"/>
                </a:rPr>
                <a:t>72</a:t>
              </a:r>
            </a:p>
          </p:txBody>
        </p:sp>
        <p:sp>
          <p:nvSpPr>
            <p:cNvPr id="49178" name="Textfeld 49177">
              <a:extLst>
                <a:ext uri="{FF2B5EF4-FFF2-40B4-BE49-F238E27FC236}">
                  <a16:creationId xmlns:a16="http://schemas.microsoft.com/office/drawing/2014/main" id="{A3FCAC9B-DB90-8C2D-58BF-691FB6E4F39D}"/>
                </a:ext>
              </a:extLst>
            </p:cNvPr>
            <p:cNvSpPr txBox="1"/>
            <p:nvPr/>
          </p:nvSpPr>
          <p:spPr>
            <a:xfrm>
              <a:off x="1164828" y="4744927"/>
              <a:ext cx="399468" cy="323165"/>
            </a:xfrm>
            <a:prstGeom prst="rect">
              <a:avLst/>
            </a:prstGeom>
            <a:noFill/>
          </p:spPr>
          <p:txBody>
            <a:bodyPr wrap="none" rtlCol="0">
              <a:spAutoFit/>
            </a:bodyPr>
            <a:lstStyle/>
            <a:p>
              <a:r>
                <a:rPr lang="de-CH" sz="1500" dirty="0">
                  <a:latin typeface="Century Gothic" panose="020B0502020202020204" pitchFamily="34" charset="0"/>
                </a:rPr>
                <a:t>26</a:t>
              </a:r>
            </a:p>
          </p:txBody>
        </p:sp>
        <p:sp>
          <p:nvSpPr>
            <p:cNvPr id="49179" name="Textfeld 49178">
              <a:extLst>
                <a:ext uri="{FF2B5EF4-FFF2-40B4-BE49-F238E27FC236}">
                  <a16:creationId xmlns:a16="http://schemas.microsoft.com/office/drawing/2014/main" id="{7C7E3574-12CD-6065-2CAC-A1025135AA13}"/>
                </a:ext>
              </a:extLst>
            </p:cNvPr>
            <p:cNvSpPr txBox="1"/>
            <p:nvPr/>
          </p:nvSpPr>
          <p:spPr>
            <a:xfrm>
              <a:off x="2379473" y="4040671"/>
              <a:ext cx="399468" cy="323165"/>
            </a:xfrm>
            <a:prstGeom prst="rect">
              <a:avLst/>
            </a:prstGeom>
            <a:noFill/>
          </p:spPr>
          <p:txBody>
            <a:bodyPr wrap="none" rtlCol="0">
              <a:spAutoFit/>
            </a:bodyPr>
            <a:lstStyle/>
            <a:p>
              <a:r>
                <a:rPr lang="de-CH" sz="1500" dirty="0">
                  <a:latin typeface="Century Gothic" panose="020B0502020202020204" pitchFamily="34" charset="0"/>
                </a:rPr>
                <a:t>18</a:t>
              </a:r>
            </a:p>
          </p:txBody>
        </p:sp>
        <p:sp>
          <p:nvSpPr>
            <p:cNvPr id="49180" name="Textfeld 49179">
              <a:extLst>
                <a:ext uri="{FF2B5EF4-FFF2-40B4-BE49-F238E27FC236}">
                  <a16:creationId xmlns:a16="http://schemas.microsoft.com/office/drawing/2014/main" id="{BF339BE4-B3B2-1143-3694-34903DDE2CD2}"/>
                </a:ext>
              </a:extLst>
            </p:cNvPr>
            <p:cNvSpPr txBox="1"/>
            <p:nvPr/>
          </p:nvSpPr>
          <p:spPr>
            <a:xfrm>
              <a:off x="3583883" y="3515451"/>
              <a:ext cx="399468" cy="323165"/>
            </a:xfrm>
            <a:prstGeom prst="rect">
              <a:avLst/>
            </a:prstGeom>
            <a:noFill/>
          </p:spPr>
          <p:txBody>
            <a:bodyPr wrap="square" rtlCol="0">
              <a:spAutoFit/>
            </a:bodyPr>
            <a:lstStyle/>
            <a:p>
              <a:r>
                <a:rPr lang="de-CH" sz="1500" dirty="0">
                  <a:latin typeface="Century Gothic" panose="020B0502020202020204" pitchFamily="34" charset="0"/>
                </a:rPr>
                <a:t>13</a:t>
              </a:r>
            </a:p>
          </p:txBody>
        </p:sp>
        <p:sp>
          <p:nvSpPr>
            <p:cNvPr id="49181" name="Textfeld 49180">
              <a:extLst>
                <a:ext uri="{FF2B5EF4-FFF2-40B4-BE49-F238E27FC236}">
                  <a16:creationId xmlns:a16="http://schemas.microsoft.com/office/drawing/2014/main" id="{A90DCEBC-8EBA-7BAD-1545-41CEE95FC967}"/>
                </a:ext>
              </a:extLst>
            </p:cNvPr>
            <p:cNvSpPr txBox="1"/>
            <p:nvPr/>
          </p:nvSpPr>
          <p:spPr>
            <a:xfrm>
              <a:off x="4852228" y="3212976"/>
              <a:ext cx="292068" cy="323165"/>
            </a:xfrm>
            <a:prstGeom prst="rect">
              <a:avLst/>
            </a:prstGeom>
            <a:noFill/>
          </p:spPr>
          <p:txBody>
            <a:bodyPr wrap="none" rtlCol="0">
              <a:spAutoFit/>
            </a:bodyPr>
            <a:lstStyle/>
            <a:p>
              <a:r>
                <a:rPr lang="de-CH" sz="1500" dirty="0">
                  <a:latin typeface="Century Gothic" panose="020B0502020202020204" pitchFamily="34" charset="0"/>
                </a:rPr>
                <a:t>6</a:t>
              </a:r>
            </a:p>
          </p:txBody>
        </p:sp>
        <p:sp>
          <p:nvSpPr>
            <p:cNvPr id="49182" name="Textfeld 49181">
              <a:extLst>
                <a:ext uri="{FF2B5EF4-FFF2-40B4-BE49-F238E27FC236}">
                  <a16:creationId xmlns:a16="http://schemas.microsoft.com/office/drawing/2014/main" id="{C882FE34-F825-3625-B415-27D0868CA3C5}"/>
                </a:ext>
              </a:extLst>
            </p:cNvPr>
            <p:cNvSpPr txBox="1"/>
            <p:nvPr/>
          </p:nvSpPr>
          <p:spPr>
            <a:xfrm>
              <a:off x="6061079" y="2962563"/>
              <a:ext cx="292068" cy="323165"/>
            </a:xfrm>
            <a:prstGeom prst="rect">
              <a:avLst/>
            </a:prstGeom>
            <a:noFill/>
          </p:spPr>
          <p:txBody>
            <a:bodyPr wrap="none" rtlCol="0">
              <a:spAutoFit/>
            </a:bodyPr>
            <a:lstStyle/>
            <a:p>
              <a:r>
                <a:rPr lang="de-CH" sz="1500" dirty="0">
                  <a:latin typeface="Century Gothic" panose="020B0502020202020204" pitchFamily="34" charset="0"/>
                </a:rPr>
                <a:t>9</a:t>
              </a:r>
            </a:p>
          </p:txBody>
        </p:sp>
      </p:grpSp>
      <p:sp>
        <p:nvSpPr>
          <p:cNvPr id="49183" name="Textfeld 49182">
            <a:extLst>
              <a:ext uri="{FF2B5EF4-FFF2-40B4-BE49-F238E27FC236}">
                <a16:creationId xmlns:a16="http://schemas.microsoft.com/office/drawing/2014/main" id="{7FF5D9CC-C7D1-E8B3-C593-389E7DC02E42}"/>
              </a:ext>
            </a:extLst>
          </p:cNvPr>
          <p:cNvSpPr txBox="1">
            <a:spLocks/>
          </p:cNvSpPr>
          <p:nvPr/>
        </p:nvSpPr>
        <p:spPr>
          <a:xfrm>
            <a:off x="100010" y="7825974"/>
            <a:ext cx="785659" cy="461665"/>
          </a:xfrm>
          <a:prstGeom prst="rect">
            <a:avLst/>
          </a:prstGeom>
          <a:noFill/>
        </p:spPr>
        <p:txBody>
          <a:bodyPr wrap="square" lIns="0" tIns="0" rIns="0" bIns="0" rtlCol="0">
            <a:noAutofit/>
          </a:bodyPr>
          <a:lstStyle/>
          <a:p>
            <a:pPr algn="ctr"/>
            <a:r>
              <a:rPr lang="de-CH" sz="1200" dirty="0">
                <a:latin typeface="Century Gothic" panose="020B0502020202020204" pitchFamily="34" charset="0"/>
              </a:rPr>
              <a:t>MT CO</a:t>
            </a:r>
            <a:r>
              <a:rPr lang="de-CH" sz="1200" baseline="-25000" dirty="0">
                <a:latin typeface="Century Gothic" panose="020B0502020202020204" pitchFamily="34" charset="0"/>
              </a:rPr>
              <a:t>2</a:t>
            </a:r>
            <a:r>
              <a:rPr lang="de-CH" sz="1200" dirty="0">
                <a:latin typeface="Century Gothic" panose="020B0502020202020204" pitchFamily="34" charset="0"/>
              </a:rPr>
              <a:t>e</a:t>
            </a:r>
          </a:p>
        </p:txBody>
      </p:sp>
      <p:sp>
        <p:nvSpPr>
          <p:cNvPr id="49184" name="Textfeld 49183">
            <a:extLst>
              <a:ext uri="{FF2B5EF4-FFF2-40B4-BE49-F238E27FC236}">
                <a16:creationId xmlns:a16="http://schemas.microsoft.com/office/drawing/2014/main" id="{3AAAA328-9193-F246-1DA1-D8E316575C7C}"/>
              </a:ext>
            </a:extLst>
          </p:cNvPr>
          <p:cNvSpPr txBox="1"/>
          <p:nvPr/>
        </p:nvSpPr>
        <p:spPr>
          <a:xfrm>
            <a:off x="8941326" y="9357292"/>
            <a:ext cx="588365" cy="323165"/>
          </a:xfrm>
          <a:prstGeom prst="rect">
            <a:avLst/>
          </a:prstGeom>
          <a:noFill/>
        </p:spPr>
        <p:txBody>
          <a:bodyPr wrap="square" rtlCol="0">
            <a:spAutoFit/>
          </a:bodyPr>
          <a:lstStyle/>
          <a:p>
            <a:r>
              <a:rPr lang="de-CH" sz="1500" dirty="0">
                <a:solidFill>
                  <a:schemeClr val="bg1">
                    <a:lumMod val="95000"/>
                  </a:schemeClr>
                </a:solidFill>
                <a:latin typeface="Century Gothic" panose="020B0502020202020204" pitchFamily="34" charset="0"/>
              </a:rPr>
              <a:t>10%</a:t>
            </a:r>
          </a:p>
        </p:txBody>
      </p:sp>
      <p:sp>
        <p:nvSpPr>
          <p:cNvPr id="49185" name="Textfeld 49184">
            <a:extLst>
              <a:ext uri="{FF2B5EF4-FFF2-40B4-BE49-F238E27FC236}">
                <a16:creationId xmlns:a16="http://schemas.microsoft.com/office/drawing/2014/main" id="{B5062E91-5040-7E1F-565E-8ADCCEB1DD60}"/>
              </a:ext>
            </a:extLst>
          </p:cNvPr>
          <p:cNvSpPr txBox="1"/>
          <p:nvPr/>
        </p:nvSpPr>
        <p:spPr>
          <a:xfrm>
            <a:off x="10637106" y="9313532"/>
            <a:ext cx="548548" cy="323165"/>
          </a:xfrm>
          <a:prstGeom prst="rect">
            <a:avLst/>
          </a:prstGeom>
          <a:noFill/>
        </p:spPr>
        <p:txBody>
          <a:bodyPr wrap="none" rtlCol="0">
            <a:spAutoFit/>
          </a:bodyPr>
          <a:lstStyle/>
          <a:p>
            <a:r>
              <a:rPr lang="de-CH" sz="1500" dirty="0">
                <a:latin typeface="Century Gothic" panose="020B0502020202020204" pitchFamily="34" charset="0"/>
              </a:rPr>
              <a:t>90%</a:t>
            </a:r>
          </a:p>
        </p:txBody>
      </p:sp>
      <p:sp>
        <p:nvSpPr>
          <p:cNvPr id="49186" name="Titel 1">
            <a:extLst>
              <a:ext uri="{FF2B5EF4-FFF2-40B4-BE49-F238E27FC236}">
                <a16:creationId xmlns:a16="http://schemas.microsoft.com/office/drawing/2014/main" id="{E001BE0E-F054-51AB-3318-A3B42B8FA97D}"/>
              </a:ext>
            </a:extLst>
          </p:cNvPr>
          <p:cNvSpPr txBox="1">
            <a:spLocks/>
          </p:cNvSpPr>
          <p:nvPr/>
        </p:nvSpPr>
        <p:spPr bwMode="auto">
          <a:xfrm>
            <a:off x="407368" y="-1502621"/>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1"/>
                </a:solidFill>
                <a:latin typeface="Century Gothic" panose="020B0502020202020204" pitchFamily="34" charset="0"/>
                <a:ea typeface="MS PGothic" charset="-128"/>
              </a:rPr>
              <a:t>Bei «beschleunigter Digitalisierung» sogar noch mehr!!!</a:t>
            </a:r>
            <a:endParaRPr lang="de-CH" b="0" kern="0" dirty="0">
              <a:solidFill>
                <a:schemeClr val="bg1"/>
              </a:solidFill>
              <a:latin typeface="Century Gothic" panose="020B0502020202020204" pitchFamily="34" charset="0"/>
            </a:endParaRPr>
          </a:p>
        </p:txBody>
      </p:sp>
      <p:sp>
        <p:nvSpPr>
          <p:cNvPr id="49187" name="Textfeld 49186">
            <a:extLst>
              <a:ext uri="{FF2B5EF4-FFF2-40B4-BE49-F238E27FC236}">
                <a16:creationId xmlns:a16="http://schemas.microsoft.com/office/drawing/2014/main" id="{BF7B35FD-9CFC-7F19-1F7C-EC787FA3BC0A}"/>
              </a:ext>
            </a:extLst>
          </p:cNvPr>
          <p:cNvSpPr txBox="1"/>
          <p:nvPr/>
        </p:nvSpPr>
        <p:spPr>
          <a:xfrm rot="605083">
            <a:off x="9887568" y="-1460247"/>
            <a:ext cx="1544012" cy="738664"/>
          </a:xfrm>
          <a:prstGeom prst="rect">
            <a:avLst/>
          </a:prstGeom>
          <a:noFill/>
        </p:spPr>
        <p:txBody>
          <a:bodyPr wrap="none" rtlCol="0">
            <a:spAutoFit/>
          </a:bodyPr>
          <a:lstStyle/>
          <a:p>
            <a:pPr algn="ctr"/>
            <a:r>
              <a:rPr lang="de-CH" sz="1400" dirty="0">
                <a:latin typeface="Century Gothic" panose="020B0502020202020204" pitchFamily="34" charset="0"/>
              </a:rPr>
              <a:t>Szenario </a:t>
            </a:r>
          </a:p>
          <a:p>
            <a:pPr algn="ctr"/>
            <a:r>
              <a:rPr lang="de-CH" sz="1400" b="1" dirty="0">
                <a:latin typeface="Century Gothic" panose="020B0502020202020204" pitchFamily="34" charset="0"/>
              </a:rPr>
              <a:t>«Beschleunigte </a:t>
            </a:r>
          </a:p>
          <a:p>
            <a:pPr algn="ctr"/>
            <a:r>
              <a:rPr lang="de-CH" sz="1400" b="1" dirty="0">
                <a:latin typeface="Century Gothic" panose="020B0502020202020204" pitchFamily="34" charset="0"/>
              </a:rPr>
              <a:t>Digitalisierung»</a:t>
            </a:r>
          </a:p>
        </p:txBody>
      </p:sp>
      <p:sp>
        <p:nvSpPr>
          <p:cNvPr id="49189" name="Rechteck 49188">
            <a:extLst>
              <a:ext uri="{FF2B5EF4-FFF2-40B4-BE49-F238E27FC236}">
                <a16:creationId xmlns:a16="http://schemas.microsoft.com/office/drawing/2014/main" id="{DC222F7A-E77C-2611-C9AC-86A972C4A09C}"/>
              </a:ext>
            </a:extLst>
          </p:cNvPr>
          <p:cNvSpPr/>
          <p:nvPr/>
        </p:nvSpPr>
        <p:spPr bwMode="auto">
          <a:xfrm>
            <a:off x="-8233592" y="0"/>
            <a:ext cx="6077008"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9190" name="Rechteck 49189">
            <a:extLst>
              <a:ext uri="{FF2B5EF4-FFF2-40B4-BE49-F238E27FC236}">
                <a16:creationId xmlns:a16="http://schemas.microsoft.com/office/drawing/2014/main" id="{02DB626E-45C2-5466-FB1B-C99D15A71543}"/>
              </a:ext>
            </a:extLst>
          </p:cNvPr>
          <p:cNvSpPr/>
          <p:nvPr/>
        </p:nvSpPr>
        <p:spPr bwMode="auto">
          <a:xfrm>
            <a:off x="-8233592" y="2081502"/>
            <a:ext cx="6039022"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49191" name="Abgerundetes Rechteck 49190">
            <a:extLst>
              <a:ext uri="{FF2B5EF4-FFF2-40B4-BE49-F238E27FC236}">
                <a16:creationId xmlns:a16="http://schemas.microsoft.com/office/drawing/2014/main" id="{3DEDE7E7-CF5C-4BC1-01CF-66DBE9F292D7}"/>
              </a:ext>
            </a:extLst>
          </p:cNvPr>
          <p:cNvSpPr/>
          <p:nvPr/>
        </p:nvSpPr>
        <p:spPr bwMode="auto">
          <a:xfrm>
            <a:off x="-7744343" y="3166651"/>
            <a:ext cx="5098511"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1" hangingPunct="1">
              <a:buClr>
                <a:schemeClr val="accent1"/>
              </a:buClr>
              <a:defRPr/>
            </a:pPr>
            <a:r>
              <a:rPr lang="de-CH" sz="2800" dirty="0">
                <a:solidFill>
                  <a:schemeClr val="bg2"/>
                </a:solidFill>
                <a:latin typeface="Century Gothic" panose="020B0502020202020204" pitchFamily="34" charset="0"/>
                <a:ea typeface="MS PGothic" charset="-128"/>
              </a:rPr>
              <a:t>Die Klimaschutzbeiträge der Digitalisierung werden überschätzt.</a:t>
            </a:r>
          </a:p>
        </p:txBody>
      </p:sp>
      <p:sp>
        <p:nvSpPr>
          <p:cNvPr id="49192" name="Titel 1">
            <a:extLst>
              <a:ext uri="{FF2B5EF4-FFF2-40B4-BE49-F238E27FC236}">
                <a16:creationId xmlns:a16="http://schemas.microsoft.com/office/drawing/2014/main" id="{2CAB8C60-6A35-59A3-0C15-78345B00581E}"/>
              </a:ext>
            </a:extLst>
          </p:cNvPr>
          <p:cNvSpPr txBox="1">
            <a:spLocks/>
          </p:cNvSpPr>
          <p:nvPr/>
        </p:nvSpPr>
        <p:spPr bwMode="auto">
          <a:xfrm>
            <a:off x="-7717788" y="2353606"/>
            <a:ext cx="5045401"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chemeClr val="bg2"/>
                </a:solidFill>
                <a:latin typeface="Century Gothic" panose="020B0502020202020204" pitchFamily="34" charset="0"/>
                <a:ea typeface="MS PGothic" charset="-128"/>
              </a:rPr>
              <a:t>Problem 1</a:t>
            </a:r>
            <a:endParaRPr lang="de-CH" sz="2800" b="0" kern="0" dirty="0">
              <a:solidFill>
                <a:schemeClr val="bg2"/>
              </a:solidFill>
              <a:latin typeface="Century Gothic" panose="020B0502020202020204" pitchFamily="34" charset="0"/>
            </a:endParaRPr>
          </a:p>
        </p:txBody>
      </p:sp>
      <p:sp>
        <p:nvSpPr>
          <p:cNvPr id="49193" name="Freihandform: Form 3">
            <a:extLst>
              <a:ext uri="{FF2B5EF4-FFF2-40B4-BE49-F238E27FC236}">
                <a16:creationId xmlns:a16="http://schemas.microsoft.com/office/drawing/2014/main" id="{D1E2C4A5-D3F2-FAC0-AAAD-A7DF35933F10}"/>
              </a:ext>
            </a:extLst>
          </p:cNvPr>
          <p:cNvSpPr/>
          <p:nvPr/>
        </p:nvSpPr>
        <p:spPr>
          <a:xfrm>
            <a:off x="-2265340" y="-99391"/>
            <a:ext cx="146742" cy="6957392"/>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solidFill>
            <a:schemeClr val="bg2"/>
          </a:solidFill>
          <a:ln w="152400" cap="sq">
            <a:solidFill>
              <a:srgbClr val="FFC000"/>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49194" name="Rechteck 49193">
            <a:extLst>
              <a:ext uri="{FF2B5EF4-FFF2-40B4-BE49-F238E27FC236}">
                <a16:creationId xmlns:a16="http://schemas.microsoft.com/office/drawing/2014/main" id="{5A144751-FF1F-98CB-B08C-76982588404D}"/>
              </a:ext>
            </a:extLst>
          </p:cNvPr>
          <p:cNvSpPr/>
          <p:nvPr/>
        </p:nvSpPr>
        <p:spPr bwMode="auto">
          <a:xfrm>
            <a:off x="14808968" y="0"/>
            <a:ext cx="6077008"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9195" name="Rechteck 49194">
            <a:extLst>
              <a:ext uri="{FF2B5EF4-FFF2-40B4-BE49-F238E27FC236}">
                <a16:creationId xmlns:a16="http://schemas.microsoft.com/office/drawing/2014/main" id="{131D546A-E146-C2C5-2E33-700C4387B692}"/>
              </a:ext>
            </a:extLst>
          </p:cNvPr>
          <p:cNvSpPr/>
          <p:nvPr/>
        </p:nvSpPr>
        <p:spPr bwMode="auto">
          <a:xfrm>
            <a:off x="14770981" y="2081502"/>
            <a:ext cx="6165665"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49196" name="Abgerundetes Rechteck 49195">
            <a:extLst>
              <a:ext uri="{FF2B5EF4-FFF2-40B4-BE49-F238E27FC236}">
                <a16:creationId xmlns:a16="http://schemas.microsoft.com/office/drawing/2014/main" id="{03D13873-DF9A-D143-A3DA-144A8009CF9A}"/>
              </a:ext>
            </a:extLst>
          </p:cNvPr>
          <p:cNvSpPr/>
          <p:nvPr/>
        </p:nvSpPr>
        <p:spPr bwMode="auto">
          <a:xfrm>
            <a:off x="15298217" y="3166651"/>
            <a:ext cx="5098511"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1" hangingPunct="1">
              <a:buClr>
                <a:schemeClr val="accent1"/>
              </a:buClr>
              <a:defRPr/>
            </a:pPr>
            <a:r>
              <a:rPr lang="de-CH" sz="2800" dirty="0">
                <a:solidFill>
                  <a:schemeClr val="bg2"/>
                </a:solidFill>
                <a:latin typeface="Century Gothic" panose="020B0502020202020204" pitchFamily="34" charset="0"/>
                <a:ea typeface="MS PGothic" charset="-128"/>
              </a:rPr>
              <a:t>Klimaschädigende Effekte werden systematisch vernachlässigt.</a:t>
            </a:r>
          </a:p>
        </p:txBody>
      </p:sp>
      <p:sp>
        <p:nvSpPr>
          <p:cNvPr id="49197" name="Titel 1">
            <a:extLst>
              <a:ext uri="{FF2B5EF4-FFF2-40B4-BE49-F238E27FC236}">
                <a16:creationId xmlns:a16="http://schemas.microsoft.com/office/drawing/2014/main" id="{2189428A-5FE2-810E-36E3-93654A64079A}"/>
              </a:ext>
            </a:extLst>
          </p:cNvPr>
          <p:cNvSpPr txBox="1">
            <a:spLocks/>
          </p:cNvSpPr>
          <p:nvPr/>
        </p:nvSpPr>
        <p:spPr bwMode="auto">
          <a:xfrm>
            <a:off x="15324772" y="2353606"/>
            <a:ext cx="5045401"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chemeClr val="bg2"/>
                </a:solidFill>
                <a:latin typeface="Century Gothic" panose="020B0502020202020204" pitchFamily="34" charset="0"/>
                <a:ea typeface="MS PGothic" charset="-128"/>
              </a:rPr>
              <a:t>Problem 2</a:t>
            </a:r>
            <a:endParaRPr lang="de-CH" sz="2800" b="0" kern="0" dirty="0">
              <a:solidFill>
                <a:schemeClr val="bg2"/>
              </a:solidFill>
              <a:latin typeface="Century Gothic" panose="020B0502020202020204" pitchFamily="34" charset="0"/>
            </a:endParaRPr>
          </a:p>
        </p:txBody>
      </p:sp>
      <p:sp>
        <p:nvSpPr>
          <p:cNvPr id="49199" name="Rechteck 49198">
            <a:extLst>
              <a:ext uri="{FF2B5EF4-FFF2-40B4-BE49-F238E27FC236}">
                <a16:creationId xmlns:a16="http://schemas.microsoft.com/office/drawing/2014/main" id="{2074FCCE-ABC8-F7A6-A7CB-D140808A473D}"/>
              </a:ext>
            </a:extLst>
          </p:cNvPr>
          <p:cNvSpPr/>
          <p:nvPr/>
        </p:nvSpPr>
        <p:spPr bwMode="auto">
          <a:xfrm>
            <a:off x="6039021" y="-4672904"/>
            <a:ext cx="6165665"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49200" name="Rechteck 49199">
            <a:extLst>
              <a:ext uri="{FF2B5EF4-FFF2-40B4-BE49-F238E27FC236}">
                <a16:creationId xmlns:a16="http://schemas.microsoft.com/office/drawing/2014/main" id="{C394B6BF-D86B-03D7-FAF1-F47AC9F5D590}"/>
              </a:ext>
            </a:extLst>
          </p:cNvPr>
          <p:cNvSpPr/>
          <p:nvPr/>
        </p:nvSpPr>
        <p:spPr bwMode="auto">
          <a:xfrm>
            <a:off x="0" y="-4672904"/>
            <a:ext cx="6039022"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2" name="Text">
            <a:extLst>
              <a:ext uri="{FF2B5EF4-FFF2-40B4-BE49-F238E27FC236}">
                <a16:creationId xmlns:a16="http://schemas.microsoft.com/office/drawing/2014/main" id="{130D2997-9A9F-BF5D-5DCA-412D50AC5008}"/>
              </a:ext>
            </a:extLst>
          </p:cNvPr>
          <p:cNvSpPr/>
          <p:nvPr/>
        </p:nvSpPr>
        <p:spPr bwMode="gray">
          <a:xfrm>
            <a:off x="-21547605"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 name="Text">
            <a:extLst>
              <a:ext uri="{FF2B5EF4-FFF2-40B4-BE49-F238E27FC236}">
                <a16:creationId xmlns:a16="http://schemas.microsoft.com/office/drawing/2014/main" id="{F7752D65-1EC4-CEC1-65B2-37828355267C}"/>
              </a:ext>
            </a:extLst>
          </p:cNvPr>
          <p:cNvSpPr/>
          <p:nvPr/>
        </p:nvSpPr>
        <p:spPr bwMode="gray">
          <a:xfrm>
            <a:off x="-18148102"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Text">
            <a:extLst>
              <a:ext uri="{FF2B5EF4-FFF2-40B4-BE49-F238E27FC236}">
                <a16:creationId xmlns:a16="http://schemas.microsoft.com/office/drawing/2014/main" id="{A6615E9A-8EF0-7337-84D8-FE7709449913}"/>
              </a:ext>
            </a:extLst>
          </p:cNvPr>
          <p:cNvSpPr/>
          <p:nvPr/>
        </p:nvSpPr>
        <p:spPr bwMode="gray">
          <a:xfrm>
            <a:off x="-14193491"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7" name="Text">
            <a:extLst>
              <a:ext uri="{FF2B5EF4-FFF2-40B4-BE49-F238E27FC236}">
                <a16:creationId xmlns:a16="http://schemas.microsoft.com/office/drawing/2014/main" id="{E65C0550-62D8-07AF-3CED-A20205914739}"/>
              </a:ext>
            </a:extLst>
          </p:cNvPr>
          <p:cNvSpPr/>
          <p:nvPr/>
        </p:nvSpPr>
        <p:spPr bwMode="gray">
          <a:xfrm>
            <a:off x="-10675757"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8" name="Inhaltsplatzhalter 2">
            <a:extLst>
              <a:ext uri="{FF2B5EF4-FFF2-40B4-BE49-F238E27FC236}">
                <a16:creationId xmlns:a16="http://schemas.microsoft.com/office/drawing/2014/main" id="{CB2ADE9D-4A8D-A879-072D-EC4B81C38032}"/>
              </a:ext>
            </a:extLst>
          </p:cNvPr>
          <p:cNvSpPr txBox="1">
            <a:spLocks/>
          </p:cNvSpPr>
          <p:nvPr/>
        </p:nvSpPr>
        <p:spPr>
          <a:xfrm>
            <a:off x="-10513909"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9" name="Inhaltsplatzhalter 2">
            <a:extLst>
              <a:ext uri="{FF2B5EF4-FFF2-40B4-BE49-F238E27FC236}">
                <a16:creationId xmlns:a16="http://schemas.microsoft.com/office/drawing/2014/main" id="{AD071859-4B19-2329-B63A-7A1AADF81221}"/>
              </a:ext>
            </a:extLst>
          </p:cNvPr>
          <p:cNvSpPr txBox="1">
            <a:spLocks/>
          </p:cNvSpPr>
          <p:nvPr/>
        </p:nvSpPr>
        <p:spPr>
          <a:xfrm>
            <a:off x="-21385757"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0" name="Inhaltsplatzhalter 2">
            <a:extLst>
              <a:ext uri="{FF2B5EF4-FFF2-40B4-BE49-F238E27FC236}">
                <a16:creationId xmlns:a16="http://schemas.microsoft.com/office/drawing/2014/main" id="{ABD1B8B6-74D2-CF6F-4C6F-D85A95AD7BB7}"/>
              </a:ext>
            </a:extLst>
          </p:cNvPr>
          <p:cNvSpPr txBox="1">
            <a:spLocks/>
          </p:cNvSpPr>
          <p:nvPr/>
        </p:nvSpPr>
        <p:spPr>
          <a:xfrm>
            <a:off x="-1417565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1" name="Picture 2" descr="Substitution - Free sports and competition icons">
            <a:extLst>
              <a:ext uri="{FF2B5EF4-FFF2-40B4-BE49-F238E27FC236}">
                <a16:creationId xmlns:a16="http://schemas.microsoft.com/office/drawing/2014/main" id="{3615BFD2-4E40-6D6E-531D-AA74442B98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20783"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6" descr="Rebound - Kostenlose pfeile Icons">
            <a:extLst>
              <a:ext uri="{FF2B5EF4-FFF2-40B4-BE49-F238E27FC236}">
                <a16:creationId xmlns:a16="http://schemas.microsoft.com/office/drawing/2014/main" id="{4BF2EEE1-7901-12D4-312F-2723B85DED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026909"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8" descr="Analysis - Free seo and web icons">
            <a:extLst>
              <a:ext uri="{FF2B5EF4-FFF2-40B4-BE49-F238E27FC236}">
                <a16:creationId xmlns:a16="http://schemas.microsoft.com/office/drawing/2014/main" id="{B06E6D77-D2A0-30D5-6CDF-3694154D48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25075"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5" name="Inhaltsplatzhalter 2">
            <a:extLst>
              <a:ext uri="{FF2B5EF4-FFF2-40B4-BE49-F238E27FC236}">
                <a16:creationId xmlns:a16="http://schemas.microsoft.com/office/drawing/2014/main" id="{1526AD17-7FD2-3C3F-E844-DE8A7C488B45}"/>
              </a:ext>
            </a:extLst>
          </p:cNvPr>
          <p:cNvSpPr txBox="1">
            <a:spLocks/>
          </p:cNvSpPr>
          <p:nvPr/>
        </p:nvSpPr>
        <p:spPr>
          <a:xfrm>
            <a:off x="-180966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16" name="Picture 2" descr="Optimization - Free social media icons">
            <a:extLst>
              <a:ext uri="{FF2B5EF4-FFF2-40B4-BE49-F238E27FC236}">
                <a16:creationId xmlns:a16="http://schemas.microsoft.com/office/drawing/2014/main" id="{9914043C-21F9-EC89-65F4-3AED996272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9188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7" name="Inhaltsplatzhalter 2">
            <a:extLst>
              <a:ext uri="{FF2B5EF4-FFF2-40B4-BE49-F238E27FC236}">
                <a16:creationId xmlns:a16="http://schemas.microsoft.com/office/drawing/2014/main" id="{1A427710-7232-94E3-24DD-3A109ED92A7D}"/>
              </a:ext>
            </a:extLst>
          </p:cNvPr>
          <p:cNvSpPr txBox="1">
            <a:spLocks/>
          </p:cNvSpPr>
          <p:nvPr/>
        </p:nvSpPr>
        <p:spPr>
          <a:xfrm>
            <a:off x="-10513909"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18" name="Inhaltsplatzhalter 2">
            <a:extLst>
              <a:ext uri="{FF2B5EF4-FFF2-40B4-BE49-F238E27FC236}">
                <a16:creationId xmlns:a16="http://schemas.microsoft.com/office/drawing/2014/main" id="{F173CCBD-70BB-68E6-8025-27E8DE206527}"/>
              </a:ext>
            </a:extLst>
          </p:cNvPr>
          <p:cNvSpPr txBox="1">
            <a:spLocks/>
          </p:cNvSpPr>
          <p:nvPr/>
        </p:nvSpPr>
        <p:spPr>
          <a:xfrm>
            <a:off x="-21385757"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19" name="Inhaltsplatzhalter 2">
            <a:extLst>
              <a:ext uri="{FF2B5EF4-FFF2-40B4-BE49-F238E27FC236}">
                <a16:creationId xmlns:a16="http://schemas.microsoft.com/office/drawing/2014/main" id="{51E6BFF2-5429-978A-845F-370A4C71B783}"/>
              </a:ext>
            </a:extLst>
          </p:cNvPr>
          <p:cNvSpPr txBox="1">
            <a:spLocks/>
          </p:cNvSpPr>
          <p:nvPr/>
        </p:nvSpPr>
        <p:spPr>
          <a:xfrm>
            <a:off x="-1417565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20" name="Inhaltsplatzhalter 2">
            <a:extLst>
              <a:ext uri="{FF2B5EF4-FFF2-40B4-BE49-F238E27FC236}">
                <a16:creationId xmlns:a16="http://schemas.microsoft.com/office/drawing/2014/main" id="{3E0BE88D-F345-FF87-B485-88557F43F7F5}"/>
              </a:ext>
            </a:extLst>
          </p:cNvPr>
          <p:cNvSpPr txBox="1">
            <a:spLocks/>
          </p:cNvSpPr>
          <p:nvPr/>
        </p:nvSpPr>
        <p:spPr>
          <a:xfrm>
            <a:off x="-180966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spTree>
    <p:extLst>
      <p:ext uri="{BB962C8B-B14F-4D97-AF65-F5344CB8AC3E}">
        <p14:creationId xmlns:p14="http://schemas.microsoft.com/office/powerpoint/2010/main" val="39547114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3C693-92CB-2D41-6404-F6C388D60CC6}"/>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B3C9C679-1C66-18A4-302E-11B49635220C}"/>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15831F89-9C34-4FA9-7AF8-EABE706CB651}"/>
              </a:ext>
            </a:extLst>
          </p:cNvPr>
          <p:cNvSpPr/>
          <p:nvPr/>
        </p:nvSpPr>
        <p:spPr bwMode="gray">
          <a:xfrm>
            <a:off x="6087800"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8E76F85C-635F-390B-209D-2B8FFED7F3EC}"/>
              </a:ext>
            </a:extLst>
          </p:cNvPr>
          <p:cNvSpPr/>
          <p:nvPr/>
        </p:nvSpPr>
        <p:spPr bwMode="gray">
          <a:xfrm>
            <a:off x="304345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8FC37779-4EBD-4013-C337-728323CCE93B}"/>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E32E2654-E0CA-AA81-01AC-BED6670CC512}"/>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8A02D03E-0669-300B-E482-4C4DE2404B00}"/>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1" name="Inhaltsplatzhalter 2">
            <a:extLst>
              <a:ext uri="{FF2B5EF4-FFF2-40B4-BE49-F238E27FC236}">
                <a16:creationId xmlns:a16="http://schemas.microsoft.com/office/drawing/2014/main" id="{F053272C-24E6-94A9-86D6-FE97DC72DF0C}"/>
              </a:ext>
            </a:extLst>
          </p:cNvPr>
          <p:cNvSpPr txBox="1">
            <a:spLocks/>
          </p:cNvSpPr>
          <p:nvPr/>
        </p:nvSpPr>
        <p:spPr>
          <a:xfrm>
            <a:off x="306128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026" name="Picture 2" descr="Substitution - Free sports and competition icons">
            <a:extLst>
              <a:ext uri="{FF2B5EF4-FFF2-40B4-BE49-F238E27FC236}">
                <a16:creationId xmlns:a16="http://schemas.microsoft.com/office/drawing/2014/main" id="{49AD037E-9744-6734-2B4C-48FE76B6A1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E1F43E0B-2799-07CA-15D8-4B0F86A5FF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A751D5D0-423E-D6FD-6ABA-B38B95BD88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82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04F372FE-27CB-3055-F6F3-26D58022E03C}"/>
              </a:ext>
            </a:extLst>
          </p:cNvPr>
          <p:cNvSpPr txBox="1">
            <a:spLocks/>
          </p:cNvSpPr>
          <p:nvPr/>
        </p:nvSpPr>
        <p:spPr>
          <a:xfrm>
            <a:off x="61392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8CBF7617-092A-8125-8AEA-F38556EE7D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05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FA7B27B2-2E9D-4F8A-E66D-B65DF98FB2B4}"/>
              </a:ext>
            </a:extLst>
          </p:cNvPr>
          <p:cNvSpPr txBox="1">
            <a:spLocks/>
          </p:cNvSpPr>
          <p:nvPr/>
        </p:nvSpPr>
        <p:spPr>
          <a:xfrm>
            <a:off x="1612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7" name="Inhaltsplatzhalter 2">
            <a:extLst>
              <a:ext uri="{FF2B5EF4-FFF2-40B4-BE49-F238E27FC236}">
                <a16:creationId xmlns:a16="http://schemas.microsoft.com/office/drawing/2014/main" id="{C45B2D25-941E-2F4B-D8AB-EB9A7EC34963}"/>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8" name="Inhaltsplatzhalter 2">
            <a:extLst>
              <a:ext uri="{FF2B5EF4-FFF2-40B4-BE49-F238E27FC236}">
                <a16:creationId xmlns:a16="http://schemas.microsoft.com/office/drawing/2014/main" id="{875E9EC8-3D11-5C80-AD10-BBF9F4FB82D4}"/>
              </a:ext>
            </a:extLst>
          </p:cNvPr>
          <p:cNvSpPr txBox="1">
            <a:spLocks/>
          </p:cNvSpPr>
          <p:nvPr/>
        </p:nvSpPr>
        <p:spPr>
          <a:xfrm>
            <a:off x="306128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9" name="Inhaltsplatzhalter 2">
            <a:extLst>
              <a:ext uri="{FF2B5EF4-FFF2-40B4-BE49-F238E27FC236}">
                <a16:creationId xmlns:a16="http://schemas.microsoft.com/office/drawing/2014/main" id="{63AE2847-EB1D-2C9C-03F1-D573E112F799}"/>
              </a:ext>
            </a:extLst>
          </p:cNvPr>
          <p:cNvSpPr txBox="1">
            <a:spLocks/>
          </p:cNvSpPr>
          <p:nvPr/>
        </p:nvSpPr>
        <p:spPr>
          <a:xfrm>
            <a:off x="61392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pic>
        <p:nvPicPr>
          <p:cNvPr id="15" name="Picture 2" descr="How the carbon handprint is shaping a positive future | Acre · Acre">
            <a:extLst>
              <a:ext uri="{FF2B5EF4-FFF2-40B4-BE49-F238E27FC236}">
                <a16:creationId xmlns:a16="http://schemas.microsoft.com/office/drawing/2014/main" id="{A9477939-E7AD-C1B7-C12F-89878656A929}"/>
              </a:ext>
            </a:extLst>
          </p:cNvPr>
          <p:cNvPicPr>
            <a:picLocks noChangeAspect="1" noChangeArrowheads="1"/>
          </p:cNvPicPr>
          <p:nvPr/>
        </p:nvPicPr>
        <p:blipFill rotWithShape="1">
          <a:blip r:embed="rId6">
            <a:biLevel thresh="75000"/>
            <a:extLst>
              <a:ext uri="{28A0092B-C50C-407E-A947-70E740481C1C}">
                <a14:useLocalDpi xmlns:a14="http://schemas.microsoft.com/office/drawing/2010/main" val="0"/>
              </a:ext>
            </a:extLst>
          </a:blip>
          <a:srcRect l="6477" r="55316"/>
          <a:stretch/>
        </p:blipFill>
        <p:spPr bwMode="auto">
          <a:xfrm>
            <a:off x="16864196" y="433842"/>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6" name="Text">
            <a:extLst>
              <a:ext uri="{FF2B5EF4-FFF2-40B4-BE49-F238E27FC236}">
                <a16:creationId xmlns:a16="http://schemas.microsoft.com/office/drawing/2014/main" id="{86C2E9C4-FE4C-B1E5-40D6-8A66853820C1}"/>
              </a:ext>
            </a:extLst>
          </p:cNvPr>
          <p:cNvSpPr/>
          <p:nvPr/>
        </p:nvSpPr>
        <p:spPr bwMode="gray">
          <a:xfrm>
            <a:off x="13512824" y="0"/>
            <a:ext cx="12192000"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7" name="Rechteck 16">
            <a:extLst>
              <a:ext uri="{FF2B5EF4-FFF2-40B4-BE49-F238E27FC236}">
                <a16:creationId xmlns:a16="http://schemas.microsoft.com/office/drawing/2014/main" id="{6F062B9B-E865-E066-3DC9-41DC6E879D96}"/>
              </a:ext>
            </a:extLst>
          </p:cNvPr>
          <p:cNvSpPr/>
          <p:nvPr/>
        </p:nvSpPr>
        <p:spPr bwMode="auto">
          <a:xfrm>
            <a:off x="13516424"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8" name="Titel 1">
            <a:extLst>
              <a:ext uri="{FF2B5EF4-FFF2-40B4-BE49-F238E27FC236}">
                <a16:creationId xmlns:a16="http://schemas.microsoft.com/office/drawing/2014/main" id="{C94E253A-F836-77EC-BFD7-2B68BBADC2E7}"/>
              </a:ext>
            </a:extLst>
          </p:cNvPr>
          <p:cNvSpPr txBox="1">
            <a:spLocks/>
          </p:cNvSpPr>
          <p:nvPr/>
        </p:nvSpPr>
        <p:spPr bwMode="auto">
          <a:xfrm>
            <a:off x="17196556"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Handabdruck)</a:t>
            </a:r>
            <a:endParaRPr lang="de-CH" sz="2800" b="0" kern="0" dirty="0">
              <a:solidFill>
                <a:srgbClr val="002060"/>
              </a:solidFill>
              <a:latin typeface="Century Gothic" panose="020B0502020202020204" pitchFamily="34" charset="0"/>
            </a:endParaRPr>
          </a:p>
        </p:txBody>
      </p:sp>
      <p:sp>
        <p:nvSpPr>
          <p:cNvPr id="19" name="Abgerundetes Rechteck 18">
            <a:extLst>
              <a:ext uri="{FF2B5EF4-FFF2-40B4-BE49-F238E27FC236}">
                <a16:creationId xmlns:a16="http://schemas.microsoft.com/office/drawing/2014/main" id="{40CD95D0-55A8-AA29-F291-CDC9CF32D9E2}"/>
              </a:ext>
            </a:extLst>
          </p:cNvPr>
          <p:cNvSpPr/>
          <p:nvPr/>
        </p:nvSpPr>
        <p:spPr bwMode="auto">
          <a:xfrm>
            <a:off x="17340114"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beeinflussen Prozesse und THG-Emissionen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Tree>
    <p:extLst>
      <p:ext uri="{BB962C8B-B14F-4D97-AF65-F5344CB8AC3E}">
        <p14:creationId xmlns:p14="http://schemas.microsoft.com/office/powerpoint/2010/main" val="7095577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6A4D8-08C8-CBFC-9D96-5501D6AB2965}"/>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A4E263F8-E5B6-CC46-2013-CE8C84A9E004}"/>
              </a:ext>
            </a:extLst>
          </p:cNvPr>
          <p:cNvSpPr/>
          <p:nvPr/>
        </p:nvSpPr>
        <p:spPr bwMode="gray">
          <a:xfrm>
            <a:off x="19169319"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3AAB6EB0-BAAD-DA08-CCDF-2A53332C9EA2}"/>
              </a:ext>
            </a:extLst>
          </p:cNvPr>
          <p:cNvSpPr/>
          <p:nvPr/>
        </p:nvSpPr>
        <p:spPr bwMode="gray">
          <a:xfrm>
            <a:off x="16125119"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76636370-555D-648A-230A-CD2136F6E04C}"/>
              </a:ext>
            </a:extLst>
          </p:cNvPr>
          <p:cNvSpPr/>
          <p:nvPr/>
        </p:nvSpPr>
        <p:spPr bwMode="gray">
          <a:xfrm>
            <a:off x="13080776"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B59A3ED6-2CFD-48C7-D82A-9F7AD2051AC4}"/>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E60BC27B-5564-1977-CE9E-6BB0DEF0BC10}"/>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88E74A3A-1795-2796-48B4-7490A90FD857}"/>
              </a:ext>
            </a:extLst>
          </p:cNvPr>
          <p:cNvSpPr txBox="1">
            <a:spLocks/>
          </p:cNvSpPr>
          <p:nvPr/>
        </p:nvSpPr>
        <p:spPr>
          <a:xfrm>
            <a:off x="19331167"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1" name="Inhaltsplatzhalter 2">
            <a:extLst>
              <a:ext uri="{FF2B5EF4-FFF2-40B4-BE49-F238E27FC236}">
                <a16:creationId xmlns:a16="http://schemas.microsoft.com/office/drawing/2014/main" id="{AAAE023F-A778-DB05-7A9F-0E55739B81B4}"/>
              </a:ext>
            </a:extLst>
          </p:cNvPr>
          <p:cNvSpPr txBox="1">
            <a:spLocks/>
          </p:cNvSpPr>
          <p:nvPr/>
        </p:nvSpPr>
        <p:spPr>
          <a:xfrm>
            <a:off x="13098608"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026" name="Picture 2" descr="Substitution - Free sports and competition icons">
            <a:extLst>
              <a:ext uri="{FF2B5EF4-FFF2-40B4-BE49-F238E27FC236}">
                <a16:creationId xmlns:a16="http://schemas.microsoft.com/office/drawing/2014/main" id="{BFA72AC5-88F3-DBD9-7B3B-652592B16F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14A0C264-5A35-02CF-FBDE-9FC1641FD8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90015"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5E83477B-D8FD-1AAE-6F91-866B2DB963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48146"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992EC3BF-7C9F-C776-A13B-DC1199B7E2D9}"/>
              </a:ext>
            </a:extLst>
          </p:cNvPr>
          <p:cNvSpPr txBox="1">
            <a:spLocks/>
          </p:cNvSpPr>
          <p:nvPr/>
        </p:nvSpPr>
        <p:spPr>
          <a:xfrm>
            <a:off x="16176570"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629AC1D0-DAF3-D16C-202D-B21C8536DE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82378"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C547DDA7-BBF9-9A5A-013A-F40FC665BA95}"/>
              </a:ext>
            </a:extLst>
          </p:cNvPr>
          <p:cNvSpPr txBox="1">
            <a:spLocks/>
          </p:cNvSpPr>
          <p:nvPr/>
        </p:nvSpPr>
        <p:spPr>
          <a:xfrm>
            <a:off x="1612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7" name="Inhaltsplatzhalter 2">
            <a:extLst>
              <a:ext uri="{FF2B5EF4-FFF2-40B4-BE49-F238E27FC236}">
                <a16:creationId xmlns:a16="http://schemas.microsoft.com/office/drawing/2014/main" id="{67D3A48F-6927-B93D-5B07-20163EF5E1CA}"/>
              </a:ext>
            </a:extLst>
          </p:cNvPr>
          <p:cNvSpPr txBox="1">
            <a:spLocks/>
          </p:cNvSpPr>
          <p:nvPr/>
        </p:nvSpPr>
        <p:spPr>
          <a:xfrm>
            <a:off x="19331167"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8" name="Inhaltsplatzhalter 2">
            <a:extLst>
              <a:ext uri="{FF2B5EF4-FFF2-40B4-BE49-F238E27FC236}">
                <a16:creationId xmlns:a16="http://schemas.microsoft.com/office/drawing/2014/main" id="{677F48EB-79E4-4F87-AD40-474374AE53C3}"/>
              </a:ext>
            </a:extLst>
          </p:cNvPr>
          <p:cNvSpPr txBox="1">
            <a:spLocks/>
          </p:cNvSpPr>
          <p:nvPr/>
        </p:nvSpPr>
        <p:spPr>
          <a:xfrm>
            <a:off x="13098608"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9" name="Inhaltsplatzhalter 2">
            <a:extLst>
              <a:ext uri="{FF2B5EF4-FFF2-40B4-BE49-F238E27FC236}">
                <a16:creationId xmlns:a16="http://schemas.microsoft.com/office/drawing/2014/main" id="{806DE1E3-6F0A-2BAC-F497-76722A4D6ACA}"/>
              </a:ext>
            </a:extLst>
          </p:cNvPr>
          <p:cNvSpPr txBox="1">
            <a:spLocks/>
          </p:cNvSpPr>
          <p:nvPr/>
        </p:nvSpPr>
        <p:spPr>
          <a:xfrm>
            <a:off x="16176570"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spTree>
    <p:extLst>
      <p:ext uri="{BB962C8B-B14F-4D97-AF65-F5344CB8AC3E}">
        <p14:creationId xmlns:p14="http://schemas.microsoft.com/office/powerpoint/2010/main" val="368593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4EC945-986A-B5D2-2564-63A687A7808C}"/>
            </a:ext>
          </a:extLst>
        </p:cNvPr>
        <p:cNvGrpSpPr/>
        <p:nvPr/>
      </p:nvGrpSpPr>
      <p:grpSpPr>
        <a:xfrm>
          <a:off x="0" y="0"/>
          <a:ext cx="0" cy="0"/>
          <a:chOff x="0" y="0"/>
          <a:chExt cx="0" cy="0"/>
        </a:xfrm>
      </p:grpSpPr>
      <p:pic>
        <p:nvPicPr>
          <p:cNvPr id="25" name="Picture 2" descr="갈색 가죽 가방을 들고 걷는 사람">
            <a:extLst>
              <a:ext uri="{FF2B5EF4-FFF2-40B4-BE49-F238E27FC236}">
                <a16:creationId xmlns:a16="http://schemas.microsoft.com/office/drawing/2014/main" id="{95A3B89D-BD82-D85B-02BD-C0F378519D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890" t="11343" b="8000"/>
          <a:stretch/>
        </p:blipFill>
        <p:spPr bwMode="auto">
          <a:xfrm>
            <a:off x="6835073" y="6309"/>
            <a:ext cx="5356927" cy="6851691"/>
          </a:xfrm>
          <a:prstGeom prst="rect">
            <a:avLst/>
          </a:prstGeom>
          <a:noFill/>
          <a:extLst>
            <a:ext uri="{909E8E84-426E-40DD-AFC4-6F175D3DCCD1}">
              <a14:hiddenFill xmlns:a14="http://schemas.microsoft.com/office/drawing/2010/main">
                <a:solidFill>
                  <a:srgbClr val="FFFFFF"/>
                </a:solidFill>
              </a14:hiddenFill>
            </a:ext>
          </a:extLst>
        </p:spPr>
      </p:pic>
      <p:sp>
        <p:nvSpPr>
          <p:cNvPr id="26" name="Text">
            <a:extLst>
              <a:ext uri="{FF2B5EF4-FFF2-40B4-BE49-F238E27FC236}">
                <a16:creationId xmlns:a16="http://schemas.microsoft.com/office/drawing/2014/main" id="{65FBE64C-BDAD-1DB8-06E3-4AAAEBAA3613}"/>
              </a:ext>
            </a:extLst>
          </p:cNvPr>
          <p:cNvSpPr/>
          <p:nvPr/>
        </p:nvSpPr>
        <p:spPr bwMode="gray">
          <a:xfrm>
            <a:off x="6114994" y="6309"/>
            <a:ext cx="6077006" cy="6851691"/>
          </a:xfrm>
          <a:prstGeom prst="rect">
            <a:avLst/>
          </a:prstGeom>
          <a:solidFill>
            <a:schemeClr val="bg2">
              <a:alpha val="75000"/>
            </a:scheme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24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 name="Titel 1">
            <a:extLst>
              <a:ext uri="{FF2B5EF4-FFF2-40B4-BE49-F238E27FC236}">
                <a16:creationId xmlns:a16="http://schemas.microsoft.com/office/drawing/2014/main" id="{D9B61134-AC6A-5D3D-0EA9-5C7AA80A6A02}"/>
              </a:ext>
            </a:extLst>
          </p:cNvPr>
          <p:cNvSpPr txBox="1">
            <a:spLocks/>
          </p:cNvSpPr>
          <p:nvPr/>
        </p:nvSpPr>
        <p:spPr bwMode="auto">
          <a:xfrm>
            <a:off x="557389" y="565579"/>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THG-Emissionen einer Dienstreise von Zürich nach Paris und zurück</a:t>
            </a:r>
          </a:p>
          <a:p>
            <a:pPr eaLnBrk="1" hangingPunct="1">
              <a:buClr>
                <a:schemeClr val="accent1"/>
              </a:buClr>
              <a:defRPr/>
            </a:pPr>
            <a:r>
              <a:rPr lang="de-CH" b="0" kern="0" dirty="0">
                <a:solidFill>
                  <a:schemeClr val="bg2"/>
                </a:solidFill>
                <a:latin typeface="Century Gothic" panose="020B0502020202020204" pitchFamily="34" charset="0"/>
                <a:ea typeface="MS PGothic" charset="-128"/>
              </a:rPr>
              <a:t>kg CO</a:t>
            </a:r>
            <a:r>
              <a:rPr lang="de-CH" b="0" kern="0" baseline="-25000" dirty="0">
                <a:solidFill>
                  <a:schemeClr val="bg2"/>
                </a:solidFill>
                <a:latin typeface="Century Gothic" panose="020B0502020202020204" pitchFamily="34" charset="0"/>
                <a:ea typeface="MS PGothic" charset="-128"/>
              </a:rPr>
              <a:t>2</a:t>
            </a:r>
            <a:r>
              <a:rPr lang="de-CH" b="0" kern="0" dirty="0">
                <a:solidFill>
                  <a:schemeClr val="bg2"/>
                </a:solidFill>
                <a:latin typeface="Century Gothic" panose="020B0502020202020204" pitchFamily="34" charset="0"/>
                <a:ea typeface="MS PGothic" charset="-128"/>
              </a:rPr>
              <a:t>e</a:t>
            </a:r>
            <a:endParaRPr lang="de-CH" b="0" kern="0" dirty="0">
              <a:solidFill>
                <a:schemeClr val="bg2"/>
              </a:solidFill>
              <a:latin typeface="Century Gothic" panose="020B0502020202020204" pitchFamily="34" charset="0"/>
            </a:endParaRPr>
          </a:p>
        </p:txBody>
      </p:sp>
      <p:graphicFrame>
        <p:nvGraphicFramePr>
          <p:cNvPr id="6" name="Diagramm 5">
            <a:extLst>
              <a:ext uri="{FF2B5EF4-FFF2-40B4-BE49-F238E27FC236}">
                <a16:creationId xmlns:a16="http://schemas.microsoft.com/office/drawing/2014/main" id="{847CE8A3-55FF-B975-FAD3-0DC032988D34}"/>
              </a:ext>
            </a:extLst>
          </p:cNvPr>
          <p:cNvGraphicFramePr>
            <a:graphicFrameLocks/>
          </p:cNvGraphicFramePr>
          <p:nvPr/>
        </p:nvGraphicFramePr>
        <p:xfrm>
          <a:off x="371327" y="2709142"/>
          <a:ext cx="5364633" cy="3240360"/>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Gerade Verbindung 6">
            <a:extLst>
              <a:ext uri="{FF2B5EF4-FFF2-40B4-BE49-F238E27FC236}">
                <a16:creationId xmlns:a16="http://schemas.microsoft.com/office/drawing/2014/main" id="{F14E3A72-2ECD-C929-0F49-AE472AF4F421}"/>
              </a:ext>
            </a:extLst>
          </p:cNvPr>
          <p:cNvCxnSpPr>
            <a:cxnSpLocks/>
          </p:cNvCxnSpPr>
          <p:nvPr/>
        </p:nvCxnSpPr>
        <p:spPr bwMode="auto">
          <a:xfrm flipV="1">
            <a:off x="5015880" y="2637134"/>
            <a:ext cx="0" cy="2304256"/>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8" name="Gerade Verbindung 7">
            <a:extLst>
              <a:ext uri="{FF2B5EF4-FFF2-40B4-BE49-F238E27FC236}">
                <a16:creationId xmlns:a16="http://schemas.microsoft.com/office/drawing/2014/main" id="{EF104A5D-6DD9-D820-A591-936CB63D1A89}"/>
              </a:ext>
            </a:extLst>
          </p:cNvPr>
          <p:cNvCxnSpPr>
            <a:cxnSpLocks/>
          </p:cNvCxnSpPr>
          <p:nvPr/>
        </p:nvCxnSpPr>
        <p:spPr bwMode="auto">
          <a:xfrm>
            <a:off x="2675620" y="2853158"/>
            <a:ext cx="234026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 name="Gerade Verbindung mit Pfeil 9">
            <a:extLst>
              <a:ext uri="{FF2B5EF4-FFF2-40B4-BE49-F238E27FC236}">
                <a16:creationId xmlns:a16="http://schemas.microsoft.com/office/drawing/2014/main" id="{31ED491E-7B35-F34A-AD46-9F5AAAB963E1}"/>
              </a:ext>
            </a:extLst>
          </p:cNvPr>
          <p:cNvCxnSpPr>
            <a:cxnSpLocks/>
          </p:cNvCxnSpPr>
          <p:nvPr/>
        </p:nvCxnSpPr>
        <p:spPr bwMode="auto">
          <a:xfrm>
            <a:off x="2675620" y="2853158"/>
            <a:ext cx="0" cy="21602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3" name="Gerade Verbindung 12">
            <a:extLst>
              <a:ext uri="{FF2B5EF4-FFF2-40B4-BE49-F238E27FC236}">
                <a16:creationId xmlns:a16="http://schemas.microsoft.com/office/drawing/2014/main" id="{197AD08D-38AA-F5DA-404A-B190B72EB43E}"/>
              </a:ext>
            </a:extLst>
          </p:cNvPr>
          <p:cNvCxnSpPr>
            <a:cxnSpLocks/>
          </p:cNvCxnSpPr>
          <p:nvPr/>
        </p:nvCxnSpPr>
        <p:spPr bwMode="auto">
          <a:xfrm>
            <a:off x="1415480" y="2639778"/>
            <a:ext cx="36004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4" name="Gerade Verbindung mit Pfeil 13">
            <a:extLst>
              <a:ext uri="{FF2B5EF4-FFF2-40B4-BE49-F238E27FC236}">
                <a16:creationId xmlns:a16="http://schemas.microsoft.com/office/drawing/2014/main" id="{56842998-9757-464B-11B9-B75B43CF51E3}"/>
              </a:ext>
            </a:extLst>
          </p:cNvPr>
          <p:cNvCxnSpPr>
            <a:cxnSpLocks/>
          </p:cNvCxnSpPr>
          <p:nvPr/>
        </p:nvCxnSpPr>
        <p:spPr bwMode="auto">
          <a:xfrm>
            <a:off x="1415480" y="2637134"/>
            <a:ext cx="0" cy="24421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2" name="Oval 21">
            <a:extLst>
              <a:ext uri="{FF2B5EF4-FFF2-40B4-BE49-F238E27FC236}">
                <a16:creationId xmlns:a16="http://schemas.microsoft.com/office/drawing/2014/main" id="{85E6EC40-C766-CB3F-BE15-5447ABF7E580}"/>
              </a:ext>
            </a:extLst>
          </p:cNvPr>
          <p:cNvSpPr/>
          <p:nvPr/>
        </p:nvSpPr>
        <p:spPr bwMode="auto">
          <a:xfrm>
            <a:off x="3593722" y="2720944"/>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1" i="0" u="none" strike="noStrike" cap="none" normalizeH="0" baseline="0" dirty="0">
                <a:ln>
                  <a:noFill/>
                </a:ln>
                <a:solidFill>
                  <a:schemeClr val="tx1"/>
                </a:solidFill>
                <a:effectLst/>
                <a:latin typeface="Century Gothic" panose="020B0502020202020204" pitchFamily="34" charset="0"/>
                <a:ea typeface="Arial" charset="0"/>
                <a:cs typeface="Arial" charset="0"/>
              </a:rPr>
              <a:t>x305</a:t>
            </a:r>
          </a:p>
        </p:txBody>
      </p:sp>
      <p:sp>
        <p:nvSpPr>
          <p:cNvPr id="23" name="Oval 22">
            <a:extLst>
              <a:ext uri="{FF2B5EF4-FFF2-40B4-BE49-F238E27FC236}">
                <a16:creationId xmlns:a16="http://schemas.microsoft.com/office/drawing/2014/main" id="{FFF984D6-92FA-E3A4-396C-94006DFADEF2}"/>
              </a:ext>
            </a:extLst>
          </p:cNvPr>
          <p:cNvSpPr/>
          <p:nvPr/>
        </p:nvSpPr>
        <p:spPr bwMode="auto">
          <a:xfrm>
            <a:off x="1885743" y="2495762"/>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1" i="0" u="none" strike="noStrike" cap="none" normalizeH="0" baseline="0" dirty="0">
                <a:ln>
                  <a:noFill/>
                </a:ln>
                <a:solidFill>
                  <a:schemeClr val="tx1"/>
                </a:solidFill>
                <a:effectLst/>
                <a:latin typeface="Century Gothic" panose="020B0502020202020204" pitchFamily="34" charset="0"/>
                <a:ea typeface="Arial" charset="0"/>
                <a:cs typeface="Arial" charset="0"/>
              </a:rPr>
              <a:t>x322</a:t>
            </a:r>
          </a:p>
        </p:txBody>
      </p:sp>
      <p:sp>
        <p:nvSpPr>
          <p:cNvPr id="24" name="Rechteck 8">
            <a:extLst>
              <a:ext uri="{FF2B5EF4-FFF2-40B4-BE49-F238E27FC236}">
                <a16:creationId xmlns:a16="http://schemas.microsoft.com/office/drawing/2014/main" id="{29B15817-2FCF-1E9C-D539-D6DEDD43C9FA}"/>
              </a:ext>
            </a:extLst>
          </p:cNvPr>
          <p:cNvSpPr>
            <a:spLocks noChangeArrowheads="1"/>
          </p:cNvSpPr>
          <p:nvPr/>
        </p:nvSpPr>
        <p:spPr bwMode="auto">
          <a:xfrm>
            <a:off x="0" y="6611779"/>
            <a:ext cx="4223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latin typeface="Century Gothic" panose="020B0502020202020204" pitchFamily="34" charset="0"/>
              </a:rPr>
              <a:t>Quelle: </a:t>
            </a:r>
            <a:r>
              <a:rPr lang="de-CH" altLang="de-DE" sz="1000" dirty="0">
                <a:latin typeface="Century Gothic" panose="020B0502020202020204" pitchFamily="34" charset="0"/>
                <a:hlinkClick r:id="rId5">
                  <a:extLst>
                    <a:ext uri="{A12FA001-AC4F-418D-AE19-62706E023703}">
                      <ahyp:hlinkClr xmlns:ahyp="http://schemas.microsoft.com/office/drawing/2018/hyperlinkcolor" val="tx"/>
                    </a:ext>
                  </a:extLst>
                </a:hlinkClick>
              </a:rPr>
              <a:t>Warland &amp; Hilty (2017)</a:t>
            </a:r>
            <a:endParaRPr lang="de-CH" altLang="de-DE" sz="1000" dirty="0">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27" name="Text">
                <a:extLst>
                  <a:ext uri="{FF2B5EF4-FFF2-40B4-BE49-F238E27FC236}">
                    <a16:creationId xmlns:a16="http://schemas.microsoft.com/office/drawing/2014/main" id="{E1709FAD-22B8-D7A2-7D3D-22BC219030E0}"/>
                  </a:ext>
                </a:extLst>
              </p:cNvPr>
              <p:cNvSpPr/>
              <p:nvPr/>
            </p:nvSpPr>
            <p:spPr bwMode="gray">
              <a:xfrm>
                <a:off x="6264850" y="6309"/>
                <a:ext cx="5738678" cy="6851691"/>
              </a:xfrm>
              <a:prstGeom prst="rect">
                <a:avLst/>
              </a:prstGeom>
              <a:no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0"/>
                  </a:spcBef>
                  <a:spcAft>
                    <a:spcPts val="0"/>
                  </a:spcAft>
                  <a:buClrTx/>
                  <a:buSzTx/>
                  <a:buFontTx/>
                  <a:buNone/>
                  <a:tabLst/>
                  <a:defRPr/>
                </a:pPr>
                <a:r>
                  <a:rPr lang="de-DE" sz="2800" b="1" kern="0" dirty="0">
                    <a:solidFill>
                      <a:schemeClr val="bg1"/>
                    </a:solidFill>
                    <a:latin typeface="Lato Semibold"/>
                    <a:sym typeface="Century Gothic"/>
                  </a:rPr>
                  <a:t>Ab einer Meeting-Dauer von </a:t>
                </a:r>
              </a:p>
              <a:p>
                <a:pPr marL="0" marR="0" lvl="0" indent="0" algn="r" defTabSz="914400" eaLnBrk="1" fontAlgn="auto" latinLnBrk="0" hangingPunct="1">
                  <a:lnSpc>
                    <a:spcPct val="125000"/>
                  </a:lnSpc>
                  <a:spcBef>
                    <a:spcPts val="0"/>
                  </a:spcBef>
                  <a:spcAft>
                    <a:spcPts val="0"/>
                  </a:spcAft>
                  <a:buClrTx/>
                  <a:buSzTx/>
                  <a:buFontTx/>
                  <a:buNone/>
                  <a:tabLst/>
                  <a:defRPr/>
                </a:pPr>
                <a14:m>
                  <m:oMath xmlns:m="http://schemas.openxmlformats.org/officeDocument/2006/math">
                    <m:r>
                      <a:rPr kumimoji="0" lang="de-CH" sz="6600" b="1" i="1" u="none" strike="noStrike" kern="0" cap="none" spc="0" normalizeH="0" baseline="0" noProof="0" smtClean="0">
                        <a:ln>
                          <a:noFill/>
                        </a:ln>
                        <a:solidFill>
                          <a:schemeClr val="bg1"/>
                        </a:solidFill>
                        <a:effectLst/>
                        <a:uLnTx/>
                        <a:uFillTx/>
                        <a:latin typeface="Cambria Math" panose="02040503050406030204" pitchFamily="18" charset="0"/>
                        <a:ea typeface="Cambria Math" panose="02040503050406030204" pitchFamily="18" charset="0"/>
                        <a:cs typeface="Century Gothic"/>
                        <a:sym typeface="Century Gothic"/>
                      </a:rPr>
                      <m:t>~</m:t>
                    </m:r>
                  </m:oMath>
                </a14:m>
                <a:r>
                  <a:rPr kumimoji="0" lang="de-CH" sz="6600" b="1" i="0" u="none" strike="noStrike" kern="0" cap="none" spc="0" normalizeH="0" baseline="0" noProof="0" dirty="0">
                    <a:ln>
                      <a:noFill/>
                    </a:ln>
                    <a:solidFill>
                      <a:schemeClr val="bg1"/>
                    </a:solidFill>
                    <a:effectLst/>
                    <a:uLnTx/>
                    <a:uFillTx/>
                    <a:latin typeface="Lato Semibold"/>
                    <a:ea typeface="Century Gothic"/>
                    <a:cs typeface="Century Gothic"/>
                    <a:sym typeface="Century Gothic"/>
                  </a:rPr>
                  <a:t>1.200 h</a:t>
                </a:r>
              </a:p>
              <a:p>
                <a:pPr marL="0" marR="0" lvl="0" indent="0" algn="r" defTabSz="914400" eaLnBrk="1" fontAlgn="auto" latinLnBrk="0" hangingPunct="1">
                  <a:lnSpc>
                    <a:spcPct val="125000"/>
                  </a:lnSpc>
                  <a:spcBef>
                    <a:spcPts val="1600"/>
                  </a:spcBef>
                  <a:spcAft>
                    <a:spcPts val="0"/>
                  </a:spcAft>
                  <a:buClrTx/>
                  <a:buSzTx/>
                  <a:buFontTx/>
                  <a:buNone/>
                  <a:tabLst/>
                  <a:defRPr/>
                </a:pPr>
                <a:r>
                  <a:rPr lang="de-CH" sz="2800" b="1" kern="0" dirty="0">
                    <a:solidFill>
                      <a:schemeClr val="bg1"/>
                    </a:solidFill>
                    <a:latin typeface="Lato Semibold"/>
                    <a:ea typeface="Century Gothic"/>
                    <a:cs typeface="Century Gothic"/>
                    <a:sym typeface="Century Gothic"/>
                  </a:rPr>
                  <a:t>lohnt sich der Flug gegenüber der Videokonferenzaus Sicht des Klimas.</a:t>
                </a:r>
                <a:endParaRPr kumimoji="0" lang="de-CH" sz="2800" b="1" i="0" u="none" strike="noStrike" kern="0" cap="none" spc="0" normalizeH="0" baseline="0" noProof="0" dirty="0">
                  <a:ln>
                    <a:noFill/>
                  </a:ln>
                  <a:solidFill>
                    <a:schemeClr val="bg1"/>
                  </a:solidFill>
                  <a:effectLst/>
                  <a:uLnTx/>
                  <a:uFillTx/>
                  <a:latin typeface="Century Gothic"/>
                  <a:ea typeface="Century Gothic"/>
                  <a:cs typeface="Century Gothic"/>
                  <a:sym typeface="Century Gothic"/>
                </a:endParaRPr>
              </a:p>
            </p:txBody>
          </p:sp>
        </mc:Choice>
        <mc:Fallback xmlns="">
          <p:sp>
            <p:nvSpPr>
              <p:cNvPr id="27" name="Text">
                <a:extLst>
                  <a:ext uri="{FF2B5EF4-FFF2-40B4-BE49-F238E27FC236}">
                    <a16:creationId xmlns:a16="http://schemas.microsoft.com/office/drawing/2014/main" id="{B0E0DCAB-87AA-BB77-AD45-0B17E5EF3B13}"/>
                  </a:ext>
                </a:extLst>
              </p:cNvPr>
              <p:cNvSpPr>
                <a:spLocks noRot="1" noChangeAspect="1" noMove="1" noResize="1" noEditPoints="1" noAdjustHandles="1" noChangeArrowheads="1" noChangeShapeType="1" noTextEdit="1"/>
              </p:cNvSpPr>
              <p:nvPr/>
            </p:nvSpPr>
            <p:spPr bwMode="gray">
              <a:xfrm>
                <a:off x="6264850" y="6309"/>
                <a:ext cx="5738678" cy="6851691"/>
              </a:xfrm>
              <a:prstGeom prst="rect">
                <a:avLst/>
              </a:prstGeom>
              <a:blipFill>
                <a:blip r:embed="rId6"/>
                <a:stretch>
                  <a:fillRect/>
                </a:stretch>
              </a:blipFill>
            </p:spPr>
            <p:txBody>
              <a:bodyPr/>
              <a:lstStyle/>
              <a:p>
                <a:r>
                  <a:rPr lang="de-CH">
                    <a:noFill/>
                  </a:rPr>
                  <a:t> </a:t>
                </a:r>
              </a:p>
            </p:txBody>
          </p:sp>
        </mc:Fallback>
      </mc:AlternateContent>
      <p:sp>
        <p:nvSpPr>
          <p:cNvPr id="4" name="Rechteck 3">
            <a:extLst>
              <a:ext uri="{FF2B5EF4-FFF2-40B4-BE49-F238E27FC236}">
                <a16:creationId xmlns:a16="http://schemas.microsoft.com/office/drawing/2014/main" id="{756AF1DF-9886-FD30-DD78-E2A3CA068DA8}"/>
              </a:ext>
            </a:extLst>
          </p:cNvPr>
          <p:cNvSpPr/>
          <p:nvPr/>
        </p:nvSpPr>
        <p:spPr bwMode="auto">
          <a:xfrm>
            <a:off x="12675246" y="1700808"/>
            <a:ext cx="6088002" cy="392172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sp>
        <p:nvSpPr>
          <p:cNvPr id="9" name="Text">
            <a:extLst>
              <a:ext uri="{FF2B5EF4-FFF2-40B4-BE49-F238E27FC236}">
                <a16:creationId xmlns:a16="http://schemas.microsoft.com/office/drawing/2014/main" id="{AB9AA382-2E03-2DAC-F7C0-4AD7FC418007}"/>
              </a:ext>
            </a:extLst>
          </p:cNvPr>
          <p:cNvSpPr/>
          <p:nvPr/>
        </p:nvSpPr>
        <p:spPr bwMode="gray">
          <a:xfrm>
            <a:off x="12675245" y="1708040"/>
            <a:ext cx="6088003" cy="3921722"/>
          </a:xfrm>
          <a:prstGeom prst="rect">
            <a:avLst/>
          </a:prstGeom>
          <a:no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0"/>
              </a:spcBef>
              <a:spcAft>
                <a:spcPts val="0"/>
              </a:spcAft>
              <a:buClrTx/>
              <a:buSzTx/>
              <a:buFontTx/>
              <a:buNone/>
              <a:tabLst/>
              <a:defRPr/>
            </a:pPr>
            <a:r>
              <a:rPr lang="de-CH" sz="6000" b="1" kern="0" dirty="0">
                <a:solidFill>
                  <a:schemeClr val="bg2"/>
                </a:solidFill>
                <a:latin typeface="Lato Semibold"/>
                <a:ea typeface="Century Gothic"/>
                <a:cs typeface="Century Gothic"/>
                <a:sym typeface="Century Gothic"/>
              </a:rPr>
              <a:t>Jedoch</a:t>
            </a:r>
            <a:endParaRPr kumimoji="0" lang="de-CH" sz="6000" b="1" i="0" u="none" strike="noStrike" kern="0" cap="none" spc="0" normalizeH="0" baseline="0" noProof="0" dirty="0">
              <a:ln>
                <a:noFill/>
              </a:ln>
              <a:solidFill>
                <a:schemeClr val="bg2"/>
              </a:solidFill>
              <a:effectLst/>
              <a:uLnTx/>
              <a:uFillTx/>
              <a:latin typeface="Lato Semibold"/>
              <a:ea typeface="Century Gothic"/>
              <a:cs typeface="Century Gothic"/>
              <a:sym typeface="Century Gothic"/>
            </a:endParaRPr>
          </a:p>
          <a:p>
            <a:pPr marL="0" marR="0" lvl="0" indent="0" algn="r" defTabSz="914400" eaLnBrk="1" fontAlgn="auto" latinLnBrk="0" hangingPunct="1">
              <a:lnSpc>
                <a:spcPct val="125000"/>
              </a:lnSpc>
              <a:spcBef>
                <a:spcPts val="1600"/>
              </a:spcBef>
              <a:spcAft>
                <a:spcPts val="0"/>
              </a:spcAft>
              <a:buClrTx/>
              <a:buSzTx/>
              <a:buFontTx/>
              <a:buNone/>
              <a:tabLst/>
              <a:defRPr/>
            </a:pPr>
            <a:r>
              <a:rPr lang="de-CH" sz="2400" b="1" kern="0" dirty="0">
                <a:solidFill>
                  <a:schemeClr val="bg2"/>
                </a:solidFill>
                <a:latin typeface="Lato Semibold"/>
                <a:ea typeface="Century Gothic"/>
                <a:cs typeface="Century Gothic"/>
                <a:sym typeface="Century Gothic"/>
              </a:rPr>
              <a:t>haben vor der COVID-19-Pandemie Videokonferenzen Flugreisen nicht unbedingt ersetzt.</a:t>
            </a:r>
            <a:endParaRPr kumimoji="0" lang="de-CH" sz="2400" b="1" i="0" u="none" strike="noStrike" kern="0" cap="none" spc="0" normalizeH="0" baseline="0" noProof="0" dirty="0">
              <a:ln>
                <a:noFill/>
              </a:ln>
              <a:solidFill>
                <a:schemeClr val="bg2"/>
              </a:solidFill>
              <a:effectLst/>
              <a:uLnTx/>
              <a:uFillTx/>
              <a:latin typeface="Century Gothic"/>
              <a:ea typeface="Century Gothic"/>
              <a:cs typeface="Century Gothic"/>
              <a:sym typeface="Century Gothic"/>
            </a:endParaRPr>
          </a:p>
        </p:txBody>
      </p:sp>
    </p:spTree>
    <p:extLst>
      <p:ext uri="{BB962C8B-B14F-4D97-AF65-F5344CB8AC3E}">
        <p14:creationId xmlns:p14="http://schemas.microsoft.com/office/powerpoint/2010/main" val="9371125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1E961-6EC6-28B8-BBFC-1D0447FA6C71}"/>
            </a:ext>
          </a:extLst>
        </p:cNvPr>
        <p:cNvGrpSpPr/>
        <p:nvPr/>
      </p:nvGrpSpPr>
      <p:grpSpPr>
        <a:xfrm>
          <a:off x="0" y="0"/>
          <a:ext cx="0" cy="0"/>
          <a:chOff x="0" y="0"/>
          <a:chExt cx="0" cy="0"/>
        </a:xfrm>
      </p:grpSpPr>
      <p:pic>
        <p:nvPicPr>
          <p:cNvPr id="25" name="Picture 2" descr="갈색 가죽 가방을 들고 걷는 사람">
            <a:extLst>
              <a:ext uri="{FF2B5EF4-FFF2-40B4-BE49-F238E27FC236}">
                <a16:creationId xmlns:a16="http://schemas.microsoft.com/office/drawing/2014/main" id="{E809A4F4-E3E3-380A-515D-26CB1FD3A8E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890" t="11343" b="8000"/>
          <a:stretch/>
        </p:blipFill>
        <p:spPr bwMode="auto">
          <a:xfrm>
            <a:off x="6835073" y="6309"/>
            <a:ext cx="5356927" cy="6851691"/>
          </a:xfrm>
          <a:prstGeom prst="rect">
            <a:avLst/>
          </a:prstGeom>
          <a:noFill/>
          <a:extLst>
            <a:ext uri="{909E8E84-426E-40DD-AFC4-6F175D3DCCD1}">
              <a14:hiddenFill xmlns:a14="http://schemas.microsoft.com/office/drawing/2010/main">
                <a:solidFill>
                  <a:srgbClr val="FFFFFF"/>
                </a:solidFill>
              </a14:hiddenFill>
            </a:ext>
          </a:extLst>
        </p:spPr>
      </p:pic>
      <p:sp>
        <p:nvSpPr>
          <p:cNvPr id="26" name="Text">
            <a:extLst>
              <a:ext uri="{FF2B5EF4-FFF2-40B4-BE49-F238E27FC236}">
                <a16:creationId xmlns:a16="http://schemas.microsoft.com/office/drawing/2014/main" id="{FDED9E58-E1EB-4FF3-A201-82408D8C4EA2}"/>
              </a:ext>
            </a:extLst>
          </p:cNvPr>
          <p:cNvSpPr/>
          <p:nvPr/>
        </p:nvSpPr>
        <p:spPr bwMode="gray">
          <a:xfrm>
            <a:off x="6114994" y="6309"/>
            <a:ext cx="6077006" cy="6851691"/>
          </a:xfrm>
          <a:prstGeom prst="rect">
            <a:avLst/>
          </a:prstGeom>
          <a:solidFill>
            <a:schemeClr val="bg2">
              <a:alpha val="75000"/>
            </a:scheme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24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 name="Titel 1">
            <a:extLst>
              <a:ext uri="{FF2B5EF4-FFF2-40B4-BE49-F238E27FC236}">
                <a16:creationId xmlns:a16="http://schemas.microsoft.com/office/drawing/2014/main" id="{92D018EA-B066-9C87-8F79-C91B8A54208D}"/>
              </a:ext>
            </a:extLst>
          </p:cNvPr>
          <p:cNvSpPr txBox="1">
            <a:spLocks/>
          </p:cNvSpPr>
          <p:nvPr/>
        </p:nvSpPr>
        <p:spPr bwMode="auto">
          <a:xfrm>
            <a:off x="557389" y="565579"/>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THG-Emissionen einer Dienstreise von Zürich nach Paris und zurück</a:t>
            </a:r>
          </a:p>
          <a:p>
            <a:pPr eaLnBrk="1" hangingPunct="1">
              <a:buClr>
                <a:schemeClr val="accent1"/>
              </a:buClr>
              <a:defRPr/>
            </a:pPr>
            <a:r>
              <a:rPr lang="de-CH" b="0" kern="0" dirty="0">
                <a:solidFill>
                  <a:schemeClr val="bg2"/>
                </a:solidFill>
                <a:latin typeface="Century Gothic" panose="020B0502020202020204" pitchFamily="34" charset="0"/>
                <a:ea typeface="MS PGothic" charset="-128"/>
              </a:rPr>
              <a:t>kg CO</a:t>
            </a:r>
            <a:r>
              <a:rPr lang="de-CH" b="0" kern="0" baseline="-25000" dirty="0">
                <a:solidFill>
                  <a:schemeClr val="bg2"/>
                </a:solidFill>
                <a:latin typeface="Century Gothic" panose="020B0502020202020204" pitchFamily="34" charset="0"/>
                <a:ea typeface="MS PGothic" charset="-128"/>
              </a:rPr>
              <a:t>2</a:t>
            </a:r>
            <a:r>
              <a:rPr lang="de-CH" b="0" kern="0" dirty="0">
                <a:solidFill>
                  <a:schemeClr val="bg2"/>
                </a:solidFill>
                <a:latin typeface="Century Gothic" panose="020B0502020202020204" pitchFamily="34" charset="0"/>
                <a:ea typeface="MS PGothic" charset="-128"/>
              </a:rPr>
              <a:t>e</a:t>
            </a:r>
            <a:endParaRPr lang="de-CH" b="0" kern="0" dirty="0">
              <a:solidFill>
                <a:schemeClr val="bg2"/>
              </a:solidFill>
              <a:latin typeface="Century Gothic" panose="020B0502020202020204" pitchFamily="34" charset="0"/>
            </a:endParaRPr>
          </a:p>
        </p:txBody>
      </p:sp>
      <p:graphicFrame>
        <p:nvGraphicFramePr>
          <p:cNvPr id="6" name="Diagramm 5">
            <a:extLst>
              <a:ext uri="{FF2B5EF4-FFF2-40B4-BE49-F238E27FC236}">
                <a16:creationId xmlns:a16="http://schemas.microsoft.com/office/drawing/2014/main" id="{650DF563-C77C-C201-C786-9D9C78B4A917}"/>
              </a:ext>
            </a:extLst>
          </p:cNvPr>
          <p:cNvGraphicFramePr>
            <a:graphicFrameLocks/>
          </p:cNvGraphicFramePr>
          <p:nvPr/>
        </p:nvGraphicFramePr>
        <p:xfrm>
          <a:off x="371327" y="2709142"/>
          <a:ext cx="5364633" cy="3240360"/>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Gerade Verbindung 6">
            <a:extLst>
              <a:ext uri="{FF2B5EF4-FFF2-40B4-BE49-F238E27FC236}">
                <a16:creationId xmlns:a16="http://schemas.microsoft.com/office/drawing/2014/main" id="{556D27E3-5C10-AA7D-63D2-F4D8BF963DA3}"/>
              </a:ext>
            </a:extLst>
          </p:cNvPr>
          <p:cNvCxnSpPr>
            <a:cxnSpLocks/>
          </p:cNvCxnSpPr>
          <p:nvPr/>
        </p:nvCxnSpPr>
        <p:spPr bwMode="auto">
          <a:xfrm flipV="1">
            <a:off x="5015880" y="2637134"/>
            <a:ext cx="0" cy="2304256"/>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8" name="Gerade Verbindung 7">
            <a:extLst>
              <a:ext uri="{FF2B5EF4-FFF2-40B4-BE49-F238E27FC236}">
                <a16:creationId xmlns:a16="http://schemas.microsoft.com/office/drawing/2014/main" id="{D1C64913-9EFB-78E0-6013-36CD3273CD53}"/>
              </a:ext>
            </a:extLst>
          </p:cNvPr>
          <p:cNvCxnSpPr>
            <a:cxnSpLocks/>
          </p:cNvCxnSpPr>
          <p:nvPr/>
        </p:nvCxnSpPr>
        <p:spPr bwMode="auto">
          <a:xfrm>
            <a:off x="2675620" y="2853158"/>
            <a:ext cx="234026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 name="Gerade Verbindung mit Pfeil 9">
            <a:extLst>
              <a:ext uri="{FF2B5EF4-FFF2-40B4-BE49-F238E27FC236}">
                <a16:creationId xmlns:a16="http://schemas.microsoft.com/office/drawing/2014/main" id="{F6D15D53-294D-5FB3-B099-76AC52F7DA34}"/>
              </a:ext>
            </a:extLst>
          </p:cNvPr>
          <p:cNvCxnSpPr>
            <a:cxnSpLocks/>
          </p:cNvCxnSpPr>
          <p:nvPr/>
        </p:nvCxnSpPr>
        <p:spPr bwMode="auto">
          <a:xfrm>
            <a:off x="2675620" y="2853158"/>
            <a:ext cx="0" cy="21602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3" name="Gerade Verbindung 12">
            <a:extLst>
              <a:ext uri="{FF2B5EF4-FFF2-40B4-BE49-F238E27FC236}">
                <a16:creationId xmlns:a16="http://schemas.microsoft.com/office/drawing/2014/main" id="{2D1C4C71-353D-7097-E74B-A7A9C6308D01}"/>
              </a:ext>
            </a:extLst>
          </p:cNvPr>
          <p:cNvCxnSpPr>
            <a:cxnSpLocks/>
          </p:cNvCxnSpPr>
          <p:nvPr/>
        </p:nvCxnSpPr>
        <p:spPr bwMode="auto">
          <a:xfrm>
            <a:off x="1415480" y="2639778"/>
            <a:ext cx="36004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4" name="Gerade Verbindung mit Pfeil 13">
            <a:extLst>
              <a:ext uri="{FF2B5EF4-FFF2-40B4-BE49-F238E27FC236}">
                <a16:creationId xmlns:a16="http://schemas.microsoft.com/office/drawing/2014/main" id="{DE604418-A047-0016-F7FC-29EA2DF920FA}"/>
              </a:ext>
            </a:extLst>
          </p:cNvPr>
          <p:cNvCxnSpPr>
            <a:cxnSpLocks/>
          </p:cNvCxnSpPr>
          <p:nvPr/>
        </p:nvCxnSpPr>
        <p:spPr bwMode="auto">
          <a:xfrm>
            <a:off x="1415480" y="2637134"/>
            <a:ext cx="0" cy="24421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2" name="Oval 21">
            <a:extLst>
              <a:ext uri="{FF2B5EF4-FFF2-40B4-BE49-F238E27FC236}">
                <a16:creationId xmlns:a16="http://schemas.microsoft.com/office/drawing/2014/main" id="{2580DE8A-BEA1-F546-AA15-699BEBE9DE62}"/>
              </a:ext>
            </a:extLst>
          </p:cNvPr>
          <p:cNvSpPr/>
          <p:nvPr/>
        </p:nvSpPr>
        <p:spPr bwMode="auto">
          <a:xfrm>
            <a:off x="3593722" y="2720944"/>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1" i="0" u="none" strike="noStrike" cap="none" normalizeH="0" baseline="0" dirty="0">
                <a:ln>
                  <a:noFill/>
                </a:ln>
                <a:solidFill>
                  <a:schemeClr val="tx1"/>
                </a:solidFill>
                <a:effectLst/>
                <a:latin typeface="Century Gothic" panose="020B0502020202020204" pitchFamily="34" charset="0"/>
                <a:ea typeface="Arial" charset="0"/>
                <a:cs typeface="Arial" charset="0"/>
              </a:rPr>
              <a:t>x305</a:t>
            </a:r>
          </a:p>
        </p:txBody>
      </p:sp>
      <p:sp>
        <p:nvSpPr>
          <p:cNvPr id="23" name="Oval 22">
            <a:extLst>
              <a:ext uri="{FF2B5EF4-FFF2-40B4-BE49-F238E27FC236}">
                <a16:creationId xmlns:a16="http://schemas.microsoft.com/office/drawing/2014/main" id="{497B7D4B-EC1C-F471-D34A-5EC06BBC9F47}"/>
              </a:ext>
            </a:extLst>
          </p:cNvPr>
          <p:cNvSpPr/>
          <p:nvPr/>
        </p:nvSpPr>
        <p:spPr bwMode="auto">
          <a:xfrm>
            <a:off x="1885743" y="2495762"/>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de-CH" sz="1200" b="1" i="0" u="none" strike="noStrike" cap="none" normalizeH="0" baseline="0" dirty="0">
                <a:ln>
                  <a:noFill/>
                </a:ln>
                <a:solidFill>
                  <a:schemeClr val="tx1"/>
                </a:solidFill>
                <a:effectLst/>
                <a:latin typeface="Century Gothic" panose="020B0502020202020204" pitchFamily="34" charset="0"/>
                <a:ea typeface="Arial" charset="0"/>
                <a:cs typeface="Arial" charset="0"/>
              </a:rPr>
              <a:t>x322</a:t>
            </a:r>
          </a:p>
        </p:txBody>
      </p:sp>
      <p:sp>
        <p:nvSpPr>
          <p:cNvPr id="24" name="Rechteck 8">
            <a:extLst>
              <a:ext uri="{FF2B5EF4-FFF2-40B4-BE49-F238E27FC236}">
                <a16:creationId xmlns:a16="http://schemas.microsoft.com/office/drawing/2014/main" id="{84DC45FE-AA18-9A80-46C1-CB123B37ACE0}"/>
              </a:ext>
            </a:extLst>
          </p:cNvPr>
          <p:cNvSpPr>
            <a:spLocks noChangeArrowheads="1"/>
          </p:cNvSpPr>
          <p:nvPr/>
        </p:nvSpPr>
        <p:spPr bwMode="auto">
          <a:xfrm>
            <a:off x="0" y="6611779"/>
            <a:ext cx="4223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latin typeface="Century Gothic" panose="020B0502020202020204" pitchFamily="34" charset="0"/>
              </a:rPr>
              <a:t>Quelle: </a:t>
            </a:r>
            <a:r>
              <a:rPr lang="de-CH" altLang="de-DE" sz="1000" dirty="0">
                <a:latin typeface="Century Gothic" panose="020B0502020202020204" pitchFamily="34" charset="0"/>
                <a:hlinkClick r:id="rId5">
                  <a:extLst>
                    <a:ext uri="{A12FA001-AC4F-418D-AE19-62706E023703}">
                      <ahyp:hlinkClr xmlns:ahyp="http://schemas.microsoft.com/office/drawing/2018/hyperlinkcolor" val="tx"/>
                    </a:ext>
                  </a:extLst>
                </a:hlinkClick>
              </a:rPr>
              <a:t>Warland &amp; Hilty (2017)</a:t>
            </a:r>
            <a:endParaRPr lang="de-CH" altLang="de-DE" sz="1000" dirty="0">
              <a:latin typeface="Century Gothic" panose="020B0502020202020204" pitchFamily="34" charset="0"/>
            </a:endParaRPr>
          </a:p>
        </p:txBody>
      </p:sp>
      <p:sp>
        <p:nvSpPr>
          <p:cNvPr id="4" name="Rechteck 3">
            <a:extLst>
              <a:ext uri="{FF2B5EF4-FFF2-40B4-BE49-F238E27FC236}">
                <a16:creationId xmlns:a16="http://schemas.microsoft.com/office/drawing/2014/main" id="{0529BA02-2B0E-C26F-C73D-606EB39BE24A}"/>
              </a:ext>
            </a:extLst>
          </p:cNvPr>
          <p:cNvSpPr/>
          <p:nvPr/>
        </p:nvSpPr>
        <p:spPr bwMode="auto">
          <a:xfrm>
            <a:off x="6107555" y="1700808"/>
            <a:ext cx="6088002" cy="392172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sp>
        <p:nvSpPr>
          <p:cNvPr id="9" name="Text">
            <a:extLst>
              <a:ext uri="{FF2B5EF4-FFF2-40B4-BE49-F238E27FC236}">
                <a16:creationId xmlns:a16="http://schemas.microsoft.com/office/drawing/2014/main" id="{A83D01A8-D188-6F68-0B38-A0FCFEFB681D}"/>
              </a:ext>
            </a:extLst>
          </p:cNvPr>
          <p:cNvSpPr/>
          <p:nvPr/>
        </p:nvSpPr>
        <p:spPr bwMode="gray">
          <a:xfrm>
            <a:off x="6107554" y="1708040"/>
            <a:ext cx="6088003" cy="3921722"/>
          </a:xfrm>
          <a:prstGeom prst="rect">
            <a:avLst/>
          </a:prstGeom>
          <a:no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0"/>
              </a:spcBef>
              <a:spcAft>
                <a:spcPts val="0"/>
              </a:spcAft>
              <a:buClrTx/>
              <a:buSzTx/>
              <a:buFontTx/>
              <a:buNone/>
              <a:tabLst/>
              <a:defRPr/>
            </a:pPr>
            <a:r>
              <a:rPr lang="de-CH" sz="6000" b="1" kern="0" dirty="0">
                <a:solidFill>
                  <a:schemeClr val="bg2"/>
                </a:solidFill>
                <a:latin typeface="Lato Semibold"/>
                <a:ea typeface="Century Gothic"/>
                <a:cs typeface="Century Gothic"/>
                <a:sym typeface="Century Gothic"/>
              </a:rPr>
              <a:t>Jedoch</a:t>
            </a:r>
            <a:endParaRPr kumimoji="0" lang="de-CH" sz="6000" b="1" i="0" u="none" strike="noStrike" kern="0" cap="none" spc="0" normalizeH="0" baseline="0" noProof="0" dirty="0">
              <a:ln>
                <a:noFill/>
              </a:ln>
              <a:solidFill>
                <a:schemeClr val="bg2"/>
              </a:solidFill>
              <a:effectLst/>
              <a:uLnTx/>
              <a:uFillTx/>
              <a:latin typeface="Lato Semibold"/>
              <a:ea typeface="Century Gothic"/>
              <a:cs typeface="Century Gothic"/>
              <a:sym typeface="Century Gothic"/>
            </a:endParaRPr>
          </a:p>
          <a:p>
            <a:pPr marL="0" marR="0" lvl="0" indent="0" algn="r" defTabSz="914400" eaLnBrk="1" fontAlgn="auto" latinLnBrk="0" hangingPunct="1">
              <a:lnSpc>
                <a:spcPct val="125000"/>
              </a:lnSpc>
              <a:spcBef>
                <a:spcPts val="1600"/>
              </a:spcBef>
              <a:spcAft>
                <a:spcPts val="0"/>
              </a:spcAft>
              <a:buClrTx/>
              <a:buSzTx/>
              <a:buFontTx/>
              <a:buNone/>
              <a:tabLst/>
              <a:defRPr/>
            </a:pPr>
            <a:r>
              <a:rPr lang="de-CH" sz="2400" b="1" kern="0" dirty="0">
                <a:solidFill>
                  <a:schemeClr val="bg2"/>
                </a:solidFill>
                <a:latin typeface="Lato Semibold"/>
                <a:ea typeface="Century Gothic"/>
                <a:cs typeface="Century Gothic"/>
                <a:sym typeface="Century Gothic"/>
              </a:rPr>
              <a:t>haben vor der COVID-19-Pandemie Videokonferenzen Flugreisen nicht unbedingt ersetzt.</a:t>
            </a:r>
            <a:endParaRPr kumimoji="0" lang="de-CH" sz="2400" b="1" i="0" u="none" strike="noStrike" kern="0" cap="none" spc="0" normalizeH="0" baseline="0" noProof="0" dirty="0">
              <a:ln>
                <a:noFill/>
              </a:ln>
              <a:solidFill>
                <a:schemeClr val="bg2"/>
              </a:solidFill>
              <a:effectLst/>
              <a:uLnTx/>
              <a:uFillTx/>
              <a:latin typeface="Century Gothic"/>
              <a:ea typeface="Century Gothic"/>
              <a:cs typeface="Century Gothic"/>
              <a:sym typeface="Century Gothic"/>
            </a:endParaRPr>
          </a:p>
        </p:txBody>
      </p:sp>
      <p:sp>
        <p:nvSpPr>
          <p:cNvPr id="2" name="Text">
            <a:extLst>
              <a:ext uri="{FF2B5EF4-FFF2-40B4-BE49-F238E27FC236}">
                <a16:creationId xmlns:a16="http://schemas.microsoft.com/office/drawing/2014/main" id="{97A0338F-E937-9723-0239-A3EDB2925397}"/>
              </a:ext>
            </a:extLst>
          </p:cNvPr>
          <p:cNvSpPr/>
          <p:nvPr/>
        </p:nvSpPr>
        <p:spPr bwMode="gray">
          <a:xfrm>
            <a:off x="9132000" y="7145544"/>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 name="Text">
            <a:extLst>
              <a:ext uri="{FF2B5EF4-FFF2-40B4-BE49-F238E27FC236}">
                <a16:creationId xmlns:a16="http://schemas.microsoft.com/office/drawing/2014/main" id="{B89E8CA2-DBF0-D69A-296E-19A7347CFE93}"/>
              </a:ext>
            </a:extLst>
          </p:cNvPr>
          <p:cNvSpPr/>
          <p:nvPr/>
        </p:nvSpPr>
        <p:spPr bwMode="gray">
          <a:xfrm>
            <a:off x="6087800" y="7145544"/>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1" name="Text">
            <a:extLst>
              <a:ext uri="{FF2B5EF4-FFF2-40B4-BE49-F238E27FC236}">
                <a16:creationId xmlns:a16="http://schemas.microsoft.com/office/drawing/2014/main" id="{D258CAD8-3538-8260-F9D7-E49A1DFB68B2}"/>
              </a:ext>
            </a:extLst>
          </p:cNvPr>
          <p:cNvSpPr/>
          <p:nvPr/>
        </p:nvSpPr>
        <p:spPr bwMode="gray">
          <a:xfrm>
            <a:off x="3043457" y="7145544"/>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411403CC-ED9B-1165-1593-A893958726A3}"/>
              </a:ext>
            </a:extLst>
          </p:cNvPr>
          <p:cNvSpPr/>
          <p:nvPr/>
        </p:nvSpPr>
        <p:spPr bwMode="gray">
          <a:xfrm>
            <a:off x="-600" y="7145544"/>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5" name="Inhaltsplatzhalter 2">
            <a:extLst>
              <a:ext uri="{FF2B5EF4-FFF2-40B4-BE49-F238E27FC236}">
                <a16:creationId xmlns:a16="http://schemas.microsoft.com/office/drawing/2014/main" id="{5AEA650C-6D13-EBC9-674C-B1D740C5CA36}"/>
              </a:ext>
            </a:extLst>
          </p:cNvPr>
          <p:cNvSpPr txBox="1">
            <a:spLocks/>
          </p:cNvSpPr>
          <p:nvPr/>
        </p:nvSpPr>
        <p:spPr>
          <a:xfrm>
            <a:off x="161248" y="11210609"/>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16" name="Inhaltsplatzhalter 2">
            <a:extLst>
              <a:ext uri="{FF2B5EF4-FFF2-40B4-BE49-F238E27FC236}">
                <a16:creationId xmlns:a16="http://schemas.microsoft.com/office/drawing/2014/main" id="{A1A09AD8-2F4E-27F7-F553-F90869C68A64}"/>
              </a:ext>
            </a:extLst>
          </p:cNvPr>
          <p:cNvSpPr txBox="1">
            <a:spLocks/>
          </p:cNvSpPr>
          <p:nvPr/>
        </p:nvSpPr>
        <p:spPr>
          <a:xfrm>
            <a:off x="9293848" y="11210609"/>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7" name="Inhaltsplatzhalter 2">
            <a:extLst>
              <a:ext uri="{FF2B5EF4-FFF2-40B4-BE49-F238E27FC236}">
                <a16:creationId xmlns:a16="http://schemas.microsoft.com/office/drawing/2014/main" id="{7BEC7EB4-59B2-FCD2-A9E9-E3B875596DDD}"/>
              </a:ext>
            </a:extLst>
          </p:cNvPr>
          <p:cNvSpPr txBox="1">
            <a:spLocks/>
          </p:cNvSpPr>
          <p:nvPr/>
        </p:nvSpPr>
        <p:spPr>
          <a:xfrm>
            <a:off x="3061289" y="11210609"/>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8" name="Picture 2" descr="Substitution - Free sports and competition icons">
            <a:extLst>
              <a:ext uri="{FF2B5EF4-FFF2-40B4-BE49-F238E27FC236}">
                <a16:creationId xmlns:a16="http://schemas.microsoft.com/office/drawing/2014/main" id="{60D6A216-B89A-632D-6568-5C07BC89C6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374" y="8320727"/>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9" name="Picture 6" descr="Rebound - Kostenlose pfeile Icons">
            <a:extLst>
              <a:ext uri="{FF2B5EF4-FFF2-40B4-BE49-F238E27FC236}">
                <a16:creationId xmlns:a16="http://schemas.microsoft.com/office/drawing/2014/main" id="{61100EDD-E106-07A3-E382-BD414E1000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52696" y="8286449"/>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 name="Picture 8" descr="Analysis - Free seo and web icons">
            <a:extLst>
              <a:ext uri="{FF2B5EF4-FFF2-40B4-BE49-F238E27FC236}">
                <a16:creationId xmlns:a16="http://schemas.microsoft.com/office/drawing/2014/main" id="{91141E23-1846-5547-A958-17BDEDABCD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10827" y="8195201"/>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Inhaltsplatzhalter 2">
            <a:extLst>
              <a:ext uri="{FF2B5EF4-FFF2-40B4-BE49-F238E27FC236}">
                <a16:creationId xmlns:a16="http://schemas.microsoft.com/office/drawing/2014/main" id="{0CA63A26-8A17-E3EB-ED9A-5C252EE2DE13}"/>
              </a:ext>
            </a:extLst>
          </p:cNvPr>
          <p:cNvSpPr txBox="1">
            <a:spLocks/>
          </p:cNvSpPr>
          <p:nvPr/>
        </p:nvSpPr>
        <p:spPr>
          <a:xfrm>
            <a:off x="6139251" y="11210609"/>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27" name="Picture 2" descr="Optimization - Free social media icons">
            <a:extLst>
              <a:ext uri="{FF2B5EF4-FFF2-40B4-BE49-F238E27FC236}">
                <a16:creationId xmlns:a16="http://schemas.microsoft.com/office/drawing/2014/main" id="{070D12D8-23A6-8648-CE53-986A2474AB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45059" y="8248260"/>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8" name="Inhaltsplatzhalter 2">
            <a:extLst>
              <a:ext uri="{FF2B5EF4-FFF2-40B4-BE49-F238E27FC236}">
                <a16:creationId xmlns:a16="http://schemas.microsoft.com/office/drawing/2014/main" id="{6602EA10-27BC-1853-EEEB-4AAB4C8DE2CE}"/>
              </a:ext>
            </a:extLst>
          </p:cNvPr>
          <p:cNvSpPr txBox="1">
            <a:spLocks/>
          </p:cNvSpPr>
          <p:nvPr/>
        </p:nvSpPr>
        <p:spPr>
          <a:xfrm>
            <a:off x="161248" y="11998698"/>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29" name="Inhaltsplatzhalter 2">
            <a:extLst>
              <a:ext uri="{FF2B5EF4-FFF2-40B4-BE49-F238E27FC236}">
                <a16:creationId xmlns:a16="http://schemas.microsoft.com/office/drawing/2014/main" id="{8E971870-3D18-C56C-2306-CCE0E8095A7C}"/>
              </a:ext>
            </a:extLst>
          </p:cNvPr>
          <p:cNvSpPr txBox="1">
            <a:spLocks/>
          </p:cNvSpPr>
          <p:nvPr/>
        </p:nvSpPr>
        <p:spPr>
          <a:xfrm>
            <a:off x="9293848" y="11998698"/>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30" name="Inhaltsplatzhalter 2">
            <a:extLst>
              <a:ext uri="{FF2B5EF4-FFF2-40B4-BE49-F238E27FC236}">
                <a16:creationId xmlns:a16="http://schemas.microsoft.com/office/drawing/2014/main" id="{DFA6B45E-5F73-0B2F-8629-78909A50C57F}"/>
              </a:ext>
            </a:extLst>
          </p:cNvPr>
          <p:cNvSpPr txBox="1">
            <a:spLocks/>
          </p:cNvSpPr>
          <p:nvPr/>
        </p:nvSpPr>
        <p:spPr>
          <a:xfrm>
            <a:off x="3061289" y="11998698"/>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31" name="Inhaltsplatzhalter 2">
            <a:extLst>
              <a:ext uri="{FF2B5EF4-FFF2-40B4-BE49-F238E27FC236}">
                <a16:creationId xmlns:a16="http://schemas.microsoft.com/office/drawing/2014/main" id="{898119C6-8183-FD4A-4FEB-0AE46B28CCBA}"/>
              </a:ext>
            </a:extLst>
          </p:cNvPr>
          <p:cNvSpPr txBox="1">
            <a:spLocks/>
          </p:cNvSpPr>
          <p:nvPr/>
        </p:nvSpPr>
        <p:spPr>
          <a:xfrm>
            <a:off x="6139251" y="11998698"/>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spTree>
    <p:extLst>
      <p:ext uri="{BB962C8B-B14F-4D97-AF65-F5344CB8AC3E}">
        <p14:creationId xmlns:p14="http://schemas.microsoft.com/office/powerpoint/2010/main" val="10274629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61861-A16B-3F47-C358-1D0EF99D0417}"/>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6E7FBE65-C50A-CFAD-6210-03EC50C8455D}"/>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8473D42B-48D7-2CEA-9A2D-8CBF8E6BCDDC}"/>
              </a:ext>
            </a:extLst>
          </p:cNvPr>
          <p:cNvSpPr/>
          <p:nvPr/>
        </p:nvSpPr>
        <p:spPr bwMode="gray">
          <a:xfrm>
            <a:off x="6087800"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D44E6428-AE29-7881-1F22-1042486842A1}"/>
              </a:ext>
            </a:extLst>
          </p:cNvPr>
          <p:cNvSpPr/>
          <p:nvPr/>
        </p:nvSpPr>
        <p:spPr bwMode="gray">
          <a:xfrm>
            <a:off x="304345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3EB2BDF1-6237-80A7-6314-987758C0DA56}"/>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B885FCC7-610F-0DA4-9ABB-8C10CB8BF985}"/>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630C1BDE-380C-D00E-864A-65609A368BA6}"/>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1" name="Inhaltsplatzhalter 2">
            <a:extLst>
              <a:ext uri="{FF2B5EF4-FFF2-40B4-BE49-F238E27FC236}">
                <a16:creationId xmlns:a16="http://schemas.microsoft.com/office/drawing/2014/main" id="{0E9FC284-67F5-6DBE-B024-9782F9C98885}"/>
              </a:ext>
            </a:extLst>
          </p:cNvPr>
          <p:cNvSpPr txBox="1">
            <a:spLocks/>
          </p:cNvSpPr>
          <p:nvPr/>
        </p:nvSpPr>
        <p:spPr>
          <a:xfrm>
            <a:off x="306128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026" name="Picture 2" descr="Substitution - Free sports and competition icons">
            <a:extLst>
              <a:ext uri="{FF2B5EF4-FFF2-40B4-BE49-F238E27FC236}">
                <a16:creationId xmlns:a16="http://schemas.microsoft.com/office/drawing/2014/main" id="{E4552EF8-97BB-BDAC-E2E2-AAE149F8B2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BC852B55-C600-B6F9-74FF-E9926D89C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5D4F5EFF-6977-8B6E-4A14-D9167FB55A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82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AFDD6E14-10CC-60F9-4FCD-A86DE6D6627A}"/>
              </a:ext>
            </a:extLst>
          </p:cNvPr>
          <p:cNvSpPr txBox="1">
            <a:spLocks/>
          </p:cNvSpPr>
          <p:nvPr/>
        </p:nvSpPr>
        <p:spPr>
          <a:xfrm>
            <a:off x="61392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8EB7EA05-758E-9D9F-9A1C-77AE0B6F4B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05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1DB381A0-0CA7-E077-07AA-D0541D917D02}"/>
              </a:ext>
            </a:extLst>
          </p:cNvPr>
          <p:cNvSpPr txBox="1">
            <a:spLocks/>
          </p:cNvSpPr>
          <p:nvPr/>
        </p:nvSpPr>
        <p:spPr>
          <a:xfrm>
            <a:off x="1612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7" name="Inhaltsplatzhalter 2">
            <a:extLst>
              <a:ext uri="{FF2B5EF4-FFF2-40B4-BE49-F238E27FC236}">
                <a16:creationId xmlns:a16="http://schemas.microsoft.com/office/drawing/2014/main" id="{7342A0E9-FBF8-D569-71AE-1D263137C07E}"/>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8" name="Inhaltsplatzhalter 2">
            <a:extLst>
              <a:ext uri="{FF2B5EF4-FFF2-40B4-BE49-F238E27FC236}">
                <a16:creationId xmlns:a16="http://schemas.microsoft.com/office/drawing/2014/main" id="{9C55EEF0-D1D6-253C-171B-1D960BF6D774}"/>
              </a:ext>
            </a:extLst>
          </p:cNvPr>
          <p:cNvSpPr txBox="1">
            <a:spLocks/>
          </p:cNvSpPr>
          <p:nvPr/>
        </p:nvSpPr>
        <p:spPr>
          <a:xfrm>
            <a:off x="306128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9" name="Inhaltsplatzhalter 2">
            <a:extLst>
              <a:ext uri="{FF2B5EF4-FFF2-40B4-BE49-F238E27FC236}">
                <a16:creationId xmlns:a16="http://schemas.microsoft.com/office/drawing/2014/main" id="{4B66D8A7-FB73-AE1D-AA53-F10093E2E64D}"/>
              </a:ext>
            </a:extLst>
          </p:cNvPr>
          <p:cNvSpPr txBox="1">
            <a:spLocks/>
          </p:cNvSpPr>
          <p:nvPr/>
        </p:nvSpPr>
        <p:spPr>
          <a:xfrm>
            <a:off x="61392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spTree>
    <p:extLst>
      <p:ext uri="{BB962C8B-B14F-4D97-AF65-F5344CB8AC3E}">
        <p14:creationId xmlns:p14="http://schemas.microsoft.com/office/powerpoint/2010/main" val="3638541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uppieren 27">
            <a:extLst>
              <a:ext uri="{FF2B5EF4-FFF2-40B4-BE49-F238E27FC236}">
                <a16:creationId xmlns:a16="http://schemas.microsoft.com/office/drawing/2014/main" id="{B333BBEB-F1B1-E455-2354-C5939073385A}"/>
              </a:ext>
            </a:extLst>
          </p:cNvPr>
          <p:cNvGrpSpPr/>
          <p:nvPr/>
        </p:nvGrpSpPr>
        <p:grpSpPr>
          <a:xfrm>
            <a:off x="778993" y="2294685"/>
            <a:ext cx="4157479" cy="2842434"/>
            <a:chOff x="1781715" y="983130"/>
            <a:chExt cx="8535022" cy="5835321"/>
          </a:xfrm>
          <a:solidFill>
            <a:schemeClr val="bg1">
              <a:lumMod val="95000"/>
            </a:schemeClr>
          </a:solidFill>
        </p:grpSpPr>
        <p:grpSp>
          <p:nvGrpSpPr>
            <p:cNvPr id="29" name="Gruppieren 28">
              <a:extLst>
                <a:ext uri="{FF2B5EF4-FFF2-40B4-BE49-F238E27FC236}">
                  <a16:creationId xmlns:a16="http://schemas.microsoft.com/office/drawing/2014/main" id="{2BB29E24-6D42-F2CB-1972-2BA005B88161}"/>
                </a:ext>
              </a:extLst>
            </p:cNvPr>
            <p:cNvGrpSpPr/>
            <p:nvPr/>
          </p:nvGrpSpPr>
          <p:grpSpPr>
            <a:xfrm>
              <a:off x="1875263" y="983130"/>
              <a:ext cx="8441474" cy="5686230"/>
              <a:chOff x="1875263" y="983130"/>
              <a:chExt cx="8441474" cy="5686230"/>
            </a:xfrm>
            <a:grpFill/>
          </p:grpSpPr>
          <p:pic>
            <p:nvPicPr>
              <p:cNvPr id="43" name="Grafik 42">
                <a:extLst>
                  <a:ext uri="{FF2B5EF4-FFF2-40B4-BE49-F238E27FC236}">
                    <a16:creationId xmlns:a16="http://schemas.microsoft.com/office/drawing/2014/main" id="{D731F07B-03AC-6CE7-481A-B7C0793F79D3}"/>
                  </a:ext>
                </a:extLst>
              </p:cNvPr>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983130"/>
                <a:ext cx="3976978" cy="2806518"/>
              </a:xfrm>
              <a:prstGeom prst="rect">
                <a:avLst/>
              </a:prstGeom>
              <a:grpFill/>
            </p:spPr>
          </p:pic>
          <p:pic>
            <p:nvPicPr>
              <p:cNvPr id="44" name="Grafik 43">
                <a:extLst>
                  <a:ext uri="{FF2B5EF4-FFF2-40B4-BE49-F238E27FC236}">
                    <a16:creationId xmlns:a16="http://schemas.microsoft.com/office/drawing/2014/main" id="{43ABA811-B361-A2E6-F0DA-6FBC5403274D}"/>
                  </a:ext>
                </a:extLst>
              </p:cNvPr>
              <p:cNvPicPr>
                <a:picLocks noChangeAspect="1"/>
              </p:cNvPicPr>
              <p:nvPr/>
            </p:nvPicPr>
            <p:blipFill>
              <a:blip r:embed="rId4">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3862842"/>
                <a:ext cx="3976978" cy="2806518"/>
              </a:xfrm>
              <a:prstGeom prst="rect">
                <a:avLst/>
              </a:prstGeom>
              <a:grpFill/>
            </p:spPr>
          </p:pic>
          <p:pic>
            <p:nvPicPr>
              <p:cNvPr id="45" name="Grafik 44">
                <a:extLst>
                  <a:ext uri="{FF2B5EF4-FFF2-40B4-BE49-F238E27FC236}">
                    <a16:creationId xmlns:a16="http://schemas.microsoft.com/office/drawing/2014/main" id="{B53AF849-F70C-18D3-1EFE-6C4F925AFB60}"/>
                  </a:ext>
                </a:extLst>
              </p:cNvPr>
              <p:cNvPicPr>
                <a:picLocks noChangeAspect="1"/>
              </p:cNvPicPr>
              <p:nvPr/>
            </p:nvPicPr>
            <p:blipFill>
              <a:blip r:embed="rId5">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3862842"/>
                <a:ext cx="3976978" cy="2806518"/>
              </a:xfrm>
              <a:prstGeom prst="rect">
                <a:avLst/>
              </a:prstGeom>
              <a:grpFill/>
            </p:spPr>
          </p:pic>
          <p:pic>
            <p:nvPicPr>
              <p:cNvPr id="46" name="Grafik 45">
                <a:extLst>
                  <a:ext uri="{FF2B5EF4-FFF2-40B4-BE49-F238E27FC236}">
                    <a16:creationId xmlns:a16="http://schemas.microsoft.com/office/drawing/2014/main" id="{45456591-6B20-D7BC-6A66-2294DCEFC278}"/>
                  </a:ext>
                </a:extLst>
              </p:cNvPr>
              <p:cNvPicPr>
                <a:picLocks noChangeAspect="1"/>
              </p:cNvPicPr>
              <p:nvPr/>
            </p:nvPicPr>
            <p:blipFill>
              <a:blip r:embed="rId6">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1053648"/>
                <a:ext cx="3987299" cy="2736000"/>
              </a:xfrm>
              <a:prstGeom prst="rect">
                <a:avLst/>
              </a:prstGeom>
              <a:grpFill/>
            </p:spPr>
          </p:pic>
        </p:grpSp>
        <p:sp>
          <p:nvSpPr>
            <p:cNvPr id="30" name="Textfeld 29">
              <a:extLst>
                <a:ext uri="{FF2B5EF4-FFF2-40B4-BE49-F238E27FC236}">
                  <a16:creationId xmlns:a16="http://schemas.microsoft.com/office/drawing/2014/main" id="{9218C475-59BE-3FA4-785B-1FD517A51547}"/>
                </a:ext>
              </a:extLst>
            </p:cNvPr>
            <p:cNvSpPr txBox="1"/>
            <p:nvPr/>
          </p:nvSpPr>
          <p:spPr>
            <a:xfrm>
              <a:off x="2622087" y="1268760"/>
              <a:ext cx="1682286" cy="631845"/>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Primärenergie-</a:t>
              </a:r>
              <a:br>
                <a:rPr lang="de-CH" sz="700" dirty="0">
                  <a:solidFill>
                    <a:srgbClr val="106D92"/>
                  </a:solidFill>
                  <a:latin typeface="Century Gothic" panose="020B0502020202020204" pitchFamily="34" charset="0"/>
                </a:rPr>
              </a:br>
              <a:r>
                <a:rPr lang="de-CH" sz="700" dirty="0">
                  <a:solidFill>
                    <a:srgbClr val="106D92"/>
                  </a:solidFill>
                  <a:latin typeface="Century Gothic" panose="020B0502020202020204" pitchFamily="34" charset="0"/>
                </a:rPr>
                <a:t>verbrauch</a:t>
              </a:r>
            </a:p>
          </p:txBody>
        </p:sp>
        <p:sp>
          <p:nvSpPr>
            <p:cNvPr id="31" name="Textfeld 30">
              <a:extLst>
                <a:ext uri="{FF2B5EF4-FFF2-40B4-BE49-F238E27FC236}">
                  <a16:creationId xmlns:a16="http://schemas.microsoft.com/office/drawing/2014/main" id="{3AF4CAF2-C31D-9AF9-672F-65B719CCA6CE}"/>
                </a:ext>
              </a:extLst>
            </p:cNvPr>
            <p:cNvSpPr txBox="1"/>
            <p:nvPr/>
          </p:nvSpPr>
          <p:spPr>
            <a:xfrm>
              <a:off x="2622087" y="4057076"/>
              <a:ext cx="1583560" cy="631845"/>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Oberflächen-</a:t>
              </a:r>
              <a:br>
                <a:rPr lang="de-CH" sz="700" dirty="0">
                  <a:solidFill>
                    <a:srgbClr val="106D92"/>
                  </a:solidFill>
                  <a:latin typeface="Century Gothic" panose="020B0502020202020204" pitchFamily="34" charset="0"/>
                </a:rPr>
              </a:br>
              <a:r>
                <a:rPr lang="de-CH" sz="700" dirty="0" err="1">
                  <a:solidFill>
                    <a:srgbClr val="106D92"/>
                  </a:solidFill>
                  <a:latin typeface="Century Gothic" panose="020B0502020202020204" pitchFamily="34" charset="0"/>
                </a:rPr>
                <a:t>temperatur</a:t>
              </a:r>
              <a:endParaRPr lang="de-CH" sz="700" dirty="0">
                <a:solidFill>
                  <a:srgbClr val="106D92"/>
                </a:solidFill>
                <a:latin typeface="Century Gothic" panose="020B0502020202020204" pitchFamily="34" charset="0"/>
              </a:endParaRPr>
            </a:p>
          </p:txBody>
        </p:sp>
        <p:sp>
          <p:nvSpPr>
            <p:cNvPr id="32" name="Textfeld 31">
              <a:extLst>
                <a:ext uri="{FF2B5EF4-FFF2-40B4-BE49-F238E27FC236}">
                  <a16:creationId xmlns:a16="http://schemas.microsoft.com/office/drawing/2014/main" id="{56EB5F0F-1A6D-7550-D446-0F17542969F5}"/>
                </a:ext>
              </a:extLst>
            </p:cNvPr>
            <p:cNvSpPr txBox="1"/>
            <p:nvPr/>
          </p:nvSpPr>
          <p:spPr>
            <a:xfrm>
              <a:off x="7032100" y="4057076"/>
              <a:ext cx="1584176" cy="631845"/>
            </a:xfrm>
            <a:prstGeom prst="rect">
              <a:avLst/>
            </a:prstGeom>
            <a:grpFill/>
          </p:spPr>
          <p:txBody>
            <a:bodyPr wrap="square" rtlCol="0">
              <a:spAutoFit/>
            </a:bodyPr>
            <a:lstStyle/>
            <a:p>
              <a:r>
                <a:rPr lang="de-CH" sz="700" dirty="0">
                  <a:solidFill>
                    <a:srgbClr val="106D92"/>
                  </a:solidFill>
                  <a:latin typeface="Century Gothic" panose="020B0502020202020204" pitchFamily="34" charset="0"/>
                </a:rPr>
                <a:t>Ozean-</a:t>
              </a:r>
              <a:br>
                <a:rPr lang="de-CH" sz="700" dirty="0">
                  <a:solidFill>
                    <a:srgbClr val="106D92"/>
                  </a:solidFill>
                  <a:latin typeface="Century Gothic" panose="020B0502020202020204" pitchFamily="34" charset="0"/>
                </a:rPr>
              </a:br>
              <a:r>
                <a:rPr lang="de-CH" sz="700" dirty="0" err="1">
                  <a:solidFill>
                    <a:srgbClr val="106D92"/>
                  </a:solidFill>
                  <a:latin typeface="Century Gothic" panose="020B0502020202020204" pitchFamily="34" charset="0"/>
                </a:rPr>
                <a:t>versäuerung</a:t>
              </a:r>
              <a:endParaRPr lang="de-CH" sz="700" dirty="0">
                <a:solidFill>
                  <a:srgbClr val="106D92"/>
                </a:solidFill>
                <a:latin typeface="Century Gothic" panose="020B0502020202020204" pitchFamily="34" charset="0"/>
              </a:endParaRPr>
            </a:p>
          </p:txBody>
        </p:sp>
        <p:sp>
          <p:nvSpPr>
            <p:cNvPr id="33" name="Textfeld 32">
              <a:extLst>
                <a:ext uri="{FF2B5EF4-FFF2-40B4-BE49-F238E27FC236}">
                  <a16:creationId xmlns:a16="http://schemas.microsoft.com/office/drawing/2014/main" id="{3EF58DDE-E266-72AF-FF3E-305DA5B46166}"/>
                </a:ext>
              </a:extLst>
            </p:cNvPr>
            <p:cNvSpPr txBox="1"/>
            <p:nvPr/>
          </p:nvSpPr>
          <p:spPr>
            <a:xfrm>
              <a:off x="7032100" y="1196752"/>
              <a:ext cx="1718487" cy="631845"/>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Verlust von</a:t>
              </a:r>
              <a:br>
                <a:rPr lang="de-CH" sz="700" dirty="0">
                  <a:solidFill>
                    <a:srgbClr val="106D92"/>
                  </a:solidFill>
                  <a:latin typeface="Century Gothic" panose="020B0502020202020204" pitchFamily="34" charset="0"/>
                </a:rPr>
              </a:br>
              <a:r>
                <a:rPr lang="de-CH" sz="700" dirty="0">
                  <a:solidFill>
                    <a:srgbClr val="106D92"/>
                  </a:solidFill>
                  <a:latin typeface="Century Gothic" panose="020B0502020202020204" pitchFamily="34" charset="0"/>
                </a:rPr>
                <a:t>Tropenwäldern</a:t>
              </a:r>
            </a:p>
          </p:txBody>
        </p:sp>
        <p:sp>
          <p:nvSpPr>
            <p:cNvPr id="34" name="Textfeld 33">
              <a:extLst>
                <a:ext uri="{FF2B5EF4-FFF2-40B4-BE49-F238E27FC236}">
                  <a16:creationId xmlns:a16="http://schemas.microsoft.com/office/drawing/2014/main" id="{92651DDB-C466-CC6F-1D36-FD328D404C95}"/>
                </a:ext>
              </a:extLst>
            </p:cNvPr>
            <p:cNvSpPr txBox="1"/>
            <p:nvPr/>
          </p:nvSpPr>
          <p:spPr>
            <a:xfrm>
              <a:off x="3800721" y="3550444"/>
              <a:ext cx="760846"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Jahr</a:t>
              </a:r>
            </a:p>
          </p:txBody>
        </p:sp>
        <p:sp>
          <p:nvSpPr>
            <p:cNvPr id="35" name="Textfeld 34">
              <a:extLst>
                <a:ext uri="{FF2B5EF4-FFF2-40B4-BE49-F238E27FC236}">
                  <a16:creationId xmlns:a16="http://schemas.microsoft.com/office/drawing/2014/main" id="{D04E8706-350F-D8EA-B3B6-8779ACDA426A}"/>
                </a:ext>
              </a:extLst>
            </p:cNvPr>
            <p:cNvSpPr txBox="1"/>
            <p:nvPr/>
          </p:nvSpPr>
          <p:spPr>
            <a:xfrm>
              <a:off x="3800721" y="6407752"/>
              <a:ext cx="760846"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Jahr</a:t>
              </a:r>
            </a:p>
          </p:txBody>
        </p:sp>
        <p:sp>
          <p:nvSpPr>
            <p:cNvPr id="36" name="Textfeld 35">
              <a:extLst>
                <a:ext uri="{FF2B5EF4-FFF2-40B4-BE49-F238E27FC236}">
                  <a16:creationId xmlns:a16="http://schemas.microsoft.com/office/drawing/2014/main" id="{38AD5813-214E-E105-A13D-D29620A98A5B}"/>
                </a:ext>
              </a:extLst>
            </p:cNvPr>
            <p:cNvSpPr txBox="1"/>
            <p:nvPr/>
          </p:nvSpPr>
          <p:spPr>
            <a:xfrm>
              <a:off x="8300421" y="6407752"/>
              <a:ext cx="760846"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Jahr</a:t>
              </a:r>
            </a:p>
          </p:txBody>
        </p:sp>
        <p:sp>
          <p:nvSpPr>
            <p:cNvPr id="37" name="Textfeld 36">
              <a:extLst>
                <a:ext uri="{FF2B5EF4-FFF2-40B4-BE49-F238E27FC236}">
                  <a16:creationId xmlns:a16="http://schemas.microsoft.com/office/drawing/2014/main" id="{1DA46196-F583-861D-FE8D-FB12D9562FE0}"/>
                </a:ext>
              </a:extLst>
            </p:cNvPr>
            <p:cNvSpPr txBox="1"/>
            <p:nvPr/>
          </p:nvSpPr>
          <p:spPr>
            <a:xfrm>
              <a:off x="8300421" y="3546395"/>
              <a:ext cx="760846"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Jahr</a:t>
              </a:r>
            </a:p>
          </p:txBody>
        </p:sp>
        <p:sp>
          <p:nvSpPr>
            <p:cNvPr id="38" name="Textfeld 37">
              <a:extLst>
                <a:ext uri="{FF2B5EF4-FFF2-40B4-BE49-F238E27FC236}">
                  <a16:creationId xmlns:a16="http://schemas.microsoft.com/office/drawing/2014/main" id="{30A20DC8-6A7A-C701-5D89-F143BF6EE3C7}"/>
                </a:ext>
              </a:extLst>
            </p:cNvPr>
            <p:cNvSpPr txBox="1"/>
            <p:nvPr/>
          </p:nvSpPr>
          <p:spPr>
            <a:xfrm rot="16200000">
              <a:off x="1239715" y="2012593"/>
              <a:ext cx="1494706" cy="410699"/>
            </a:xfrm>
            <a:prstGeom prst="rect">
              <a:avLst/>
            </a:prstGeom>
            <a:grpFill/>
          </p:spPr>
          <p:txBody>
            <a:bodyPr wrap="none" rtlCol="0">
              <a:spAutoFit/>
            </a:bodyPr>
            <a:lstStyle/>
            <a:p>
              <a:r>
                <a:rPr lang="de-CH" sz="700" dirty="0" err="1">
                  <a:solidFill>
                    <a:srgbClr val="106D92"/>
                  </a:solidFill>
                  <a:latin typeface="Century Gothic" panose="020B0502020202020204" pitchFamily="34" charset="0"/>
                </a:rPr>
                <a:t>Exajoule</a:t>
              </a:r>
              <a:r>
                <a:rPr lang="de-CH" sz="700" dirty="0">
                  <a:solidFill>
                    <a:srgbClr val="106D92"/>
                  </a:solidFill>
                  <a:latin typeface="Century Gothic" panose="020B0502020202020204" pitchFamily="34" charset="0"/>
                </a:rPr>
                <a:t> (EJ)</a:t>
              </a:r>
            </a:p>
          </p:txBody>
        </p:sp>
        <p:sp>
          <p:nvSpPr>
            <p:cNvPr id="39" name="Textfeld 38">
              <a:extLst>
                <a:ext uri="{FF2B5EF4-FFF2-40B4-BE49-F238E27FC236}">
                  <a16:creationId xmlns:a16="http://schemas.microsoft.com/office/drawing/2014/main" id="{412F111D-72EF-8C5E-B70C-35624271EE96}"/>
                </a:ext>
              </a:extLst>
            </p:cNvPr>
            <p:cNvSpPr txBox="1"/>
            <p:nvPr/>
          </p:nvSpPr>
          <p:spPr>
            <a:xfrm rot="16200000">
              <a:off x="649003" y="4845783"/>
              <a:ext cx="2676123"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Temperaturanomalität ° </a:t>
              </a:r>
            </a:p>
          </p:txBody>
        </p:sp>
        <p:sp>
          <p:nvSpPr>
            <p:cNvPr id="40" name="Textfeld 39">
              <a:extLst>
                <a:ext uri="{FF2B5EF4-FFF2-40B4-BE49-F238E27FC236}">
                  <a16:creationId xmlns:a16="http://schemas.microsoft.com/office/drawing/2014/main" id="{A2F2298C-0F64-500D-6696-A8D860F3C180}"/>
                </a:ext>
              </a:extLst>
            </p:cNvPr>
            <p:cNvSpPr txBox="1"/>
            <p:nvPr/>
          </p:nvSpPr>
          <p:spPr>
            <a:xfrm rot="16200000">
              <a:off x="1816601" y="3682839"/>
              <a:ext cx="340932" cy="410699"/>
            </a:xfrm>
            <a:prstGeom prst="rect">
              <a:avLst/>
            </a:prstGeom>
            <a:grpFill/>
          </p:spPr>
          <p:txBody>
            <a:bodyPr wrap="none" lIns="0" rtlCol="0">
              <a:spAutoFit/>
            </a:bodyPr>
            <a:lstStyle/>
            <a:p>
              <a:r>
                <a:rPr lang="de-CH" sz="700" dirty="0">
                  <a:solidFill>
                    <a:srgbClr val="106D92"/>
                  </a:solidFill>
                  <a:latin typeface="Century Gothic" panose="020B0502020202020204" pitchFamily="34" charset="0"/>
                </a:rPr>
                <a:t>C</a:t>
              </a:r>
            </a:p>
          </p:txBody>
        </p:sp>
        <p:sp>
          <p:nvSpPr>
            <p:cNvPr id="41" name="Textfeld 40">
              <a:extLst>
                <a:ext uri="{FF2B5EF4-FFF2-40B4-BE49-F238E27FC236}">
                  <a16:creationId xmlns:a16="http://schemas.microsoft.com/office/drawing/2014/main" id="{07ABAF32-5E25-3471-A75F-06F26D7AE767}"/>
                </a:ext>
              </a:extLst>
            </p:cNvPr>
            <p:cNvSpPr txBox="1"/>
            <p:nvPr/>
          </p:nvSpPr>
          <p:spPr>
            <a:xfrm rot="16200000">
              <a:off x="4914094" y="4845787"/>
              <a:ext cx="3110515"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Wasserstoffion-Konz., </a:t>
              </a:r>
              <a:r>
                <a:rPr lang="de-CH" sz="700" dirty="0" err="1">
                  <a:solidFill>
                    <a:srgbClr val="106D92"/>
                  </a:solidFill>
                  <a:latin typeface="Century Gothic" panose="020B0502020202020204" pitchFamily="34" charset="0"/>
                </a:rPr>
                <a:t>nmol</a:t>
              </a:r>
              <a:r>
                <a:rPr lang="de-CH" sz="700" dirty="0">
                  <a:solidFill>
                    <a:srgbClr val="106D92"/>
                  </a:solidFill>
                  <a:latin typeface="Century Gothic" panose="020B0502020202020204" pitchFamily="34" charset="0"/>
                </a:rPr>
                <a:t> kg</a:t>
              </a:r>
              <a:r>
                <a:rPr lang="de-CH" sz="700" baseline="30000" dirty="0">
                  <a:solidFill>
                    <a:srgbClr val="106D92"/>
                  </a:solidFill>
                  <a:latin typeface="Century Gothic" panose="020B0502020202020204" pitchFamily="34" charset="0"/>
                </a:rPr>
                <a:t>-1</a:t>
              </a:r>
            </a:p>
          </p:txBody>
        </p:sp>
        <p:sp>
          <p:nvSpPr>
            <p:cNvPr id="42" name="Textfeld 41">
              <a:extLst>
                <a:ext uri="{FF2B5EF4-FFF2-40B4-BE49-F238E27FC236}">
                  <a16:creationId xmlns:a16="http://schemas.microsoft.com/office/drawing/2014/main" id="{F66BF4DF-9B48-9F9E-A250-B3187D639012}"/>
                </a:ext>
              </a:extLst>
            </p:cNvPr>
            <p:cNvSpPr txBox="1"/>
            <p:nvPr/>
          </p:nvSpPr>
          <p:spPr>
            <a:xfrm rot="16200000">
              <a:off x="5547587" y="2073864"/>
              <a:ext cx="1843538" cy="410699"/>
            </a:xfrm>
            <a:prstGeom prst="rect">
              <a:avLst/>
            </a:prstGeom>
            <a:grpFill/>
          </p:spPr>
          <p:txBody>
            <a:bodyPr wrap="none" rtlCol="0">
              <a:spAutoFit/>
            </a:bodyPr>
            <a:lstStyle/>
            <a:p>
              <a:r>
                <a:rPr lang="de-CH" sz="700" dirty="0">
                  <a:solidFill>
                    <a:srgbClr val="106D92"/>
                  </a:solidFill>
                  <a:latin typeface="Century Gothic" panose="020B0502020202020204" pitchFamily="34" charset="0"/>
                </a:rPr>
                <a:t>% Flächenverlust</a:t>
              </a:r>
            </a:p>
          </p:txBody>
        </p:sp>
      </p:grpSp>
      <p:sp>
        <p:nvSpPr>
          <p:cNvPr id="20" name="Inhaltsplatzhalter 2">
            <a:extLst>
              <a:ext uri="{FF2B5EF4-FFF2-40B4-BE49-F238E27FC236}">
                <a16:creationId xmlns:a16="http://schemas.microsoft.com/office/drawing/2014/main" id="{E65F3EF7-DD10-B312-1F93-00066E42F997}"/>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en-US" altLang="x-none" sz="1000" kern="0" dirty="0">
                <a:latin typeface="Century Gothic" panose="020B0502020202020204" pitchFamily="34" charset="0"/>
                <a:ea typeface="MS PGothic" charset="-128"/>
              </a:rPr>
              <a:t>Quelle: </a:t>
            </a:r>
            <a:r>
              <a:rPr lang="en-US" altLang="x-none" sz="1000" kern="0" dirty="0">
                <a:latin typeface="Century Gothic" panose="020B0502020202020204" pitchFamily="34" charset="0"/>
                <a:ea typeface="MS PGothic" charset="-128"/>
                <a:hlinkClick r:id="rId7">
                  <a:extLst>
                    <a:ext uri="{A12FA001-AC4F-418D-AE19-62706E023703}">
                      <ahyp:hlinkClr xmlns:ahyp="http://schemas.microsoft.com/office/drawing/2018/hyperlinkcolor" val="tx"/>
                    </a:ext>
                  </a:extLst>
                </a:hlinkClick>
              </a:rPr>
              <a:t>Steffen et al. (2015)</a:t>
            </a:r>
            <a:endParaRPr lang="en-US" altLang="x-none" sz="1000" kern="0" dirty="0">
              <a:latin typeface="Century Gothic" panose="020B0502020202020204" pitchFamily="34" charset="0"/>
              <a:ea typeface="MS PGothic" charset="-128"/>
            </a:endParaRPr>
          </a:p>
        </p:txBody>
      </p:sp>
      <p:grpSp>
        <p:nvGrpSpPr>
          <p:cNvPr id="51" name="Gruppieren 50">
            <a:extLst>
              <a:ext uri="{FF2B5EF4-FFF2-40B4-BE49-F238E27FC236}">
                <a16:creationId xmlns:a16="http://schemas.microsoft.com/office/drawing/2014/main" id="{6A8943DD-5D15-E978-AC61-B768A29F8DB0}"/>
              </a:ext>
            </a:extLst>
          </p:cNvPr>
          <p:cNvGrpSpPr/>
          <p:nvPr/>
        </p:nvGrpSpPr>
        <p:grpSpPr>
          <a:xfrm>
            <a:off x="5219077" y="1916832"/>
            <a:ext cx="6308920" cy="3600400"/>
            <a:chOff x="5219077" y="1916832"/>
            <a:chExt cx="6308920" cy="3600400"/>
          </a:xfrm>
        </p:grpSpPr>
        <p:grpSp>
          <p:nvGrpSpPr>
            <p:cNvPr id="27" name="Gruppieren 26">
              <a:extLst>
                <a:ext uri="{FF2B5EF4-FFF2-40B4-BE49-F238E27FC236}">
                  <a16:creationId xmlns:a16="http://schemas.microsoft.com/office/drawing/2014/main" id="{A52BF8C0-8B62-51EC-03B6-2CBC91BCDFD5}"/>
                </a:ext>
              </a:extLst>
            </p:cNvPr>
            <p:cNvGrpSpPr/>
            <p:nvPr/>
          </p:nvGrpSpPr>
          <p:grpSpPr>
            <a:xfrm>
              <a:off x="5219077" y="3267664"/>
              <a:ext cx="832312" cy="862354"/>
              <a:chOff x="5219077" y="3267664"/>
              <a:chExt cx="832312" cy="862354"/>
            </a:xfrm>
          </p:grpSpPr>
          <p:sp>
            <p:nvSpPr>
              <p:cNvPr id="25" name="Pfeil nach rechts 24">
                <a:extLst>
                  <a:ext uri="{FF2B5EF4-FFF2-40B4-BE49-F238E27FC236}">
                    <a16:creationId xmlns:a16="http://schemas.microsoft.com/office/drawing/2014/main" id="{98808098-D95D-EC8C-D59A-F057E98713D9}"/>
                  </a:ext>
                </a:extLst>
              </p:cNvPr>
              <p:cNvSpPr/>
              <p:nvPr/>
            </p:nvSpPr>
            <p:spPr bwMode="auto">
              <a:xfrm rot="10800000">
                <a:off x="5219077" y="3267664"/>
                <a:ext cx="832312" cy="862354"/>
              </a:xfrm>
              <a:custGeom>
                <a:avLst/>
                <a:gdLst>
                  <a:gd name="connsiteX0" fmla="*/ 0 w 832312"/>
                  <a:gd name="connsiteY0" fmla="*/ 215589 h 862354"/>
                  <a:gd name="connsiteX1" fmla="*/ 416156 w 832312"/>
                  <a:gd name="connsiteY1" fmla="*/ 215589 h 862354"/>
                  <a:gd name="connsiteX2" fmla="*/ 416156 w 832312"/>
                  <a:gd name="connsiteY2" fmla="*/ 0 h 862354"/>
                  <a:gd name="connsiteX3" fmla="*/ 832312 w 832312"/>
                  <a:gd name="connsiteY3" fmla="*/ 431177 h 862354"/>
                  <a:gd name="connsiteX4" fmla="*/ 416156 w 832312"/>
                  <a:gd name="connsiteY4" fmla="*/ 862354 h 862354"/>
                  <a:gd name="connsiteX5" fmla="*/ 416156 w 832312"/>
                  <a:gd name="connsiteY5" fmla="*/ 646766 h 862354"/>
                  <a:gd name="connsiteX6" fmla="*/ 0 w 832312"/>
                  <a:gd name="connsiteY6" fmla="*/ 646766 h 862354"/>
                  <a:gd name="connsiteX7" fmla="*/ 0 w 832312"/>
                  <a:gd name="connsiteY7" fmla="*/ 215589 h 86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2312" h="862354" fill="none" extrusionOk="0">
                    <a:moveTo>
                      <a:pt x="0" y="215589"/>
                    </a:moveTo>
                    <a:cubicBezTo>
                      <a:pt x="206119" y="189632"/>
                      <a:pt x="347065" y="242453"/>
                      <a:pt x="416156" y="215589"/>
                    </a:cubicBezTo>
                    <a:cubicBezTo>
                      <a:pt x="413688" y="141140"/>
                      <a:pt x="403672" y="96002"/>
                      <a:pt x="416156" y="0"/>
                    </a:cubicBezTo>
                    <a:cubicBezTo>
                      <a:pt x="538099" y="169919"/>
                      <a:pt x="733796" y="319370"/>
                      <a:pt x="832312" y="431177"/>
                    </a:cubicBezTo>
                    <a:cubicBezTo>
                      <a:pt x="683975" y="554770"/>
                      <a:pt x="619810" y="723390"/>
                      <a:pt x="416156" y="862354"/>
                    </a:cubicBezTo>
                    <a:cubicBezTo>
                      <a:pt x="407883" y="778988"/>
                      <a:pt x="428663" y="677337"/>
                      <a:pt x="416156" y="646766"/>
                    </a:cubicBezTo>
                    <a:cubicBezTo>
                      <a:pt x="238859" y="674772"/>
                      <a:pt x="156360" y="646328"/>
                      <a:pt x="0" y="646766"/>
                    </a:cubicBezTo>
                    <a:cubicBezTo>
                      <a:pt x="36623" y="593000"/>
                      <a:pt x="9058" y="266608"/>
                      <a:pt x="0" y="215589"/>
                    </a:cubicBezTo>
                    <a:close/>
                  </a:path>
                  <a:path w="832312" h="862354" stroke="0" extrusionOk="0">
                    <a:moveTo>
                      <a:pt x="0" y="215589"/>
                    </a:moveTo>
                    <a:cubicBezTo>
                      <a:pt x="186013" y="178410"/>
                      <a:pt x="209179" y="183921"/>
                      <a:pt x="416156" y="215589"/>
                    </a:cubicBezTo>
                    <a:cubicBezTo>
                      <a:pt x="417648" y="162558"/>
                      <a:pt x="405843" y="43970"/>
                      <a:pt x="416156" y="0"/>
                    </a:cubicBezTo>
                    <a:cubicBezTo>
                      <a:pt x="531451" y="127942"/>
                      <a:pt x="629478" y="222456"/>
                      <a:pt x="832312" y="431177"/>
                    </a:cubicBezTo>
                    <a:cubicBezTo>
                      <a:pt x="783281" y="554098"/>
                      <a:pt x="567256" y="629847"/>
                      <a:pt x="416156" y="862354"/>
                    </a:cubicBezTo>
                    <a:cubicBezTo>
                      <a:pt x="426314" y="828352"/>
                      <a:pt x="427300" y="737817"/>
                      <a:pt x="416156" y="646766"/>
                    </a:cubicBezTo>
                    <a:cubicBezTo>
                      <a:pt x="326483" y="667878"/>
                      <a:pt x="157744" y="633033"/>
                      <a:pt x="0" y="646766"/>
                    </a:cubicBezTo>
                    <a:cubicBezTo>
                      <a:pt x="-11236" y="552203"/>
                      <a:pt x="-6546" y="417576"/>
                      <a:pt x="0" y="215589"/>
                    </a:cubicBezTo>
                    <a:close/>
                  </a:path>
                </a:pathLst>
              </a:custGeom>
              <a:solidFill>
                <a:srgbClr val="687D92"/>
              </a:solidFill>
              <a:ln w="9525" cap="flat" cmpd="sng" algn="ctr">
                <a:solidFill>
                  <a:schemeClr val="bg1"/>
                </a:solidFill>
                <a:prstDash val="solid"/>
                <a:round/>
                <a:headEnd type="none" w="med" len="med"/>
                <a:tailEnd type="none" w="med" len="med"/>
                <a:extLst>
                  <a:ext uri="{C807C97D-BFC1-408E-A445-0C87EB9F89A2}">
                    <ask:lineSketchStyleProps xmlns:ask="http://schemas.microsoft.com/office/drawing/2018/sketchyshapes" sd="4238546287">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26" name="Textfeld 25">
                <a:extLst>
                  <a:ext uri="{FF2B5EF4-FFF2-40B4-BE49-F238E27FC236}">
                    <a16:creationId xmlns:a16="http://schemas.microsoft.com/office/drawing/2014/main" id="{AB028C4A-73BA-5DBF-B9A4-77B558AF4DAE}"/>
                  </a:ext>
                </a:extLst>
              </p:cNvPr>
              <p:cNvSpPr txBox="1"/>
              <p:nvPr/>
            </p:nvSpPr>
            <p:spPr>
              <a:xfrm>
                <a:off x="5504736" y="3468009"/>
                <a:ext cx="402637" cy="461665"/>
              </a:xfrm>
              <a:prstGeom prst="rect">
                <a:avLst/>
              </a:prstGeom>
              <a:noFill/>
            </p:spPr>
            <p:txBody>
              <a:bodyPr wrap="square" rtlCol="0">
                <a:spAutoFit/>
              </a:bodyPr>
              <a:lstStyle/>
              <a:p>
                <a:r>
                  <a:rPr lang="de-CH" sz="2400" dirty="0">
                    <a:solidFill>
                      <a:schemeClr val="bg1"/>
                    </a:solidFill>
                    <a:latin typeface="Lucida Sans" panose="020B0602030504020204" pitchFamily="34" charset="77"/>
                  </a:rPr>
                  <a:t>?</a:t>
                </a:r>
              </a:p>
            </p:txBody>
          </p:sp>
        </p:grpSp>
        <p:grpSp>
          <p:nvGrpSpPr>
            <p:cNvPr id="50" name="Gruppieren 49">
              <a:extLst>
                <a:ext uri="{FF2B5EF4-FFF2-40B4-BE49-F238E27FC236}">
                  <a16:creationId xmlns:a16="http://schemas.microsoft.com/office/drawing/2014/main" id="{94779C22-181F-1C7D-E8EE-73E2770866B2}"/>
                </a:ext>
              </a:extLst>
            </p:cNvPr>
            <p:cNvGrpSpPr/>
            <p:nvPr/>
          </p:nvGrpSpPr>
          <p:grpSpPr>
            <a:xfrm>
              <a:off x="6333989" y="1916832"/>
              <a:ext cx="5194008" cy="3600400"/>
              <a:chOff x="6333989" y="1916832"/>
              <a:chExt cx="5194008" cy="3600400"/>
            </a:xfrm>
          </p:grpSpPr>
          <p:pic>
            <p:nvPicPr>
              <p:cNvPr id="4" name="Grafik 3">
                <a:extLst>
                  <a:ext uri="{FF2B5EF4-FFF2-40B4-BE49-F238E27FC236}">
                    <a16:creationId xmlns:a16="http://schemas.microsoft.com/office/drawing/2014/main" id="{33FFB99A-A1A9-CACB-3357-FDB7B8A5AB03}"/>
                  </a:ext>
                </a:extLst>
              </p:cNvPr>
              <p:cNvPicPr>
                <a:picLocks noChangeAspect="1"/>
              </p:cNvPicPr>
              <p:nvPr/>
            </p:nvPicPr>
            <p:blipFill>
              <a:blip r:embed="rId8">
                <a:duotone>
                  <a:schemeClr val="accent1">
                    <a:shade val="45000"/>
                    <a:satMod val="135000"/>
                  </a:schemeClr>
                  <a:prstClr val="white"/>
                </a:duotone>
                <a:clrChange>
                  <a:clrFrom>
                    <a:srgbClr val="FFFFFF"/>
                  </a:clrFrom>
                  <a:clrTo>
                    <a:srgbClr val="FFFFFF">
                      <a:alpha val="0"/>
                    </a:srgbClr>
                  </a:clrTo>
                </a:clrChange>
              </a:blip>
              <a:stretch>
                <a:fillRect/>
              </a:stretch>
            </p:blipFill>
            <p:spPr>
              <a:xfrm>
                <a:off x="6333989" y="1916832"/>
                <a:ext cx="5194008" cy="3564018"/>
              </a:xfrm>
              <a:prstGeom prst="rect">
                <a:avLst/>
              </a:prstGeom>
            </p:spPr>
          </p:pic>
          <p:sp>
            <p:nvSpPr>
              <p:cNvPr id="47" name="Textfeld 46">
                <a:extLst>
                  <a:ext uri="{FF2B5EF4-FFF2-40B4-BE49-F238E27FC236}">
                    <a16:creationId xmlns:a16="http://schemas.microsoft.com/office/drawing/2014/main" id="{A294CB5D-42BE-203F-11D3-AFEDBB081239}"/>
                  </a:ext>
                </a:extLst>
              </p:cNvPr>
              <p:cNvSpPr txBox="1"/>
              <p:nvPr/>
            </p:nvSpPr>
            <p:spPr>
              <a:xfrm>
                <a:off x="7327609" y="2198687"/>
                <a:ext cx="3206767" cy="400110"/>
              </a:xfrm>
              <a:prstGeom prst="rect">
                <a:avLst/>
              </a:prstGeom>
              <a:solidFill>
                <a:schemeClr val="bg1">
                  <a:lumMod val="95000"/>
                </a:schemeClr>
              </a:solidFill>
            </p:spPr>
            <p:txBody>
              <a:bodyPr wrap="square" rtlCol="0">
                <a:spAutoFit/>
              </a:bodyPr>
              <a:lstStyle/>
              <a:p>
                <a:r>
                  <a:rPr lang="de-CH" sz="2000" dirty="0">
                    <a:solidFill>
                      <a:srgbClr val="106D92"/>
                    </a:solidFill>
                    <a:latin typeface="Century Gothic" panose="020B0502020202020204" pitchFamily="34" charset="0"/>
                  </a:rPr>
                  <a:t>Telekommunikation</a:t>
                </a:r>
              </a:p>
            </p:txBody>
          </p:sp>
          <p:sp>
            <p:nvSpPr>
              <p:cNvPr id="48" name="Textfeld 47">
                <a:extLst>
                  <a:ext uri="{FF2B5EF4-FFF2-40B4-BE49-F238E27FC236}">
                    <a16:creationId xmlns:a16="http://schemas.microsoft.com/office/drawing/2014/main" id="{384C2CE9-DC73-375A-429F-6B36093FA54B}"/>
                  </a:ext>
                </a:extLst>
              </p:cNvPr>
              <p:cNvSpPr txBox="1"/>
              <p:nvPr/>
            </p:nvSpPr>
            <p:spPr>
              <a:xfrm>
                <a:off x="9026146" y="5209455"/>
                <a:ext cx="558166" cy="307777"/>
              </a:xfrm>
              <a:prstGeom prst="rect">
                <a:avLst/>
              </a:prstGeom>
              <a:solidFill>
                <a:schemeClr val="bg1">
                  <a:lumMod val="95000"/>
                </a:schemeClr>
              </a:solidFill>
            </p:spPr>
            <p:txBody>
              <a:bodyPr wrap="none" rtlCol="0">
                <a:spAutoFit/>
              </a:bodyPr>
              <a:lstStyle/>
              <a:p>
                <a:r>
                  <a:rPr lang="de-CH" sz="1400" dirty="0">
                    <a:solidFill>
                      <a:srgbClr val="106D92"/>
                    </a:solidFill>
                    <a:latin typeface="Century Gothic" panose="020B0502020202020204" pitchFamily="34" charset="0"/>
                  </a:rPr>
                  <a:t>Jahr</a:t>
                </a:r>
              </a:p>
            </p:txBody>
          </p:sp>
          <p:sp>
            <p:nvSpPr>
              <p:cNvPr id="49" name="Textfeld 48">
                <a:extLst>
                  <a:ext uri="{FF2B5EF4-FFF2-40B4-BE49-F238E27FC236}">
                    <a16:creationId xmlns:a16="http://schemas.microsoft.com/office/drawing/2014/main" id="{0B976C87-A7D9-5DC1-36E0-E99BB19707F9}"/>
                  </a:ext>
                </a:extLst>
              </p:cNvPr>
              <p:cNvSpPr txBox="1"/>
              <p:nvPr/>
            </p:nvSpPr>
            <p:spPr>
              <a:xfrm rot="16200000">
                <a:off x="4999319" y="3336759"/>
                <a:ext cx="3118280" cy="338554"/>
              </a:xfrm>
              <a:prstGeom prst="rect">
                <a:avLst/>
              </a:prstGeom>
              <a:solidFill>
                <a:schemeClr val="bg1">
                  <a:lumMod val="95000"/>
                </a:schemeClr>
              </a:solidFill>
            </p:spPr>
            <p:txBody>
              <a:bodyPr wrap="square" rtlCol="0">
                <a:spAutoFit/>
              </a:bodyPr>
              <a:lstStyle/>
              <a:p>
                <a:pPr algn="ctr"/>
                <a:r>
                  <a:rPr lang="de-CH" sz="1600" dirty="0">
                    <a:solidFill>
                      <a:srgbClr val="106D92"/>
                    </a:solidFill>
                    <a:latin typeface="Century Gothic" panose="020B0502020202020204" pitchFamily="34" charset="0"/>
                  </a:rPr>
                  <a:t>Milliarden Telefon-Abos</a:t>
                </a:r>
              </a:p>
            </p:txBody>
          </p:sp>
        </p:grpSp>
      </p:grpSp>
      <p:sp>
        <p:nvSpPr>
          <p:cNvPr id="2" name="Rechteck 1">
            <a:extLst>
              <a:ext uri="{FF2B5EF4-FFF2-40B4-BE49-F238E27FC236}">
                <a16:creationId xmlns:a16="http://schemas.microsoft.com/office/drawing/2014/main" id="{1823B4FE-C888-BAE0-B3D4-9F354705EE9A}"/>
              </a:ext>
            </a:extLst>
          </p:cNvPr>
          <p:cNvSpPr/>
          <p:nvPr/>
        </p:nvSpPr>
        <p:spPr bwMode="auto">
          <a:xfrm>
            <a:off x="-6585971"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 name="Picture 4" descr="30+ Free Baby Footprint &amp; Footprint Images - Pixabay">
            <a:extLst>
              <a:ext uri="{FF2B5EF4-FFF2-40B4-BE49-F238E27FC236}">
                <a16:creationId xmlns:a16="http://schemas.microsoft.com/office/drawing/2014/main" id="{BAE9E8AA-B2FD-D00D-BCEB-C82E9EBDC3E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6190"/>
          <a:stretch/>
        </p:blipFill>
        <p:spPr bwMode="auto">
          <a:xfrm>
            <a:off x="-4812701"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846C982A-5CF4-E5E1-9A55-14B07E9EACC8}"/>
              </a:ext>
            </a:extLst>
          </p:cNvPr>
          <p:cNvSpPr/>
          <p:nvPr/>
        </p:nvSpPr>
        <p:spPr bwMode="gray">
          <a:xfrm>
            <a:off x="-6585971"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Freihandform: Form 3">
            <a:extLst>
              <a:ext uri="{FF2B5EF4-FFF2-40B4-BE49-F238E27FC236}">
                <a16:creationId xmlns:a16="http://schemas.microsoft.com/office/drawing/2014/main" id="{90FDCF27-C0FE-B77C-B42E-3C9A43E98290}"/>
              </a:ext>
            </a:extLst>
          </p:cNvPr>
          <p:cNvSpPr/>
          <p:nvPr/>
        </p:nvSpPr>
        <p:spPr>
          <a:xfrm>
            <a:off x="-617719"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7" name="Titel 1">
            <a:extLst>
              <a:ext uri="{FF2B5EF4-FFF2-40B4-BE49-F238E27FC236}">
                <a16:creationId xmlns:a16="http://schemas.microsoft.com/office/drawing/2014/main" id="{9EA48939-7AC9-D7C8-1F22-6D827C836162}"/>
              </a:ext>
            </a:extLst>
          </p:cNvPr>
          <p:cNvSpPr txBox="1">
            <a:spLocks/>
          </p:cNvSpPr>
          <p:nvPr/>
        </p:nvSpPr>
        <p:spPr bwMode="auto">
          <a:xfrm>
            <a:off x="-6090226"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8" name="Abgerundetes Rechteck 7">
            <a:extLst>
              <a:ext uri="{FF2B5EF4-FFF2-40B4-BE49-F238E27FC236}">
                <a16:creationId xmlns:a16="http://schemas.microsoft.com/office/drawing/2014/main" id="{D3E7413C-BD15-6830-14C7-8F1BA94EAFCC}"/>
              </a:ext>
            </a:extLst>
          </p:cNvPr>
          <p:cNvSpPr/>
          <p:nvPr/>
        </p:nvSpPr>
        <p:spPr bwMode="auto">
          <a:xfrm>
            <a:off x="-5950268"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
        <p:nvSpPr>
          <p:cNvPr id="9" name="Rechteck 8">
            <a:extLst>
              <a:ext uri="{FF2B5EF4-FFF2-40B4-BE49-F238E27FC236}">
                <a16:creationId xmlns:a16="http://schemas.microsoft.com/office/drawing/2014/main" id="{88759BD6-E354-DCEF-CDDB-E4C041DDC1A3}"/>
              </a:ext>
            </a:extLst>
          </p:cNvPr>
          <p:cNvSpPr/>
          <p:nvPr/>
        </p:nvSpPr>
        <p:spPr bwMode="auto">
          <a:xfrm>
            <a:off x="12679704"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10" name="Picture 2" descr="How the carbon handprint is shaping a positive future | Acre · Acre">
            <a:extLst>
              <a:ext uri="{FF2B5EF4-FFF2-40B4-BE49-F238E27FC236}">
                <a16:creationId xmlns:a16="http://schemas.microsoft.com/office/drawing/2014/main" id="{ADB70D85-A4C1-B484-8C77-297723620287}"/>
              </a:ext>
            </a:extLst>
          </p:cNvPr>
          <p:cNvPicPr>
            <a:picLocks noChangeAspect="1" noChangeArrowheads="1"/>
          </p:cNvPicPr>
          <p:nvPr/>
        </p:nvPicPr>
        <p:blipFill rotWithShape="1">
          <a:blip r:embed="rId10">
            <a:biLevel thresh="75000"/>
            <a:extLst>
              <a:ext uri="{28A0092B-C50C-407E-A947-70E740481C1C}">
                <a14:useLocalDpi xmlns:a14="http://schemas.microsoft.com/office/drawing/2010/main" val="0"/>
              </a:ext>
            </a:extLst>
          </a:blip>
          <a:srcRect l="6477" r="55316"/>
          <a:stretch/>
        </p:blipFill>
        <p:spPr bwMode="auto">
          <a:xfrm>
            <a:off x="12980676"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8822392-3299-1E3C-E8F8-E9D54764330C}"/>
              </a:ext>
            </a:extLst>
          </p:cNvPr>
          <p:cNvSpPr/>
          <p:nvPr/>
        </p:nvSpPr>
        <p:spPr bwMode="gray">
          <a:xfrm>
            <a:off x="12683306" y="0"/>
            <a:ext cx="60911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itel 1">
            <a:extLst>
              <a:ext uri="{FF2B5EF4-FFF2-40B4-BE49-F238E27FC236}">
                <a16:creationId xmlns:a16="http://schemas.microsoft.com/office/drawing/2014/main" id="{6B5F5D27-FB31-A339-CCA8-CD38141188D3}"/>
              </a:ext>
            </a:extLst>
          </p:cNvPr>
          <p:cNvSpPr txBox="1">
            <a:spLocks/>
          </p:cNvSpPr>
          <p:nvPr/>
        </p:nvSpPr>
        <p:spPr bwMode="auto">
          <a:xfrm>
            <a:off x="13316637"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13" name="Abgerundetes Rechteck 12">
            <a:extLst>
              <a:ext uri="{FF2B5EF4-FFF2-40B4-BE49-F238E27FC236}">
                <a16:creationId xmlns:a16="http://schemas.microsoft.com/office/drawing/2014/main" id="{A3CD85A5-B68E-90E5-1777-4F38F19848D0}"/>
              </a:ext>
            </a:extLst>
          </p:cNvPr>
          <p:cNvSpPr/>
          <p:nvPr/>
        </p:nvSpPr>
        <p:spPr bwMode="auto">
          <a:xfrm>
            <a:off x="13065904"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
        <p:nvSpPr>
          <p:cNvPr id="14" name="Rechteck 13">
            <a:extLst>
              <a:ext uri="{FF2B5EF4-FFF2-40B4-BE49-F238E27FC236}">
                <a16:creationId xmlns:a16="http://schemas.microsoft.com/office/drawing/2014/main" id="{B6C554E4-6825-6FCA-1E0A-C0236E6AE310}"/>
              </a:ext>
            </a:extLst>
          </p:cNvPr>
          <p:cNvSpPr/>
          <p:nvPr/>
        </p:nvSpPr>
        <p:spPr bwMode="auto">
          <a:xfrm>
            <a:off x="0" y="724542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Tree>
    <p:extLst>
      <p:ext uri="{BB962C8B-B14F-4D97-AF65-F5344CB8AC3E}">
        <p14:creationId xmlns:p14="http://schemas.microsoft.com/office/powerpoint/2010/main" val="13941128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7A8F85-8138-9FF7-3B9E-F516BC5D8046}"/>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BB9FF297-4DB2-FCDB-CFB8-02EF67973133}"/>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ABBED06C-E582-2C56-1E9A-C44C52C501FB}"/>
              </a:ext>
            </a:extLst>
          </p:cNvPr>
          <p:cNvSpPr/>
          <p:nvPr/>
        </p:nvSpPr>
        <p:spPr bwMode="gray">
          <a:xfrm>
            <a:off x="-3841104"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80BD1C81-7ED5-6434-A5AA-EE5934DA1C1F}"/>
              </a:ext>
            </a:extLst>
          </p:cNvPr>
          <p:cNvSpPr/>
          <p:nvPr/>
        </p:nvSpPr>
        <p:spPr bwMode="gray">
          <a:xfrm>
            <a:off x="-688544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4636E80C-A1AB-2974-BF88-121392AFF091}"/>
              </a:ext>
            </a:extLst>
          </p:cNvPr>
          <p:cNvSpPr/>
          <p:nvPr/>
        </p:nvSpPr>
        <p:spPr bwMode="gray">
          <a:xfrm>
            <a:off x="-9929504"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ED97CFD1-AE9B-4CBB-A11A-D199EA90F1BE}"/>
              </a:ext>
            </a:extLst>
          </p:cNvPr>
          <p:cNvSpPr txBox="1">
            <a:spLocks/>
          </p:cNvSpPr>
          <p:nvPr/>
        </p:nvSpPr>
        <p:spPr>
          <a:xfrm>
            <a:off x="-9767656"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C0B5C0A2-3F65-110B-541E-2737608AD270}"/>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1" name="Inhaltsplatzhalter 2">
            <a:extLst>
              <a:ext uri="{FF2B5EF4-FFF2-40B4-BE49-F238E27FC236}">
                <a16:creationId xmlns:a16="http://schemas.microsoft.com/office/drawing/2014/main" id="{D7D6EDE9-BA61-D4CC-C44D-0F9FCAA61F32}"/>
              </a:ext>
            </a:extLst>
          </p:cNvPr>
          <p:cNvSpPr txBox="1">
            <a:spLocks/>
          </p:cNvSpPr>
          <p:nvPr/>
        </p:nvSpPr>
        <p:spPr>
          <a:xfrm>
            <a:off x="-6867615"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026" name="Picture 2" descr="Substitution - Free sports and competition icons">
            <a:extLst>
              <a:ext uri="{FF2B5EF4-FFF2-40B4-BE49-F238E27FC236}">
                <a16:creationId xmlns:a16="http://schemas.microsoft.com/office/drawing/2014/main" id="{55625657-08EA-C90F-364E-4F632E1F2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4530"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5D92D3C6-835B-E388-E0C8-C8DBF9CA57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9F3F8A36-5F11-C826-7BB5-8FAD030A82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807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82EB38E9-AF06-9D93-339D-DEC6CE4D3C49}"/>
              </a:ext>
            </a:extLst>
          </p:cNvPr>
          <p:cNvSpPr txBox="1">
            <a:spLocks/>
          </p:cNvSpPr>
          <p:nvPr/>
        </p:nvSpPr>
        <p:spPr>
          <a:xfrm>
            <a:off x="-3789653"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96EFC467-6062-CEDB-F3AF-26C206FE69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3845"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456F807E-4091-4A87-32F0-195AD4D0AEDF}"/>
              </a:ext>
            </a:extLst>
          </p:cNvPr>
          <p:cNvSpPr txBox="1">
            <a:spLocks/>
          </p:cNvSpPr>
          <p:nvPr/>
        </p:nvSpPr>
        <p:spPr>
          <a:xfrm>
            <a:off x="-9767656"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7" name="Inhaltsplatzhalter 2">
            <a:extLst>
              <a:ext uri="{FF2B5EF4-FFF2-40B4-BE49-F238E27FC236}">
                <a16:creationId xmlns:a16="http://schemas.microsoft.com/office/drawing/2014/main" id="{07BE7DAB-D658-6147-8E5F-68A4FCE4AAF1}"/>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8" name="Inhaltsplatzhalter 2">
            <a:extLst>
              <a:ext uri="{FF2B5EF4-FFF2-40B4-BE49-F238E27FC236}">
                <a16:creationId xmlns:a16="http://schemas.microsoft.com/office/drawing/2014/main" id="{45594D30-56E0-918D-C365-F021512F91C9}"/>
              </a:ext>
            </a:extLst>
          </p:cNvPr>
          <p:cNvSpPr txBox="1">
            <a:spLocks/>
          </p:cNvSpPr>
          <p:nvPr/>
        </p:nvSpPr>
        <p:spPr>
          <a:xfrm>
            <a:off x="-6867615"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9" name="Inhaltsplatzhalter 2">
            <a:extLst>
              <a:ext uri="{FF2B5EF4-FFF2-40B4-BE49-F238E27FC236}">
                <a16:creationId xmlns:a16="http://schemas.microsoft.com/office/drawing/2014/main" id="{52833CCE-A1C1-AF4D-BF54-2F70A1B6CFA7}"/>
              </a:ext>
            </a:extLst>
          </p:cNvPr>
          <p:cNvSpPr txBox="1">
            <a:spLocks/>
          </p:cNvSpPr>
          <p:nvPr/>
        </p:nvSpPr>
        <p:spPr>
          <a:xfrm>
            <a:off x="-3789653"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spTree>
    <p:extLst>
      <p:ext uri="{BB962C8B-B14F-4D97-AF65-F5344CB8AC3E}">
        <p14:creationId xmlns:p14="http://schemas.microsoft.com/office/powerpoint/2010/main" val="19079868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7C5FF-109E-85D8-2D0C-FAD31833C926}"/>
            </a:ext>
          </a:extLst>
        </p:cNvPr>
        <p:cNvGrpSpPr/>
        <p:nvPr/>
      </p:nvGrpSpPr>
      <p:grpSpPr>
        <a:xfrm>
          <a:off x="0" y="0"/>
          <a:ext cx="0" cy="0"/>
          <a:chOff x="0" y="0"/>
          <a:chExt cx="0" cy="0"/>
        </a:xfrm>
      </p:grpSpPr>
      <p:pic>
        <p:nvPicPr>
          <p:cNvPr id="55" name="Picture 4" descr="흰색과 검은색 종이 가방을 들고 있는 여성 사진">
            <a:extLst>
              <a:ext uri="{FF2B5EF4-FFF2-40B4-BE49-F238E27FC236}">
                <a16:creationId xmlns:a16="http://schemas.microsoft.com/office/drawing/2014/main" id="{B32BC36A-EA25-306C-F871-E039A592E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24" y="0"/>
            <a:ext cx="12235598" cy="6858001"/>
          </a:xfrm>
          <a:prstGeom prst="rect">
            <a:avLst/>
          </a:prstGeom>
          <a:noFill/>
          <a:extLst>
            <a:ext uri="{909E8E84-426E-40DD-AFC4-6F175D3DCCD1}">
              <a14:hiddenFill xmlns:a14="http://schemas.microsoft.com/office/drawing/2010/main">
                <a:solidFill>
                  <a:srgbClr val="FFFFFF"/>
                </a:solidFill>
              </a14:hiddenFill>
            </a:ext>
          </a:extLst>
        </p:spPr>
      </p:pic>
      <p:sp>
        <p:nvSpPr>
          <p:cNvPr id="56" name="Text">
            <a:extLst>
              <a:ext uri="{FF2B5EF4-FFF2-40B4-BE49-F238E27FC236}">
                <a16:creationId xmlns:a16="http://schemas.microsoft.com/office/drawing/2014/main" id="{0D2D45C3-298E-3256-1886-FBFC9A35BBB9}"/>
              </a:ext>
            </a:extLst>
          </p:cNvPr>
          <p:cNvSpPr/>
          <p:nvPr/>
        </p:nvSpPr>
        <p:spPr bwMode="gray">
          <a:xfrm>
            <a:off x="-23972" y="1"/>
            <a:ext cx="12215972" cy="6858000"/>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itel 1">
            <a:extLst>
              <a:ext uri="{FF2B5EF4-FFF2-40B4-BE49-F238E27FC236}">
                <a16:creationId xmlns:a16="http://schemas.microsoft.com/office/drawing/2014/main" id="{080D32DE-21D8-3055-C1AE-6DAB2EA3B12C}"/>
              </a:ext>
            </a:extLst>
          </p:cNvPr>
          <p:cNvSpPr txBox="1">
            <a:spLocks/>
          </p:cNvSpPr>
          <p:nvPr/>
        </p:nvSpPr>
        <p:spPr bwMode="auto">
          <a:xfrm>
            <a:off x="335360" y="467111"/>
            <a:ext cx="11521280" cy="573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sz="2300" dirty="0">
                <a:solidFill>
                  <a:schemeClr val="bg1"/>
                </a:solidFill>
                <a:latin typeface="Century Gothic" panose="020B0502020202020204" pitchFamily="34" charset="0"/>
                <a:ea typeface="MS PGothic" charset="-128"/>
              </a:rPr>
              <a:t>Digitale Plattformen steigern systematisch den Konsum und Umweltbelastungen.</a:t>
            </a:r>
          </a:p>
        </p:txBody>
      </p:sp>
      <p:sp>
        <p:nvSpPr>
          <p:cNvPr id="27" name="Rechteck 8">
            <a:extLst>
              <a:ext uri="{FF2B5EF4-FFF2-40B4-BE49-F238E27FC236}">
                <a16:creationId xmlns:a16="http://schemas.microsoft.com/office/drawing/2014/main" id="{199F1397-273D-A8BE-B562-1CC9E8FF7C54}"/>
              </a:ext>
            </a:extLst>
          </p:cNvPr>
          <p:cNvSpPr>
            <a:spLocks noChangeArrowheads="1"/>
          </p:cNvSpPr>
          <p:nvPr/>
        </p:nvSpPr>
        <p:spPr bwMode="auto">
          <a:xfrm>
            <a:off x="5397563" y="6644033"/>
            <a:ext cx="67820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Basiert auf: </a:t>
            </a:r>
            <a:r>
              <a:rPr lang="de-CH" altLang="de-DE" sz="1000" dirty="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Johann Hari (2022)</a:t>
            </a:r>
            <a:endParaRPr lang="de-CH" altLang="de-DE" sz="1000" dirty="0">
              <a:solidFill>
                <a:schemeClr val="bg1"/>
              </a:solidFill>
              <a:latin typeface="Century Gothic" panose="020B0502020202020204" pitchFamily="34" charset="0"/>
            </a:endParaRPr>
          </a:p>
        </p:txBody>
      </p:sp>
      <p:grpSp>
        <p:nvGrpSpPr>
          <p:cNvPr id="28" name="Gruppieren 27">
            <a:extLst>
              <a:ext uri="{FF2B5EF4-FFF2-40B4-BE49-F238E27FC236}">
                <a16:creationId xmlns:a16="http://schemas.microsoft.com/office/drawing/2014/main" id="{97EA254A-7D89-8836-89CF-D7184F015373}"/>
              </a:ext>
            </a:extLst>
          </p:cNvPr>
          <p:cNvGrpSpPr/>
          <p:nvPr/>
        </p:nvGrpSpPr>
        <p:grpSpPr>
          <a:xfrm>
            <a:off x="1209978" y="1919898"/>
            <a:ext cx="2217527" cy="1087765"/>
            <a:chOff x="3491517" y="1858634"/>
            <a:chExt cx="1914310" cy="1266823"/>
          </a:xfrm>
        </p:grpSpPr>
        <p:sp>
          <p:nvSpPr>
            <p:cNvPr id="46" name="Oval 45">
              <a:extLst>
                <a:ext uri="{FF2B5EF4-FFF2-40B4-BE49-F238E27FC236}">
                  <a16:creationId xmlns:a16="http://schemas.microsoft.com/office/drawing/2014/main" id="{5D5B5A84-0556-4E5B-7107-413BDEDE3476}"/>
                </a:ext>
              </a:extLst>
            </p:cNvPr>
            <p:cNvSpPr/>
            <p:nvPr/>
          </p:nvSpPr>
          <p:spPr bwMode="auto">
            <a:xfrm>
              <a:off x="3491517" y="1858634"/>
              <a:ext cx="1914310" cy="1266823"/>
            </a:xfrm>
            <a:custGeom>
              <a:avLst/>
              <a:gdLst>
                <a:gd name="connsiteX0" fmla="*/ 0 w 1914310"/>
                <a:gd name="connsiteY0" fmla="*/ 633412 h 1266823"/>
                <a:gd name="connsiteX1" fmla="*/ 957155 w 1914310"/>
                <a:gd name="connsiteY1" fmla="*/ 0 h 1266823"/>
                <a:gd name="connsiteX2" fmla="*/ 1914310 w 1914310"/>
                <a:gd name="connsiteY2" fmla="*/ 633412 h 1266823"/>
                <a:gd name="connsiteX3" fmla="*/ 957155 w 1914310"/>
                <a:gd name="connsiteY3" fmla="*/ 1266824 h 1266823"/>
                <a:gd name="connsiteX4" fmla="*/ 0 w 1914310"/>
                <a:gd name="connsiteY4" fmla="*/ 633412 h 126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310" h="1266823" fill="none" extrusionOk="0">
                  <a:moveTo>
                    <a:pt x="0" y="633412"/>
                  </a:moveTo>
                  <a:cubicBezTo>
                    <a:pt x="-12415" y="279871"/>
                    <a:pt x="372422" y="41374"/>
                    <a:pt x="957155" y="0"/>
                  </a:cubicBezTo>
                  <a:cubicBezTo>
                    <a:pt x="1462435" y="20207"/>
                    <a:pt x="1894196" y="292678"/>
                    <a:pt x="1914310" y="633412"/>
                  </a:cubicBezTo>
                  <a:cubicBezTo>
                    <a:pt x="1889573" y="1075774"/>
                    <a:pt x="1464231" y="1223848"/>
                    <a:pt x="957155" y="1266824"/>
                  </a:cubicBezTo>
                  <a:cubicBezTo>
                    <a:pt x="445658" y="1236676"/>
                    <a:pt x="39831" y="930230"/>
                    <a:pt x="0" y="633412"/>
                  </a:cubicBezTo>
                  <a:close/>
                </a:path>
                <a:path w="1914310" h="1266823" stroke="0" extrusionOk="0">
                  <a:moveTo>
                    <a:pt x="0" y="633412"/>
                  </a:moveTo>
                  <a:cubicBezTo>
                    <a:pt x="6350" y="266350"/>
                    <a:pt x="378104" y="-12487"/>
                    <a:pt x="957155" y="0"/>
                  </a:cubicBezTo>
                  <a:cubicBezTo>
                    <a:pt x="1488514" y="33070"/>
                    <a:pt x="1914530" y="307071"/>
                    <a:pt x="1914310" y="633412"/>
                  </a:cubicBezTo>
                  <a:cubicBezTo>
                    <a:pt x="1934156" y="859146"/>
                    <a:pt x="1480606" y="1233076"/>
                    <a:pt x="957155" y="1266824"/>
                  </a:cubicBezTo>
                  <a:cubicBezTo>
                    <a:pt x="350468" y="1248240"/>
                    <a:pt x="-1796" y="1019830"/>
                    <a:pt x="0" y="633412"/>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800" b="0" i="0" u="none" strike="noStrike" cap="none" normalizeH="0" baseline="0" dirty="0">
                <a:ln>
                  <a:noFill/>
                </a:ln>
                <a:solidFill>
                  <a:schemeClr val="tx1"/>
                </a:solidFill>
                <a:effectLst/>
                <a:latin typeface="Arial" charset="0"/>
                <a:ea typeface="Arial" charset="0"/>
                <a:cs typeface="Arial" charset="0"/>
              </a:endParaRPr>
            </a:p>
          </p:txBody>
        </p:sp>
        <p:sp>
          <p:nvSpPr>
            <p:cNvPr id="47" name="Textfeld 46">
              <a:extLst>
                <a:ext uri="{FF2B5EF4-FFF2-40B4-BE49-F238E27FC236}">
                  <a16:creationId xmlns:a16="http://schemas.microsoft.com/office/drawing/2014/main" id="{530C3434-1B34-E7C1-A78F-2F0139CC2FB0}"/>
                </a:ext>
              </a:extLst>
            </p:cNvPr>
            <p:cNvSpPr txBox="1"/>
            <p:nvPr/>
          </p:nvSpPr>
          <p:spPr>
            <a:xfrm>
              <a:off x="3604124" y="2030380"/>
              <a:ext cx="1689097" cy="923330"/>
            </a:xfrm>
            <a:prstGeom prst="rect">
              <a:avLst/>
            </a:prstGeom>
            <a:noFill/>
          </p:spPr>
          <p:txBody>
            <a:bodyPr wrap="square" rtlCol="0" anchor="ctr">
              <a:spAutoFit/>
            </a:bodyPr>
            <a:lstStyle/>
            <a:p>
              <a:pPr algn="ctr"/>
              <a:r>
                <a:rPr lang="de-CH" sz="1800" dirty="0">
                  <a:solidFill>
                    <a:schemeClr val="bg1"/>
                  </a:solidFill>
                  <a:latin typeface="Century Gothic" panose="020B0502020202020204" pitchFamily="34" charset="0"/>
                </a:rPr>
                <a:t>Zeit auf digitalen Plattformen</a:t>
              </a:r>
            </a:p>
          </p:txBody>
        </p:sp>
      </p:grpSp>
      <p:grpSp>
        <p:nvGrpSpPr>
          <p:cNvPr id="29" name="Gruppieren 28">
            <a:extLst>
              <a:ext uri="{FF2B5EF4-FFF2-40B4-BE49-F238E27FC236}">
                <a16:creationId xmlns:a16="http://schemas.microsoft.com/office/drawing/2014/main" id="{B0A3C676-F237-1C6D-FC47-65F631242F58}"/>
              </a:ext>
            </a:extLst>
          </p:cNvPr>
          <p:cNvGrpSpPr/>
          <p:nvPr/>
        </p:nvGrpSpPr>
        <p:grpSpPr>
          <a:xfrm>
            <a:off x="5811859" y="1919898"/>
            <a:ext cx="2217527" cy="1087765"/>
            <a:chOff x="7464152" y="1858634"/>
            <a:chExt cx="1914310" cy="1266823"/>
          </a:xfrm>
          <a:solidFill>
            <a:schemeClr val="accent2"/>
          </a:solidFill>
        </p:grpSpPr>
        <p:sp>
          <p:nvSpPr>
            <p:cNvPr id="44" name="Oval 43">
              <a:extLst>
                <a:ext uri="{FF2B5EF4-FFF2-40B4-BE49-F238E27FC236}">
                  <a16:creationId xmlns:a16="http://schemas.microsoft.com/office/drawing/2014/main" id="{83735528-9086-C7C9-F884-F634E04B4FB5}"/>
                </a:ext>
              </a:extLst>
            </p:cNvPr>
            <p:cNvSpPr/>
            <p:nvPr/>
          </p:nvSpPr>
          <p:spPr bwMode="auto">
            <a:xfrm>
              <a:off x="7464152" y="1858634"/>
              <a:ext cx="1914310" cy="1266823"/>
            </a:xfrm>
            <a:custGeom>
              <a:avLst/>
              <a:gdLst>
                <a:gd name="connsiteX0" fmla="*/ 0 w 1914310"/>
                <a:gd name="connsiteY0" fmla="*/ 633412 h 1266823"/>
                <a:gd name="connsiteX1" fmla="*/ 957155 w 1914310"/>
                <a:gd name="connsiteY1" fmla="*/ 0 h 1266823"/>
                <a:gd name="connsiteX2" fmla="*/ 1914310 w 1914310"/>
                <a:gd name="connsiteY2" fmla="*/ 633412 h 1266823"/>
                <a:gd name="connsiteX3" fmla="*/ 957155 w 1914310"/>
                <a:gd name="connsiteY3" fmla="*/ 1266824 h 1266823"/>
                <a:gd name="connsiteX4" fmla="*/ 0 w 1914310"/>
                <a:gd name="connsiteY4" fmla="*/ 633412 h 126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310" h="1266823" fill="none" extrusionOk="0">
                  <a:moveTo>
                    <a:pt x="0" y="633412"/>
                  </a:moveTo>
                  <a:cubicBezTo>
                    <a:pt x="-12415" y="279871"/>
                    <a:pt x="372422" y="41374"/>
                    <a:pt x="957155" y="0"/>
                  </a:cubicBezTo>
                  <a:cubicBezTo>
                    <a:pt x="1462435" y="20207"/>
                    <a:pt x="1894196" y="292678"/>
                    <a:pt x="1914310" y="633412"/>
                  </a:cubicBezTo>
                  <a:cubicBezTo>
                    <a:pt x="1889573" y="1075774"/>
                    <a:pt x="1464231" y="1223848"/>
                    <a:pt x="957155" y="1266824"/>
                  </a:cubicBezTo>
                  <a:cubicBezTo>
                    <a:pt x="445658" y="1236676"/>
                    <a:pt x="39831" y="930230"/>
                    <a:pt x="0" y="633412"/>
                  </a:cubicBezTo>
                  <a:close/>
                </a:path>
                <a:path w="1914310" h="1266823" stroke="0" extrusionOk="0">
                  <a:moveTo>
                    <a:pt x="0" y="633412"/>
                  </a:moveTo>
                  <a:cubicBezTo>
                    <a:pt x="6350" y="266350"/>
                    <a:pt x="378104" y="-12487"/>
                    <a:pt x="957155" y="0"/>
                  </a:cubicBezTo>
                  <a:cubicBezTo>
                    <a:pt x="1488514" y="33070"/>
                    <a:pt x="1914530" y="307071"/>
                    <a:pt x="1914310" y="633412"/>
                  </a:cubicBezTo>
                  <a:cubicBezTo>
                    <a:pt x="1934156" y="859146"/>
                    <a:pt x="1480606" y="1233076"/>
                    <a:pt x="957155" y="1266824"/>
                  </a:cubicBezTo>
                  <a:cubicBezTo>
                    <a:pt x="350468" y="1248240"/>
                    <a:pt x="-1796" y="1019830"/>
                    <a:pt x="0" y="633412"/>
                  </a:cubicBezTo>
                  <a:close/>
                </a:path>
              </a:pathLst>
            </a:custGeom>
            <a:grp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800" b="0" i="0" u="none" strike="noStrike" cap="none" normalizeH="0" baseline="0" dirty="0">
                <a:ln>
                  <a:noFill/>
                </a:ln>
                <a:solidFill>
                  <a:schemeClr val="tx1"/>
                </a:solidFill>
                <a:effectLst/>
                <a:latin typeface="Arial" charset="0"/>
                <a:ea typeface="Arial" charset="0"/>
                <a:cs typeface="Arial" charset="0"/>
              </a:endParaRPr>
            </a:p>
          </p:txBody>
        </p:sp>
        <p:sp>
          <p:nvSpPr>
            <p:cNvPr id="45" name="Textfeld 44">
              <a:extLst>
                <a:ext uri="{FF2B5EF4-FFF2-40B4-BE49-F238E27FC236}">
                  <a16:creationId xmlns:a16="http://schemas.microsoft.com/office/drawing/2014/main" id="{85C8EE50-ACEB-9CA5-5730-A33616E84810}"/>
                </a:ext>
              </a:extLst>
            </p:cNvPr>
            <p:cNvSpPr txBox="1"/>
            <p:nvPr/>
          </p:nvSpPr>
          <p:spPr>
            <a:xfrm>
              <a:off x="7576759" y="2307379"/>
              <a:ext cx="1689097" cy="369332"/>
            </a:xfrm>
            <a:prstGeom prst="rect">
              <a:avLst/>
            </a:prstGeom>
            <a:grpFill/>
          </p:spPr>
          <p:txBody>
            <a:bodyPr wrap="square" rtlCol="0" anchor="ctr">
              <a:spAutoFit/>
            </a:bodyPr>
            <a:lstStyle/>
            <a:p>
              <a:pPr algn="ctr"/>
              <a:r>
                <a:rPr lang="de-CH" sz="1800" dirty="0">
                  <a:solidFill>
                    <a:schemeClr val="bg1"/>
                  </a:solidFill>
                  <a:latin typeface="Century Gothic" panose="020B0502020202020204" pitchFamily="34" charset="0"/>
                </a:rPr>
                <a:t>Daten</a:t>
              </a:r>
            </a:p>
          </p:txBody>
        </p:sp>
      </p:grpSp>
      <p:grpSp>
        <p:nvGrpSpPr>
          <p:cNvPr id="30" name="Gruppieren 29">
            <a:extLst>
              <a:ext uri="{FF2B5EF4-FFF2-40B4-BE49-F238E27FC236}">
                <a16:creationId xmlns:a16="http://schemas.microsoft.com/office/drawing/2014/main" id="{9D614EFC-D4D1-4737-09A6-63FE518470A9}"/>
              </a:ext>
            </a:extLst>
          </p:cNvPr>
          <p:cNvGrpSpPr/>
          <p:nvPr/>
        </p:nvGrpSpPr>
        <p:grpSpPr>
          <a:xfrm>
            <a:off x="3594332" y="3563730"/>
            <a:ext cx="2217527" cy="1087765"/>
            <a:chOff x="5549842" y="3773058"/>
            <a:chExt cx="1914310" cy="1266823"/>
          </a:xfrm>
        </p:grpSpPr>
        <p:sp>
          <p:nvSpPr>
            <p:cNvPr id="42" name="Oval 41">
              <a:extLst>
                <a:ext uri="{FF2B5EF4-FFF2-40B4-BE49-F238E27FC236}">
                  <a16:creationId xmlns:a16="http://schemas.microsoft.com/office/drawing/2014/main" id="{7A22D74D-3750-D803-EE40-A5FC44F0CE1B}"/>
                </a:ext>
              </a:extLst>
            </p:cNvPr>
            <p:cNvSpPr/>
            <p:nvPr/>
          </p:nvSpPr>
          <p:spPr bwMode="auto">
            <a:xfrm>
              <a:off x="5549842" y="3773058"/>
              <a:ext cx="1914310" cy="1266823"/>
            </a:xfrm>
            <a:custGeom>
              <a:avLst/>
              <a:gdLst>
                <a:gd name="connsiteX0" fmla="*/ 0 w 1914310"/>
                <a:gd name="connsiteY0" fmla="*/ 633412 h 1266823"/>
                <a:gd name="connsiteX1" fmla="*/ 957155 w 1914310"/>
                <a:gd name="connsiteY1" fmla="*/ 0 h 1266823"/>
                <a:gd name="connsiteX2" fmla="*/ 1914310 w 1914310"/>
                <a:gd name="connsiteY2" fmla="*/ 633412 h 1266823"/>
                <a:gd name="connsiteX3" fmla="*/ 957155 w 1914310"/>
                <a:gd name="connsiteY3" fmla="*/ 1266824 h 1266823"/>
                <a:gd name="connsiteX4" fmla="*/ 0 w 1914310"/>
                <a:gd name="connsiteY4" fmla="*/ 633412 h 126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310" h="1266823" fill="none" extrusionOk="0">
                  <a:moveTo>
                    <a:pt x="0" y="633412"/>
                  </a:moveTo>
                  <a:cubicBezTo>
                    <a:pt x="-12415" y="279871"/>
                    <a:pt x="372422" y="41374"/>
                    <a:pt x="957155" y="0"/>
                  </a:cubicBezTo>
                  <a:cubicBezTo>
                    <a:pt x="1462435" y="20207"/>
                    <a:pt x="1894196" y="292678"/>
                    <a:pt x="1914310" y="633412"/>
                  </a:cubicBezTo>
                  <a:cubicBezTo>
                    <a:pt x="1889573" y="1075774"/>
                    <a:pt x="1464231" y="1223848"/>
                    <a:pt x="957155" y="1266824"/>
                  </a:cubicBezTo>
                  <a:cubicBezTo>
                    <a:pt x="445658" y="1236676"/>
                    <a:pt x="39831" y="930230"/>
                    <a:pt x="0" y="633412"/>
                  </a:cubicBezTo>
                  <a:close/>
                </a:path>
                <a:path w="1914310" h="1266823" stroke="0" extrusionOk="0">
                  <a:moveTo>
                    <a:pt x="0" y="633412"/>
                  </a:moveTo>
                  <a:cubicBezTo>
                    <a:pt x="6350" y="266350"/>
                    <a:pt x="378104" y="-12487"/>
                    <a:pt x="957155" y="0"/>
                  </a:cubicBezTo>
                  <a:cubicBezTo>
                    <a:pt x="1488514" y="33070"/>
                    <a:pt x="1914530" y="307071"/>
                    <a:pt x="1914310" y="633412"/>
                  </a:cubicBezTo>
                  <a:cubicBezTo>
                    <a:pt x="1934156" y="859146"/>
                    <a:pt x="1480606" y="1233076"/>
                    <a:pt x="957155" y="1266824"/>
                  </a:cubicBezTo>
                  <a:cubicBezTo>
                    <a:pt x="350468" y="1248240"/>
                    <a:pt x="-1796" y="1019830"/>
                    <a:pt x="0" y="633412"/>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800" b="0" i="0" u="none" strike="noStrike" cap="none" normalizeH="0" baseline="0" dirty="0">
                <a:ln>
                  <a:noFill/>
                </a:ln>
                <a:solidFill>
                  <a:schemeClr val="tx1"/>
                </a:solidFill>
                <a:effectLst/>
                <a:latin typeface="Arial" charset="0"/>
                <a:ea typeface="Arial" charset="0"/>
                <a:cs typeface="Arial" charset="0"/>
              </a:endParaRPr>
            </a:p>
          </p:txBody>
        </p:sp>
        <p:sp>
          <p:nvSpPr>
            <p:cNvPr id="43" name="Textfeld 42">
              <a:extLst>
                <a:ext uri="{FF2B5EF4-FFF2-40B4-BE49-F238E27FC236}">
                  <a16:creationId xmlns:a16="http://schemas.microsoft.com/office/drawing/2014/main" id="{600797DC-6AAB-D55A-C626-E2B3AB51166B}"/>
                </a:ext>
              </a:extLst>
            </p:cNvPr>
            <p:cNvSpPr txBox="1"/>
            <p:nvPr/>
          </p:nvSpPr>
          <p:spPr>
            <a:xfrm>
              <a:off x="5662449" y="3944805"/>
              <a:ext cx="1689097" cy="923330"/>
            </a:xfrm>
            <a:prstGeom prst="rect">
              <a:avLst/>
            </a:prstGeom>
            <a:noFill/>
          </p:spPr>
          <p:txBody>
            <a:bodyPr wrap="square" rtlCol="0" anchor="ctr">
              <a:spAutoFit/>
            </a:bodyPr>
            <a:lstStyle/>
            <a:p>
              <a:pPr algn="ctr"/>
              <a:r>
                <a:rPr lang="de-CH" sz="1800" dirty="0">
                  <a:solidFill>
                    <a:schemeClr val="bg1"/>
                  </a:solidFill>
                  <a:latin typeface="Century Gothic" panose="020B0502020202020204" pitchFamily="34" charset="0"/>
                </a:rPr>
                <a:t>Klicks auf Werbung</a:t>
              </a:r>
            </a:p>
            <a:p>
              <a:pPr algn="ctr"/>
              <a:r>
                <a:rPr lang="de-CH" sz="1800" dirty="0">
                  <a:solidFill>
                    <a:schemeClr val="bg1"/>
                  </a:solidFill>
                  <a:latin typeface="Century Gothic" panose="020B0502020202020204" pitchFamily="34" charset="0"/>
                </a:rPr>
                <a:t>= Umsatz</a:t>
              </a:r>
            </a:p>
          </p:txBody>
        </p:sp>
      </p:grpSp>
      <p:grpSp>
        <p:nvGrpSpPr>
          <p:cNvPr id="31" name="Gruppieren 30">
            <a:extLst>
              <a:ext uri="{FF2B5EF4-FFF2-40B4-BE49-F238E27FC236}">
                <a16:creationId xmlns:a16="http://schemas.microsoft.com/office/drawing/2014/main" id="{9C366846-ABDD-6EDC-E10A-38DE7BF91945}"/>
              </a:ext>
            </a:extLst>
          </p:cNvPr>
          <p:cNvGrpSpPr/>
          <p:nvPr/>
        </p:nvGrpSpPr>
        <p:grpSpPr>
          <a:xfrm>
            <a:off x="6548456" y="4729017"/>
            <a:ext cx="1803541" cy="884693"/>
            <a:chOff x="3647728" y="3646302"/>
            <a:chExt cx="2448272" cy="1620181"/>
          </a:xfrm>
        </p:grpSpPr>
        <p:sp>
          <p:nvSpPr>
            <p:cNvPr id="40" name="Oval 39">
              <a:extLst>
                <a:ext uri="{FF2B5EF4-FFF2-40B4-BE49-F238E27FC236}">
                  <a16:creationId xmlns:a16="http://schemas.microsoft.com/office/drawing/2014/main" id="{C38CB995-C0F2-7557-3D4E-E9155FA35B4C}"/>
                </a:ext>
              </a:extLst>
            </p:cNvPr>
            <p:cNvSpPr/>
            <p:nvPr/>
          </p:nvSpPr>
          <p:spPr bwMode="auto">
            <a:xfrm>
              <a:off x="3647728" y="3646302"/>
              <a:ext cx="2448272" cy="1620181"/>
            </a:xfrm>
            <a:custGeom>
              <a:avLst/>
              <a:gdLst>
                <a:gd name="connsiteX0" fmla="*/ 0 w 2448272"/>
                <a:gd name="connsiteY0" fmla="*/ 810091 h 1620181"/>
                <a:gd name="connsiteX1" fmla="*/ 1224136 w 2448272"/>
                <a:gd name="connsiteY1" fmla="*/ 0 h 1620181"/>
                <a:gd name="connsiteX2" fmla="*/ 2448272 w 2448272"/>
                <a:gd name="connsiteY2" fmla="*/ 810091 h 1620181"/>
                <a:gd name="connsiteX3" fmla="*/ 1224136 w 2448272"/>
                <a:gd name="connsiteY3" fmla="*/ 1620182 h 1620181"/>
                <a:gd name="connsiteX4" fmla="*/ 0 w 2448272"/>
                <a:gd name="connsiteY4" fmla="*/ 810091 h 1620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1620181" fill="none" extrusionOk="0">
                  <a:moveTo>
                    <a:pt x="0" y="810091"/>
                  </a:moveTo>
                  <a:cubicBezTo>
                    <a:pt x="-72501" y="340981"/>
                    <a:pt x="490699" y="42299"/>
                    <a:pt x="1224136" y="0"/>
                  </a:cubicBezTo>
                  <a:cubicBezTo>
                    <a:pt x="1840168" y="51975"/>
                    <a:pt x="2397791" y="385504"/>
                    <a:pt x="2448272" y="810091"/>
                  </a:cubicBezTo>
                  <a:cubicBezTo>
                    <a:pt x="2435334" y="1305894"/>
                    <a:pt x="1828506" y="1477164"/>
                    <a:pt x="1224136" y="1620182"/>
                  </a:cubicBezTo>
                  <a:cubicBezTo>
                    <a:pt x="569103" y="1583145"/>
                    <a:pt x="21494" y="1228888"/>
                    <a:pt x="0" y="810091"/>
                  </a:cubicBezTo>
                  <a:close/>
                </a:path>
                <a:path w="2448272" h="1620181" stroke="0" extrusionOk="0">
                  <a:moveTo>
                    <a:pt x="0" y="810091"/>
                  </a:moveTo>
                  <a:cubicBezTo>
                    <a:pt x="47539" y="233634"/>
                    <a:pt x="498562" y="-12258"/>
                    <a:pt x="1224136" y="0"/>
                  </a:cubicBezTo>
                  <a:cubicBezTo>
                    <a:pt x="1907481" y="87875"/>
                    <a:pt x="2448442" y="380860"/>
                    <a:pt x="2448272" y="810091"/>
                  </a:cubicBezTo>
                  <a:cubicBezTo>
                    <a:pt x="2457079" y="1202427"/>
                    <a:pt x="1882477" y="1504456"/>
                    <a:pt x="1224136" y="1620182"/>
                  </a:cubicBezTo>
                  <a:cubicBezTo>
                    <a:pt x="494375" y="1607401"/>
                    <a:pt x="-4293" y="1344959"/>
                    <a:pt x="0" y="810091"/>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41" name="Textfeld 40">
              <a:extLst>
                <a:ext uri="{FF2B5EF4-FFF2-40B4-BE49-F238E27FC236}">
                  <a16:creationId xmlns:a16="http://schemas.microsoft.com/office/drawing/2014/main" id="{51B61649-95A4-1E71-42EC-8C9C1597B178}"/>
                </a:ext>
              </a:extLst>
            </p:cNvPr>
            <p:cNvSpPr txBox="1"/>
            <p:nvPr/>
          </p:nvSpPr>
          <p:spPr>
            <a:xfrm>
              <a:off x="3791744" y="4141806"/>
              <a:ext cx="2160241" cy="629172"/>
            </a:xfrm>
            <a:prstGeom prst="rect">
              <a:avLst/>
            </a:prstGeom>
            <a:noFill/>
          </p:spPr>
          <p:txBody>
            <a:bodyPr wrap="square" rtlCol="0" anchor="ctr">
              <a:spAutoFit/>
            </a:bodyPr>
            <a:lstStyle/>
            <a:p>
              <a:pPr algn="ctr"/>
              <a:r>
                <a:rPr lang="de-CH" sz="2000" dirty="0">
                  <a:solidFill>
                    <a:schemeClr val="bg1"/>
                  </a:solidFill>
                  <a:latin typeface="Century Gothic" panose="020B0502020202020204" pitchFamily="34" charset="0"/>
                </a:rPr>
                <a:t>Konsum</a:t>
              </a:r>
            </a:p>
          </p:txBody>
        </p:sp>
      </p:grpSp>
      <p:grpSp>
        <p:nvGrpSpPr>
          <p:cNvPr id="32" name="Gruppieren 31">
            <a:extLst>
              <a:ext uri="{FF2B5EF4-FFF2-40B4-BE49-F238E27FC236}">
                <a16:creationId xmlns:a16="http://schemas.microsoft.com/office/drawing/2014/main" id="{53595349-BD48-274C-B4A8-D240A09AD2F3}"/>
              </a:ext>
            </a:extLst>
          </p:cNvPr>
          <p:cNvGrpSpPr/>
          <p:nvPr/>
        </p:nvGrpSpPr>
        <p:grpSpPr>
          <a:xfrm>
            <a:off x="9725214" y="4713439"/>
            <a:ext cx="1803541" cy="884693"/>
            <a:chOff x="3683732" y="3646302"/>
            <a:chExt cx="2448272" cy="1620181"/>
          </a:xfrm>
        </p:grpSpPr>
        <p:sp>
          <p:nvSpPr>
            <p:cNvPr id="38" name="Oval 37">
              <a:extLst>
                <a:ext uri="{FF2B5EF4-FFF2-40B4-BE49-F238E27FC236}">
                  <a16:creationId xmlns:a16="http://schemas.microsoft.com/office/drawing/2014/main" id="{E5289A7E-C8D0-BC10-81D2-04B37DA15D1F}"/>
                </a:ext>
              </a:extLst>
            </p:cNvPr>
            <p:cNvSpPr/>
            <p:nvPr/>
          </p:nvSpPr>
          <p:spPr bwMode="auto">
            <a:xfrm>
              <a:off x="3683732" y="3646302"/>
              <a:ext cx="2448272" cy="1620181"/>
            </a:xfrm>
            <a:custGeom>
              <a:avLst/>
              <a:gdLst>
                <a:gd name="connsiteX0" fmla="*/ 0 w 2448272"/>
                <a:gd name="connsiteY0" fmla="*/ 810091 h 1620181"/>
                <a:gd name="connsiteX1" fmla="*/ 1224136 w 2448272"/>
                <a:gd name="connsiteY1" fmla="*/ 0 h 1620181"/>
                <a:gd name="connsiteX2" fmla="*/ 2448272 w 2448272"/>
                <a:gd name="connsiteY2" fmla="*/ 810091 h 1620181"/>
                <a:gd name="connsiteX3" fmla="*/ 1224136 w 2448272"/>
                <a:gd name="connsiteY3" fmla="*/ 1620182 h 1620181"/>
                <a:gd name="connsiteX4" fmla="*/ 0 w 2448272"/>
                <a:gd name="connsiteY4" fmla="*/ 810091 h 1620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1620181" fill="none" extrusionOk="0">
                  <a:moveTo>
                    <a:pt x="0" y="810091"/>
                  </a:moveTo>
                  <a:cubicBezTo>
                    <a:pt x="-72501" y="340981"/>
                    <a:pt x="490699" y="42299"/>
                    <a:pt x="1224136" y="0"/>
                  </a:cubicBezTo>
                  <a:cubicBezTo>
                    <a:pt x="1840168" y="51975"/>
                    <a:pt x="2397791" y="385504"/>
                    <a:pt x="2448272" y="810091"/>
                  </a:cubicBezTo>
                  <a:cubicBezTo>
                    <a:pt x="2435334" y="1305894"/>
                    <a:pt x="1828506" y="1477164"/>
                    <a:pt x="1224136" y="1620182"/>
                  </a:cubicBezTo>
                  <a:cubicBezTo>
                    <a:pt x="569103" y="1583145"/>
                    <a:pt x="21494" y="1228888"/>
                    <a:pt x="0" y="810091"/>
                  </a:cubicBezTo>
                  <a:close/>
                </a:path>
                <a:path w="2448272" h="1620181" stroke="0" extrusionOk="0">
                  <a:moveTo>
                    <a:pt x="0" y="810091"/>
                  </a:moveTo>
                  <a:cubicBezTo>
                    <a:pt x="47539" y="233634"/>
                    <a:pt x="498562" y="-12258"/>
                    <a:pt x="1224136" y="0"/>
                  </a:cubicBezTo>
                  <a:cubicBezTo>
                    <a:pt x="1907481" y="87875"/>
                    <a:pt x="2448442" y="380860"/>
                    <a:pt x="2448272" y="810091"/>
                  </a:cubicBezTo>
                  <a:cubicBezTo>
                    <a:pt x="2457079" y="1202427"/>
                    <a:pt x="1882477" y="1504456"/>
                    <a:pt x="1224136" y="1620182"/>
                  </a:cubicBezTo>
                  <a:cubicBezTo>
                    <a:pt x="494375" y="1607401"/>
                    <a:pt x="-4293" y="1344959"/>
                    <a:pt x="0" y="810091"/>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39" name="Textfeld 38">
              <a:extLst>
                <a:ext uri="{FF2B5EF4-FFF2-40B4-BE49-F238E27FC236}">
                  <a16:creationId xmlns:a16="http://schemas.microsoft.com/office/drawing/2014/main" id="{0A83FDFF-AC7C-FED9-D948-C2769DE4DF72}"/>
                </a:ext>
              </a:extLst>
            </p:cNvPr>
            <p:cNvSpPr txBox="1"/>
            <p:nvPr/>
          </p:nvSpPr>
          <p:spPr>
            <a:xfrm>
              <a:off x="3683732" y="4141806"/>
              <a:ext cx="2448272" cy="629172"/>
            </a:xfrm>
            <a:prstGeom prst="rect">
              <a:avLst/>
            </a:prstGeom>
            <a:noFill/>
          </p:spPr>
          <p:txBody>
            <a:bodyPr wrap="square" rtlCol="0" anchor="ctr">
              <a:spAutoFit/>
            </a:bodyPr>
            <a:lstStyle/>
            <a:p>
              <a:pPr algn="ctr"/>
              <a:r>
                <a:rPr lang="de-CH" sz="2000" dirty="0">
                  <a:solidFill>
                    <a:schemeClr val="bg1"/>
                  </a:solidFill>
                  <a:latin typeface="Century Gothic" panose="020B0502020202020204" pitchFamily="34" charset="0"/>
                </a:rPr>
                <a:t>Emissionen</a:t>
              </a:r>
            </a:p>
          </p:txBody>
        </p:sp>
      </p:grpSp>
      <p:pic>
        <p:nvPicPr>
          <p:cNvPr id="33" name="Picture 8" descr="Up hand drawn arrow Icon - Free PNG &amp; SVG 1563371 - Noun Project">
            <a:extLst>
              <a:ext uri="{FF2B5EF4-FFF2-40B4-BE49-F238E27FC236}">
                <a16:creationId xmlns:a16="http://schemas.microsoft.com/office/drawing/2014/main" id="{47039595-893D-2AC9-10A2-1875F517183C}"/>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792440" flipH="1">
            <a:off x="3890024" y="1887713"/>
            <a:ext cx="1313684" cy="97376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4" name="Picture 8" descr="Up hand drawn arrow Icon - Free PNG &amp; SVG 1563371 - Noun Project">
            <a:extLst>
              <a:ext uri="{FF2B5EF4-FFF2-40B4-BE49-F238E27FC236}">
                <a16:creationId xmlns:a16="http://schemas.microsoft.com/office/drawing/2014/main" id="{28FA5CFA-925F-D345-90DD-5B7BB59D3963}"/>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0165199" flipH="1">
            <a:off x="5406255" y="2970518"/>
            <a:ext cx="904624" cy="67054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8" descr="Up hand drawn arrow Icon - Free PNG &amp; SVG 1563371 - Noun Project">
            <a:extLst>
              <a:ext uri="{FF2B5EF4-FFF2-40B4-BE49-F238E27FC236}">
                <a16:creationId xmlns:a16="http://schemas.microsoft.com/office/drawing/2014/main" id="{8BFCAF4B-2319-F653-E036-C22443ECAB65}"/>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5149764" flipH="1">
            <a:off x="3044949" y="2815990"/>
            <a:ext cx="670549" cy="9046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6" name="Picture 8" descr="Up hand drawn arrow Icon - Free PNG &amp; SVG 1563371 - Noun Project">
            <a:extLst>
              <a:ext uri="{FF2B5EF4-FFF2-40B4-BE49-F238E27FC236}">
                <a16:creationId xmlns:a16="http://schemas.microsoft.com/office/drawing/2014/main" id="{51EBFC13-D7FD-ACF5-D06D-016CADD69715}"/>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4172575" flipH="1">
            <a:off x="5833695" y="4197474"/>
            <a:ext cx="670549" cy="9046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8" descr="Up hand drawn arrow Icon - Free PNG &amp; SVG 1563371 - Noun Project">
            <a:extLst>
              <a:ext uri="{FF2B5EF4-FFF2-40B4-BE49-F238E27FC236}">
                <a16:creationId xmlns:a16="http://schemas.microsoft.com/office/drawing/2014/main" id="{B16535DC-5D81-C41F-A44D-31C293D60B6E}"/>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749892" flipH="1">
            <a:off x="8586295" y="4836088"/>
            <a:ext cx="904624" cy="67054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Abgerundetes Rechteck 48">
            <a:extLst>
              <a:ext uri="{FF2B5EF4-FFF2-40B4-BE49-F238E27FC236}">
                <a16:creationId xmlns:a16="http://schemas.microsoft.com/office/drawing/2014/main" id="{350E094A-7F25-CF2B-F7FC-6CFB9D14FF6E}"/>
              </a:ext>
            </a:extLst>
          </p:cNvPr>
          <p:cNvSpPr/>
          <p:nvPr/>
        </p:nvSpPr>
        <p:spPr bwMode="auto">
          <a:xfrm>
            <a:off x="-11671579" y="267794"/>
            <a:ext cx="10293231" cy="642937"/>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1" hangingPunct="1">
              <a:buClr>
                <a:schemeClr val="accent1"/>
              </a:buClr>
              <a:defRPr/>
            </a:pPr>
            <a:r>
              <a:rPr lang="de-CH" sz="1800" dirty="0">
                <a:solidFill>
                  <a:schemeClr val="bg2"/>
                </a:solidFill>
                <a:latin typeface="Century Gothic" panose="020B0502020202020204" pitchFamily="34" charset="0"/>
                <a:ea typeface="MS PGothic" charset="-128"/>
              </a:rPr>
              <a:t>Die Klimaschutzbeiträge der Digitalisierung werden überschätzt.</a:t>
            </a:r>
          </a:p>
        </p:txBody>
      </p:sp>
      <p:sp>
        <p:nvSpPr>
          <p:cNvPr id="50" name="Titel 1">
            <a:extLst>
              <a:ext uri="{FF2B5EF4-FFF2-40B4-BE49-F238E27FC236}">
                <a16:creationId xmlns:a16="http://schemas.microsoft.com/office/drawing/2014/main" id="{40991CDA-A846-7338-7DD6-9B0D387E511A}"/>
              </a:ext>
            </a:extLst>
          </p:cNvPr>
          <p:cNvSpPr txBox="1">
            <a:spLocks/>
          </p:cNvSpPr>
          <p:nvPr/>
        </p:nvSpPr>
        <p:spPr bwMode="auto">
          <a:xfrm>
            <a:off x="-11617968" y="94450"/>
            <a:ext cx="10186008" cy="31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1800" dirty="0">
                <a:solidFill>
                  <a:schemeClr val="bg2"/>
                </a:solidFill>
                <a:latin typeface="Century Gothic" panose="020B0502020202020204" pitchFamily="34" charset="0"/>
                <a:ea typeface="MS PGothic" charset="-128"/>
              </a:rPr>
              <a:t>Problem 1</a:t>
            </a:r>
            <a:endParaRPr lang="de-CH" sz="1800" b="0" kern="0" dirty="0">
              <a:solidFill>
                <a:schemeClr val="bg2"/>
              </a:solidFill>
              <a:latin typeface="Century Gothic" panose="020B0502020202020204" pitchFamily="34" charset="0"/>
            </a:endParaRPr>
          </a:p>
        </p:txBody>
      </p:sp>
    </p:spTree>
    <p:extLst>
      <p:ext uri="{BB962C8B-B14F-4D97-AF65-F5344CB8AC3E}">
        <p14:creationId xmlns:p14="http://schemas.microsoft.com/office/powerpoint/2010/main" val="29353351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328425-8308-B3EF-DFE0-B4796F11A07E}"/>
            </a:ext>
          </a:extLst>
        </p:cNvPr>
        <p:cNvGrpSpPr/>
        <p:nvPr/>
      </p:nvGrpSpPr>
      <p:grpSpPr>
        <a:xfrm>
          <a:off x="0" y="0"/>
          <a:ext cx="0" cy="0"/>
          <a:chOff x="0" y="0"/>
          <a:chExt cx="0" cy="0"/>
        </a:xfrm>
      </p:grpSpPr>
      <p:grpSp>
        <p:nvGrpSpPr>
          <p:cNvPr id="6" name="Gruppieren 5">
            <a:extLst>
              <a:ext uri="{FF2B5EF4-FFF2-40B4-BE49-F238E27FC236}">
                <a16:creationId xmlns:a16="http://schemas.microsoft.com/office/drawing/2014/main" id="{F20D7739-61DB-1DB3-FAF9-92FCA1C41D3C}"/>
              </a:ext>
            </a:extLst>
          </p:cNvPr>
          <p:cNvGrpSpPr/>
          <p:nvPr/>
        </p:nvGrpSpPr>
        <p:grpSpPr>
          <a:xfrm>
            <a:off x="9859" y="1"/>
            <a:ext cx="12182141" cy="6858000"/>
            <a:chOff x="9859" y="1"/>
            <a:chExt cx="12182141" cy="6858000"/>
          </a:xfrm>
        </p:grpSpPr>
        <p:pic>
          <p:nvPicPr>
            <p:cNvPr id="2" name="Picture 2">
              <a:extLst>
                <a:ext uri="{FF2B5EF4-FFF2-40B4-BE49-F238E27FC236}">
                  <a16:creationId xmlns:a16="http://schemas.microsoft.com/office/drawing/2014/main" id="{29890F59-10EB-AA46-1831-124247CE906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6614" r="13966"/>
            <a:stretch/>
          </p:blipFill>
          <p:spPr bwMode="auto">
            <a:xfrm>
              <a:off x="8375470" y="1"/>
              <a:ext cx="38116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E707EDD-4D6A-B190-510F-4AF69AEFAF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3967"/>
            <a:stretch/>
          </p:blipFill>
          <p:spPr bwMode="auto">
            <a:xfrm>
              <a:off x="9859" y="1"/>
              <a:ext cx="9741311"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a:extLst>
                <a:ext uri="{FF2B5EF4-FFF2-40B4-BE49-F238E27FC236}">
                  <a16:creationId xmlns:a16="http://schemas.microsoft.com/office/drawing/2014/main" id="{455440FC-8C35-A4EB-3B1E-D80F72AD2CF9}"/>
                </a:ext>
              </a:extLst>
            </p:cNvPr>
            <p:cNvSpPr txBox="1">
              <a:spLocks/>
            </p:cNvSpPr>
            <p:nvPr/>
          </p:nvSpPr>
          <p:spPr bwMode="auto">
            <a:xfrm>
              <a:off x="6960096" y="451711"/>
              <a:ext cx="4647066"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1200"/>
                </a:spcAft>
                <a:buClr>
                  <a:schemeClr val="accent1"/>
                </a:buClr>
                <a:defRPr/>
              </a:pPr>
              <a:r>
                <a:rPr lang="de-CH" sz="3600" dirty="0" err="1">
                  <a:solidFill>
                    <a:schemeClr val="bg1"/>
                  </a:solidFill>
                  <a:latin typeface="Century Gothic" panose="020B0502020202020204" pitchFamily="34" charset="0"/>
                  <a:ea typeface="MS PGothic" charset="-128"/>
                </a:rPr>
                <a:t>Addictive</a:t>
              </a:r>
              <a:r>
                <a:rPr lang="de-CH" sz="3600" dirty="0">
                  <a:solidFill>
                    <a:schemeClr val="bg1"/>
                  </a:solidFill>
                  <a:latin typeface="Century Gothic" panose="020B0502020202020204" pitchFamily="34" charset="0"/>
                  <a:ea typeface="MS PGothic" charset="-128"/>
                </a:rPr>
                <a:t> Design </a:t>
              </a:r>
              <a:r>
                <a:rPr lang="de-CH" sz="3600" b="0" dirty="0">
                  <a:solidFill>
                    <a:schemeClr val="bg1"/>
                  </a:solidFill>
                  <a:latin typeface="Century Gothic" panose="020B0502020202020204" pitchFamily="34" charset="0"/>
                  <a:ea typeface="MS PGothic" charset="-128"/>
                </a:rPr>
                <a:t>und </a:t>
              </a:r>
              <a:br>
                <a:rPr lang="de-CH" sz="3600" b="0" dirty="0">
                  <a:solidFill>
                    <a:schemeClr val="bg1"/>
                  </a:solidFill>
                  <a:latin typeface="Century Gothic" panose="020B0502020202020204" pitchFamily="34" charset="0"/>
                  <a:ea typeface="MS PGothic" charset="-128"/>
                </a:rPr>
              </a:br>
              <a:r>
                <a:rPr lang="de-CH" sz="3600" dirty="0">
                  <a:solidFill>
                    <a:schemeClr val="bg1"/>
                  </a:solidFill>
                  <a:latin typeface="Century Gothic" panose="020B0502020202020204" pitchFamily="34" charset="0"/>
                  <a:ea typeface="MS PGothic" charset="-128"/>
                </a:rPr>
                <a:t>Dark Patterns</a:t>
              </a:r>
              <a:r>
                <a:rPr lang="de-CH" dirty="0">
                  <a:solidFill>
                    <a:schemeClr val="bg1"/>
                  </a:solidFill>
                  <a:latin typeface="Century Gothic" panose="020B0502020202020204" pitchFamily="34" charset="0"/>
                  <a:ea typeface="MS PGothic" charset="-128"/>
                </a:rPr>
                <a:t>,</a:t>
              </a:r>
            </a:p>
            <a:p>
              <a:pPr algn="r" eaLnBrk="1" hangingPunct="1">
                <a:spcAft>
                  <a:spcPts val="1200"/>
                </a:spcAft>
                <a:buClr>
                  <a:schemeClr val="accent1"/>
                </a:buClr>
                <a:defRPr/>
              </a:pPr>
              <a:r>
                <a:rPr lang="de-CH" b="0" dirty="0">
                  <a:solidFill>
                    <a:schemeClr val="bg1"/>
                  </a:solidFill>
                  <a:latin typeface="Century Gothic" panose="020B0502020202020204" pitchFamily="34" charset="0"/>
                  <a:ea typeface="MS PGothic" charset="-128"/>
                </a:rPr>
                <a:t>die auf sozial-psychologischen Manipulationstechniken beruhen verstärken den Effekt.</a:t>
              </a:r>
            </a:p>
          </p:txBody>
        </p:sp>
        <p:sp>
          <p:nvSpPr>
            <p:cNvPr id="5" name="Rechteck 8">
              <a:extLst>
                <a:ext uri="{FF2B5EF4-FFF2-40B4-BE49-F238E27FC236}">
                  <a16:creationId xmlns:a16="http://schemas.microsoft.com/office/drawing/2014/main" id="{FC6B95E6-8932-C9FD-70F8-85C54A1797C9}"/>
                </a:ext>
              </a:extLst>
            </p:cNvPr>
            <p:cNvSpPr>
              <a:spLocks noChangeArrowheads="1"/>
            </p:cNvSpPr>
            <p:nvPr/>
          </p:nvSpPr>
          <p:spPr bwMode="auto">
            <a:xfrm>
              <a:off x="6337300" y="6611779"/>
              <a:ext cx="58547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solidFill>
                    <a:schemeClr val="bg1"/>
                  </a:solidFill>
                  <a:latin typeface="Century Gothic" panose="020B0502020202020204" pitchFamily="34" charset="0"/>
                </a:rPr>
                <a:t>Bild: </a:t>
              </a:r>
              <a:r>
                <a:rPr lang="de-CH" altLang="de-DE" sz="1000" dirty="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The Economist (2016)</a:t>
              </a:r>
              <a:endParaRPr lang="de-CH" altLang="de-DE" sz="1000" dirty="0">
                <a:solidFill>
                  <a:schemeClr val="bg1"/>
                </a:solidFill>
                <a:latin typeface="Century Gothic" panose="020B0502020202020204" pitchFamily="34" charset="0"/>
              </a:endParaRPr>
            </a:p>
          </p:txBody>
        </p:sp>
      </p:grpSp>
      <p:pic>
        <p:nvPicPr>
          <p:cNvPr id="37" name="Picture 4" descr="Digitalisation creates opportunities and risks for sustainability” |  Research Institute for Sustainability">
            <a:extLst>
              <a:ext uri="{FF2B5EF4-FFF2-40B4-BE49-F238E27FC236}">
                <a16:creationId xmlns:a16="http://schemas.microsoft.com/office/drawing/2014/main" id="{B738289C-73F9-1E95-B4AD-487D6172743F}"/>
              </a:ext>
            </a:extLst>
          </p:cNvPr>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7293323"/>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 name="Text">
            <a:extLst>
              <a:ext uri="{FF2B5EF4-FFF2-40B4-BE49-F238E27FC236}">
                <a16:creationId xmlns:a16="http://schemas.microsoft.com/office/drawing/2014/main" id="{B211A87A-E167-EE7E-D49D-3720DB554CFE}"/>
              </a:ext>
            </a:extLst>
          </p:cNvPr>
          <p:cNvSpPr/>
          <p:nvPr/>
        </p:nvSpPr>
        <p:spPr bwMode="gray">
          <a:xfrm>
            <a:off x="0" y="7293323"/>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9" name="Rechteck 38">
            <a:extLst>
              <a:ext uri="{FF2B5EF4-FFF2-40B4-BE49-F238E27FC236}">
                <a16:creationId xmlns:a16="http://schemas.microsoft.com/office/drawing/2014/main" id="{87734807-3826-2003-83A0-C04A0E986AFA}"/>
              </a:ext>
            </a:extLst>
          </p:cNvPr>
          <p:cNvSpPr/>
          <p:nvPr/>
        </p:nvSpPr>
        <p:spPr bwMode="auto">
          <a:xfrm>
            <a:off x="0" y="8994131"/>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0" name="Rechteck 8">
            <a:extLst>
              <a:ext uri="{FF2B5EF4-FFF2-40B4-BE49-F238E27FC236}">
                <a16:creationId xmlns:a16="http://schemas.microsoft.com/office/drawing/2014/main" id="{AC728A09-FB8A-91B4-6AB7-07F7AE564FD4}"/>
              </a:ext>
            </a:extLst>
          </p:cNvPr>
          <p:cNvSpPr>
            <a:spLocks noChangeArrowheads="1"/>
          </p:cNvSpPr>
          <p:nvPr/>
        </p:nvSpPr>
        <p:spPr bwMode="auto">
          <a:xfrm>
            <a:off x="0" y="13966657"/>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Lange, S. (2023): </a:t>
            </a:r>
            <a:r>
              <a:rPr lang="de-CH" altLang="de-DE" sz="600" dirty="0" err="1">
                <a:solidFill>
                  <a:schemeClr val="bg1"/>
                </a:solidFill>
                <a:latin typeface="Century Gothic" panose="020B0502020202020204" pitchFamily="34" charset="0"/>
              </a:rPr>
              <a:t>Presentation</a:t>
            </a:r>
            <a:r>
              <a:rPr lang="de-CH" altLang="de-DE" sz="600" dirty="0">
                <a:solidFill>
                  <a:schemeClr val="bg1"/>
                </a:solidFill>
                <a:latin typeface="Century Gothic" panose="020B0502020202020204" pitchFamily="34" charset="0"/>
              </a:rPr>
              <a:t> at </a:t>
            </a:r>
            <a:r>
              <a:rPr lang="de-CH" altLang="de-DE" sz="600" dirty="0" err="1">
                <a:solidFill>
                  <a:schemeClr val="bg1"/>
                </a:solidFill>
                <a:latin typeface="Century Gothic" panose="020B0502020202020204" pitchFamily="34" charset="0"/>
              </a:rPr>
              <a:t>the</a:t>
            </a:r>
            <a:r>
              <a:rPr lang="de-CH" altLang="de-DE" sz="600" dirty="0">
                <a:solidFill>
                  <a:schemeClr val="bg1"/>
                </a:solidFill>
                <a:latin typeface="Century Gothic" panose="020B0502020202020204" pitchFamily="34" charset="0"/>
              </a:rPr>
              <a:t> European </a:t>
            </a:r>
            <a:r>
              <a:rPr lang="de-CH" altLang="de-DE" sz="600" dirty="0" err="1">
                <a:solidFill>
                  <a:schemeClr val="bg1"/>
                </a:solidFill>
                <a:latin typeface="Century Gothic" panose="020B0502020202020204" pitchFamily="34" charset="0"/>
              </a:rPr>
              <a:t>Parliament</a:t>
            </a:r>
            <a:r>
              <a:rPr lang="de-CH" altLang="de-DE" sz="600" dirty="0">
                <a:solidFill>
                  <a:schemeClr val="bg1"/>
                </a:solidFill>
                <a:latin typeface="Century Gothic" panose="020B0502020202020204" pitchFamily="34" charset="0"/>
              </a:rPr>
              <a:t> Event: Digital 1.5(°C): EDITION 2: Digital </a:t>
            </a:r>
            <a:r>
              <a:rPr lang="de-CH" altLang="de-DE" sz="600" dirty="0" err="1">
                <a:solidFill>
                  <a:schemeClr val="bg1"/>
                </a:solidFill>
                <a:latin typeface="Century Gothic" panose="020B0502020202020204" pitchFamily="34" charset="0"/>
              </a:rPr>
              <a:t>Reset</a:t>
            </a:r>
            <a:r>
              <a:rPr lang="de-CH" altLang="de-DE" sz="600" dirty="0">
                <a:solidFill>
                  <a:schemeClr val="bg1"/>
                </a:solidFill>
                <a:latin typeface="Century Gothic" panose="020B0502020202020204" pitchFamily="34" charset="0"/>
              </a:rPr>
              <a:t>. </a:t>
            </a:r>
          </a:p>
        </p:txBody>
      </p:sp>
      <p:sp>
        <p:nvSpPr>
          <p:cNvPr id="41" name="Titel 1">
            <a:extLst>
              <a:ext uri="{FF2B5EF4-FFF2-40B4-BE49-F238E27FC236}">
                <a16:creationId xmlns:a16="http://schemas.microsoft.com/office/drawing/2014/main" id="{1AB0F759-A1F0-0DC0-F2CA-663E55D397E6}"/>
              </a:ext>
            </a:extLst>
          </p:cNvPr>
          <p:cNvSpPr txBox="1">
            <a:spLocks/>
          </p:cNvSpPr>
          <p:nvPr/>
        </p:nvSpPr>
        <p:spPr bwMode="auto">
          <a:xfrm>
            <a:off x="407368" y="7764206"/>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a:solidFill>
                  <a:schemeClr val="bg1"/>
                </a:solidFill>
                <a:latin typeface="Century Gothic" panose="020B0502020202020204" pitchFamily="34" charset="0"/>
                <a:ea typeface="MS PGothic" charset="-128"/>
              </a:rPr>
              <a:t>Die Digitalisierung ist kein Selbstläufer für den Klimaschutz und könnte ohne gezielte Massnahmen die Herausforderungen noch verschärfen.</a:t>
            </a:r>
            <a:endParaRPr lang="de-CH" b="0" kern="0" dirty="0">
              <a:solidFill>
                <a:schemeClr val="bg1"/>
              </a:solidFill>
              <a:latin typeface="Century Gothic" panose="020B0502020202020204" pitchFamily="34" charset="0"/>
            </a:endParaRPr>
          </a:p>
        </p:txBody>
      </p:sp>
      <p:grpSp>
        <p:nvGrpSpPr>
          <p:cNvPr id="42" name="Gruppieren 41">
            <a:extLst>
              <a:ext uri="{FF2B5EF4-FFF2-40B4-BE49-F238E27FC236}">
                <a16:creationId xmlns:a16="http://schemas.microsoft.com/office/drawing/2014/main" id="{84868F56-4D0F-F868-56F5-C4C94B419AF9}"/>
              </a:ext>
            </a:extLst>
          </p:cNvPr>
          <p:cNvGrpSpPr/>
          <p:nvPr/>
        </p:nvGrpSpPr>
        <p:grpSpPr>
          <a:xfrm>
            <a:off x="2531604" y="9210155"/>
            <a:ext cx="7128792" cy="3911925"/>
            <a:chOff x="2531604" y="1916832"/>
            <a:chExt cx="7128792" cy="3911925"/>
          </a:xfrm>
          <a:effectLst>
            <a:outerShdw blurRad="50800" dist="38100" dir="2700000" algn="tl" rotWithShape="0">
              <a:prstClr val="black">
                <a:alpha val="40000"/>
              </a:prstClr>
            </a:outerShdw>
          </a:effectLst>
        </p:grpSpPr>
        <p:sp>
          <p:nvSpPr>
            <p:cNvPr id="43" name="Rechteck 42">
              <a:extLst>
                <a:ext uri="{FF2B5EF4-FFF2-40B4-BE49-F238E27FC236}">
                  <a16:creationId xmlns:a16="http://schemas.microsoft.com/office/drawing/2014/main" id="{2ACFE919-F1A7-992A-9441-99E2C990E441}"/>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44" name="Abgerundetes Rechteck 43">
              <a:extLst>
                <a:ext uri="{FF2B5EF4-FFF2-40B4-BE49-F238E27FC236}">
                  <a16:creationId xmlns:a16="http://schemas.microsoft.com/office/drawing/2014/main" id="{C9DEA4D3-A989-34BA-1F56-6EE96EC1416E}"/>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5" name="Abgerundetes Rechteck 44">
              <a:extLst>
                <a:ext uri="{FF2B5EF4-FFF2-40B4-BE49-F238E27FC236}">
                  <a16:creationId xmlns:a16="http://schemas.microsoft.com/office/drawing/2014/main" id="{CED2DA1F-4556-C27A-AFCC-A760FFD58993}"/>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6" name="Ecken des Rechtecks auf der gleichen Seite abrunden 45">
              <a:extLst>
                <a:ext uri="{FF2B5EF4-FFF2-40B4-BE49-F238E27FC236}">
                  <a16:creationId xmlns:a16="http://schemas.microsoft.com/office/drawing/2014/main" id="{8DAD7679-F9A1-1AAC-8DF9-59D36C606BD0}"/>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7" name="Abgerundetes Rechteck 46">
              <a:extLst>
                <a:ext uri="{FF2B5EF4-FFF2-40B4-BE49-F238E27FC236}">
                  <a16:creationId xmlns:a16="http://schemas.microsoft.com/office/drawing/2014/main" id="{A8062546-B265-F4F6-8227-7F448543B0B6}"/>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8" name="Oval 47">
              <a:extLst>
                <a:ext uri="{FF2B5EF4-FFF2-40B4-BE49-F238E27FC236}">
                  <a16:creationId xmlns:a16="http://schemas.microsoft.com/office/drawing/2014/main" id="{45F15412-5A46-9896-6262-37F14E6C252A}"/>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9" name="Abgerundetes Rechteck 48">
              <a:extLst>
                <a:ext uri="{FF2B5EF4-FFF2-40B4-BE49-F238E27FC236}">
                  <a16:creationId xmlns:a16="http://schemas.microsoft.com/office/drawing/2014/main" id="{BC2779C4-46F4-86CA-6FFD-579F626FB66D}"/>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50" name="Abgerundetes Rechteck 49">
              <a:extLst>
                <a:ext uri="{FF2B5EF4-FFF2-40B4-BE49-F238E27FC236}">
                  <a16:creationId xmlns:a16="http://schemas.microsoft.com/office/drawing/2014/main" id="{494717E2-6AF3-D22E-D31F-9C3F1301B799}"/>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51" name="Gerade Verbindung 50">
              <a:extLst>
                <a:ext uri="{FF2B5EF4-FFF2-40B4-BE49-F238E27FC236}">
                  <a16:creationId xmlns:a16="http://schemas.microsoft.com/office/drawing/2014/main" id="{1AF4960C-1BBC-5342-C527-6E45B6A37C36}"/>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52" name="Gerade Verbindung 51">
              <a:extLst>
                <a:ext uri="{FF2B5EF4-FFF2-40B4-BE49-F238E27FC236}">
                  <a16:creationId xmlns:a16="http://schemas.microsoft.com/office/drawing/2014/main" id="{A95B02D8-8627-26B9-A3F2-796AA412FFB2}"/>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53" name="Oval 52">
              <a:extLst>
                <a:ext uri="{FF2B5EF4-FFF2-40B4-BE49-F238E27FC236}">
                  <a16:creationId xmlns:a16="http://schemas.microsoft.com/office/drawing/2014/main" id="{99392BA7-F246-B6BF-421C-F8ACC5594234}"/>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54" name="Oval 53">
              <a:extLst>
                <a:ext uri="{FF2B5EF4-FFF2-40B4-BE49-F238E27FC236}">
                  <a16:creationId xmlns:a16="http://schemas.microsoft.com/office/drawing/2014/main" id="{8849B319-7233-DDD3-A608-5CC1B46F3508}"/>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55" name="Gruppieren 54">
              <a:extLst>
                <a:ext uri="{FF2B5EF4-FFF2-40B4-BE49-F238E27FC236}">
                  <a16:creationId xmlns:a16="http://schemas.microsoft.com/office/drawing/2014/main" id="{D57CE570-319C-E1FD-D114-FAA8E954A876}"/>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64" name="Abgerundetes Rechteck 63">
                <a:extLst>
                  <a:ext uri="{FF2B5EF4-FFF2-40B4-BE49-F238E27FC236}">
                    <a16:creationId xmlns:a16="http://schemas.microsoft.com/office/drawing/2014/main" id="{E58B4714-BCD7-3628-38D8-44A2A2FC0FA3}"/>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Fussabdruck</a:t>
                </a:r>
              </a:p>
            </p:txBody>
          </p:sp>
          <p:sp>
            <p:nvSpPr>
              <p:cNvPr id="65" name="Abgerundetes Rechteck 64">
                <a:extLst>
                  <a:ext uri="{FF2B5EF4-FFF2-40B4-BE49-F238E27FC236}">
                    <a16:creationId xmlns:a16="http://schemas.microsoft.com/office/drawing/2014/main" id="{C17AF0C2-1301-CC9C-DFAF-0A01DEF90AEF}"/>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Rebound</a:t>
                </a:r>
              </a:p>
            </p:txBody>
          </p:sp>
        </p:grpSp>
        <p:sp>
          <p:nvSpPr>
            <p:cNvPr id="56" name="Oval 55">
              <a:extLst>
                <a:ext uri="{FF2B5EF4-FFF2-40B4-BE49-F238E27FC236}">
                  <a16:creationId xmlns:a16="http://schemas.microsoft.com/office/drawing/2014/main" id="{093690DD-0AD5-E50C-6D58-42F2D3BB389B}"/>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57" name="Oval 56">
              <a:extLst>
                <a:ext uri="{FF2B5EF4-FFF2-40B4-BE49-F238E27FC236}">
                  <a16:creationId xmlns:a16="http://schemas.microsoft.com/office/drawing/2014/main" id="{54DF639F-4360-7C88-DC0E-D4687D47602B}"/>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58" name="Gruppieren 57">
              <a:extLst>
                <a:ext uri="{FF2B5EF4-FFF2-40B4-BE49-F238E27FC236}">
                  <a16:creationId xmlns:a16="http://schemas.microsoft.com/office/drawing/2014/main" id="{F9DB58A5-F3BC-8928-B460-3E3CE2CB1461}"/>
                </a:ext>
              </a:extLst>
            </p:cNvPr>
            <p:cNvGrpSpPr/>
            <p:nvPr/>
          </p:nvGrpSpPr>
          <p:grpSpPr>
            <a:xfrm>
              <a:off x="3037765" y="3524166"/>
              <a:ext cx="1219575" cy="864445"/>
              <a:chOff x="3191117" y="3524166"/>
              <a:chExt cx="1060714" cy="864445"/>
            </a:xfrm>
          </p:grpSpPr>
          <p:sp>
            <p:nvSpPr>
              <p:cNvPr id="61" name="Abgerundetes Rechteck 60">
                <a:extLst>
                  <a:ext uri="{FF2B5EF4-FFF2-40B4-BE49-F238E27FC236}">
                    <a16:creationId xmlns:a16="http://schemas.microsoft.com/office/drawing/2014/main" id="{8B47BFE0-10EB-4030-6B5C-93D07497FC56}"/>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Substitution</a:t>
                </a:r>
              </a:p>
            </p:txBody>
          </p:sp>
          <p:sp>
            <p:nvSpPr>
              <p:cNvPr id="62" name="Abgerundetes Rechteck 61">
                <a:extLst>
                  <a:ext uri="{FF2B5EF4-FFF2-40B4-BE49-F238E27FC236}">
                    <a16:creationId xmlns:a16="http://schemas.microsoft.com/office/drawing/2014/main" id="{CFCF341A-B0DD-1F7E-D3DF-7DD3C1C27A4B}"/>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Information</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sp>
            <p:nvSpPr>
              <p:cNvPr id="63" name="Abgerundetes Rechteck 62">
                <a:extLst>
                  <a:ext uri="{FF2B5EF4-FFF2-40B4-BE49-F238E27FC236}">
                    <a16:creationId xmlns:a16="http://schemas.microsoft.com/office/drawing/2014/main" id="{F8B38E33-3F4F-AC47-DDE4-960D502DAD53}"/>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Optimierung</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grpSp>
        <p:sp>
          <p:nvSpPr>
            <p:cNvPr id="59" name="Abgerundetes Rechteck 58">
              <a:extLst>
                <a:ext uri="{FF2B5EF4-FFF2-40B4-BE49-F238E27FC236}">
                  <a16:creationId xmlns:a16="http://schemas.microsoft.com/office/drawing/2014/main" id="{A761ABD0-B206-3ED7-2447-DEFBA5191E1E}"/>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Zunahme</a:t>
              </a:r>
            </a:p>
          </p:txBody>
        </p:sp>
        <p:sp>
          <p:nvSpPr>
            <p:cNvPr id="60" name="Abgerundetes Rechteck 59">
              <a:extLst>
                <a:ext uri="{FF2B5EF4-FFF2-40B4-BE49-F238E27FC236}">
                  <a16:creationId xmlns:a16="http://schemas.microsoft.com/office/drawing/2014/main" id="{4EFB15D7-D2F8-6F1D-6F9A-520D81369C5D}"/>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Abnahme</a:t>
              </a:r>
            </a:p>
          </p:txBody>
        </p:sp>
      </p:grpSp>
      <p:sp>
        <p:nvSpPr>
          <p:cNvPr id="66" name="Abgerundetes Rechteck 65">
            <a:extLst>
              <a:ext uri="{FF2B5EF4-FFF2-40B4-BE49-F238E27FC236}">
                <a16:creationId xmlns:a16="http://schemas.microsoft.com/office/drawing/2014/main" id="{FA2F1953-F33D-684B-9668-4A82DF090E0F}"/>
              </a:ext>
            </a:extLst>
          </p:cNvPr>
          <p:cNvSpPr/>
          <p:nvPr/>
        </p:nvSpPr>
        <p:spPr bwMode="auto">
          <a:xfrm>
            <a:off x="5565643" y="13306953"/>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2400" b="0" i="0" u="none" strike="noStrike" cap="none" normalizeH="0" baseline="0" dirty="0">
                <a:ln>
                  <a:noFill/>
                </a:ln>
                <a:effectLst/>
                <a:latin typeface="Century Gothic" panose="020B0502020202020204" pitchFamily="34" charset="0"/>
                <a:ea typeface="Arial" charset="0"/>
                <a:cs typeface="Arial" charset="0"/>
              </a:rPr>
              <a:t>Nullsummenspiel</a:t>
            </a:r>
          </a:p>
        </p:txBody>
      </p:sp>
      <p:sp>
        <p:nvSpPr>
          <p:cNvPr id="23" name="Text">
            <a:extLst>
              <a:ext uri="{FF2B5EF4-FFF2-40B4-BE49-F238E27FC236}">
                <a16:creationId xmlns:a16="http://schemas.microsoft.com/office/drawing/2014/main" id="{3F95521A-5A2F-EDDA-E6C8-0E40A5AB19DE}"/>
              </a:ext>
            </a:extLst>
          </p:cNvPr>
          <p:cNvSpPr/>
          <p:nvPr/>
        </p:nvSpPr>
        <p:spPr bwMode="gray">
          <a:xfrm>
            <a:off x="-4856472"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4" name="Text">
            <a:extLst>
              <a:ext uri="{FF2B5EF4-FFF2-40B4-BE49-F238E27FC236}">
                <a16:creationId xmlns:a16="http://schemas.microsoft.com/office/drawing/2014/main" id="{C320B324-A001-65D8-812C-3650727CA099}"/>
              </a:ext>
            </a:extLst>
          </p:cNvPr>
          <p:cNvSpPr/>
          <p:nvPr/>
        </p:nvSpPr>
        <p:spPr bwMode="gray">
          <a:xfrm>
            <a:off x="-7900672"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5" name="Text">
            <a:extLst>
              <a:ext uri="{FF2B5EF4-FFF2-40B4-BE49-F238E27FC236}">
                <a16:creationId xmlns:a16="http://schemas.microsoft.com/office/drawing/2014/main" id="{63C69E57-5DD4-9286-925E-1C8F2703FD17}"/>
              </a:ext>
            </a:extLst>
          </p:cNvPr>
          <p:cNvSpPr/>
          <p:nvPr/>
        </p:nvSpPr>
        <p:spPr bwMode="gray">
          <a:xfrm>
            <a:off x="-10945015"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6" name="Text">
            <a:extLst>
              <a:ext uri="{FF2B5EF4-FFF2-40B4-BE49-F238E27FC236}">
                <a16:creationId xmlns:a16="http://schemas.microsoft.com/office/drawing/2014/main" id="{39BF956A-9A99-6DD7-C10C-903A8D565B1A}"/>
              </a:ext>
            </a:extLst>
          </p:cNvPr>
          <p:cNvSpPr/>
          <p:nvPr/>
        </p:nvSpPr>
        <p:spPr bwMode="gray">
          <a:xfrm>
            <a:off x="-13989072"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7" name="Inhaltsplatzhalter 2">
            <a:extLst>
              <a:ext uri="{FF2B5EF4-FFF2-40B4-BE49-F238E27FC236}">
                <a16:creationId xmlns:a16="http://schemas.microsoft.com/office/drawing/2014/main" id="{86DB1D64-B1E9-7FBE-BAFD-9926BE25A3C9}"/>
              </a:ext>
            </a:extLst>
          </p:cNvPr>
          <p:cNvSpPr txBox="1">
            <a:spLocks/>
          </p:cNvSpPr>
          <p:nvPr/>
        </p:nvSpPr>
        <p:spPr>
          <a:xfrm>
            <a:off x="-13827224"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28" name="Inhaltsplatzhalter 2">
            <a:extLst>
              <a:ext uri="{FF2B5EF4-FFF2-40B4-BE49-F238E27FC236}">
                <a16:creationId xmlns:a16="http://schemas.microsoft.com/office/drawing/2014/main" id="{5FE50D44-1526-7B84-1934-A1EF6250E420}"/>
              </a:ext>
            </a:extLst>
          </p:cNvPr>
          <p:cNvSpPr txBox="1">
            <a:spLocks/>
          </p:cNvSpPr>
          <p:nvPr/>
        </p:nvSpPr>
        <p:spPr>
          <a:xfrm>
            <a:off x="-4694624"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29" name="Inhaltsplatzhalter 2">
            <a:extLst>
              <a:ext uri="{FF2B5EF4-FFF2-40B4-BE49-F238E27FC236}">
                <a16:creationId xmlns:a16="http://schemas.microsoft.com/office/drawing/2014/main" id="{836AE6B2-B04C-E14F-9D0B-5D23479B9121}"/>
              </a:ext>
            </a:extLst>
          </p:cNvPr>
          <p:cNvSpPr txBox="1">
            <a:spLocks/>
          </p:cNvSpPr>
          <p:nvPr/>
        </p:nvSpPr>
        <p:spPr>
          <a:xfrm>
            <a:off x="-10927183"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30" name="Picture 2" descr="Substitution - Free sports and competition icons">
            <a:extLst>
              <a:ext uri="{FF2B5EF4-FFF2-40B4-BE49-F238E27FC236}">
                <a16:creationId xmlns:a16="http://schemas.microsoft.com/office/drawing/2014/main" id="{0403958D-A88A-39DB-2B12-D1308171FF9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34098"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1" name="Picture 6" descr="Rebound - Kostenlose pfeile Icons">
            <a:extLst>
              <a:ext uri="{FF2B5EF4-FFF2-40B4-BE49-F238E27FC236}">
                <a16:creationId xmlns:a16="http://schemas.microsoft.com/office/drawing/2014/main" id="{5376EB0F-4BF4-9231-E861-02C642BEBF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3577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2" name="Picture 8" descr="Analysis - Free seo and web icons">
            <a:extLst>
              <a:ext uri="{FF2B5EF4-FFF2-40B4-BE49-F238E27FC236}">
                <a16:creationId xmlns:a16="http://schemas.microsoft.com/office/drawing/2014/main" id="{62FE9CDE-84AB-4096-4368-A201C44B7C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77645"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3" name="Inhaltsplatzhalter 2">
            <a:extLst>
              <a:ext uri="{FF2B5EF4-FFF2-40B4-BE49-F238E27FC236}">
                <a16:creationId xmlns:a16="http://schemas.microsoft.com/office/drawing/2014/main" id="{1B6AD1A2-B60A-5259-66F8-B88496C86E31}"/>
              </a:ext>
            </a:extLst>
          </p:cNvPr>
          <p:cNvSpPr txBox="1">
            <a:spLocks/>
          </p:cNvSpPr>
          <p:nvPr/>
        </p:nvSpPr>
        <p:spPr>
          <a:xfrm>
            <a:off x="-784922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34" name="Picture 2" descr="Optimization - Free social media icons">
            <a:extLst>
              <a:ext uri="{FF2B5EF4-FFF2-40B4-BE49-F238E27FC236}">
                <a16:creationId xmlns:a16="http://schemas.microsoft.com/office/drawing/2014/main" id="{6D3C7FD4-5D3F-A8BC-0D27-39F865D8E1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43413"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5" name="Inhaltsplatzhalter 2">
            <a:extLst>
              <a:ext uri="{FF2B5EF4-FFF2-40B4-BE49-F238E27FC236}">
                <a16:creationId xmlns:a16="http://schemas.microsoft.com/office/drawing/2014/main" id="{A5553B0E-3518-AF82-2B00-A994F58698E8}"/>
              </a:ext>
            </a:extLst>
          </p:cNvPr>
          <p:cNvSpPr txBox="1">
            <a:spLocks/>
          </p:cNvSpPr>
          <p:nvPr/>
        </p:nvSpPr>
        <p:spPr>
          <a:xfrm>
            <a:off x="-13827224"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36" name="Inhaltsplatzhalter 2">
            <a:extLst>
              <a:ext uri="{FF2B5EF4-FFF2-40B4-BE49-F238E27FC236}">
                <a16:creationId xmlns:a16="http://schemas.microsoft.com/office/drawing/2014/main" id="{DA8566B9-A8AA-5E6C-CA73-3AF97F523A5B}"/>
              </a:ext>
            </a:extLst>
          </p:cNvPr>
          <p:cNvSpPr txBox="1">
            <a:spLocks/>
          </p:cNvSpPr>
          <p:nvPr/>
        </p:nvSpPr>
        <p:spPr>
          <a:xfrm>
            <a:off x="-4694624"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67" name="Inhaltsplatzhalter 2">
            <a:extLst>
              <a:ext uri="{FF2B5EF4-FFF2-40B4-BE49-F238E27FC236}">
                <a16:creationId xmlns:a16="http://schemas.microsoft.com/office/drawing/2014/main" id="{CF3B4DA1-8B4F-291D-AD7E-AFA2DE2691AD}"/>
              </a:ext>
            </a:extLst>
          </p:cNvPr>
          <p:cNvSpPr txBox="1">
            <a:spLocks/>
          </p:cNvSpPr>
          <p:nvPr/>
        </p:nvSpPr>
        <p:spPr>
          <a:xfrm>
            <a:off x="-10927183"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68" name="Inhaltsplatzhalter 2">
            <a:extLst>
              <a:ext uri="{FF2B5EF4-FFF2-40B4-BE49-F238E27FC236}">
                <a16:creationId xmlns:a16="http://schemas.microsoft.com/office/drawing/2014/main" id="{C08E70F9-9610-0169-76B6-F22962320E8E}"/>
              </a:ext>
            </a:extLst>
          </p:cNvPr>
          <p:cNvSpPr txBox="1">
            <a:spLocks/>
          </p:cNvSpPr>
          <p:nvPr/>
        </p:nvSpPr>
        <p:spPr>
          <a:xfrm>
            <a:off x="-784922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spTree>
    <p:extLst>
      <p:ext uri="{BB962C8B-B14F-4D97-AF65-F5344CB8AC3E}">
        <p14:creationId xmlns:p14="http://schemas.microsoft.com/office/powerpoint/2010/main" val="12921658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68BF8-FC85-F410-E86B-375502D29175}"/>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287DAC10-4D22-229F-4BA6-E3B18BF51EF9}"/>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44A604C4-3BDC-410A-52C2-332C7A094F00}"/>
              </a:ext>
            </a:extLst>
          </p:cNvPr>
          <p:cNvSpPr/>
          <p:nvPr/>
        </p:nvSpPr>
        <p:spPr bwMode="gray">
          <a:xfrm>
            <a:off x="6087800"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EFFB522E-5C7E-6526-173F-CE87B8270549}"/>
              </a:ext>
            </a:extLst>
          </p:cNvPr>
          <p:cNvSpPr/>
          <p:nvPr/>
        </p:nvSpPr>
        <p:spPr bwMode="gray">
          <a:xfrm>
            <a:off x="304345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F6E7F360-6C82-6817-D7E4-9CCB5B5D206F}"/>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22F720DF-AE20-3DC0-E9F0-D038DF6F30BC}"/>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16E21B2A-DFA7-D2D1-EBDA-5800B074841C}"/>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Rebound</a:t>
            </a:r>
          </a:p>
        </p:txBody>
      </p:sp>
      <p:sp>
        <p:nvSpPr>
          <p:cNvPr id="11" name="Inhaltsplatzhalter 2">
            <a:extLst>
              <a:ext uri="{FF2B5EF4-FFF2-40B4-BE49-F238E27FC236}">
                <a16:creationId xmlns:a16="http://schemas.microsoft.com/office/drawing/2014/main" id="{0FB49046-E8AC-3AEC-8F1B-37D198FDFCF3}"/>
              </a:ext>
            </a:extLst>
          </p:cNvPr>
          <p:cNvSpPr txBox="1">
            <a:spLocks/>
          </p:cNvSpPr>
          <p:nvPr/>
        </p:nvSpPr>
        <p:spPr>
          <a:xfrm>
            <a:off x="306128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Optimierung</a:t>
            </a:r>
          </a:p>
        </p:txBody>
      </p:sp>
      <p:pic>
        <p:nvPicPr>
          <p:cNvPr id="1026" name="Picture 2" descr="Substitution - Free sports and competition icons">
            <a:extLst>
              <a:ext uri="{FF2B5EF4-FFF2-40B4-BE49-F238E27FC236}">
                <a16:creationId xmlns:a16="http://schemas.microsoft.com/office/drawing/2014/main" id="{0F121A6D-B1E7-77B8-F6FD-4E61191901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A0B3ED58-12A0-7089-CC83-27A5B88F3E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53478763-F4B7-20B5-AE67-98F2E0590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82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9DEA2FF4-0B85-95B8-6B3B-AC130D100832}"/>
              </a:ext>
            </a:extLst>
          </p:cNvPr>
          <p:cNvSpPr txBox="1">
            <a:spLocks/>
          </p:cNvSpPr>
          <p:nvPr/>
        </p:nvSpPr>
        <p:spPr>
          <a:xfrm>
            <a:off x="61392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3200" b="1" kern="0" dirty="0">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B8033F59-0D52-2F4E-28B6-2993A53136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05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729E9FFD-8AB3-C6C9-8BA5-18C1CAFE1145}"/>
              </a:ext>
            </a:extLst>
          </p:cNvPr>
          <p:cNvSpPr txBox="1">
            <a:spLocks/>
          </p:cNvSpPr>
          <p:nvPr/>
        </p:nvSpPr>
        <p:spPr>
          <a:xfrm>
            <a:off x="1612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Digital anstatt analog</a:t>
            </a:r>
          </a:p>
        </p:txBody>
      </p:sp>
      <p:sp>
        <p:nvSpPr>
          <p:cNvPr id="7" name="Inhaltsplatzhalter 2">
            <a:extLst>
              <a:ext uri="{FF2B5EF4-FFF2-40B4-BE49-F238E27FC236}">
                <a16:creationId xmlns:a16="http://schemas.microsoft.com/office/drawing/2014/main" id="{A3016CAD-339A-8965-9699-B96D7B974A5E}"/>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da günstiger und bequemer</a:t>
            </a:r>
          </a:p>
        </p:txBody>
      </p:sp>
      <p:sp>
        <p:nvSpPr>
          <p:cNvPr id="8" name="Inhaltsplatzhalter 2">
            <a:extLst>
              <a:ext uri="{FF2B5EF4-FFF2-40B4-BE49-F238E27FC236}">
                <a16:creationId xmlns:a16="http://schemas.microsoft.com/office/drawing/2014/main" id="{AE26557B-0498-2A4A-933E-F5785AF73450}"/>
              </a:ext>
            </a:extLst>
          </p:cNvPr>
          <p:cNvSpPr txBox="1">
            <a:spLocks/>
          </p:cNvSpPr>
          <p:nvPr/>
        </p:nvSpPr>
        <p:spPr>
          <a:xfrm>
            <a:off x="306128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Mehr mit weniger</a:t>
            </a:r>
          </a:p>
        </p:txBody>
      </p:sp>
      <p:sp>
        <p:nvSpPr>
          <p:cNvPr id="9" name="Inhaltsplatzhalter 2">
            <a:extLst>
              <a:ext uri="{FF2B5EF4-FFF2-40B4-BE49-F238E27FC236}">
                <a16:creationId xmlns:a16="http://schemas.microsoft.com/office/drawing/2014/main" id="{BDD25C32-F501-56C3-C11C-43A8A2DD8AAB}"/>
              </a:ext>
            </a:extLst>
          </p:cNvPr>
          <p:cNvSpPr txBox="1">
            <a:spLocks/>
          </p:cNvSpPr>
          <p:nvPr/>
        </p:nvSpPr>
        <p:spPr>
          <a:xfrm>
            <a:off x="61392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de-CH" sz="2800" kern="0" dirty="0">
                <a:solidFill>
                  <a:schemeClr val="bg1"/>
                </a:solidFill>
                <a:latin typeface="Century Gothic" panose="020B0502020202020204" pitchFamily="34" charset="0"/>
              </a:rPr>
              <a:t>Transparenter und gezielter</a:t>
            </a:r>
          </a:p>
        </p:txBody>
      </p:sp>
      <p:pic>
        <p:nvPicPr>
          <p:cNvPr id="20" name="Picture 4" descr="Digitalisation creates opportunities and risks for sustainability” |  Research Institute for Sustainability">
            <a:extLst>
              <a:ext uri="{FF2B5EF4-FFF2-40B4-BE49-F238E27FC236}">
                <a16:creationId xmlns:a16="http://schemas.microsoft.com/office/drawing/2014/main" id="{F73279D3-F6DE-FC7C-BC3B-002DC0423710}"/>
              </a:ext>
            </a:extLst>
          </p:cNvPr>
          <p:cNvPicPr>
            <a:picLocks noChangeAspect="1" noChangeArrowheads="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8005326"/>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
            <a:extLst>
              <a:ext uri="{FF2B5EF4-FFF2-40B4-BE49-F238E27FC236}">
                <a16:creationId xmlns:a16="http://schemas.microsoft.com/office/drawing/2014/main" id="{CEE581EC-A03F-EB8C-B3C5-CEA0EC89E6B5}"/>
              </a:ext>
            </a:extLst>
          </p:cNvPr>
          <p:cNvSpPr/>
          <p:nvPr/>
        </p:nvSpPr>
        <p:spPr bwMode="gray">
          <a:xfrm>
            <a:off x="0" y="8005326"/>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2" name="Rechteck 21">
            <a:extLst>
              <a:ext uri="{FF2B5EF4-FFF2-40B4-BE49-F238E27FC236}">
                <a16:creationId xmlns:a16="http://schemas.microsoft.com/office/drawing/2014/main" id="{04B3D830-D031-FFEA-4BD2-797B8B4446CA}"/>
              </a:ext>
            </a:extLst>
          </p:cNvPr>
          <p:cNvSpPr/>
          <p:nvPr/>
        </p:nvSpPr>
        <p:spPr bwMode="auto">
          <a:xfrm>
            <a:off x="0" y="9706134"/>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23" name="Rechteck 8">
            <a:extLst>
              <a:ext uri="{FF2B5EF4-FFF2-40B4-BE49-F238E27FC236}">
                <a16:creationId xmlns:a16="http://schemas.microsoft.com/office/drawing/2014/main" id="{1BC8BB60-A511-9E0C-2B9C-04C8905A847D}"/>
              </a:ext>
            </a:extLst>
          </p:cNvPr>
          <p:cNvSpPr>
            <a:spLocks noChangeArrowheads="1"/>
          </p:cNvSpPr>
          <p:nvPr/>
        </p:nvSpPr>
        <p:spPr bwMode="auto">
          <a:xfrm>
            <a:off x="0" y="14678660"/>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Lange, S. (2023): </a:t>
            </a:r>
            <a:r>
              <a:rPr lang="de-CH" altLang="de-DE" sz="600" dirty="0" err="1">
                <a:solidFill>
                  <a:schemeClr val="bg1"/>
                </a:solidFill>
                <a:latin typeface="Century Gothic" panose="020B0502020202020204" pitchFamily="34" charset="0"/>
              </a:rPr>
              <a:t>Presentation</a:t>
            </a:r>
            <a:r>
              <a:rPr lang="de-CH" altLang="de-DE" sz="600" dirty="0">
                <a:solidFill>
                  <a:schemeClr val="bg1"/>
                </a:solidFill>
                <a:latin typeface="Century Gothic" panose="020B0502020202020204" pitchFamily="34" charset="0"/>
              </a:rPr>
              <a:t> at </a:t>
            </a:r>
            <a:r>
              <a:rPr lang="de-CH" altLang="de-DE" sz="600" dirty="0" err="1">
                <a:solidFill>
                  <a:schemeClr val="bg1"/>
                </a:solidFill>
                <a:latin typeface="Century Gothic" panose="020B0502020202020204" pitchFamily="34" charset="0"/>
              </a:rPr>
              <a:t>the</a:t>
            </a:r>
            <a:r>
              <a:rPr lang="de-CH" altLang="de-DE" sz="600" dirty="0">
                <a:solidFill>
                  <a:schemeClr val="bg1"/>
                </a:solidFill>
                <a:latin typeface="Century Gothic" panose="020B0502020202020204" pitchFamily="34" charset="0"/>
              </a:rPr>
              <a:t> European </a:t>
            </a:r>
            <a:r>
              <a:rPr lang="de-CH" altLang="de-DE" sz="600" dirty="0" err="1">
                <a:solidFill>
                  <a:schemeClr val="bg1"/>
                </a:solidFill>
                <a:latin typeface="Century Gothic" panose="020B0502020202020204" pitchFamily="34" charset="0"/>
              </a:rPr>
              <a:t>Parliament</a:t>
            </a:r>
            <a:r>
              <a:rPr lang="de-CH" altLang="de-DE" sz="600" dirty="0">
                <a:solidFill>
                  <a:schemeClr val="bg1"/>
                </a:solidFill>
                <a:latin typeface="Century Gothic" panose="020B0502020202020204" pitchFamily="34" charset="0"/>
              </a:rPr>
              <a:t> Event: Digital 1.5(°C): EDITION 2: Digital </a:t>
            </a:r>
            <a:r>
              <a:rPr lang="de-CH" altLang="de-DE" sz="600" dirty="0" err="1">
                <a:solidFill>
                  <a:schemeClr val="bg1"/>
                </a:solidFill>
                <a:latin typeface="Century Gothic" panose="020B0502020202020204" pitchFamily="34" charset="0"/>
              </a:rPr>
              <a:t>Reset</a:t>
            </a:r>
            <a:r>
              <a:rPr lang="de-CH" altLang="de-DE" sz="600" dirty="0">
                <a:solidFill>
                  <a:schemeClr val="bg1"/>
                </a:solidFill>
                <a:latin typeface="Century Gothic" panose="020B0502020202020204" pitchFamily="34" charset="0"/>
              </a:rPr>
              <a:t>. </a:t>
            </a:r>
          </a:p>
        </p:txBody>
      </p:sp>
      <p:sp>
        <p:nvSpPr>
          <p:cNvPr id="24" name="Titel 1">
            <a:extLst>
              <a:ext uri="{FF2B5EF4-FFF2-40B4-BE49-F238E27FC236}">
                <a16:creationId xmlns:a16="http://schemas.microsoft.com/office/drawing/2014/main" id="{A6BBA96C-BBB5-710E-8703-B811E09343D6}"/>
              </a:ext>
            </a:extLst>
          </p:cNvPr>
          <p:cNvSpPr txBox="1">
            <a:spLocks/>
          </p:cNvSpPr>
          <p:nvPr/>
        </p:nvSpPr>
        <p:spPr bwMode="auto">
          <a:xfrm>
            <a:off x="407368" y="8476209"/>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a:solidFill>
                  <a:schemeClr val="bg1"/>
                </a:solidFill>
                <a:latin typeface="Century Gothic" panose="020B0502020202020204" pitchFamily="34" charset="0"/>
                <a:ea typeface="MS PGothic" charset="-128"/>
              </a:rPr>
              <a:t>Die Digitalisierung ist kein Selbstläufer für den Klimaschutz und könnte ohne gezielte Massnahmen die Herausforderungen noch verschärfen.</a:t>
            </a:r>
            <a:endParaRPr lang="de-CH" b="0" kern="0" dirty="0">
              <a:solidFill>
                <a:schemeClr val="bg1"/>
              </a:solidFill>
              <a:latin typeface="Century Gothic" panose="020B0502020202020204" pitchFamily="34" charset="0"/>
            </a:endParaRPr>
          </a:p>
        </p:txBody>
      </p:sp>
      <p:grpSp>
        <p:nvGrpSpPr>
          <p:cNvPr id="25" name="Gruppieren 24">
            <a:extLst>
              <a:ext uri="{FF2B5EF4-FFF2-40B4-BE49-F238E27FC236}">
                <a16:creationId xmlns:a16="http://schemas.microsoft.com/office/drawing/2014/main" id="{2C1D4CCB-468E-EC25-12C5-BAF1915124B0}"/>
              </a:ext>
            </a:extLst>
          </p:cNvPr>
          <p:cNvGrpSpPr/>
          <p:nvPr/>
        </p:nvGrpSpPr>
        <p:grpSpPr>
          <a:xfrm>
            <a:off x="2531604" y="9922158"/>
            <a:ext cx="7128792" cy="3911925"/>
            <a:chOff x="2531604" y="1916832"/>
            <a:chExt cx="7128792" cy="3911925"/>
          </a:xfrm>
          <a:effectLst>
            <a:outerShdw blurRad="50800" dist="38100" dir="2700000" algn="tl" rotWithShape="0">
              <a:prstClr val="black">
                <a:alpha val="40000"/>
              </a:prstClr>
            </a:outerShdw>
          </a:effectLst>
        </p:grpSpPr>
        <p:sp>
          <p:nvSpPr>
            <p:cNvPr id="26" name="Rechteck 25">
              <a:extLst>
                <a:ext uri="{FF2B5EF4-FFF2-40B4-BE49-F238E27FC236}">
                  <a16:creationId xmlns:a16="http://schemas.microsoft.com/office/drawing/2014/main" id="{A89BF098-7387-81D6-778A-3ED2AFF6D7F0}"/>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27" name="Abgerundetes Rechteck 26">
              <a:extLst>
                <a:ext uri="{FF2B5EF4-FFF2-40B4-BE49-F238E27FC236}">
                  <a16:creationId xmlns:a16="http://schemas.microsoft.com/office/drawing/2014/main" id="{634D4F98-2F4A-6E01-51EF-F124AF58BA03}"/>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8" name="Abgerundetes Rechteck 27">
              <a:extLst>
                <a:ext uri="{FF2B5EF4-FFF2-40B4-BE49-F238E27FC236}">
                  <a16:creationId xmlns:a16="http://schemas.microsoft.com/office/drawing/2014/main" id="{B06D3EA0-BD59-AF41-174E-6C604234F142}"/>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9" name="Ecken des Rechtecks auf der gleichen Seite abrunden 28">
              <a:extLst>
                <a:ext uri="{FF2B5EF4-FFF2-40B4-BE49-F238E27FC236}">
                  <a16:creationId xmlns:a16="http://schemas.microsoft.com/office/drawing/2014/main" id="{B59AB5CB-621F-31B6-991F-592B947BA94D}"/>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0" name="Abgerundetes Rechteck 29">
              <a:extLst>
                <a:ext uri="{FF2B5EF4-FFF2-40B4-BE49-F238E27FC236}">
                  <a16:creationId xmlns:a16="http://schemas.microsoft.com/office/drawing/2014/main" id="{47DD3D8F-68AF-4390-7A53-421A7CC0B284}"/>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1" name="Oval 30">
              <a:extLst>
                <a:ext uri="{FF2B5EF4-FFF2-40B4-BE49-F238E27FC236}">
                  <a16:creationId xmlns:a16="http://schemas.microsoft.com/office/drawing/2014/main" id="{7F7AAC56-44D5-BA2F-1749-28DD49ABCDFD}"/>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2" name="Abgerundetes Rechteck 31">
              <a:extLst>
                <a:ext uri="{FF2B5EF4-FFF2-40B4-BE49-F238E27FC236}">
                  <a16:creationId xmlns:a16="http://schemas.microsoft.com/office/drawing/2014/main" id="{093EFFD3-1D28-A040-2E67-2FEEE63C0E9D}"/>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3" name="Abgerundetes Rechteck 32">
              <a:extLst>
                <a:ext uri="{FF2B5EF4-FFF2-40B4-BE49-F238E27FC236}">
                  <a16:creationId xmlns:a16="http://schemas.microsoft.com/office/drawing/2014/main" id="{3BC71F5F-701C-7D0E-357A-E7AB01607A97}"/>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34" name="Gerade Verbindung 33">
              <a:extLst>
                <a:ext uri="{FF2B5EF4-FFF2-40B4-BE49-F238E27FC236}">
                  <a16:creationId xmlns:a16="http://schemas.microsoft.com/office/drawing/2014/main" id="{50FF21EF-D0B5-C3D8-15C2-0712E8DB2DA3}"/>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35" name="Gerade Verbindung 34">
              <a:extLst>
                <a:ext uri="{FF2B5EF4-FFF2-40B4-BE49-F238E27FC236}">
                  <a16:creationId xmlns:a16="http://schemas.microsoft.com/office/drawing/2014/main" id="{D922539D-8999-05A6-F361-263071A907A4}"/>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36" name="Oval 35">
              <a:extLst>
                <a:ext uri="{FF2B5EF4-FFF2-40B4-BE49-F238E27FC236}">
                  <a16:creationId xmlns:a16="http://schemas.microsoft.com/office/drawing/2014/main" id="{28173565-8293-48D3-037E-712F3F6577E4}"/>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7" name="Oval 36">
              <a:extLst>
                <a:ext uri="{FF2B5EF4-FFF2-40B4-BE49-F238E27FC236}">
                  <a16:creationId xmlns:a16="http://schemas.microsoft.com/office/drawing/2014/main" id="{1734059A-2EBC-A676-33BE-8CC7F553571E}"/>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38" name="Gruppieren 37">
              <a:extLst>
                <a:ext uri="{FF2B5EF4-FFF2-40B4-BE49-F238E27FC236}">
                  <a16:creationId xmlns:a16="http://schemas.microsoft.com/office/drawing/2014/main" id="{E7343F4B-FBE9-0444-A7C8-A062099B9BA1}"/>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47" name="Abgerundetes Rechteck 46">
                <a:extLst>
                  <a:ext uri="{FF2B5EF4-FFF2-40B4-BE49-F238E27FC236}">
                    <a16:creationId xmlns:a16="http://schemas.microsoft.com/office/drawing/2014/main" id="{0FCEA520-6576-659A-BEA8-64858263724C}"/>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Fussabdruck</a:t>
                </a:r>
              </a:p>
            </p:txBody>
          </p:sp>
          <p:sp>
            <p:nvSpPr>
              <p:cNvPr id="48" name="Abgerundetes Rechteck 47">
                <a:extLst>
                  <a:ext uri="{FF2B5EF4-FFF2-40B4-BE49-F238E27FC236}">
                    <a16:creationId xmlns:a16="http://schemas.microsoft.com/office/drawing/2014/main" id="{F2819105-8CA6-4DEB-2A28-315868287ED6}"/>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Rebound</a:t>
                </a:r>
              </a:p>
            </p:txBody>
          </p:sp>
        </p:grpSp>
        <p:sp>
          <p:nvSpPr>
            <p:cNvPr id="39" name="Oval 38">
              <a:extLst>
                <a:ext uri="{FF2B5EF4-FFF2-40B4-BE49-F238E27FC236}">
                  <a16:creationId xmlns:a16="http://schemas.microsoft.com/office/drawing/2014/main" id="{0C23FABA-346B-4D16-E5BC-839AC87C681D}"/>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0" name="Oval 39">
              <a:extLst>
                <a:ext uri="{FF2B5EF4-FFF2-40B4-BE49-F238E27FC236}">
                  <a16:creationId xmlns:a16="http://schemas.microsoft.com/office/drawing/2014/main" id="{8A1F0332-6273-372D-F5BC-A9E8BBB3771D}"/>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41" name="Gruppieren 40">
              <a:extLst>
                <a:ext uri="{FF2B5EF4-FFF2-40B4-BE49-F238E27FC236}">
                  <a16:creationId xmlns:a16="http://schemas.microsoft.com/office/drawing/2014/main" id="{9E70AD5D-6032-232F-F766-9447AED8FD1B}"/>
                </a:ext>
              </a:extLst>
            </p:cNvPr>
            <p:cNvGrpSpPr/>
            <p:nvPr/>
          </p:nvGrpSpPr>
          <p:grpSpPr>
            <a:xfrm>
              <a:off x="3037765" y="3524166"/>
              <a:ext cx="1219575" cy="864445"/>
              <a:chOff x="3191117" y="3524166"/>
              <a:chExt cx="1060714" cy="864445"/>
            </a:xfrm>
          </p:grpSpPr>
          <p:sp>
            <p:nvSpPr>
              <p:cNvPr id="44" name="Abgerundetes Rechteck 43">
                <a:extLst>
                  <a:ext uri="{FF2B5EF4-FFF2-40B4-BE49-F238E27FC236}">
                    <a16:creationId xmlns:a16="http://schemas.microsoft.com/office/drawing/2014/main" id="{91773690-897D-3174-BEBD-6AA3AD2E0EBB}"/>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Substitution</a:t>
                </a:r>
              </a:p>
            </p:txBody>
          </p:sp>
          <p:sp>
            <p:nvSpPr>
              <p:cNvPr id="45" name="Abgerundetes Rechteck 44">
                <a:extLst>
                  <a:ext uri="{FF2B5EF4-FFF2-40B4-BE49-F238E27FC236}">
                    <a16:creationId xmlns:a16="http://schemas.microsoft.com/office/drawing/2014/main" id="{49A5A921-26B2-3F13-F9E4-C5A54FCC49AA}"/>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Information</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sp>
            <p:nvSpPr>
              <p:cNvPr id="46" name="Abgerundetes Rechteck 45">
                <a:extLst>
                  <a:ext uri="{FF2B5EF4-FFF2-40B4-BE49-F238E27FC236}">
                    <a16:creationId xmlns:a16="http://schemas.microsoft.com/office/drawing/2014/main" id="{768DC256-C87B-E1EC-4719-0C9F5FF73A66}"/>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Optimierung</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grpSp>
        <p:sp>
          <p:nvSpPr>
            <p:cNvPr id="42" name="Abgerundetes Rechteck 41">
              <a:extLst>
                <a:ext uri="{FF2B5EF4-FFF2-40B4-BE49-F238E27FC236}">
                  <a16:creationId xmlns:a16="http://schemas.microsoft.com/office/drawing/2014/main" id="{D9CA921E-D2D5-C434-830A-839919E323B2}"/>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Zunahme</a:t>
              </a:r>
            </a:p>
          </p:txBody>
        </p:sp>
        <p:sp>
          <p:nvSpPr>
            <p:cNvPr id="43" name="Abgerundetes Rechteck 42">
              <a:extLst>
                <a:ext uri="{FF2B5EF4-FFF2-40B4-BE49-F238E27FC236}">
                  <a16:creationId xmlns:a16="http://schemas.microsoft.com/office/drawing/2014/main" id="{5ECFBC5E-5B5D-8184-8BD7-712A971FB52E}"/>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Abnahme</a:t>
              </a:r>
            </a:p>
          </p:txBody>
        </p:sp>
      </p:grpSp>
      <p:sp>
        <p:nvSpPr>
          <p:cNvPr id="49" name="Abgerundetes Rechteck 48">
            <a:extLst>
              <a:ext uri="{FF2B5EF4-FFF2-40B4-BE49-F238E27FC236}">
                <a16:creationId xmlns:a16="http://schemas.microsoft.com/office/drawing/2014/main" id="{7BA8526C-F5CC-1D67-18B1-3E98B7620C12}"/>
              </a:ext>
            </a:extLst>
          </p:cNvPr>
          <p:cNvSpPr/>
          <p:nvPr/>
        </p:nvSpPr>
        <p:spPr bwMode="auto">
          <a:xfrm>
            <a:off x="5565643" y="14018956"/>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2400" b="0" i="0" u="none" strike="noStrike" cap="none" normalizeH="0" baseline="0" dirty="0">
                <a:ln>
                  <a:noFill/>
                </a:ln>
                <a:effectLst/>
                <a:latin typeface="Century Gothic" panose="020B0502020202020204" pitchFamily="34" charset="0"/>
                <a:ea typeface="Arial" charset="0"/>
                <a:cs typeface="Arial" charset="0"/>
              </a:rPr>
              <a:t>Nullsummenspiel</a:t>
            </a:r>
          </a:p>
        </p:txBody>
      </p:sp>
    </p:spTree>
    <p:extLst>
      <p:ext uri="{BB962C8B-B14F-4D97-AF65-F5344CB8AC3E}">
        <p14:creationId xmlns:p14="http://schemas.microsoft.com/office/powerpoint/2010/main" val="3376789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descr="Digitalisation creates opportunities and risks for sustainability” |  Research Institute for Sustainability">
            <a:extLst>
              <a:ext uri="{FF2B5EF4-FFF2-40B4-BE49-F238E27FC236}">
                <a16:creationId xmlns:a16="http://schemas.microsoft.com/office/drawing/2014/main" id="{5BC24011-08D8-FE9D-B99E-A09493C30C99}"/>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9" name="Text">
            <a:extLst>
              <a:ext uri="{FF2B5EF4-FFF2-40B4-BE49-F238E27FC236}">
                <a16:creationId xmlns:a16="http://schemas.microsoft.com/office/drawing/2014/main" id="{64A2C127-702A-2D81-7C35-3DE25C5519C9}"/>
              </a:ext>
            </a:extLst>
          </p:cNvPr>
          <p:cNvSpPr/>
          <p:nvPr/>
        </p:nvSpPr>
        <p:spPr bwMode="gray">
          <a:xfrm>
            <a:off x="0"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1" name="Rechteck 40">
            <a:extLst>
              <a:ext uri="{FF2B5EF4-FFF2-40B4-BE49-F238E27FC236}">
                <a16:creationId xmlns:a16="http://schemas.microsoft.com/office/drawing/2014/main" id="{32F51982-41AB-B58D-52E5-5FC5BDC792E4}"/>
              </a:ext>
            </a:extLst>
          </p:cNvPr>
          <p:cNvSpPr/>
          <p:nvPr/>
        </p:nvSpPr>
        <p:spPr bwMode="auto">
          <a:xfrm>
            <a:off x="0" y="1700808"/>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8" name="Rechteck 8">
            <a:extLst>
              <a:ext uri="{FF2B5EF4-FFF2-40B4-BE49-F238E27FC236}">
                <a16:creationId xmlns:a16="http://schemas.microsoft.com/office/drawing/2014/main" id="{0B18E988-1DCD-95B8-E3AF-F73E8C04B1CF}"/>
              </a:ext>
            </a:extLst>
          </p:cNvPr>
          <p:cNvSpPr>
            <a:spLocks noChangeArrowheads="1"/>
          </p:cNvSpPr>
          <p:nvPr/>
        </p:nvSpPr>
        <p:spPr bwMode="auto">
          <a:xfrm>
            <a:off x="0" y="6673334"/>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Lange, S. (2023): </a:t>
            </a:r>
            <a:r>
              <a:rPr lang="de-CH" altLang="de-DE" sz="600" dirty="0" err="1">
                <a:solidFill>
                  <a:schemeClr val="bg1"/>
                </a:solidFill>
                <a:latin typeface="Century Gothic" panose="020B0502020202020204" pitchFamily="34" charset="0"/>
              </a:rPr>
              <a:t>Presentation</a:t>
            </a:r>
            <a:r>
              <a:rPr lang="de-CH" altLang="de-DE" sz="600" dirty="0">
                <a:solidFill>
                  <a:schemeClr val="bg1"/>
                </a:solidFill>
                <a:latin typeface="Century Gothic" panose="020B0502020202020204" pitchFamily="34" charset="0"/>
              </a:rPr>
              <a:t> at </a:t>
            </a:r>
            <a:r>
              <a:rPr lang="de-CH" altLang="de-DE" sz="600" dirty="0" err="1">
                <a:solidFill>
                  <a:schemeClr val="bg1"/>
                </a:solidFill>
                <a:latin typeface="Century Gothic" panose="020B0502020202020204" pitchFamily="34" charset="0"/>
              </a:rPr>
              <a:t>the</a:t>
            </a:r>
            <a:r>
              <a:rPr lang="de-CH" altLang="de-DE" sz="600" dirty="0">
                <a:solidFill>
                  <a:schemeClr val="bg1"/>
                </a:solidFill>
                <a:latin typeface="Century Gothic" panose="020B0502020202020204" pitchFamily="34" charset="0"/>
              </a:rPr>
              <a:t> European </a:t>
            </a:r>
            <a:r>
              <a:rPr lang="de-CH" altLang="de-DE" sz="600" dirty="0" err="1">
                <a:solidFill>
                  <a:schemeClr val="bg1"/>
                </a:solidFill>
                <a:latin typeface="Century Gothic" panose="020B0502020202020204" pitchFamily="34" charset="0"/>
              </a:rPr>
              <a:t>Parliament</a:t>
            </a:r>
            <a:r>
              <a:rPr lang="de-CH" altLang="de-DE" sz="600" dirty="0">
                <a:solidFill>
                  <a:schemeClr val="bg1"/>
                </a:solidFill>
                <a:latin typeface="Century Gothic" panose="020B0502020202020204" pitchFamily="34" charset="0"/>
              </a:rPr>
              <a:t> Event: Digital 1.5(°C): EDITION 2: Digital </a:t>
            </a:r>
            <a:r>
              <a:rPr lang="de-CH" altLang="de-DE" sz="600" dirty="0" err="1">
                <a:solidFill>
                  <a:schemeClr val="bg1"/>
                </a:solidFill>
                <a:latin typeface="Century Gothic" panose="020B0502020202020204" pitchFamily="34" charset="0"/>
              </a:rPr>
              <a:t>Reset</a:t>
            </a:r>
            <a:r>
              <a:rPr lang="de-CH" altLang="de-DE" sz="600" dirty="0">
                <a:solidFill>
                  <a:schemeClr val="bg1"/>
                </a:solidFill>
                <a:latin typeface="Century Gothic" panose="020B0502020202020204" pitchFamily="34" charset="0"/>
              </a:rPr>
              <a:t>. </a:t>
            </a:r>
          </a:p>
        </p:txBody>
      </p:sp>
      <p:sp>
        <p:nvSpPr>
          <p:cNvPr id="3" name="Titel 1">
            <a:extLst>
              <a:ext uri="{FF2B5EF4-FFF2-40B4-BE49-F238E27FC236}">
                <a16:creationId xmlns:a16="http://schemas.microsoft.com/office/drawing/2014/main" id="{A7CCE8E0-96BD-E289-1BD5-751919DBA715}"/>
              </a:ext>
            </a:extLst>
          </p:cNvPr>
          <p:cNvSpPr txBox="1">
            <a:spLocks/>
          </p:cNvSpPr>
          <p:nvPr/>
        </p:nvSpPr>
        <p:spPr bwMode="auto">
          <a:xfrm>
            <a:off x="407368" y="470883"/>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a:solidFill>
                  <a:schemeClr val="bg1"/>
                </a:solidFill>
                <a:latin typeface="Century Gothic" panose="020B0502020202020204" pitchFamily="34" charset="0"/>
                <a:ea typeface="MS PGothic" charset="-128"/>
              </a:rPr>
              <a:t>Die Digitalisierung ist kein Selbstläufer für den Klimaschutz und könnte ohne gezielte Massnahmen die Herausforderungen noch verschärfen.</a:t>
            </a:r>
            <a:endParaRPr lang="de-CH" b="0" kern="0" dirty="0">
              <a:solidFill>
                <a:schemeClr val="bg1"/>
              </a:solidFill>
              <a:latin typeface="Century Gothic" panose="020B0502020202020204" pitchFamily="34" charset="0"/>
            </a:endParaRPr>
          </a:p>
        </p:txBody>
      </p:sp>
      <p:grpSp>
        <p:nvGrpSpPr>
          <p:cNvPr id="51" name="Gruppieren 50">
            <a:extLst>
              <a:ext uri="{FF2B5EF4-FFF2-40B4-BE49-F238E27FC236}">
                <a16:creationId xmlns:a16="http://schemas.microsoft.com/office/drawing/2014/main" id="{8F93A15F-8E2B-E086-4850-F4B9223E1E1E}"/>
              </a:ext>
            </a:extLst>
          </p:cNvPr>
          <p:cNvGrpSpPr/>
          <p:nvPr/>
        </p:nvGrpSpPr>
        <p:grpSpPr>
          <a:xfrm>
            <a:off x="2531604" y="1916832"/>
            <a:ext cx="7128792" cy="3911925"/>
            <a:chOff x="2531604" y="1916832"/>
            <a:chExt cx="7128792" cy="3911925"/>
          </a:xfrm>
          <a:effectLst>
            <a:outerShdw blurRad="50800" dist="38100" dir="2700000" algn="tl" rotWithShape="0">
              <a:prstClr val="black">
                <a:alpha val="40000"/>
              </a:prstClr>
            </a:outerShdw>
          </a:effectLst>
        </p:grpSpPr>
        <p:sp>
          <p:nvSpPr>
            <p:cNvPr id="33" name="Rechteck 32">
              <a:extLst>
                <a:ext uri="{FF2B5EF4-FFF2-40B4-BE49-F238E27FC236}">
                  <a16:creationId xmlns:a16="http://schemas.microsoft.com/office/drawing/2014/main" id="{CE37488A-7091-5CCC-A2AF-9AFDB39BB623}"/>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8" name="Abgerundetes Rechteck 7">
              <a:extLst>
                <a:ext uri="{FF2B5EF4-FFF2-40B4-BE49-F238E27FC236}">
                  <a16:creationId xmlns:a16="http://schemas.microsoft.com/office/drawing/2014/main" id="{1AC54D19-ECA3-8FBB-9FFD-7AA4BA845072}"/>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9" name="Abgerundetes Rechteck 8">
              <a:extLst>
                <a:ext uri="{FF2B5EF4-FFF2-40B4-BE49-F238E27FC236}">
                  <a16:creationId xmlns:a16="http://schemas.microsoft.com/office/drawing/2014/main" id="{B39411F2-4F59-555A-ABD5-27C202620A76}"/>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 name="Ecken des Rechtecks auf der gleichen Seite abrunden 3">
              <a:extLst>
                <a:ext uri="{FF2B5EF4-FFF2-40B4-BE49-F238E27FC236}">
                  <a16:creationId xmlns:a16="http://schemas.microsoft.com/office/drawing/2014/main" id="{720D9BF8-CC77-03AF-61DF-0665527CBD45}"/>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6" name="Abgerundetes Rechteck 5">
              <a:extLst>
                <a:ext uri="{FF2B5EF4-FFF2-40B4-BE49-F238E27FC236}">
                  <a16:creationId xmlns:a16="http://schemas.microsoft.com/office/drawing/2014/main" id="{37BEA072-2424-A8D2-5AC7-D84F30080BCA}"/>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7" name="Oval 6">
              <a:extLst>
                <a:ext uri="{FF2B5EF4-FFF2-40B4-BE49-F238E27FC236}">
                  <a16:creationId xmlns:a16="http://schemas.microsoft.com/office/drawing/2014/main" id="{A7EBC553-2A71-E295-A313-1CF88D78C5D1}"/>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7" name="Abgerundetes Rechteck 16">
              <a:extLst>
                <a:ext uri="{FF2B5EF4-FFF2-40B4-BE49-F238E27FC236}">
                  <a16:creationId xmlns:a16="http://schemas.microsoft.com/office/drawing/2014/main" id="{C094C417-96B2-F92B-5C6D-CECCF8C13225}"/>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9" name="Abgerundetes Rechteck 18">
              <a:extLst>
                <a:ext uri="{FF2B5EF4-FFF2-40B4-BE49-F238E27FC236}">
                  <a16:creationId xmlns:a16="http://schemas.microsoft.com/office/drawing/2014/main" id="{3A834999-05AF-AAAA-62BC-54D973486A42}"/>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21" name="Gerade Verbindung 20">
              <a:extLst>
                <a:ext uri="{FF2B5EF4-FFF2-40B4-BE49-F238E27FC236}">
                  <a16:creationId xmlns:a16="http://schemas.microsoft.com/office/drawing/2014/main" id="{3FEA08A0-11D7-CCFA-121F-BBC07F350514}"/>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DCA3992F-DECD-BE61-9734-29452DEFC140}"/>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24" name="Oval 23">
              <a:extLst>
                <a:ext uri="{FF2B5EF4-FFF2-40B4-BE49-F238E27FC236}">
                  <a16:creationId xmlns:a16="http://schemas.microsoft.com/office/drawing/2014/main" id="{C111A0C8-8BAC-D3BC-9884-6CE7B4AC9208}"/>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6" name="Oval 25">
              <a:extLst>
                <a:ext uri="{FF2B5EF4-FFF2-40B4-BE49-F238E27FC236}">
                  <a16:creationId xmlns:a16="http://schemas.microsoft.com/office/drawing/2014/main" id="{6A290624-9233-C5FD-CF9B-0F4BB64A66A6}"/>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29" name="Gruppieren 28">
              <a:extLst>
                <a:ext uri="{FF2B5EF4-FFF2-40B4-BE49-F238E27FC236}">
                  <a16:creationId xmlns:a16="http://schemas.microsoft.com/office/drawing/2014/main" id="{08AE6BF4-2714-3FF4-4DBB-1401B2314AD7}"/>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27" name="Abgerundetes Rechteck 26">
                <a:extLst>
                  <a:ext uri="{FF2B5EF4-FFF2-40B4-BE49-F238E27FC236}">
                    <a16:creationId xmlns:a16="http://schemas.microsoft.com/office/drawing/2014/main" id="{3B24C629-A22B-2806-4F4A-46A218C0EAA4}"/>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Fussabdruck</a:t>
                </a:r>
              </a:p>
            </p:txBody>
          </p:sp>
          <p:sp>
            <p:nvSpPr>
              <p:cNvPr id="28" name="Abgerundetes Rechteck 27">
                <a:extLst>
                  <a:ext uri="{FF2B5EF4-FFF2-40B4-BE49-F238E27FC236}">
                    <a16:creationId xmlns:a16="http://schemas.microsoft.com/office/drawing/2014/main" id="{6DAD2B61-5000-7864-E993-632CB344E8F4}"/>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Rebound</a:t>
                </a:r>
              </a:p>
            </p:txBody>
          </p:sp>
        </p:grpSp>
        <p:sp>
          <p:nvSpPr>
            <p:cNvPr id="23" name="Oval 22">
              <a:extLst>
                <a:ext uri="{FF2B5EF4-FFF2-40B4-BE49-F238E27FC236}">
                  <a16:creationId xmlns:a16="http://schemas.microsoft.com/office/drawing/2014/main" id="{711F39B6-ACCB-4D46-CF40-EDE4F46A293D}"/>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5" name="Oval 24">
              <a:extLst>
                <a:ext uri="{FF2B5EF4-FFF2-40B4-BE49-F238E27FC236}">
                  <a16:creationId xmlns:a16="http://schemas.microsoft.com/office/drawing/2014/main" id="{7D54F967-5305-138B-4BE5-857984239D38}"/>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46" name="Gruppieren 45">
              <a:extLst>
                <a:ext uri="{FF2B5EF4-FFF2-40B4-BE49-F238E27FC236}">
                  <a16:creationId xmlns:a16="http://schemas.microsoft.com/office/drawing/2014/main" id="{66075FB3-97D7-3C9D-B926-AFC726A9FA3A}"/>
                </a:ext>
              </a:extLst>
            </p:cNvPr>
            <p:cNvGrpSpPr/>
            <p:nvPr/>
          </p:nvGrpSpPr>
          <p:grpSpPr>
            <a:xfrm>
              <a:off x="3037765" y="3524166"/>
              <a:ext cx="1219575" cy="864445"/>
              <a:chOff x="3191117" y="3524166"/>
              <a:chExt cx="1060714" cy="864445"/>
            </a:xfrm>
          </p:grpSpPr>
          <p:sp>
            <p:nvSpPr>
              <p:cNvPr id="31" name="Abgerundetes Rechteck 30">
                <a:extLst>
                  <a:ext uri="{FF2B5EF4-FFF2-40B4-BE49-F238E27FC236}">
                    <a16:creationId xmlns:a16="http://schemas.microsoft.com/office/drawing/2014/main" id="{92E677A9-686B-CB61-912C-74630678CED2}"/>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Substitution</a:t>
                </a:r>
              </a:p>
            </p:txBody>
          </p:sp>
          <p:sp>
            <p:nvSpPr>
              <p:cNvPr id="32" name="Abgerundetes Rechteck 31">
                <a:extLst>
                  <a:ext uri="{FF2B5EF4-FFF2-40B4-BE49-F238E27FC236}">
                    <a16:creationId xmlns:a16="http://schemas.microsoft.com/office/drawing/2014/main" id="{9A14D18E-4BD5-D979-3AE3-A247335C24D5}"/>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Information</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sp>
            <p:nvSpPr>
              <p:cNvPr id="45" name="Abgerundetes Rechteck 44">
                <a:extLst>
                  <a:ext uri="{FF2B5EF4-FFF2-40B4-BE49-F238E27FC236}">
                    <a16:creationId xmlns:a16="http://schemas.microsoft.com/office/drawing/2014/main" id="{37FB5D56-3053-4AE1-D2DB-3A6BA559DF4F}"/>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Optimierung</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grpSp>
        <p:sp>
          <p:nvSpPr>
            <p:cNvPr id="35" name="Abgerundetes Rechteck 34">
              <a:extLst>
                <a:ext uri="{FF2B5EF4-FFF2-40B4-BE49-F238E27FC236}">
                  <a16:creationId xmlns:a16="http://schemas.microsoft.com/office/drawing/2014/main" id="{9508778D-4336-56AA-7DDE-B247C30DF245}"/>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Zunahme</a:t>
              </a:r>
            </a:p>
          </p:txBody>
        </p:sp>
        <p:sp>
          <p:nvSpPr>
            <p:cNvPr id="36" name="Abgerundetes Rechteck 35">
              <a:extLst>
                <a:ext uri="{FF2B5EF4-FFF2-40B4-BE49-F238E27FC236}">
                  <a16:creationId xmlns:a16="http://schemas.microsoft.com/office/drawing/2014/main" id="{B73ABBAD-C76D-FEC4-A98E-2221FAF2A395}"/>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Abnahme</a:t>
              </a:r>
            </a:p>
          </p:txBody>
        </p:sp>
      </p:grpSp>
      <p:sp>
        <p:nvSpPr>
          <p:cNvPr id="37" name="Abgerundetes Rechteck 36">
            <a:extLst>
              <a:ext uri="{FF2B5EF4-FFF2-40B4-BE49-F238E27FC236}">
                <a16:creationId xmlns:a16="http://schemas.microsoft.com/office/drawing/2014/main" id="{C833C7DC-3AD5-7476-01BD-ADB64B07FF83}"/>
              </a:ext>
            </a:extLst>
          </p:cNvPr>
          <p:cNvSpPr/>
          <p:nvPr/>
        </p:nvSpPr>
        <p:spPr bwMode="auto">
          <a:xfrm>
            <a:off x="5565643" y="6013630"/>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2400" b="0" i="0" u="none" strike="noStrike" cap="none" normalizeH="0" baseline="0" dirty="0">
                <a:ln>
                  <a:noFill/>
                </a:ln>
                <a:effectLst/>
                <a:latin typeface="Century Gothic" panose="020B0502020202020204" pitchFamily="34" charset="0"/>
                <a:ea typeface="Arial" charset="0"/>
                <a:cs typeface="Arial" charset="0"/>
              </a:rPr>
              <a:t>Nullsummenspiel</a:t>
            </a:r>
          </a:p>
        </p:txBody>
      </p:sp>
      <p:grpSp>
        <p:nvGrpSpPr>
          <p:cNvPr id="52" name="Gruppieren 51">
            <a:extLst>
              <a:ext uri="{FF2B5EF4-FFF2-40B4-BE49-F238E27FC236}">
                <a16:creationId xmlns:a16="http://schemas.microsoft.com/office/drawing/2014/main" id="{CB35AE22-F13F-A8A8-E1AA-DCA3103082DE}"/>
              </a:ext>
            </a:extLst>
          </p:cNvPr>
          <p:cNvGrpSpPr/>
          <p:nvPr/>
        </p:nvGrpSpPr>
        <p:grpSpPr>
          <a:xfrm>
            <a:off x="13368808" y="4435340"/>
            <a:ext cx="12192000" cy="2017996"/>
            <a:chOff x="12932159" y="4435340"/>
            <a:chExt cx="12192000" cy="2017996"/>
          </a:xfrm>
        </p:grpSpPr>
        <p:sp>
          <p:nvSpPr>
            <p:cNvPr id="53" name="Rechteck 52">
              <a:extLst>
                <a:ext uri="{FF2B5EF4-FFF2-40B4-BE49-F238E27FC236}">
                  <a16:creationId xmlns:a16="http://schemas.microsoft.com/office/drawing/2014/main" id="{CB253400-E411-8B57-151E-85A0FFE9ED5F}"/>
                </a:ext>
              </a:extLst>
            </p:cNvPr>
            <p:cNvSpPr/>
            <p:nvPr/>
          </p:nvSpPr>
          <p:spPr bwMode="auto">
            <a:xfrm>
              <a:off x="12932159" y="4435340"/>
              <a:ext cx="12192000" cy="2017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4" name="Textfeld 53">
              <a:extLst>
                <a:ext uri="{FF2B5EF4-FFF2-40B4-BE49-F238E27FC236}">
                  <a16:creationId xmlns:a16="http://schemas.microsoft.com/office/drawing/2014/main" id="{9410A5BF-2769-FD10-DCE3-6A330F3B13D7}"/>
                </a:ext>
              </a:extLst>
            </p:cNvPr>
            <p:cNvSpPr txBox="1"/>
            <p:nvPr/>
          </p:nvSpPr>
          <p:spPr>
            <a:xfrm>
              <a:off x="14647210" y="4767483"/>
              <a:ext cx="10269589" cy="400110"/>
            </a:xfrm>
            <a:prstGeom prst="rect">
              <a:avLst/>
            </a:prstGeom>
            <a:noFill/>
          </p:spPr>
          <p:txBody>
            <a:bodyPr wrap="square" rtlCol="0">
              <a:spAutoFit/>
            </a:bodyPr>
            <a:lstStyle/>
            <a:p>
              <a:r>
                <a:rPr lang="de-CH" sz="2000" b="1" dirty="0">
                  <a:solidFill>
                    <a:schemeClr val="bg2"/>
                  </a:solidFill>
                  <a:latin typeface="Century Gothic" panose="020B0502020202020204" pitchFamily="34" charset="0"/>
                </a:rPr>
                <a:t>Digital als Selbstzweck: Was können wir mit digitaler Technik machen? </a:t>
              </a:r>
            </a:p>
          </p:txBody>
        </p:sp>
        <p:sp>
          <p:nvSpPr>
            <p:cNvPr id="55" name="Textfeld 54">
              <a:extLst>
                <a:ext uri="{FF2B5EF4-FFF2-40B4-BE49-F238E27FC236}">
                  <a16:creationId xmlns:a16="http://schemas.microsoft.com/office/drawing/2014/main" id="{47270C4F-EEC1-8659-DDC3-E612199D666E}"/>
                </a:ext>
              </a:extLst>
            </p:cNvPr>
            <p:cNvSpPr txBox="1"/>
            <p:nvPr/>
          </p:nvSpPr>
          <p:spPr>
            <a:xfrm>
              <a:off x="14647210" y="5476302"/>
              <a:ext cx="10269589" cy="707886"/>
            </a:xfrm>
            <a:prstGeom prst="rect">
              <a:avLst/>
            </a:prstGeom>
            <a:noFill/>
          </p:spPr>
          <p:txBody>
            <a:bodyPr wrap="square" rtlCol="0">
              <a:spAutoFit/>
            </a:bodyPr>
            <a:lstStyle/>
            <a:p>
              <a:r>
                <a:rPr lang="de-CH" sz="2000" b="1" dirty="0">
                  <a:solidFill>
                    <a:schemeClr val="bg2"/>
                  </a:solidFill>
                  <a:latin typeface="Century Gothic" panose="020B0502020202020204" pitchFamily="34" charset="0"/>
                </a:rPr>
                <a:t>Was muss sich ändern, damit wir unsere Nachhaltigkeitsziele erreichen, und wie können wir digitale Technologien nutzen, um diesen Wandel herbeizuführen?</a:t>
              </a:r>
            </a:p>
          </p:txBody>
        </p:sp>
        <p:pic>
          <p:nvPicPr>
            <p:cNvPr id="56" name="Picture 2" descr="643.594 Rotes Kreuz Bilder, Stockfotos, 3D-Objekte und Vektorgrafiken |  Shutterstock">
              <a:extLst>
                <a:ext uri="{FF2B5EF4-FFF2-40B4-BE49-F238E27FC236}">
                  <a16:creationId xmlns:a16="http://schemas.microsoft.com/office/drawing/2014/main" id="{0C4DE0AA-28FA-BDDC-7BDF-257442A36EF5}"/>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54941" t="9501" r="4294" b="15576"/>
            <a:stretch/>
          </p:blipFill>
          <p:spPr bwMode="auto">
            <a:xfrm>
              <a:off x="13723185" y="4616589"/>
              <a:ext cx="635326" cy="71233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7" name="Picture 4" descr="Pinsel grünes Häkchen und rotes Kreuz Symbol Symbol. 7625240 Vektor Kunst  bei Vecteezy">
              <a:extLst>
                <a:ext uri="{FF2B5EF4-FFF2-40B4-BE49-F238E27FC236}">
                  <a16:creationId xmlns:a16="http://schemas.microsoft.com/office/drawing/2014/main" id="{4568F791-BCCE-0035-95BF-EFAF894FFAFF}"/>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7165" t="13146" r="8893" b="15981"/>
            <a:stretch/>
          </p:blipFill>
          <p:spPr bwMode="auto">
            <a:xfrm>
              <a:off x="13561955" y="5444041"/>
              <a:ext cx="957786" cy="7724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58" name="Gruppieren 57">
            <a:extLst>
              <a:ext uri="{FF2B5EF4-FFF2-40B4-BE49-F238E27FC236}">
                <a16:creationId xmlns:a16="http://schemas.microsoft.com/office/drawing/2014/main" id="{325DF631-EC34-4C43-ADF8-5C9CEC85CBC3}"/>
              </a:ext>
            </a:extLst>
          </p:cNvPr>
          <p:cNvGrpSpPr/>
          <p:nvPr/>
        </p:nvGrpSpPr>
        <p:grpSpPr>
          <a:xfrm>
            <a:off x="-13806248" y="0"/>
            <a:ext cx="13152784" cy="6858000"/>
            <a:chOff x="-13400588" y="0"/>
            <a:chExt cx="13152784" cy="6858000"/>
          </a:xfrm>
        </p:grpSpPr>
        <p:pic>
          <p:nvPicPr>
            <p:cNvPr id="59" name="Picture 4" descr="Digitalisation creates opportunities and risks for sustainability” |  Research Institute for Sustainability">
              <a:extLst>
                <a:ext uri="{FF2B5EF4-FFF2-40B4-BE49-F238E27FC236}">
                  <a16:creationId xmlns:a16="http://schemas.microsoft.com/office/drawing/2014/main" id="{E27DC30E-DF44-D4B0-9631-EBEE33A5B06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439804"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0" name="Text">
              <a:extLst>
                <a:ext uri="{FF2B5EF4-FFF2-40B4-BE49-F238E27FC236}">
                  <a16:creationId xmlns:a16="http://schemas.microsoft.com/office/drawing/2014/main" id="{D6B78091-FC90-F7D7-4D74-E1FCD218B4F2}"/>
                </a:ext>
              </a:extLst>
            </p:cNvPr>
            <p:cNvSpPr/>
            <p:nvPr/>
          </p:nvSpPr>
          <p:spPr bwMode="gray">
            <a:xfrm>
              <a:off x="-12439804"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grpSp>
          <p:nvGrpSpPr>
            <p:cNvPr id="61" name="Gruppieren 60">
              <a:extLst>
                <a:ext uri="{FF2B5EF4-FFF2-40B4-BE49-F238E27FC236}">
                  <a16:creationId xmlns:a16="http://schemas.microsoft.com/office/drawing/2014/main" id="{CB73BF39-E90F-E701-BDAD-0D4F4EB4C6C3}"/>
                </a:ext>
              </a:extLst>
            </p:cNvPr>
            <p:cNvGrpSpPr/>
            <p:nvPr/>
          </p:nvGrpSpPr>
          <p:grpSpPr>
            <a:xfrm>
              <a:off x="-13400588" y="353344"/>
              <a:ext cx="9822944" cy="4502567"/>
              <a:chOff x="-1115046" y="351124"/>
              <a:chExt cx="9822944" cy="4502567"/>
            </a:xfrm>
          </p:grpSpPr>
          <p:cxnSp>
            <p:nvCxnSpPr>
              <p:cNvPr id="62" name="Gerade Verbindung 61">
                <a:extLst>
                  <a:ext uri="{FF2B5EF4-FFF2-40B4-BE49-F238E27FC236}">
                    <a16:creationId xmlns:a16="http://schemas.microsoft.com/office/drawing/2014/main" id="{5B0650A6-B707-92D3-63C4-6EE0A0015989}"/>
                  </a:ext>
                </a:extLst>
              </p:cNvPr>
              <p:cNvCxnSpPr>
                <a:cxnSpLocks/>
              </p:cNvCxnSpPr>
              <p:nvPr/>
            </p:nvCxnSpPr>
            <p:spPr bwMode="auto">
              <a:xfrm flipV="1">
                <a:off x="-600744" y="351124"/>
                <a:ext cx="4344797" cy="2606878"/>
              </a:xfrm>
              <a:prstGeom prst="line">
                <a:avLst/>
              </a:prstGeom>
              <a:solidFill>
                <a:schemeClr val="accent1"/>
              </a:solidFill>
              <a:ln w="76200" cap="flat" cmpd="sng" algn="ctr">
                <a:solidFill>
                  <a:schemeClr val="accent5">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cxnSp>
          <p:sp>
            <p:nvSpPr>
              <p:cNvPr id="63" name="Freihandform 62">
                <a:extLst>
                  <a:ext uri="{FF2B5EF4-FFF2-40B4-BE49-F238E27FC236}">
                    <a16:creationId xmlns:a16="http://schemas.microsoft.com/office/drawing/2014/main" id="{BA3C7B5D-A550-604F-E704-C13EEBE726FD}"/>
                  </a:ext>
                </a:extLst>
              </p:cNvPr>
              <p:cNvSpPr/>
              <p:nvPr/>
            </p:nvSpPr>
            <p:spPr bwMode="auto">
              <a:xfrm>
                <a:off x="-293228" y="1157710"/>
                <a:ext cx="9001126" cy="2382324"/>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2">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56320" name="Freihandform 56319">
                <a:extLst>
                  <a:ext uri="{FF2B5EF4-FFF2-40B4-BE49-F238E27FC236}">
                    <a16:creationId xmlns:a16="http://schemas.microsoft.com/office/drawing/2014/main" id="{5E9D299A-C29B-2E0E-5F7E-40E82735B4B1}"/>
                  </a:ext>
                </a:extLst>
              </p:cNvPr>
              <p:cNvSpPr/>
              <p:nvPr/>
            </p:nvSpPr>
            <p:spPr bwMode="auto">
              <a:xfrm rot="547776">
                <a:off x="-40536" y="2210729"/>
                <a:ext cx="7090684" cy="2642962"/>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1">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56321" name="Textfeld 56320">
                <a:extLst>
                  <a:ext uri="{FF2B5EF4-FFF2-40B4-BE49-F238E27FC236}">
                    <a16:creationId xmlns:a16="http://schemas.microsoft.com/office/drawing/2014/main" id="{F8A08046-C61C-A1C8-259E-E9E2AE11D120}"/>
                  </a:ext>
                </a:extLst>
              </p:cNvPr>
              <p:cNvSpPr txBox="1"/>
              <p:nvPr/>
            </p:nvSpPr>
            <p:spPr>
              <a:xfrm rot="19651699">
                <a:off x="-229827" y="1413520"/>
                <a:ext cx="237878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5">
                        <a:lumMod val="40000"/>
                        <a:lumOff val="60000"/>
                      </a:schemeClr>
                    </a:solidFill>
                    <a:latin typeface="Century Gothic" panose="020B0502020202020204" pitchFamily="34" charset="0"/>
                  </a:rPr>
                  <a:t>Wachstum</a:t>
                </a:r>
              </a:p>
            </p:txBody>
          </p:sp>
          <p:sp>
            <p:nvSpPr>
              <p:cNvPr id="56322" name="Textfeld 56321">
                <a:extLst>
                  <a:ext uri="{FF2B5EF4-FFF2-40B4-BE49-F238E27FC236}">
                    <a16:creationId xmlns:a16="http://schemas.microsoft.com/office/drawing/2014/main" id="{FB996687-59CE-36CB-3887-38F2E4CC2310}"/>
                  </a:ext>
                </a:extLst>
              </p:cNvPr>
              <p:cNvSpPr txBox="1"/>
              <p:nvPr/>
            </p:nvSpPr>
            <p:spPr>
              <a:xfrm rot="19945184">
                <a:off x="-845404" y="2809949"/>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1">
                        <a:lumMod val="40000"/>
                        <a:lumOff val="60000"/>
                      </a:schemeClr>
                    </a:solidFill>
                    <a:latin typeface="Century Gothic" panose="020B0502020202020204" pitchFamily="34" charset="0"/>
                  </a:rPr>
                  <a:t>Ressourcen</a:t>
                </a:r>
              </a:p>
            </p:txBody>
          </p:sp>
          <p:sp>
            <p:nvSpPr>
              <p:cNvPr id="56323" name="Textfeld 56322">
                <a:extLst>
                  <a:ext uri="{FF2B5EF4-FFF2-40B4-BE49-F238E27FC236}">
                    <a16:creationId xmlns:a16="http://schemas.microsoft.com/office/drawing/2014/main" id="{BFCB176B-5CCF-9B91-2DB0-5D784D5AAB76}"/>
                  </a:ext>
                </a:extLst>
              </p:cNvPr>
              <p:cNvSpPr txBox="1"/>
              <p:nvPr/>
            </p:nvSpPr>
            <p:spPr>
              <a:xfrm rot="19860000">
                <a:off x="-1115046" y="2165973"/>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2">
                        <a:lumMod val="40000"/>
                        <a:lumOff val="60000"/>
                      </a:schemeClr>
                    </a:solidFill>
                    <a:latin typeface="Century Gothic" panose="020B0502020202020204" pitchFamily="34" charset="0"/>
                  </a:rPr>
                  <a:t>Emissionen</a:t>
                </a:r>
              </a:p>
            </p:txBody>
          </p:sp>
        </p:grpSp>
      </p:grpSp>
      <p:pic>
        <p:nvPicPr>
          <p:cNvPr id="2" name="Grafik 1">
            <a:extLst>
              <a:ext uri="{FF2B5EF4-FFF2-40B4-BE49-F238E27FC236}">
                <a16:creationId xmlns:a16="http://schemas.microsoft.com/office/drawing/2014/main" id="{8E87EE93-2595-B94B-D74D-C9F99BFEE9D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32585" y="-6216889"/>
            <a:ext cx="9126829" cy="5376586"/>
          </a:xfrm>
          <a:prstGeom prst="rect">
            <a:avLst/>
          </a:prstGeom>
        </p:spPr>
      </p:pic>
      <p:sp>
        <p:nvSpPr>
          <p:cNvPr id="5" name="Rechteck 8">
            <a:extLst>
              <a:ext uri="{FF2B5EF4-FFF2-40B4-BE49-F238E27FC236}">
                <a16:creationId xmlns:a16="http://schemas.microsoft.com/office/drawing/2014/main" id="{96389E4D-25A1-68C6-AAAE-A8CD8338BC44}"/>
              </a:ext>
            </a:extLst>
          </p:cNvPr>
          <p:cNvSpPr>
            <a:spLocks noChangeArrowheads="1"/>
          </p:cNvSpPr>
          <p:nvPr/>
        </p:nvSpPr>
        <p:spPr bwMode="auto">
          <a:xfrm>
            <a:off x="6327441" y="-441822"/>
            <a:ext cx="58547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latin typeface="Century Gothic" panose="020B0502020202020204" pitchFamily="34" charset="0"/>
              </a:rPr>
              <a:t>Quelle, Lorenz Hilty</a:t>
            </a:r>
          </a:p>
        </p:txBody>
      </p:sp>
    </p:spTree>
    <p:extLst>
      <p:ext uri="{BB962C8B-B14F-4D97-AF65-F5344CB8AC3E}">
        <p14:creationId xmlns:p14="http://schemas.microsoft.com/office/powerpoint/2010/main" val="187985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7B619A6-347B-70BF-7AD8-1D5C08DE2362}"/>
              </a:ext>
            </a:extLst>
          </p:cNvPr>
          <p:cNvGraphicFramePr>
            <a:graphicFrameLocks noChangeAspect="1"/>
          </p:cNvGraphicFramePr>
          <p:nvPr>
            <p:custDataLst>
              <p:tags r:id="rId1"/>
            </p:custDataLst>
            <p:extLst>
              <p:ext uri="{D42A27DB-BD31-4B8C-83A1-F6EECF244321}">
                <p14:modId xmlns:p14="http://schemas.microsoft.com/office/powerpoint/2010/main" val="16569623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Folie" r:id="rId3" imgW="7772400" imgH="10058400" progId="TCLayout.ActiveDocument.1">
                  <p:embed/>
                </p:oleObj>
              </mc:Choice>
              <mc:Fallback>
                <p:oleObj name="think-cell Folie" r:id="rId3" imgW="7772400" imgH="10058400" progId="TCLayout.ActiveDocument.1">
                  <p:embed/>
                  <p:pic>
                    <p:nvPicPr>
                      <p:cNvPr id="5" name="think-cell data - do not delete" hidden="1">
                        <a:extLst>
                          <a:ext uri="{FF2B5EF4-FFF2-40B4-BE49-F238E27FC236}">
                            <a16:creationId xmlns:a16="http://schemas.microsoft.com/office/drawing/2014/main" id="{27B619A6-347B-70BF-7AD8-1D5C08DE2362}"/>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pic>
        <p:nvPicPr>
          <p:cNvPr id="6" name="Grafik 5">
            <a:extLst>
              <a:ext uri="{FF2B5EF4-FFF2-40B4-BE49-F238E27FC236}">
                <a16:creationId xmlns:a16="http://schemas.microsoft.com/office/drawing/2014/main" id="{20ADA4BC-4531-BB37-6678-FA0842841FF6}"/>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32585" y="836712"/>
            <a:ext cx="9126829" cy="5376586"/>
          </a:xfrm>
          <a:prstGeom prst="rect">
            <a:avLst/>
          </a:prstGeom>
        </p:spPr>
      </p:pic>
      <p:sp>
        <p:nvSpPr>
          <p:cNvPr id="7" name="Rechteck 8">
            <a:extLst>
              <a:ext uri="{FF2B5EF4-FFF2-40B4-BE49-F238E27FC236}">
                <a16:creationId xmlns:a16="http://schemas.microsoft.com/office/drawing/2014/main" id="{6AE0B9EE-88A5-2A0A-619E-12E6CD924890}"/>
              </a:ext>
            </a:extLst>
          </p:cNvPr>
          <p:cNvSpPr>
            <a:spLocks noChangeArrowheads="1"/>
          </p:cNvSpPr>
          <p:nvPr/>
        </p:nvSpPr>
        <p:spPr bwMode="auto">
          <a:xfrm>
            <a:off x="6327441" y="6611779"/>
            <a:ext cx="58547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de-CH" altLang="de-DE" sz="1000" dirty="0">
                <a:latin typeface="Century Gothic" panose="020B0502020202020204" pitchFamily="34" charset="0"/>
              </a:rPr>
              <a:t>Quelle: Lorenz Hilty</a:t>
            </a:r>
          </a:p>
        </p:txBody>
      </p:sp>
      <p:sp>
        <p:nvSpPr>
          <p:cNvPr id="8" name="Rechteck 7">
            <a:extLst>
              <a:ext uri="{FF2B5EF4-FFF2-40B4-BE49-F238E27FC236}">
                <a16:creationId xmlns:a16="http://schemas.microsoft.com/office/drawing/2014/main" id="{02CE419B-4664-0802-C332-B6C2F8210530}"/>
              </a:ext>
            </a:extLst>
          </p:cNvPr>
          <p:cNvSpPr/>
          <p:nvPr/>
        </p:nvSpPr>
        <p:spPr bwMode="auto">
          <a:xfrm>
            <a:off x="12432704" y="1700808"/>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9" name="Rechteck 8">
            <a:extLst>
              <a:ext uri="{FF2B5EF4-FFF2-40B4-BE49-F238E27FC236}">
                <a16:creationId xmlns:a16="http://schemas.microsoft.com/office/drawing/2014/main" id="{DB961527-41DB-9243-5ABF-F9F1C21196AB}"/>
              </a:ext>
            </a:extLst>
          </p:cNvPr>
          <p:cNvSpPr>
            <a:spLocks noChangeArrowheads="1"/>
          </p:cNvSpPr>
          <p:nvPr/>
        </p:nvSpPr>
        <p:spPr bwMode="auto">
          <a:xfrm>
            <a:off x="12432704" y="6673334"/>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600" dirty="0">
                <a:solidFill>
                  <a:schemeClr val="bg1"/>
                </a:solidFill>
                <a:latin typeface="Century Gothic" panose="020B0502020202020204" pitchFamily="34" charset="0"/>
              </a:rPr>
              <a:t>Quelle: Lange, S. (2023): </a:t>
            </a:r>
            <a:r>
              <a:rPr lang="de-CH" altLang="de-DE" sz="600" dirty="0" err="1">
                <a:solidFill>
                  <a:schemeClr val="bg1"/>
                </a:solidFill>
                <a:latin typeface="Century Gothic" panose="020B0502020202020204" pitchFamily="34" charset="0"/>
              </a:rPr>
              <a:t>Presentation</a:t>
            </a:r>
            <a:r>
              <a:rPr lang="de-CH" altLang="de-DE" sz="600" dirty="0">
                <a:solidFill>
                  <a:schemeClr val="bg1"/>
                </a:solidFill>
                <a:latin typeface="Century Gothic" panose="020B0502020202020204" pitchFamily="34" charset="0"/>
              </a:rPr>
              <a:t> at </a:t>
            </a:r>
            <a:r>
              <a:rPr lang="de-CH" altLang="de-DE" sz="600" dirty="0" err="1">
                <a:solidFill>
                  <a:schemeClr val="bg1"/>
                </a:solidFill>
                <a:latin typeface="Century Gothic" panose="020B0502020202020204" pitchFamily="34" charset="0"/>
              </a:rPr>
              <a:t>the</a:t>
            </a:r>
            <a:r>
              <a:rPr lang="de-CH" altLang="de-DE" sz="600" dirty="0">
                <a:solidFill>
                  <a:schemeClr val="bg1"/>
                </a:solidFill>
                <a:latin typeface="Century Gothic" panose="020B0502020202020204" pitchFamily="34" charset="0"/>
              </a:rPr>
              <a:t> European </a:t>
            </a:r>
            <a:r>
              <a:rPr lang="de-CH" altLang="de-DE" sz="600" dirty="0" err="1">
                <a:solidFill>
                  <a:schemeClr val="bg1"/>
                </a:solidFill>
                <a:latin typeface="Century Gothic" panose="020B0502020202020204" pitchFamily="34" charset="0"/>
              </a:rPr>
              <a:t>Parliament</a:t>
            </a:r>
            <a:r>
              <a:rPr lang="de-CH" altLang="de-DE" sz="600" dirty="0">
                <a:solidFill>
                  <a:schemeClr val="bg1"/>
                </a:solidFill>
                <a:latin typeface="Century Gothic" panose="020B0502020202020204" pitchFamily="34" charset="0"/>
              </a:rPr>
              <a:t> Event: Digital 1.5(°C): EDITION 2: Digital </a:t>
            </a:r>
            <a:r>
              <a:rPr lang="de-CH" altLang="de-DE" sz="600" dirty="0" err="1">
                <a:solidFill>
                  <a:schemeClr val="bg1"/>
                </a:solidFill>
                <a:latin typeface="Century Gothic" panose="020B0502020202020204" pitchFamily="34" charset="0"/>
              </a:rPr>
              <a:t>Reset</a:t>
            </a:r>
            <a:r>
              <a:rPr lang="de-CH" altLang="de-DE" sz="600" dirty="0">
                <a:solidFill>
                  <a:schemeClr val="bg1"/>
                </a:solidFill>
                <a:latin typeface="Century Gothic" panose="020B0502020202020204" pitchFamily="34" charset="0"/>
              </a:rPr>
              <a:t>. </a:t>
            </a:r>
          </a:p>
        </p:txBody>
      </p:sp>
      <p:grpSp>
        <p:nvGrpSpPr>
          <p:cNvPr id="10" name="Gruppieren 9">
            <a:extLst>
              <a:ext uri="{FF2B5EF4-FFF2-40B4-BE49-F238E27FC236}">
                <a16:creationId xmlns:a16="http://schemas.microsoft.com/office/drawing/2014/main" id="{C1EC08EF-B9C4-E7E6-5F4B-4AFF088923AF}"/>
              </a:ext>
            </a:extLst>
          </p:cNvPr>
          <p:cNvGrpSpPr/>
          <p:nvPr/>
        </p:nvGrpSpPr>
        <p:grpSpPr>
          <a:xfrm>
            <a:off x="14964308" y="1916832"/>
            <a:ext cx="7128792" cy="3911925"/>
            <a:chOff x="2531604" y="1916832"/>
            <a:chExt cx="7128792" cy="3911925"/>
          </a:xfrm>
          <a:effectLst>
            <a:outerShdw blurRad="50800" dist="38100" dir="2700000" algn="tl" rotWithShape="0">
              <a:prstClr val="black">
                <a:alpha val="40000"/>
              </a:prstClr>
            </a:outerShdw>
          </a:effectLst>
        </p:grpSpPr>
        <p:sp>
          <p:nvSpPr>
            <p:cNvPr id="11" name="Rechteck 10">
              <a:extLst>
                <a:ext uri="{FF2B5EF4-FFF2-40B4-BE49-F238E27FC236}">
                  <a16:creationId xmlns:a16="http://schemas.microsoft.com/office/drawing/2014/main" id="{07FEE964-51C3-4B30-DE88-EF4D1CC57551}"/>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12" name="Abgerundetes Rechteck 11">
              <a:extLst>
                <a:ext uri="{FF2B5EF4-FFF2-40B4-BE49-F238E27FC236}">
                  <a16:creationId xmlns:a16="http://schemas.microsoft.com/office/drawing/2014/main" id="{5FFB4FA8-7313-805E-979A-8CDDC1E668FD}"/>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3" name="Abgerundetes Rechteck 12">
              <a:extLst>
                <a:ext uri="{FF2B5EF4-FFF2-40B4-BE49-F238E27FC236}">
                  <a16:creationId xmlns:a16="http://schemas.microsoft.com/office/drawing/2014/main" id="{073670B5-92DB-4665-2E03-38CE74EE31E4}"/>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4" name="Ecken des Rechtecks auf der gleichen Seite abrunden 13">
              <a:extLst>
                <a:ext uri="{FF2B5EF4-FFF2-40B4-BE49-F238E27FC236}">
                  <a16:creationId xmlns:a16="http://schemas.microsoft.com/office/drawing/2014/main" id="{00A87B9D-68D3-54F6-6336-D24DE103620B}"/>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5" name="Abgerundetes Rechteck 14">
              <a:extLst>
                <a:ext uri="{FF2B5EF4-FFF2-40B4-BE49-F238E27FC236}">
                  <a16:creationId xmlns:a16="http://schemas.microsoft.com/office/drawing/2014/main" id="{F0D38051-0B30-9781-FB44-E455F06C072C}"/>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6" name="Oval 15">
              <a:extLst>
                <a:ext uri="{FF2B5EF4-FFF2-40B4-BE49-F238E27FC236}">
                  <a16:creationId xmlns:a16="http://schemas.microsoft.com/office/drawing/2014/main" id="{1B3EEEE8-12B0-721F-E78E-F97B93CA3F1F}"/>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7" name="Abgerundetes Rechteck 16">
              <a:extLst>
                <a:ext uri="{FF2B5EF4-FFF2-40B4-BE49-F238E27FC236}">
                  <a16:creationId xmlns:a16="http://schemas.microsoft.com/office/drawing/2014/main" id="{14632895-26F2-E5FC-681D-685F71C59D71}"/>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8" name="Abgerundetes Rechteck 17">
              <a:extLst>
                <a:ext uri="{FF2B5EF4-FFF2-40B4-BE49-F238E27FC236}">
                  <a16:creationId xmlns:a16="http://schemas.microsoft.com/office/drawing/2014/main" id="{BE059CF5-7B47-8740-5CE5-C881094A526E}"/>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19" name="Gerade Verbindung 18">
              <a:extLst>
                <a:ext uri="{FF2B5EF4-FFF2-40B4-BE49-F238E27FC236}">
                  <a16:creationId xmlns:a16="http://schemas.microsoft.com/office/drawing/2014/main" id="{9901649A-45CA-7439-F16A-FDCFDB01BB10}"/>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20" name="Gerade Verbindung 19">
              <a:extLst>
                <a:ext uri="{FF2B5EF4-FFF2-40B4-BE49-F238E27FC236}">
                  <a16:creationId xmlns:a16="http://schemas.microsoft.com/office/drawing/2014/main" id="{D09DA0B1-D719-9341-CDA6-B2D73DBE1C4D}"/>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21" name="Oval 20">
              <a:extLst>
                <a:ext uri="{FF2B5EF4-FFF2-40B4-BE49-F238E27FC236}">
                  <a16:creationId xmlns:a16="http://schemas.microsoft.com/office/drawing/2014/main" id="{E13D02A2-373A-9F6B-1AA1-48C9E29510DF}"/>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2" name="Oval 21">
              <a:extLst>
                <a:ext uri="{FF2B5EF4-FFF2-40B4-BE49-F238E27FC236}">
                  <a16:creationId xmlns:a16="http://schemas.microsoft.com/office/drawing/2014/main" id="{7FA3AC2D-3B5C-14EA-9E26-62621FCD4BE9}"/>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23" name="Gruppieren 22">
              <a:extLst>
                <a:ext uri="{FF2B5EF4-FFF2-40B4-BE49-F238E27FC236}">
                  <a16:creationId xmlns:a16="http://schemas.microsoft.com/office/drawing/2014/main" id="{891B81DB-29A1-16EA-685C-B239A072A3FC}"/>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32" name="Abgerundetes Rechteck 31">
                <a:extLst>
                  <a:ext uri="{FF2B5EF4-FFF2-40B4-BE49-F238E27FC236}">
                    <a16:creationId xmlns:a16="http://schemas.microsoft.com/office/drawing/2014/main" id="{9F2B62F6-A021-8540-7AC0-93A3762B030E}"/>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Fussabdruck</a:t>
                </a:r>
              </a:p>
            </p:txBody>
          </p:sp>
          <p:sp>
            <p:nvSpPr>
              <p:cNvPr id="33" name="Abgerundetes Rechteck 32">
                <a:extLst>
                  <a:ext uri="{FF2B5EF4-FFF2-40B4-BE49-F238E27FC236}">
                    <a16:creationId xmlns:a16="http://schemas.microsoft.com/office/drawing/2014/main" id="{F1A1985A-FEC5-C655-167B-A97FACCCEA83}"/>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Rebound</a:t>
                </a:r>
              </a:p>
            </p:txBody>
          </p:sp>
        </p:grpSp>
        <p:sp>
          <p:nvSpPr>
            <p:cNvPr id="24" name="Oval 23">
              <a:extLst>
                <a:ext uri="{FF2B5EF4-FFF2-40B4-BE49-F238E27FC236}">
                  <a16:creationId xmlns:a16="http://schemas.microsoft.com/office/drawing/2014/main" id="{580881DE-D385-B82E-8577-A6963087E593}"/>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5" name="Oval 24">
              <a:extLst>
                <a:ext uri="{FF2B5EF4-FFF2-40B4-BE49-F238E27FC236}">
                  <a16:creationId xmlns:a16="http://schemas.microsoft.com/office/drawing/2014/main" id="{557D2DA9-7108-6FC4-AF41-8C3095A1AAF4}"/>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26" name="Gruppieren 25">
              <a:extLst>
                <a:ext uri="{FF2B5EF4-FFF2-40B4-BE49-F238E27FC236}">
                  <a16:creationId xmlns:a16="http://schemas.microsoft.com/office/drawing/2014/main" id="{D231DB41-84AC-7EF3-6AE9-B6B22B2DBE1D}"/>
                </a:ext>
              </a:extLst>
            </p:cNvPr>
            <p:cNvGrpSpPr/>
            <p:nvPr/>
          </p:nvGrpSpPr>
          <p:grpSpPr>
            <a:xfrm>
              <a:off x="3037765" y="3524166"/>
              <a:ext cx="1219575" cy="864445"/>
              <a:chOff x="3191117" y="3524166"/>
              <a:chExt cx="1060714" cy="864445"/>
            </a:xfrm>
          </p:grpSpPr>
          <p:sp>
            <p:nvSpPr>
              <p:cNvPr id="29" name="Abgerundetes Rechteck 28">
                <a:extLst>
                  <a:ext uri="{FF2B5EF4-FFF2-40B4-BE49-F238E27FC236}">
                    <a16:creationId xmlns:a16="http://schemas.microsoft.com/office/drawing/2014/main" id="{620978CA-B952-5F2E-399B-1578CEF7BE57}"/>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Substitution</a:t>
                </a:r>
              </a:p>
            </p:txBody>
          </p:sp>
          <p:sp>
            <p:nvSpPr>
              <p:cNvPr id="30" name="Abgerundetes Rechteck 29">
                <a:extLst>
                  <a:ext uri="{FF2B5EF4-FFF2-40B4-BE49-F238E27FC236}">
                    <a16:creationId xmlns:a16="http://schemas.microsoft.com/office/drawing/2014/main" id="{E8DEC65D-14F3-B93C-9C79-8B5616BD7302}"/>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Information</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sp>
            <p:nvSpPr>
              <p:cNvPr id="31" name="Abgerundetes Rechteck 30">
                <a:extLst>
                  <a:ext uri="{FF2B5EF4-FFF2-40B4-BE49-F238E27FC236}">
                    <a16:creationId xmlns:a16="http://schemas.microsoft.com/office/drawing/2014/main" id="{4F5D6CB8-6A07-859F-947A-1B36C7554A86}"/>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1400" dirty="0">
                    <a:solidFill>
                      <a:schemeClr val="bg1"/>
                    </a:solidFill>
                    <a:latin typeface="Century Gothic" panose="020B0502020202020204" pitchFamily="34" charset="0"/>
                    <a:ea typeface="Arial" charset="0"/>
                    <a:cs typeface="Arial" charset="0"/>
                  </a:rPr>
                  <a:t>Optimierung</a:t>
                </a:r>
                <a:endPar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endParaRPr>
              </a:p>
            </p:txBody>
          </p:sp>
        </p:grpSp>
        <p:sp>
          <p:nvSpPr>
            <p:cNvPr id="27" name="Abgerundetes Rechteck 26">
              <a:extLst>
                <a:ext uri="{FF2B5EF4-FFF2-40B4-BE49-F238E27FC236}">
                  <a16:creationId xmlns:a16="http://schemas.microsoft.com/office/drawing/2014/main" id="{439EEFE1-B1AE-6874-FAFD-F6EE13CA7B43}"/>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Zunahme</a:t>
              </a:r>
            </a:p>
          </p:txBody>
        </p:sp>
        <p:sp>
          <p:nvSpPr>
            <p:cNvPr id="28" name="Abgerundetes Rechteck 27">
              <a:extLst>
                <a:ext uri="{FF2B5EF4-FFF2-40B4-BE49-F238E27FC236}">
                  <a16:creationId xmlns:a16="http://schemas.microsoft.com/office/drawing/2014/main" id="{FEA12534-8EA7-51F2-1D7B-DC19D7400B69}"/>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1400" b="0" i="0" u="none" strike="noStrike" cap="none" normalizeH="0" baseline="0" dirty="0">
                  <a:ln>
                    <a:noFill/>
                  </a:ln>
                  <a:solidFill>
                    <a:schemeClr val="bg1"/>
                  </a:solidFill>
                  <a:effectLst/>
                  <a:latin typeface="Century Gothic" panose="020B0502020202020204" pitchFamily="34" charset="0"/>
                  <a:ea typeface="Arial" charset="0"/>
                  <a:cs typeface="Arial" charset="0"/>
                </a:rPr>
                <a:t>Abnahme</a:t>
              </a:r>
            </a:p>
          </p:txBody>
        </p:sp>
      </p:grpSp>
      <p:sp>
        <p:nvSpPr>
          <p:cNvPr id="34" name="Abgerundetes Rechteck 33">
            <a:extLst>
              <a:ext uri="{FF2B5EF4-FFF2-40B4-BE49-F238E27FC236}">
                <a16:creationId xmlns:a16="http://schemas.microsoft.com/office/drawing/2014/main" id="{23E70F47-438B-7EF9-B44E-B29FBA48C8EB}"/>
              </a:ext>
            </a:extLst>
          </p:cNvPr>
          <p:cNvSpPr/>
          <p:nvPr/>
        </p:nvSpPr>
        <p:spPr bwMode="auto">
          <a:xfrm>
            <a:off x="17998347" y="6013630"/>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de-CH" sz="2400" b="0" i="0" u="none" strike="noStrike" cap="none" normalizeH="0" baseline="0" dirty="0">
                <a:ln>
                  <a:noFill/>
                </a:ln>
                <a:effectLst/>
                <a:latin typeface="Century Gothic" panose="020B0502020202020204" pitchFamily="34" charset="0"/>
                <a:ea typeface="Arial" charset="0"/>
                <a:cs typeface="Arial" charset="0"/>
              </a:rPr>
              <a:t>Nullsummenspiel</a:t>
            </a:r>
          </a:p>
        </p:txBody>
      </p:sp>
      <p:grpSp>
        <p:nvGrpSpPr>
          <p:cNvPr id="2" name="Gruppieren 1">
            <a:extLst>
              <a:ext uri="{FF2B5EF4-FFF2-40B4-BE49-F238E27FC236}">
                <a16:creationId xmlns:a16="http://schemas.microsoft.com/office/drawing/2014/main" id="{F75803A5-F2EE-8D63-18BD-5B1B61907496}"/>
              </a:ext>
            </a:extLst>
          </p:cNvPr>
          <p:cNvGrpSpPr/>
          <p:nvPr/>
        </p:nvGrpSpPr>
        <p:grpSpPr>
          <a:xfrm>
            <a:off x="31310618" y="4435340"/>
            <a:ext cx="12192000" cy="2017996"/>
            <a:chOff x="12932159" y="4435340"/>
            <a:chExt cx="12192000" cy="2017996"/>
          </a:xfrm>
        </p:grpSpPr>
        <p:sp>
          <p:nvSpPr>
            <p:cNvPr id="3" name="Rechteck 2">
              <a:extLst>
                <a:ext uri="{FF2B5EF4-FFF2-40B4-BE49-F238E27FC236}">
                  <a16:creationId xmlns:a16="http://schemas.microsoft.com/office/drawing/2014/main" id="{A6E85E78-7654-5868-B4A2-5E6DE2D889D9}"/>
                </a:ext>
              </a:extLst>
            </p:cNvPr>
            <p:cNvSpPr/>
            <p:nvPr/>
          </p:nvSpPr>
          <p:spPr bwMode="auto">
            <a:xfrm>
              <a:off x="12932159" y="4435340"/>
              <a:ext cx="12192000" cy="2017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Textfeld 3">
              <a:extLst>
                <a:ext uri="{FF2B5EF4-FFF2-40B4-BE49-F238E27FC236}">
                  <a16:creationId xmlns:a16="http://schemas.microsoft.com/office/drawing/2014/main" id="{A8E5F47B-2B28-F7EF-7CD7-7961AB92A69C}"/>
                </a:ext>
              </a:extLst>
            </p:cNvPr>
            <p:cNvSpPr txBox="1"/>
            <p:nvPr/>
          </p:nvSpPr>
          <p:spPr>
            <a:xfrm>
              <a:off x="14647210" y="4767483"/>
              <a:ext cx="10269589" cy="400110"/>
            </a:xfrm>
            <a:prstGeom prst="rect">
              <a:avLst/>
            </a:prstGeom>
            <a:noFill/>
          </p:spPr>
          <p:txBody>
            <a:bodyPr wrap="square" rtlCol="0">
              <a:spAutoFit/>
            </a:bodyPr>
            <a:lstStyle/>
            <a:p>
              <a:r>
                <a:rPr lang="de-CH" sz="2000" b="1" dirty="0">
                  <a:solidFill>
                    <a:schemeClr val="bg2"/>
                  </a:solidFill>
                  <a:latin typeface="Century Gothic" panose="020B0502020202020204" pitchFamily="34" charset="0"/>
                </a:rPr>
                <a:t>Digital als Selbstzweck: Was können wir mit digitaler Technik machen? </a:t>
              </a:r>
            </a:p>
          </p:txBody>
        </p:sp>
        <p:sp>
          <p:nvSpPr>
            <p:cNvPr id="35" name="Textfeld 34">
              <a:extLst>
                <a:ext uri="{FF2B5EF4-FFF2-40B4-BE49-F238E27FC236}">
                  <a16:creationId xmlns:a16="http://schemas.microsoft.com/office/drawing/2014/main" id="{A15FA512-B66E-2E11-8C88-CA99C7B83175}"/>
                </a:ext>
              </a:extLst>
            </p:cNvPr>
            <p:cNvSpPr txBox="1"/>
            <p:nvPr/>
          </p:nvSpPr>
          <p:spPr>
            <a:xfrm>
              <a:off x="14647210" y="5476302"/>
              <a:ext cx="10269589" cy="707886"/>
            </a:xfrm>
            <a:prstGeom prst="rect">
              <a:avLst/>
            </a:prstGeom>
            <a:noFill/>
          </p:spPr>
          <p:txBody>
            <a:bodyPr wrap="square" rtlCol="0">
              <a:spAutoFit/>
            </a:bodyPr>
            <a:lstStyle/>
            <a:p>
              <a:r>
                <a:rPr lang="de-CH" sz="2000" b="1" dirty="0">
                  <a:solidFill>
                    <a:schemeClr val="bg2"/>
                  </a:solidFill>
                  <a:latin typeface="Century Gothic" panose="020B0502020202020204" pitchFamily="34" charset="0"/>
                </a:rPr>
                <a:t>Was muss sich ändern, damit wir unsere Nachhaltigkeitsziele erreichen, und wie können wir digitale Technologien nutzen, um diesen Wandel herbeizuführen?</a:t>
              </a:r>
            </a:p>
          </p:txBody>
        </p:sp>
        <p:pic>
          <p:nvPicPr>
            <p:cNvPr id="36" name="Picture 2" descr="643.594 Rotes Kreuz Bilder, Stockfotos, 3D-Objekte und Vektorgrafiken |  Shutterstock">
              <a:extLst>
                <a:ext uri="{FF2B5EF4-FFF2-40B4-BE49-F238E27FC236}">
                  <a16:creationId xmlns:a16="http://schemas.microsoft.com/office/drawing/2014/main" id="{E741C8C1-DE46-7FBE-2577-43AC7CE31665}"/>
                </a:ext>
              </a:extLst>
            </p:cNvPr>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54941" t="9501" r="4294" b="15576"/>
            <a:stretch/>
          </p:blipFill>
          <p:spPr bwMode="auto">
            <a:xfrm>
              <a:off x="13723185" y="4616589"/>
              <a:ext cx="635326" cy="71233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4" descr="Pinsel grünes Häkchen und rotes Kreuz Symbol Symbol. 7625240 Vektor Kunst  bei Vecteezy">
              <a:extLst>
                <a:ext uri="{FF2B5EF4-FFF2-40B4-BE49-F238E27FC236}">
                  <a16:creationId xmlns:a16="http://schemas.microsoft.com/office/drawing/2014/main" id="{4BF09AE3-FFC3-88F7-5A08-CAB840810144}"/>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47165" t="13146" r="8893" b="15981"/>
            <a:stretch/>
          </p:blipFill>
          <p:spPr bwMode="auto">
            <a:xfrm>
              <a:off x="13561955" y="5444041"/>
              <a:ext cx="957786" cy="7724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38" name="Gruppieren 37">
            <a:extLst>
              <a:ext uri="{FF2B5EF4-FFF2-40B4-BE49-F238E27FC236}">
                <a16:creationId xmlns:a16="http://schemas.microsoft.com/office/drawing/2014/main" id="{38CC175A-C3F1-AB43-5FAE-19AB880B107E}"/>
              </a:ext>
            </a:extLst>
          </p:cNvPr>
          <p:cNvGrpSpPr/>
          <p:nvPr/>
        </p:nvGrpSpPr>
        <p:grpSpPr>
          <a:xfrm>
            <a:off x="-13852864" y="0"/>
            <a:ext cx="13152784" cy="6858000"/>
            <a:chOff x="-13400588" y="0"/>
            <a:chExt cx="13152784" cy="6858000"/>
          </a:xfrm>
        </p:grpSpPr>
        <p:pic>
          <p:nvPicPr>
            <p:cNvPr id="39" name="Picture 4" descr="Digitalisation creates opportunities and risks for sustainability” |  Research Institute for Sustainability">
              <a:extLst>
                <a:ext uri="{FF2B5EF4-FFF2-40B4-BE49-F238E27FC236}">
                  <a16:creationId xmlns:a16="http://schemas.microsoft.com/office/drawing/2014/main" id="{10075FE7-903B-AC48-F4F8-057A120528BF}"/>
                </a:ext>
              </a:extLst>
            </p:cNvPr>
            <p:cNvPicPr>
              <a:picLocks noChangeAspect="1" noChangeArrowheads="1"/>
            </p:cNvPicPr>
            <p:nvPr/>
          </p:nvPicPr>
          <p:blipFill>
            <a:blip r:embed="rId8">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439804"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 name="Text">
              <a:extLst>
                <a:ext uri="{FF2B5EF4-FFF2-40B4-BE49-F238E27FC236}">
                  <a16:creationId xmlns:a16="http://schemas.microsoft.com/office/drawing/2014/main" id="{9265D230-EEBD-CB06-E553-67624BE50182}"/>
                </a:ext>
              </a:extLst>
            </p:cNvPr>
            <p:cNvSpPr/>
            <p:nvPr/>
          </p:nvSpPr>
          <p:spPr bwMode="gray">
            <a:xfrm>
              <a:off x="-12439804"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grpSp>
          <p:nvGrpSpPr>
            <p:cNvPr id="41" name="Gruppieren 40">
              <a:extLst>
                <a:ext uri="{FF2B5EF4-FFF2-40B4-BE49-F238E27FC236}">
                  <a16:creationId xmlns:a16="http://schemas.microsoft.com/office/drawing/2014/main" id="{DD8E94B1-FDF4-D730-6A96-A7BD1B556B3D}"/>
                </a:ext>
              </a:extLst>
            </p:cNvPr>
            <p:cNvGrpSpPr/>
            <p:nvPr/>
          </p:nvGrpSpPr>
          <p:grpSpPr>
            <a:xfrm>
              <a:off x="-13400588" y="353344"/>
              <a:ext cx="9822944" cy="4502567"/>
              <a:chOff x="-1115046" y="351124"/>
              <a:chExt cx="9822944" cy="4502567"/>
            </a:xfrm>
          </p:grpSpPr>
          <p:cxnSp>
            <p:nvCxnSpPr>
              <p:cNvPr id="42" name="Gerade Verbindung 41">
                <a:extLst>
                  <a:ext uri="{FF2B5EF4-FFF2-40B4-BE49-F238E27FC236}">
                    <a16:creationId xmlns:a16="http://schemas.microsoft.com/office/drawing/2014/main" id="{01544A98-97D5-A8AB-AD74-A99DB8D7A827}"/>
                  </a:ext>
                </a:extLst>
              </p:cNvPr>
              <p:cNvCxnSpPr>
                <a:cxnSpLocks/>
              </p:cNvCxnSpPr>
              <p:nvPr/>
            </p:nvCxnSpPr>
            <p:spPr bwMode="auto">
              <a:xfrm flipV="1">
                <a:off x="-600744" y="351124"/>
                <a:ext cx="4344797" cy="2606878"/>
              </a:xfrm>
              <a:prstGeom prst="line">
                <a:avLst/>
              </a:prstGeom>
              <a:solidFill>
                <a:schemeClr val="accent1"/>
              </a:solidFill>
              <a:ln w="76200" cap="flat" cmpd="sng" algn="ctr">
                <a:solidFill>
                  <a:schemeClr val="accent5">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cxnSp>
          <p:sp>
            <p:nvSpPr>
              <p:cNvPr id="43" name="Freihandform 42">
                <a:extLst>
                  <a:ext uri="{FF2B5EF4-FFF2-40B4-BE49-F238E27FC236}">
                    <a16:creationId xmlns:a16="http://schemas.microsoft.com/office/drawing/2014/main" id="{6E068653-5049-A8BB-2256-6678E162F071}"/>
                  </a:ext>
                </a:extLst>
              </p:cNvPr>
              <p:cNvSpPr/>
              <p:nvPr/>
            </p:nvSpPr>
            <p:spPr bwMode="auto">
              <a:xfrm>
                <a:off x="-293228" y="1157710"/>
                <a:ext cx="9001126" cy="2382324"/>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2">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4" name="Freihandform 43">
                <a:extLst>
                  <a:ext uri="{FF2B5EF4-FFF2-40B4-BE49-F238E27FC236}">
                    <a16:creationId xmlns:a16="http://schemas.microsoft.com/office/drawing/2014/main" id="{25EC257B-6E84-ADC9-A5E2-C4A73A33DAFC}"/>
                  </a:ext>
                </a:extLst>
              </p:cNvPr>
              <p:cNvSpPr/>
              <p:nvPr/>
            </p:nvSpPr>
            <p:spPr bwMode="auto">
              <a:xfrm rot="547776">
                <a:off x="-40536" y="2210729"/>
                <a:ext cx="7090684" cy="2642962"/>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1">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5" name="Textfeld 44">
                <a:extLst>
                  <a:ext uri="{FF2B5EF4-FFF2-40B4-BE49-F238E27FC236}">
                    <a16:creationId xmlns:a16="http://schemas.microsoft.com/office/drawing/2014/main" id="{6313B6E3-71F4-BC72-BD08-10B57CEAB158}"/>
                  </a:ext>
                </a:extLst>
              </p:cNvPr>
              <p:cNvSpPr txBox="1"/>
              <p:nvPr/>
            </p:nvSpPr>
            <p:spPr>
              <a:xfrm rot="19651699">
                <a:off x="-229827" y="1413520"/>
                <a:ext cx="237878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5">
                        <a:lumMod val="40000"/>
                        <a:lumOff val="60000"/>
                      </a:schemeClr>
                    </a:solidFill>
                    <a:latin typeface="Century Gothic" panose="020B0502020202020204" pitchFamily="34" charset="0"/>
                  </a:rPr>
                  <a:t>Wachstum</a:t>
                </a:r>
              </a:p>
            </p:txBody>
          </p:sp>
          <p:sp>
            <p:nvSpPr>
              <p:cNvPr id="46" name="Textfeld 45">
                <a:extLst>
                  <a:ext uri="{FF2B5EF4-FFF2-40B4-BE49-F238E27FC236}">
                    <a16:creationId xmlns:a16="http://schemas.microsoft.com/office/drawing/2014/main" id="{D84FFD0E-74F4-35E3-6C77-05AC5CF51CF7}"/>
                  </a:ext>
                </a:extLst>
              </p:cNvPr>
              <p:cNvSpPr txBox="1"/>
              <p:nvPr/>
            </p:nvSpPr>
            <p:spPr>
              <a:xfrm rot="19945184">
                <a:off x="-845404" y="2809949"/>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1">
                        <a:lumMod val="40000"/>
                        <a:lumOff val="60000"/>
                      </a:schemeClr>
                    </a:solidFill>
                    <a:latin typeface="Century Gothic" panose="020B0502020202020204" pitchFamily="34" charset="0"/>
                  </a:rPr>
                  <a:t>Ressourcen</a:t>
                </a:r>
              </a:p>
            </p:txBody>
          </p:sp>
          <p:sp>
            <p:nvSpPr>
              <p:cNvPr id="47" name="Textfeld 46">
                <a:extLst>
                  <a:ext uri="{FF2B5EF4-FFF2-40B4-BE49-F238E27FC236}">
                    <a16:creationId xmlns:a16="http://schemas.microsoft.com/office/drawing/2014/main" id="{4457FB0F-3C2B-DC3A-2C80-3776FA0CDB6F}"/>
                  </a:ext>
                </a:extLst>
              </p:cNvPr>
              <p:cNvSpPr txBox="1"/>
              <p:nvPr/>
            </p:nvSpPr>
            <p:spPr>
              <a:xfrm rot="19860000">
                <a:off x="-1115046" y="2165973"/>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2">
                        <a:lumMod val="40000"/>
                        <a:lumOff val="60000"/>
                      </a:schemeClr>
                    </a:solidFill>
                    <a:latin typeface="Century Gothic" panose="020B0502020202020204" pitchFamily="34" charset="0"/>
                  </a:rPr>
                  <a:t>Emissionen</a:t>
                </a:r>
              </a:p>
            </p:txBody>
          </p:sp>
        </p:grpSp>
      </p:grpSp>
    </p:spTree>
    <p:extLst>
      <p:ext uri="{BB962C8B-B14F-4D97-AF65-F5344CB8AC3E}">
        <p14:creationId xmlns:p14="http://schemas.microsoft.com/office/powerpoint/2010/main" val="34138991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pieren 24">
            <a:extLst>
              <a:ext uri="{FF2B5EF4-FFF2-40B4-BE49-F238E27FC236}">
                <a16:creationId xmlns:a16="http://schemas.microsoft.com/office/drawing/2014/main" id="{B36AFF35-D2B8-BAC3-DBB2-42A04A94A743}"/>
              </a:ext>
            </a:extLst>
          </p:cNvPr>
          <p:cNvGrpSpPr/>
          <p:nvPr/>
        </p:nvGrpSpPr>
        <p:grpSpPr>
          <a:xfrm>
            <a:off x="-960784" y="0"/>
            <a:ext cx="13152784" cy="6858000"/>
            <a:chOff x="-13400588" y="0"/>
            <a:chExt cx="13152784" cy="6858000"/>
          </a:xfrm>
        </p:grpSpPr>
        <p:pic>
          <p:nvPicPr>
            <p:cNvPr id="26" name="Picture 4" descr="Digitalisation creates opportunities and risks for sustainability” |  Research Institute for Sustainability">
              <a:extLst>
                <a:ext uri="{FF2B5EF4-FFF2-40B4-BE49-F238E27FC236}">
                  <a16:creationId xmlns:a16="http://schemas.microsoft.com/office/drawing/2014/main" id="{2F3CED71-9ADC-3510-0D7D-798CE694A2EA}"/>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439804"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
              <a:extLst>
                <a:ext uri="{FF2B5EF4-FFF2-40B4-BE49-F238E27FC236}">
                  <a16:creationId xmlns:a16="http://schemas.microsoft.com/office/drawing/2014/main" id="{F7F323AF-2B4B-5402-4FAB-D630F18FF303}"/>
                </a:ext>
              </a:extLst>
            </p:cNvPr>
            <p:cNvSpPr/>
            <p:nvPr/>
          </p:nvSpPr>
          <p:spPr bwMode="gray">
            <a:xfrm>
              <a:off x="-12439804"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grpSp>
          <p:nvGrpSpPr>
            <p:cNvPr id="28" name="Gruppieren 27">
              <a:extLst>
                <a:ext uri="{FF2B5EF4-FFF2-40B4-BE49-F238E27FC236}">
                  <a16:creationId xmlns:a16="http://schemas.microsoft.com/office/drawing/2014/main" id="{75D08C40-9F3F-D356-4796-EABF0D8403AA}"/>
                </a:ext>
              </a:extLst>
            </p:cNvPr>
            <p:cNvGrpSpPr/>
            <p:nvPr/>
          </p:nvGrpSpPr>
          <p:grpSpPr>
            <a:xfrm>
              <a:off x="-13400588" y="353344"/>
              <a:ext cx="9822944" cy="4502567"/>
              <a:chOff x="-1115046" y="351124"/>
              <a:chExt cx="9822944" cy="4502567"/>
            </a:xfrm>
          </p:grpSpPr>
          <p:cxnSp>
            <p:nvCxnSpPr>
              <p:cNvPr id="29" name="Gerade Verbindung 28">
                <a:extLst>
                  <a:ext uri="{FF2B5EF4-FFF2-40B4-BE49-F238E27FC236}">
                    <a16:creationId xmlns:a16="http://schemas.microsoft.com/office/drawing/2014/main" id="{3A188ECF-1F35-7AA4-E503-5A77E484C6E4}"/>
                  </a:ext>
                </a:extLst>
              </p:cNvPr>
              <p:cNvCxnSpPr>
                <a:cxnSpLocks/>
              </p:cNvCxnSpPr>
              <p:nvPr/>
            </p:nvCxnSpPr>
            <p:spPr bwMode="auto">
              <a:xfrm flipV="1">
                <a:off x="-600744" y="351124"/>
                <a:ext cx="4344797" cy="2606878"/>
              </a:xfrm>
              <a:prstGeom prst="line">
                <a:avLst/>
              </a:prstGeom>
              <a:solidFill>
                <a:schemeClr val="accent1"/>
              </a:solidFill>
              <a:ln w="76200" cap="flat" cmpd="sng" algn="ctr">
                <a:solidFill>
                  <a:schemeClr val="accent5">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cxnSp>
          <p:sp>
            <p:nvSpPr>
              <p:cNvPr id="30" name="Freihandform 29">
                <a:extLst>
                  <a:ext uri="{FF2B5EF4-FFF2-40B4-BE49-F238E27FC236}">
                    <a16:creationId xmlns:a16="http://schemas.microsoft.com/office/drawing/2014/main" id="{F4AF6862-3E58-8083-14EE-4297EE8AFB70}"/>
                  </a:ext>
                </a:extLst>
              </p:cNvPr>
              <p:cNvSpPr/>
              <p:nvPr/>
            </p:nvSpPr>
            <p:spPr bwMode="auto">
              <a:xfrm>
                <a:off x="-293228" y="1157710"/>
                <a:ext cx="9001126" cy="2382324"/>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2">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1" name="Freihandform 30">
                <a:extLst>
                  <a:ext uri="{FF2B5EF4-FFF2-40B4-BE49-F238E27FC236}">
                    <a16:creationId xmlns:a16="http://schemas.microsoft.com/office/drawing/2014/main" id="{E194F075-4E25-46E6-BB21-BDEFA48A7807}"/>
                  </a:ext>
                </a:extLst>
              </p:cNvPr>
              <p:cNvSpPr/>
              <p:nvPr/>
            </p:nvSpPr>
            <p:spPr bwMode="auto">
              <a:xfrm rot="547776">
                <a:off x="-40536" y="2210729"/>
                <a:ext cx="7090684" cy="2642962"/>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1">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2" name="Textfeld 31">
                <a:extLst>
                  <a:ext uri="{FF2B5EF4-FFF2-40B4-BE49-F238E27FC236}">
                    <a16:creationId xmlns:a16="http://schemas.microsoft.com/office/drawing/2014/main" id="{2B448661-800F-1C15-8878-B61B673F94E9}"/>
                  </a:ext>
                </a:extLst>
              </p:cNvPr>
              <p:cNvSpPr txBox="1"/>
              <p:nvPr/>
            </p:nvSpPr>
            <p:spPr>
              <a:xfrm rot="19651699">
                <a:off x="-229827" y="1413520"/>
                <a:ext cx="237878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5">
                        <a:lumMod val="40000"/>
                        <a:lumOff val="60000"/>
                      </a:schemeClr>
                    </a:solidFill>
                    <a:latin typeface="Century Gothic" panose="020B0502020202020204" pitchFamily="34" charset="0"/>
                  </a:rPr>
                  <a:t>Wachstum</a:t>
                </a:r>
              </a:p>
            </p:txBody>
          </p:sp>
          <p:sp>
            <p:nvSpPr>
              <p:cNvPr id="33" name="Textfeld 32">
                <a:extLst>
                  <a:ext uri="{FF2B5EF4-FFF2-40B4-BE49-F238E27FC236}">
                    <a16:creationId xmlns:a16="http://schemas.microsoft.com/office/drawing/2014/main" id="{7276694B-2C14-A05F-EA0E-11CBA89582DD}"/>
                  </a:ext>
                </a:extLst>
              </p:cNvPr>
              <p:cNvSpPr txBox="1"/>
              <p:nvPr/>
            </p:nvSpPr>
            <p:spPr>
              <a:xfrm rot="19945184">
                <a:off x="-845404" y="2809949"/>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1">
                        <a:lumMod val="40000"/>
                        <a:lumOff val="60000"/>
                      </a:schemeClr>
                    </a:solidFill>
                    <a:latin typeface="Century Gothic" panose="020B0502020202020204" pitchFamily="34" charset="0"/>
                  </a:rPr>
                  <a:t>Ressourcen</a:t>
                </a:r>
              </a:p>
            </p:txBody>
          </p:sp>
          <p:sp>
            <p:nvSpPr>
              <p:cNvPr id="34" name="Textfeld 33">
                <a:extLst>
                  <a:ext uri="{FF2B5EF4-FFF2-40B4-BE49-F238E27FC236}">
                    <a16:creationId xmlns:a16="http://schemas.microsoft.com/office/drawing/2014/main" id="{CF4ABCB8-62A0-0C86-DE70-540AD879B3E5}"/>
                  </a:ext>
                </a:extLst>
              </p:cNvPr>
              <p:cNvSpPr txBox="1"/>
              <p:nvPr/>
            </p:nvSpPr>
            <p:spPr>
              <a:xfrm rot="19860000">
                <a:off x="-1115046" y="2165973"/>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de-CH" sz="2800" dirty="0">
                    <a:solidFill>
                      <a:schemeClr val="accent2">
                        <a:lumMod val="40000"/>
                        <a:lumOff val="60000"/>
                      </a:schemeClr>
                    </a:solidFill>
                    <a:latin typeface="Century Gothic" panose="020B0502020202020204" pitchFamily="34" charset="0"/>
                  </a:rPr>
                  <a:t>Emissionen</a:t>
                </a:r>
              </a:p>
            </p:txBody>
          </p:sp>
        </p:grpSp>
      </p:grpSp>
      <p:grpSp>
        <p:nvGrpSpPr>
          <p:cNvPr id="41" name="Gruppieren 40">
            <a:extLst>
              <a:ext uri="{FF2B5EF4-FFF2-40B4-BE49-F238E27FC236}">
                <a16:creationId xmlns:a16="http://schemas.microsoft.com/office/drawing/2014/main" id="{E32CADDF-26AD-6052-3C72-C3C35F3F3E9F}"/>
              </a:ext>
            </a:extLst>
          </p:cNvPr>
          <p:cNvGrpSpPr/>
          <p:nvPr/>
        </p:nvGrpSpPr>
        <p:grpSpPr>
          <a:xfrm>
            <a:off x="0" y="4435340"/>
            <a:ext cx="12192000" cy="2017996"/>
            <a:chOff x="12932159" y="4435340"/>
            <a:chExt cx="12192000" cy="2017996"/>
          </a:xfrm>
        </p:grpSpPr>
        <p:sp>
          <p:nvSpPr>
            <p:cNvPr id="42" name="Rechteck 41">
              <a:extLst>
                <a:ext uri="{FF2B5EF4-FFF2-40B4-BE49-F238E27FC236}">
                  <a16:creationId xmlns:a16="http://schemas.microsoft.com/office/drawing/2014/main" id="{937EBD33-5B25-1F2A-3A0E-DD5DAEEC805F}"/>
                </a:ext>
              </a:extLst>
            </p:cNvPr>
            <p:cNvSpPr/>
            <p:nvPr/>
          </p:nvSpPr>
          <p:spPr bwMode="auto">
            <a:xfrm>
              <a:off x="12932159" y="4435340"/>
              <a:ext cx="12192000" cy="2017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3" name="Textfeld 42">
              <a:extLst>
                <a:ext uri="{FF2B5EF4-FFF2-40B4-BE49-F238E27FC236}">
                  <a16:creationId xmlns:a16="http://schemas.microsoft.com/office/drawing/2014/main" id="{CF92E9D0-758C-5CC4-6930-E87B531EAAFD}"/>
                </a:ext>
              </a:extLst>
            </p:cNvPr>
            <p:cNvSpPr txBox="1"/>
            <p:nvPr/>
          </p:nvSpPr>
          <p:spPr>
            <a:xfrm>
              <a:off x="14647210" y="4767483"/>
              <a:ext cx="10269589" cy="400110"/>
            </a:xfrm>
            <a:prstGeom prst="rect">
              <a:avLst/>
            </a:prstGeom>
            <a:noFill/>
          </p:spPr>
          <p:txBody>
            <a:bodyPr wrap="square" rtlCol="0">
              <a:spAutoFit/>
            </a:bodyPr>
            <a:lstStyle/>
            <a:p>
              <a:r>
                <a:rPr lang="de-CH" sz="2000" b="1" dirty="0">
                  <a:solidFill>
                    <a:schemeClr val="bg2"/>
                  </a:solidFill>
                  <a:latin typeface="Century Gothic" panose="020B0502020202020204" pitchFamily="34" charset="0"/>
                </a:rPr>
                <a:t>Digital als Selbstzweck: Was können wir mit digitaler Technik machen? </a:t>
              </a:r>
            </a:p>
          </p:txBody>
        </p:sp>
        <p:sp>
          <p:nvSpPr>
            <p:cNvPr id="44" name="Textfeld 43">
              <a:extLst>
                <a:ext uri="{FF2B5EF4-FFF2-40B4-BE49-F238E27FC236}">
                  <a16:creationId xmlns:a16="http://schemas.microsoft.com/office/drawing/2014/main" id="{BC5538CF-56A0-87FB-CF0B-F87181893F7C}"/>
                </a:ext>
              </a:extLst>
            </p:cNvPr>
            <p:cNvSpPr txBox="1"/>
            <p:nvPr/>
          </p:nvSpPr>
          <p:spPr>
            <a:xfrm>
              <a:off x="14647210" y="5476302"/>
              <a:ext cx="10269589" cy="707886"/>
            </a:xfrm>
            <a:prstGeom prst="rect">
              <a:avLst/>
            </a:prstGeom>
            <a:noFill/>
          </p:spPr>
          <p:txBody>
            <a:bodyPr wrap="square" rtlCol="0">
              <a:spAutoFit/>
            </a:bodyPr>
            <a:lstStyle/>
            <a:p>
              <a:r>
                <a:rPr lang="de-CH" sz="2000" b="1" dirty="0">
                  <a:solidFill>
                    <a:schemeClr val="bg2"/>
                  </a:solidFill>
                  <a:latin typeface="Century Gothic" panose="020B0502020202020204" pitchFamily="34" charset="0"/>
                </a:rPr>
                <a:t>Was muss sich ändern, damit wir unsere Nachhaltigkeitsziele erreichen, und wie können wir digitale Technologien nutzen, um diesen Wandel herbeizuführen?</a:t>
              </a:r>
            </a:p>
          </p:txBody>
        </p:sp>
        <p:pic>
          <p:nvPicPr>
            <p:cNvPr id="45" name="Picture 2" descr="643.594 Rotes Kreuz Bilder, Stockfotos, 3D-Objekte und Vektorgrafiken |  Shutterstock">
              <a:extLst>
                <a:ext uri="{FF2B5EF4-FFF2-40B4-BE49-F238E27FC236}">
                  <a16:creationId xmlns:a16="http://schemas.microsoft.com/office/drawing/2014/main" id="{E20E7B00-8E12-F31D-C9BA-6B8497B08436}"/>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54941" t="9501" r="4294" b="15576"/>
            <a:stretch/>
          </p:blipFill>
          <p:spPr bwMode="auto">
            <a:xfrm>
              <a:off x="13723185" y="4616589"/>
              <a:ext cx="635326" cy="71233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6" name="Picture 4" descr="Pinsel grünes Häkchen und rotes Kreuz Symbol Symbol. 7625240 Vektor Kunst  bei Vecteezy">
              <a:extLst>
                <a:ext uri="{FF2B5EF4-FFF2-40B4-BE49-F238E27FC236}">
                  <a16:creationId xmlns:a16="http://schemas.microsoft.com/office/drawing/2014/main" id="{8BD0ED9E-2216-AC2B-A9DA-703AC5DF4361}"/>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7165" t="13146" r="8893" b="15981"/>
            <a:stretch/>
          </p:blipFill>
          <p:spPr bwMode="auto">
            <a:xfrm>
              <a:off x="13561955" y="5444041"/>
              <a:ext cx="957786" cy="7724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 name="Gruppieren 1">
            <a:extLst>
              <a:ext uri="{FF2B5EF4-FFF2-40B4-BE49-F238E27FC236}">
                <a16:creationId xmlns:a16="http://schemas.microsoft.com/office/drawing/2014/main" id="{AF55B970-28FC-BC1A-A6BF-B43A0AEF572C}"/>
              </a:ext>
            </a:extLst>
          </p:cNvPr>
          <p:cNvGrpSpPr/>
          <p:nvPr/>
        </p:nvGrpSpPr>
        <p:grpSpPr>
          <a:xfrm>
            <a:off x="0" y="-7306014"/>
            <a:ext cx="12192000" cy="6856787"/>
            <a:chOff x="0" y="1213"/>
            <a:chExt cx="12192000" cy="6856787"/>
          </a:xfrm>
        </p:grpSpPr>
        <p:pic>
          <p:nvPicPr>
            <p:cNvPr id="3" name="Grafik 2">
              <a:extLst>
                <a:ext uri="{FF2B5EF4-FFF2-40B4-BE49-F238E27FC236}">
                  <a16:creationId xmlns:a16="http://schemas.microsoft.com/office/drawing/2014/main" id="{6231CEFD-4666-92C8-15EC-2F9AF0B634DC}"/>
                </a:ext>
              </a:extLst>
            </p:cNvPr>
            <p:cNvPicPr>
              <a:picLocks noChangeAspect="1"/>
            </p:cNvPicPr>
            <p:nvPr/>
          </p:nvPicPr>
          <p:blipFill rotWithShape="1">
            <a:blip r:embed="rId6"/>
            <a:srcRect t="15619"/>
            <a:stretch/>
          </p:blipFill>
          <p:spPr>
            <a:xfrm>
              <a:off x="0" y="1213"/>
              <a:ext cx="12192000" cy="6856787"/>
            </a:xfrm>
            <a:prstGeom prst="rect">
              <a:avLst/>
            </a:prstGeom>
          </p:spPr>
        </p:pic>
        <p:sp>
          <p:nvSpPr>
            <p:cNvPr id="4" name="Text">
              <a:extLst>
                <a:ext uri="{FF2B5EF4-FFF2-40B4-BE49-F238E27FC236}">
                  <a16:creationId xmlns:a16="http://schemas.microsoft.com/office/drawing/2014/main" id="{FB4E206F-B498-1ABD-FDE4-0CC44E1D343C}"/>
                </a:ext>
              </a:extLst>
            </p:cNvPr>
            <p:cNvSpPr/>
            <p:nvPr/>
          </p:nvSpPr>
          <p:spPr bwMode="gray">
            <a:xfrm>
              <a:off x="0" y="1006631"/>
              <a:ext cx="6096000" cy="694178"/>
            </a:xfrm>
            <a:prstGeom prst="rect">
              <a:avLst/>
            </a:prstGeom>
            <a:solidFill>
              <a:srgbClr val="0B523E">
                <a:alpha val="83922"/>
              </a:srgbClr>
            </a:solidFill>
            <a:effectLst>
              <a:outerShdw blurRad="50800" dist="38100" dir="2700000" algn="tl" rotWithShape="0">
                <a:prstClr val="black">
                  <a:alpha val="40000"/>
                </a:prstClr>
              </a:outerShdw>
            </a:effectLst>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 name="Rectangle 2">
              <a:extLst>
                <a:ext uri="{FF2B5EF4-FFF2-40B4-BE49-F238E27FC236}">
                  <a16:creationId xmlns:a16="http://schemas.microsoft.com/office/drawing/2014/main" id="{FCF14856-15CC-B750-CECF-75DAFECCD5D4}"/>
                </a:ext>
              </a:extLst>
            </p:cNvPr>
            <p:cNvSpPr txBox="1">
              <a:spLocks noChangeArrowheads="1"/>
            </p:cNvSpPr>
            <p:nvPr/>
          </p:nvSpPr>
          <p:spPr bwMode="auto">
            <a:xfrm>
              <a:off x="359532" y="1133913"/>
              <a:ext cx="5448436"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r>
                <a:rPr lang="de-CH" altLang="en-US" kern="0" dirty="0">
                  <a:solidFill>
                    <a:schemeClr val="bg1"/>
                  </a:solidFill>
                </a:rPr>
                <a:t>Vielen Dank für die Aufmerksamkeit!</a:t>
              </a:r>
              <a:endParaRPr lang="de-CH" altLang="en-US" b="0" kern="0" dirty="0">
                <a:solidFill>
                  <a:schemeClr val="bg1"/>
                </a:solidFill>
              </a:endParaRPr>
            </a:p>
          </p:txBody>
        </p:sp>
        <p:sp>
          <p:nvSpPr>
            <p:cNvPr id="6" name="Rechteck 5">
              <a:extLst>
                <a:ext uri="{FF2B5EF4-FFF2-40B4-BE49-F238E27FC236}">
                  <a16:creationId xmlns:a16="http://schemas.microsoft.com/office/drawing/2014/main" id="{53157A24-C705-FA2E-55DC-78A2F9143E21}"/>
                </a:ext>
              </a:extLst>
            </p:cNvPr>
            <p:cNvSpPr/>
            <p:nvPr/>
          </p:nvSpPr>
          <p:spPr bwMode="auto">
            <a:xfrm>
              <a:off x="0" y="5660614"/>
              <a:ext cx="12192000" cy="1197386"/>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7" name="Rechteck 8">
              <a:extLst>
                <a:ext uri="{FF2B5EF4-FFF2-40B4-BE49-F238E27FC236}">
                  <a16:creationId xmlns:a16="http://schemas.microsoft.com/office/drawing/2014/main" id="{3223D264-B749-C32A-D90C-A4607824FBC1}"/>
                </a:ext>
              </a:extLst>
            </p:cNvPr>
            <p:cNvSpPr>
              <a:spLocks noChangeArrowheads="1"/>
            </p:cNvSpPr>
            <p:nvPr/>
          </p:nvSpPr>
          <p:spPr bwMode="auto">
            <a:xfrm>
              <a:off x="10200456" y="5422614"/>
              <a:ext cx="19915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en-US" altLang="de-DE" sz="800" dirty="0">
                  <a:solidFill>
                    <a:schemeClr val="bg1"/>
                  </a:solidFill>
                  <a:latin typeface="Century Gothic" panose="020B0502020202020204" pitchFamily="34" charset="0"/>
                </a:rPr>
                <a:t>Bild: </a:t>
              </a:r>
              <a:r>
                <a:rPr lang="en-US" altLang="de-DE" sz="800" dirty="0">
                  <a:solidFill>
                    <a:schemeClr val="bg1"/>
                  </a:solidFill>
                  <a:latin typeface="Century Gothic" panose="020B0502020202020204" pitchFamily="34" charset="0"/>
                  <a:hlinkClick r:id="rId7">
                    <a:extLst>
                      <a:ext uri="{A12FA001-AC4F-418D-AE19-62706E023703}">
                        <ahyp:hlinkClr xmlns:ahyp="http://schemas.microsoft.com/office/drawing/2018/hyperlinkcolor" val="tx"/>
                      </a:ext>
                    </a:extLst>
                  </a:hlinkClick>
                </a:rPr>
                <a:t>Thomas Richter </a:t>
              </a:r>
              <a:r>
                <a:rPr lang="en-US" altLang="de-DE" sz="800" dirty="0">
                  <a:solidFill>
                    <a:schemeClr val="bg1"/>
                  </a:solidFill>
                  <a:latin typeface="Century Gothic" panose="020B0502020202020204" pitchFamily="34" charset="0"/>
                </a:rPr>
                <a:t>on </a:t>
              </a:r>
              <a:r>
                <a:rPr lang="en-US" altLang="de-DE" sz="800" dirty="0">
                  <a:solidFill>
                    <a:schemeClr val="bg1"/>
                  </a:solidFill>
                  <a:latin typeface="Century Gothic" panose="020B0502020202020204" pitchFamily="34" charset="0"/>
                  <a:hlinkClick r:id="rId8">
                    <a:extLst>
                      <a:ext uri="{A12FA001-AC4F-418D-AE19-62706E023703}">
                        <ahyp:hlinkClr xmlns:ahyp="http://schemas.microsoft.com/office/drawing/2018/hyperlinkcolor" val="tx"/>
                      </a:ext>
                    </a:extLst>
                  </a:hlinkClick>
                </a:rPr>
                <a:t>Unsplash</a:t>
              </a:r>
              <a:endParaRPr lang="en-US" altLang="de-DE" sz="800" dirty="0">
                <a:solidFill>
                  <a:schemeClr val="bg1"/>
                </a:solidFill>
                <a:latin typeface="Century Gothic" panose="020B0502020202020204" pitchFamily="34" charset="0"/>
              </a:endParaRPr>
            </a:p>
          </p:txBody>
        </p:sp>
        <p:pic>
          <p:nvPicPr>
            <p:cNvPr id="13" name="Picture 2" descr="Berner Fachhochschule BFH | Bring Your Own Device (BYOD) von edu.ch">
              <a:extLst>
                <a:ext uri="{FF2B5EF4-FFF2-40B4-BE49-F238E27FC236}">
                  <a16:creationId xmlns:a16="http://schemas.microsoft.com/office/drawing/2014/main" id="{DB942260-40D5-226B-3DE7-CA8A3BAEC2C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12424" y="5879233"/>
              <a:ext cx="2184331" cy="760147"/>
            </a:xfrm>
            <a:prstGeom prst="rect">
              <a:avLst/>
            </a:prstGeom>
            <a:noFill/>
            <a:extLst>
              <a:ext uri="{909E8E84-426E-40DD-AFC4-6F175D3DCCD1}">
                <a14:hiddenFill xmlns:a14="http://schemas.microsoft.com/office/drawing/2010/main">
                  <a:solidFill>
                    <a:srgbClr val="FFFFFF"/>
                  </a:solidFill>
                </a14:hiddenFill>
              </a:ext>
            </a:extLst>
          </p:spPr>
        </p:pic>
        <p:sp>
          <p:nvSpPr>
            <p:cNvPr id="14" name="Untertitel 3">
              <a:extLst>
                <a:ext uri="{FF2B5EF4-FFF2-40B4-BE49-F238E27FC236}">
                  <a16:creationId xmlns:a16="http://schemas.microsoft.com/office/drawing/2014/main" id="{309544DB-DFDB-A484-6328-0BA9B71F0260}"/>
                </a:ext>
              </a:extLst>
            </p:cNvPr>
            <p:cNvSpPr txBox="1">
              <a:spLocks/>
            </p:cNvSpPr>
            <p:nvPr/>
          </p:nvSpPr>
          <p:spPr bwMode="auto">
            <a:xfrm>
              <a:off x="263352" y="5820955"/>
              <a:ext cx="5928320" cy="68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a:buFont typeface="Arial" charset="0"/>
                <a:buNone/>
                <a:defRPr/>
              </a:pPr>
              <a:r>
                <a:rPr lang="de-CH" altLang="en-US" sz="1050" b="1" kern="0" dirty="0">
                  <a:ea typeface="MS PGothic" charset="-128"/>
                </a:rPr>
                <a:t>Prof. Dr. Jan Bieser</a:t>
              </a:r>
            </a:p>
            <a:p>
              <a:pPr marL="9525" indent="-9525">
                <a:defRPr/>
              </a:pPr>
              <a:r>
                <a:rPr lang="de-DE" altLang="en-US" sz="1050" kern="0" dirty="0">
                  <a:ea typeface="MS PGothic" charset="-128"/>
                </a:rPr>
                <a:t>Fachgruppe Data &amp; Infrastructure</a:t>
              </a:r>
              <a:endParaRPr lang="de-CH" altLang="en-US" sz="1050" kern="0" dirty="0">
                <a:ea typeface="MS PGothic" charset="-128"/>
              </a:endParaRPr>
            </a:p>
            <a:p>
              <a:pPr marL="9525" indent="-9525">
                <a:defRPr/>
              </a:pPr>
              <a:r>
                <a:rPr lang="de-CH" altLang="en-US" sz="1050" kern="0" dirty="0">
                  <a:ea typeface="MS PGothic" charset="-128"/>
                </a:rPr>
                <a:t>Institute Public </a:t>
              </a:r>
              <a:r>
                <a:rPr lang="de-CH" altLang="en-US" sz="1050" kern="0" dirty="0" err="1">
                  <a:ea typeface="MS PGothic" charset="-128"/>
                </a:rPr>
                <a:t>Sector</a:t>
              </a:r>
              <a:r>
                <a:rPr lang="de-CH" altLang="en-US" sz="1050" kern="0" dirty="0">
                  <a:ea typeface="MS PGothic" charset="-128"/>
                </a:rPr>
                <a:t> Transformation, Departement Wirtschaft</a:t>
              </a:r>
            </a:p>
            <a:p>
              <a:pPr marL="9525" indent="-9525">
                <a:defRPr/>
              </a:pPr>
              <a:r>
                <a:rPr lang="de-CH" altLang="en-US" sz="1050" kern="0" dirty="0">
                  <a:ea typeface="MS PGothic" charset="-128"/>
                </a:rPr>
                <a:t>Berner Fachhochschule</a:t>
              </a:r>
            </a:p>
          </p:txBody>
        </p:sp>
      </p:grpSp>
    </p:spTree>
    <p:extLst>
      <p:ext uri="{BB962C8B-B14F-4D97-AF65-F5344CB8AC3E}">
        <p14:creationId xmlns:p14="http://schemas.microsoft.com/office/powerpoint/2010/main" val="22808444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9C1272C4-50F4-23B4-98F2-7900A626E17B}"/>
              </a:ext>
            </a:extLst>
          </p:cNvPr>
          <p:cNvGrpSpPr/>
          <p:nvPr/>
        </p:nvGrpSpPr>
        <p:grpSpPr>
          <a:xfrm>
            <a:off x="0" y="1213"/>
            <a:ext cx="12192000" cy="6856787"/>
            <a:chOff x="0" y="1213"/>
            <a:chExt cx="12192000" cy="6856787"/>
          </a:xfrm>
        </p:grpSpPr>
        <p:pic>
          <p:nvPicPr>
            <p:cNvPr id="14" name="Grafik 13">
              <a:extLst>
                <a:ext uri="{FF2B5EF4-FFF2-40B4-BE49-F238E27FC236}">
                  <a16:creationId xmlns:a16="http://schemas.microsoft.com/office/drawing/2014/main" id="{8A20BC0C-D825-4CCC-3E51-39145320A9E7}"/>
                </a:ext>
              </a:extLst>
            </p:cNvPr>
            <p:cNvPicPr>
              <a:picLocks noChangeAspect="1"/>
            </p:cNvPicPr>
            <p:nvPr/>
          </p:nvPicPr>
          <p:blipFill rotWithShape="1">
            <a:blip r:embed="rId3"/>
            <a:srcRect t="15619"/>
            <a:stretch/>
          </p:blipFill>
          <p:spPr>
            <a:xfrm>
              <a:off x="0" y="1213"/>
              <a:ext cx="12192000" cy="6856787"/>
            </a:xfrm>
            <a:prstGeom prst="rect">
              <a:avLst/>
            </a:prstGeom>
          </p:spPr>
        </p:pic>
        <p:sp>
          <p:nvSpPr>
            <p:cNvPr id="15" name="Text">
              <a:extLst>
                <a:ext uri="{FF2B5EF4-FFF2-40B4-BE49-F238E27FC236}">
                  <a16:creationId xmlns:a16="http://schemas.microsoft.com/office/drawing/2014/main" id="{4904B57A-2D1A-3399-F822-3882CAF3CD0B}"/>
                </a:ext>
              </a:extLst>
            </p:cNvPr>
            <p:cNvSpPr/>
            <p:nvPr/>
          </p:nvSpPr>
          <p:spPr bwMode="gray">
            <a:xfrm>
              <a:off x="0" y="1006631"/>
              <a:ext cx="6096000" cy="694178"/>
            </a:xfrm>
            <a:prstGeom prst="rect">
              <a:avLst/>
            </a:prstGeom>
            <a:solidFill>
              <a:srgbClr val="0B523E">
                <a:alpha val="83922"/>
              </a:srgbClr>
            </a:solidFill>
            <a:effectLst>
              <a:outerShdw blurRad="50800" dist="38100" dir="2700000" algn="tl" rotWithShape="0">
                <a:prstClr val="black">
                  <a:alpha val="40000"/>
                </a:prstClr>
              </a:outerShdw>
            </a:effectLst>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Rectangle 2">
              <a:extLst>
                <a:ext uri="{FF2B5EF4-FFF2-40B4-BE49-F238E27FC236}">
                  <a16:creationId xmlns:a16="http://schemas.microsoft.com/office/drawing/2014/main" id="{80F51BB3-B716-146F-EA9F-A99650F9BF02}"/>
                </a:ext>
              </a:extLst>
            </p:cNvPr>
            <p:cNvSpPr txBox="1">
              <a:spLocks noChangeArrowheads="1"/>
            </p:cNvSpPr>
            <p:nvPr/>
          </p:nvSpPr>
          <p:spPr bwMode="auto">
            <a:xfrm>
              <a:off x="359532" y="1133913"/>
              <a:ext cx="5448436"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r>
                <a:rPr lang="de-CH" altLang="en-US" kern="0" dirty="0">
                  <a:solidFill>
                    <a:schemeClr val="bg1"/>
                  </a:solidFill>
                </a:rPr>
                <a:t>Vielen Dank für die Aufmerksamkeit!</a:t>
              </a:r>
              <a:endParaRPr lang="de-CH" altLang="en-US" b="0" kern="0" dirty="0">
                <a:solidFill>
                  <a:schemeClr val="bg1"/>
                </a:solidFill>
              </a:endParaRPr>
            </a:p>
          </p:txBody>
        </p:sp>
        <p:sp>
          <p:nvSpPr>
            <p:cNvPr id="2" name="Rechteck 1">
              <a:extLst>
                <a:ext uri="{FF2B5EF4-FFF2-40B4-BE49-F238E27FC236}">
                  <a16:creationId xmlns:a16="http://schemas.microsoft.com/office/drawing/2014/main" id="{A9745C09-C8DC-FC9F-986F-5765FBB173A7}"/>
                </a:ext>
              </a:extLst>
            </p:cNvPr>
            <p:cNvSpPr/>
            <p:nvPr/>
          </p:nvSpPr>
          <p:spPr bwMode="auto">
            <a:xfrm>
              <a:off x="0" y="5660614"/>
              <a:ext cx="12192000" cy="1197386"/>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10" name="Rechteck 8">
              <a:extLst>
                <a:ext uri="{FF2B5EF4-FFF2-40B4-BE49-F238E27FC236}">
                  <a16:creationId xmlns:a16="http://schemas.microsoft.com/office/drawing/2014/main" id="{49B3D263-F258-F26C-C221-30B2A5768300}"/>
                </a:ext>
              </a:extLst>
            </p:cNvPr>
            <p:cNvSpPr>
              <a:spLocks noChangeArrowheads="1"/>
            </p:cNvSpPr>
            <p:nvPr/>
          </p:nvSpPr>
          <p:spPr bwMode="auto">
            <a:xfrm>
              <a:off x="10200456" y="5422614"/>
              <a:ext cx="19915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en-US" altLang="de-DE" sz="800" dirty="0">
                  <a:solidFill>
                    <a:schemeClr val="bg1"/>
                  </a:solidFill>
                  <a:latin typeface="Century Gothic" panose="020B0502020202020204" pitchFamily="34" charset="0"/>
                </a:rPr>
                <a:t>Bild: </a:t>
              </a:r>
              <a:r>
                <a:rPr lang="en-US" altLang="de-DE" sz="800" dirty="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Thomas Richter </a:t>
              </a:r>
              <a:r>
                <a:rPr lang="en-US" altLang="de-DE" sz="800" dirty="0">
                  <a:solidFill>
                    <a:schemeClr val="bg1"/>
                  </a:solidFill>
                  <a:latin typeface="Century Gothic" panose="020B0502020202020204" pitchFamily="34" charset="0"/>
                </a:rPr>
                <a:t>on </a:t>
              </a:r>
              <a:r>
                <a:rPr lang="en-US" altLang="de-DE" sz="800" dirty="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Unsplash</a:t>
              </a:r>
              <a:endParaRPr lang="en-US" altLang="de-DE" sz="800" dirty="0">
                <a:solidFill>
                  <a:schemeClr val="bg1"/>
                </a:solidFill>
                <a:latin typeface="Century Gothic" panose="020B0502020202020204" pitchFamily="34" charset="0"/>
              </a:endParaRPr>
            </a:p>
          </p:txBody>
        </p:sp>
        <p:pic>
          <p:nvPicPr>
            <p:cNvPr id="11" name="Picture 2" descr="Berner Fachhochschule BFH | Bring Your Own Device (BYOD) von edu.ch">
              <a:extLst>
                <a:ext uri="{FF2B5EF4-FFF2-40B4-BE49-F238E27FC236}">
                  <a16:creationId xmlns:a16="http://schemas.microsoft.com/office/drawing/2014/main" id="{E676847B-81B5-2D8E-26E1-B1A13E04E9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12424" y="5879233"/>
              <a:ext cx="2184331" cy="760147"/>
            </a:xfrm>
            <a:prstGeom prst="rect">
              <a:avLst/>
            </a:prstGeom>
            <a:noFill/>
            <a:extLst>
              <a:ext uri="{909E8E84-426E-40DD-AFC4-6F175D3DCCD1}">
                <a14:hiddenFill xmlns:a14="http://schemas.microsoft.com/office/drawing/2010/main">
                  <a:solidFill>
                    <a:srgbClr val="FFFFFF"/>
                  </a:solidFill>
                </a14:hiddenFill>
              </a:ext>
            </a:extLst>
          </p:spPr>
        </p:pic>
        <p:sp>
          <p:nvSpPr>
            <p:cNvPr id="5" name="Untertitel 3">
              <a:extLst>
                <a:ext uri="{FF2B5EF4-FFF2-40B4-BE49-F238E27FC236}">
                  <a16:creationId xmlns:a16="http://schemas.microsoft.com/office/drawing/2014/main" id="{74436F1B-10C2-C130-9412-97DA3B012161}"/>
                </a:ext>
              </a:extLst>
            </p:cNvPr>
            <p:cNvSpPr txBox="1">
              <a:spLocks/>
            </p:cNvSpPr>
            <p:nvPr/>
          </p:nvSpPr>
          <p:spPr bwMode="auto">
            <a:xfrm>
              <a:off x="263352" y="5820955"/>
              <a:ext cx="5928320" cy="68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a:buFont typeface="Arial" charset="0"/>
                <a:buNone/>
                <a:defRPr/>
              </a:pPr>
              <a:r>
                <a:rPr lang="de-CH" altLang="en-US" sz="1050" b="1" kern="0" dirty="0">
                  <a:ea typeface="MS PGothic" charset="-128"/>
                </a:rPr>
                <a:t>Prof. Dr. Jan Bieser</a:t>
              </a:r>
            </a:p>
            <a:p>
              <a:pPr marL="9525" indent="-9525">
                <a:defRPr/>
              </a:pPr>
              <a:r>
                <a:rPr lang="de-DE" altLang="en-US" sz="1050" kern="0" dirty="0">
                  <a:ea typeface="MS PGothic" charset="-128"/>
                </a:rPr>
                <a:t>Assistenzprofessor für Digitalisierung &amp; Nachhaltigkeit / Leiter Fachgruppe Data &amp; Infrastructure</a:t>
              </a:r>
              <a:endParaRPr lang="de-CH" altLang="en-US" sz="1050" kern="0" dirty="0">
                <a:ea typeface="MS PGothic" charset="-128"/>
              </a:endParaRPr>
            </a:p>
            <a:p>
              <a:pPr marL="9525" indent="-9525">
                <a:defRPr/>
              </a:pPr>
              <a:r>
                <a:rPr lang="de-CH" altLang="en-US" sz="1050" kern="0" dirty="0">
                  <a:ea typeface="MS PGothic" charset="-128"/>
                </a:rPr>
                <a:t>Institute Public </a:t>
              </a:r>
              <a:r>
                <a:rPr lang="de-CH" altLang="en-US" sz="1050" kern="0" dirty="0" err="1">
                  <a:ea typeface="MS PGothic" charset="-128"/>
                </a:rPr>
                <a:t>Sector</a:t>
              </a:r>
              <a:r>
                <a:rPr lang="de-CH" altLang="en-US" sz="1050" kern="0" dirty="0">
                  <a:ea typeface="MS PGothic" charset="-128"/>
                </a:rPr>
                <a:t> Transformation, Departement Wirtschaft</a:t>
              </a:r>
            </a:p>
            <a:p>
              <a:pPr marL="9525" indent="-9525">
                <a:defRPr/>
              </a:pPr>
              <a:r>
                <a:rPr lang="de-CH" altLang="en-US" sz="1050" kern="0" dirty="0">
                  <a:ea typeface="MS PGothic" charset="-128"/>
                </a:rPr>
                <a:t>Berner Fachhochschule</a:t>
              </a:r>
            </a:p>
          </p:txBody>
        </p:sp>
      </p:grpSp>
    </p:spTree>
    <p:extLst>
      <p:ext uri="{BB962C8B-B14F-4D97-AF65-F5344CB8AC3E}">
        <p14:creationId xmlns:p14="http://schemas.microsoft.com/office/powerpoint/2010/main" val="18204926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4D8FCA-5AC4-C94D-77CE-978120A54872}"/>
              </a:ext>
            </a:extLst>
          </p:cNvPr>
          <p:cNvSpPr>
            <a:spLocks noGrp="1"/>
          </p:cNvSpPr>
          <p:nvPr>
            <p:ph type="ctrTitle"/>
          </p:nvPr>
        </p:nvSpPr>
        <p:spPr>
          <a:xfrm>
            <a:off x="1439918" y="2596053"/>
            <a:ext cx="8996854" cy="1334813"/>
          </a:xfrm>
        </p:spPr>
        <p:txBody>
          <a:bodyPr>
            <a:normAutofit/>
          </a:bodyPr>
          <a:lstStyle/>
          <a:p>
            <a:r>
              <a:rPr lang="de-CH" sz="2800" b="1" i="0" u="none" strike="noStrike" dirty="0">
                <a:solidFill>
                  <a:srgbClr val="0070C0"/>
                </a:solidFill>
                <a:effectLst/>
                <a:latin typeface="Aptos" panose="020B0004020202020204" pitchFamily="34" charset="0"/>
              </a:rPr>
              <a:t>Nachhaltigkeit und Digitalisierung</a:t>
            </a:r>
            <a:br>
              <a:rPr lang="de-CH" sz="2800" b="1" i="0" u="none" strike="noStrike" dirty="0">
                <a:solidFill>
                  <a:srgbClr val="0070C0"/>
                </a:solidFill>
                <a:effectLst/>
                <a:latin typeface="Aptos" panose="020B0004020202020204" pitchFamily="34" charset="0"/>
              </a:rPr>
            </a:br>
            <a:r>
              <a:rPr lang="de-CH" sz="2000" i="0" u="none" strike="noStrike" dirty="0">
                <a:solidFill>
                  <a:srgbClr val="0070C0"/>
                </a:solidFill>
                <a:effectLst/>
                <a:latin typeface="Aptos" panose="020B0004020202020204" pitchFamily="34" charset="0"/>
              </a:rPr>
              <a:t>2. Juni 2025</a:t>
            </a:r>
            <a:br>
              <a:rPr lang="de-CH" sz="2800" b="1" i="0" u="none" strike="noStrike" dirty="0">
                <a:solidFill>
                  <a:srgbClr val="0070C0"/>
                </a:solidFill>
                <a:effectLst/>
                <a:latin typeface="Aptos" panose="020B0004020202020204" pitchFamily="34" charset="0"/>
              </a:rPr>
            </a:br>
            <a:endParaRPr lang="de-DE" sz="2800" b="1" dirty="0">
              <a:solidFill>
                <a:srgbClr val="0070C0"/>
              </a:solidFill>
            </a:endParaRPr>
          </a:p>
        </p:txBody>
      </p:sp>
      <p:sp>
        <p:nvSpPr>
          <p:cNvPr id="5" name="Untertitel 4">
            <a:extLst>
              <a:ext uri="{FF2B5EF4-FFF2-40B4-BE49-F238E27FC236}">
                <a16:creationId xmlns:a16="http://schemas.microsoft.com/office/drawing/2014/main" id="{EE36A705-B7B5-77D6-2532-9E931FE56A4C}"/>
              </a:ext>
            </a:extLst>
          </p:cNvPr>
          <p:cNvSpPr>
            <a:spLocks noGrp="1"/>
          </p:cNvSpPr>
          <p:nvPr>
            <p:ph type="subTitle" idx="1"/>
          </p:nvPr>
        </p:nvSpPr>
        <p:spPr>
          <a:xfrm>
            <a:off x="1524000" y="4264182"/>
            <a:ext cx="9144000" cy="1527009"/>
          </a:xfrm>
        </p:spPr>
        <p:txBody>
          <a:bodyPr/>
          <a:lstStyle/>
          <a:p>
            <a:r>
              <a:rPr lang="de-DE" sz="2000" dirty="0">
                <a:solidFill>
                  <a:srgbClr val="0070C0"/>
                </a:solidFill>
              </a:rPr>
              <a:t>Dr. Jeannette Behringer</a:t>
            </a:r>
          </a:p>
          <a:p>
            <a:r>
              <a:rPr lang="de-DE" sz="2000" dirty="0">
                <a:solidFill>
                  <a:srgbClr val="0070C0"/>
                </a:solidFill>
              </a:rPr>
              <a:t>Verantwortliche Nachhaltige Entwicklung in Forschung Lehre Universität Zürich</a:t>
            </a:r>
          </a:p>
          <a:p>
            <a:endParaRPr lang="de-DE" dirty="0"/>
          </a:p>
          <a:p>
            <a:endParaRPr lang="de-DE" dirty="0"/>
          </a:p>
        </p:txBody>
      </p:sp>
      <p:pic>
        <p:nvPicPr>
          <p:cNvPr id="3" name="Grafik 2">
            <a:extLst>
              <a:ext uri="{FF2B5EF4-FFF2-40B4-BE49-F238E27FC236}">
                <a16:creationId xmlns:a16="http://schemas.microsoft.com/office/drawing/2014/main" id="{8E7086E4-7B15-D68A-B81F-3B05A5E76D4E}"/>
              </a:ext>
            </a:extLst>
          </p:cNvPr>
          <p:cNvPicPr>
            <a:picLocks noChangeAspect="1"/>
          </p:cNvPicPr>
          <p:nvPr/>
        </p:nvPicPr>
        <p:blipFill>
          <a:blip r:embed="rId3"/>
          <a:stretch>
            <a:fillRect/>
          </a:stretch>
        </p:blipFill>
        <p:spPr>
          <a:xfrm>
            <a:off x="0" y="346372"/>
            <a:ext cx="4075227" cy="1222690"/>
          </a:xfrm>
          <a:prstGeom prst="rect">
            <a:avLst/>
          </a:prstGeom>
        </p:spPr>
      </p:pic>
      <p:sp>
        <p:nvSpPr>
          <p:cNvPr id="6" name="Titel 1">
            <a:extLst>
              <a:ext uri="{FF2B5EF4-FFF2-40B4-BE49-F238E27FC236}">
                <a16:creationId xmlns:a16="http://schemas.microsoft.com/office/drawing/2014/main" id="{FF76E155-21A3-83B1-E07A-77BEA9553529}"/>
              </a:ext>
            </a:extLst>
          </p:cNvPr>
          <p:cNvSpPr txBox="1">
            <a:spLocks/>
          </p:cNvSpPr>
          <p:nvPr/>
        </p:nvSpPr>
        <p:spPr>
          <a:xfrm>
            <a:off x="1445173" y="1283536"/>
            <a:ext cx="9228083" cy="12226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de-DE" sz="4000" b="1" dirty="0" err="1">
                <a:solidFill>
                  <a:srgbClr val="0070C0"/>
                </a:solidFill>
                <a:latin typeface="+mn-lt"/>
              </a:rPr>
              <a:t>Parldigi</a:t>
            </a:r>
            <a:r>
              <a:rPr lang="de-DE" sz="4000" b="1" dirty="0">
                <a:solidFill>
                  <a:schemeClr val="accent1"/>
                </a:solidFill>
                <a:latin typeface="+mn-lt"/>
              </a:rPr>
              <a:t> </a:t>
            </a:r>
            <a:r>
              <a:rPr lang="de-DE" sz="4000" b="1" dirty="0" err="1">
                <a:solidFill>
                  <a:srgbClr val="0070C0"/>
                </a:solidFill>
                <a:latin typeface="+mn-lt"/>
              </a:rPr>
              <a:t>MasterClass</a:t>
            </a:r>
            <a:endParaRPr lang="de-DE" sz="4000" b="1" dirty="0">
              <a:solidFill>
                <a:srgbClr val="0070C0"/>
              </a:solidFill>
              <a:latin typeface="+mn-lt"/>
            </a:endParaRPr>
          </a:p>
          <a:p>
            <a:r>
              <a:rPr lang="de-DE" sz="2800" dirty="0">
                <a:solidFill>
                  <a:srgbClr val="0070C0"/>
                </a:solidFill>
                <a:latin typeface="+mn-lt"/>
              </a:rPr>
              <a:t>National- und Ständerat</a:t>
            </a:r>
          </a:p>
        </p:txBody>
      </p:sp>
    </p:spTree>
    <p:extLst>
      <p:ext uri="{BB962C8B-B14F-4D97-AF65-F5344CB8AC3E}">
        <p14:creationId xmlns:p14="http://schemas.microsoft.com/office/powerpoint/2010/main" val="30973823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79350B4F-78BC-6877-7835-8999D3B3AC89}"/>
              </a:ext>
            </a:extLst>
          </p:cNvPr>
          <p:cNvSpPr>
            <a:spLocks noGrp="1"/>
          </p:cNvSpPr>
          <p:nvPr>
            <p:ph type="dt" sz="half" idx="10"/>
          </p:nvPr>
        </p:nvSpPr>
        <p:spPr/>
        <p:txBody>
          <a:bodyPr/>
          <a:lstStyle/>
          <a:p>
            <a:fld id="{61A0DF30-E6C0-1445-BD46-359832BFF64D}" type="datetime1">
              <a:rPr lang="de-CH" smtClean="0"/>
              <a:t>02.06.2025</a:t>
            </a:fld>
            <a:endParaRPr lang="de-DE"/>
          </a:p>
        </p:txBody>
      </p:sp>
      <p:sp>
        <p:nvSpPr>
          <p:cNvPr id="4" name="Fußzeilenplatzhalter 3">
            <a:extLst>
              <a:ext uri="{FF2B5EF4-FFF2-40B4-BE49-F238E27FC236}">
                <a16:creationId xmlns:a16="http://schemas.microsoft.com/office/drawing/2014/main" id="{B7C7C9E4-5CB1-38BB-2059-6986384D6D77}"/>
              </a:ext>
            </a:extLst>
          </p:cNvPr>
          <p:cNvSpPr>
            <a:spLocks noGrp="1"/>
          </p:cNvSpPr>
          <p:nvPr>
            <p:ph type="ftr" sz="quarter" idx="11"/>
          </p:nvPr>
        </p:nvSpPr>
        <p:spPr>
          <a:xfrm>
            <a:off x="8876208" y="6529348"/>
            <a:ext cx="3557524" cy="365125"/>
          </a:xfrm>
        </p:spPr>
        <p:txBody>
          <a:bodyPr/>
          <a:lstStyle/>
          <a:p>
            <a:pPr algn="l"/>
            <a:r>
              <a:rPr lang="de-DE" dirty="0"/>
              <a:t>Quelle: </a:t>
            </a:r>
            <a:r>
              <a:rPr lang="de-CH" dirty="0" err="1"/>
              <a:t>TierneyMJ</a:t>
            </a:r>
            <a:r>
              <a:rPr lang="de-CH" dirty="0"/>
              <a:t> / </a:t>
            </a:r>
            <a:r>
              <a:rPr lang="de-CH" dirty="0" err="1"/>
              <a:t>shutterstock</a:t>
            </a:r>
            <a:r>
              <a:rPr lang="de-CH" dirty="0"/>
              <a:t> (</a:t>
            </a:r>
            <a:r>
              <a:rPr lang="de-DE" dirty="0" err="1"/>
              <a:t>Herole.de</a:t>
            </a:r>
            <a:r>
              <a:rPr lang="de-DE" dirty="0"/>
              <a:t> 2025)</a:t>
            </a:r>
          </a:p>
        </p:txBody>
      </p:sp>
      <p:sp>
        <p:nvSpPr>
          <p:cNvPr id="5" name="Foliennummernplatzhalter 4">
            <a:extLst>
              <a:ext uri="{FF2B5EF4-FFF2-40B4-BE49-F238E27FC236}">
                <a16:creationId xmlns:a16="http://schemas.microsoft.com/office/drawing/2014/main" id="{605D1FE7-6D78-752C-EE90-87C0A3D3EDE4}"/>
              </a:ext>
            </a:extLst>
          </p:cNvPr>
          <p:cNvSpPr>
            <a:spLocks noGrp="1"/>
          </p:cNvSpPr>
          <p:nvPr>
            <p:ph type="sldNum" sz="quarter" idx="12"/>
          </p:nvPr>
        </p:nvSpPr>
        <p:spPr/>
        <p:txBody>
          <a:bodyPr/>
          <a:lstStyle/>
          <a:p>
            <a:fld id="{9B8DC099-0C3C-CF4E-BB22-13441ABA63CC}" type="slidenum">
              <a:rPr lang="de-DE" smtClean="0"/>
              <a:t>49</a:t>
            </a:fld>
            <a:endParaRPr lang="de-DE" dirty="0"/>
          </a:p>
        </p:txBody>
      </p:sp>
      <p:sp>
        <p:nvSpPr>
          <p:cNvPr id="6" name="Textfeld 5">
            <a:extLst>
              <a:ext uri="{FF2B5EF4-FFF2-40B4-BE49-F238E27FC236}">
                <a16:creationId xmlns:a16="http://schemas.microsoft.com/office/drawing/2014/main" id="{3EC439D3-4F26-C446-02BB-9E1FD302F42E}"/>
              </a:ext>
            </a:extLst>
          </p:cNvPr>
          <p:cNvSpPr txBox="1"/>
          <p:nvPr/>
        </p:nvSpPr>
        <p:spPr>
          <a:xfrm>
            <a:off x="1303283" y="5433848"/>
            <a:ext cx="8029903" cy="246221"/>
          </a:xfrm>
          <a:prstGeom prst="rect">
            <a:avLst/>
          </a:prstGeom>
          <a:noFill/>
        </p:spPr>
        <p:txBody>
          <a:bodyPr wrap="square" rtlCol="0">
            <a:spAutoFit/>
          </a:bodyPr>
          <a:lstStyle/>
          <a:p>
            <a:r>
              <a:rPr lang="de-DE" sz="1000" dirty="0"/>
              <a:t>https://</a:t>
            </a:r>
            <a:r>
              <a:rPr lang="de-DE" sz="1000" dirty="0" err="1"/>
              <a:t>mester-karikaturen.de</a:t>
            </a:r>
            <a:r>
              <a:rPr lang="de-DE" sz="1000" dirty="0"/>
              <a:t>/</a:t>
            </a:r>
            <a:r>
              <a:rPr lang="de-DE" sz="1000" dirty="0" err="1"/>
              <a:t>wp</a:t>
            </a:r>
            <a:r>
              <a:rPr lang="de-DE" sz="1000" dirty="0"/>
              <a:t>-content/</a:t>
            </a:r>
            <a:r>
              <a:rPr lang="de-DE" sz="1000" dirty="0" err="1"/>
              <a:t>uploads</a:t>
            </a:r>
            <a:r>
              <a:rPr lang="de-DE" sz="1000" dirty="0"/>
              <a:t>/2022/02/o14966-scaled.jpg</a:t>
            </a:r>
          </a:p>
        </p:txBody>
      </p:sp>
      <p:pic>
        <p:nvPicPr>
          <p:cNvPr id="1026" name="Picture 2" descr="Digitalisierung und Nachhaltigkeit verbinden: Tipps für den Unterricht">
            <a:hlinkClick r:id="rId3"/>
            <a:extLst>
              <a:ext uri="{FF2B5EF4-FFF2-40B4-BE49-F238E27FC236}">
                <a16:creationId xmlns:a16="http://schemas.microsoft.com/office/drawing/2014/main" id="{E0FFD121-3968-BA0C-822C-93AC779235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1524" y="-6343651"/>
            <a:ext cx="5098142"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igitalisierung und Nachhaltigkeit verbinden: Tipps für den Unterricht">
            <a:extLst>
              <a:ext uri="{FF2B5EF4-FFF2-40B4-BE49-F238E27FC236}">
                <a16:creationId xmlns:a16="http://schemas.microsoft.com/office/drawing/2014/main" id="{7B291FA0-E572-A358-258B-01EC810F18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066720"/>
            <a:ext cx="12192000" cy="5543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53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B0F198C5-AA1D-1C7A-5AEE-093C1F0933D0}"/>
              </a:ext>
            </a:extLst>
          </p:cNvPr>
          <p:cNvSpPr/>
          <p:nvPr/>
        </p:nvSpPr>
        <p:spPr bwMode="auto">
          <a:xfrm>
            <a:off x="6093600"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3">
            <a:biLevel thresh="75000"/>
            <a:extLst>
              <a:ext uri="{28A0092B-C50C-407E-A947-70E740481C1C}">
                <a14:useLocalDpi xmlns:a14="http://schemas.microsoft.com/office/drawing/2010/main" val="0"/>
              </a:ext>
            </a:extLst>
          </a:blip>
          <a:srcRect l="6477" r="55316"/>
          <a:stretch/>
        </p:blipFill>
        <p:spPr bwMode="auto">
          <a:xfrm>
            <a:off x="63945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6097202" y="0"/>
            <a:ext cx="60911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 name="Rechteck 1">
            <a:extLst>
              <a:ext uri="{FF2B5EF4-FFF2-40B4-BE49-F238E27FC236}">
                <a16:creationId xmlns:a16="http://schemas.microsoft.com/office/drawing/2014/main" id="{C46DBFF9-3CD3-67D2-60CA-C5B00C4B1698}"/>
              </a:ext>
            </a:extLst>
          </p:cNvPr>
          <p:cNvSpPr/>
          <p:nvPr/>
        </p:nvSpPr>
        <p:spPr bwMode="auto">
          <a:xfrm>
            <a:off x="0"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2" name="Picture 4" descr="30+ Free Baby Footprint &amp; Footprint Images - Pixabay">
            <a:extLst>
              <a:ext uri="{FF2B5EF4-FFF2-40B4-BE49-F238E27FC236}">
                <a16:creationId xmlns:a16="http://schemas.microsoft.com/office/drawing/2014/main" id="{5E719DDD-5EC1-A566-F630-C4C925465F7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6190"/>
          <a:stretch/>
        </p:blipFill>
        <p:spPr bwMode="auto">
          <a:xfrm>
            <a:off x="177327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BE05AB7D-3445-CFC8-29C6-E36D9D7ADF1A}"/>
              </a:ext>
            </a:extLst>
          </p:cNvPr>
          <p:cNvSpPr/>
          <p:nvPr/>
        </p:nvSpPr>
        <p:spPr bwMode="gray">
          <a:xfrm>
            <a:off x="0"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2" name="Freihandform: Form 3">
            <a:extLst>
              <a:ext uri="{FF2B5EF4-FFF2-40B4-BE49-F238E27FC236}">
                <a16:creationId xmlns:a16="http://schemas.microsoft.com/office/drawing/2014/main" id="{CE16E3E2-0BE5-6C10-C862-0FC55BA2FDBD}"/>
              </a:ext>
            </a:extLst>
          </p:cNvPr>
          <p:cNvSpPr/>
          <p:nvPr/>
        </p:nvSpPr>
        <p:spPr>
          <a:xfrm>
            <a:off x="5968252"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6730533"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6479800"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
        <p:nvSpPr>
          <p:cNvPr id="17" name="Titel 1">
            <a:extLst>
              <a:ext uri="{FF2B5EF4-FFF2-40B4-BE49-F238E27FC236}">
                <a16:creationId xmlns:a16="http://schemas.microsoft.com/office/drawing/2014/main" id="{FFACA560-9C86-2A9F-FA52-B34CA7095AA5}"/>
              </a:ext>
            </a:extLst>
          </p:cNvPr>
          <p:cNvSpPr txBox="1">
            <a:spLocks/>
          </p:cNvSpPr>
          <p:nvPr/>
        </p:nvSpPr>
        <p:spPr bwMode="auto">
          <a:xfrm>
            <a:off x="49574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18" name="Abgerundetes Rechteck 17">
            <a:extLst>
              <a:ext uri="{FF2B5EF4-FFF2-40B4-BE49-F238E27FC236}">
                <a16:creationId xmlns:a16="http://schemas.microsoft.com/office/drawing/2014/main" id="{FB59CC41-2C40-B348-2E29-CE389BA15883}"/>
              </a:ext>
            </a:extLst>
          </p:cNvPr>
          <p:cNvSpPr/>
          <p:nvPr/>
        </p:nvSpPr>
        <p:spPr bwMode="auto">
          <a:xfrm>
            <a:off x="635703"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Tree>
    <p:extLst>
      <p:ext uri="{BB962C8B-B14F-4D97-AF65-F5344CB8AC3E}">
        <p14:creationId xmlns:p14="http://schemas.microsoft.com/office/powerpoint/2010/main" val="8665025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CB6CE-47A1-D66F-59E6-E4C28619B1C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17C21C5-1447-2505-0853-96576DA629DA}"/>
              </a:ext>
            </a:extLst>
          </p:cNvPr>
          <p:cNvSpPr>
            <a:spLocks noGrp="1"/>
          </p:cNvSpPr>
          <p:nvPr>
            <p:ph type="title"/>
          </p:nvPr>
        </p:nvSpPr>
        <p:spPr/>
        <p:txBody>
          <a:bodyPr>
            <a:normAutofit/>
          </a:bodyPr>
          <a:lstStyle/>
          <a:p>
            <a:br>
              <a:rPr lang="de-DE" sz="4000" dirty="0"/>
            </a:br>
            <a:r>
              <a:rPr lang="de-DE" sz="4000" dirty="0"/>
              <a:t>Gliederung</a:t>
            </a:r>
          </a:p>
        </p:txBody>
      </p:sp>
      <p:sp>
        <p:nvSpPr>
          <p:cNvPr id="3" name="Inhaltsplatzhalter 2">
            <a:extLst>
              <a:ext uri="{FF2B5EF4-FFF2-40B4-BE49-F238E27FC236}">
                <a16:creationId xmlns:a16="http://schemas.microsoft.com/office/drawing/2014/main" id="{19FA711F-45AA-61C0-D82F-29F1751C562E}"/>
              </a:ext>
            </a:extLst>
          </p:cNvPr>
          <p:cNvSpPr>
            <a:spLocks noGrp="1"/>
          </p:cNvSpPr>
          <p:nvPr>
            <p:ph idx="1"/>
          </p:nvPr>
        </p:nvSpPr>
        <p:spPr/>
        <p:txBody>
          <a:bodyPr/>
          <a:lstStyle/>
          <a:p>
            <a:pPr marL="571500" indent="-571500">
              <a:buFont typeface="+mj-lt"/>
              <a:buAutoNum type="romanUcPeriod"/>
            </a:pPr>
            <a:r>
              <a:rPr lang="de-CH" dirty="0"/>
              <a:t>Digitalisierung als gesellschaftlicher Wandel</a:t>
            </a:r>
          </a:p>
          <a:p>
            <a:pPr marL="571500" indent="-571500">
              <a:buFont typeface="+mj-lt"/>
              <a:buAutoNum type="romanUcPeriod"/>
            </a:pPr>
            <a:r>
              <a:rPr lang="de-CH" dirty="0"/>
              <a:t>Nachhaltige Entwicklung </a:t>
            </a:r>
            <a:r>
              <a:rPr lang="de-CH" dirty="0" err="1"/>
              <a:t>reloaded</a:t>
            </a:r>
            <a:endParaRPr lang="de-CH" dirty="0"/>
          </a:p>
          <a:p>
            <a:pPr marL="571500" indent="-571500">
              <a:buFont typeface="+mj-lt"/>
              <a:buAutoNum type="romanUcPeriod"/>
            </a:pPr>
            <a:r>
              <a:rPr lang="de-CH" dirty="0"/>
              <a:t>Zielkonflikte – Ethische Konflikte</a:t>
            </a:r>
          </a:p>
          <a:p>
            <a:pPr marL="571500" indent="-571500">
              <a:buFont typeface="+mj-lt"/>
              <a:buAutoNum type="romanUcPeriod"/>
            </a:pPr>
            <a:r>
              <a:rPr lang="de-DE" dirty="0"/>
              <a:t>Konsistenz- und </a:t>
            </a:r>
            <a:r>
              <a:rPr lang="de-DE" dirty="0" err="1"/>
              <a:t>Suffizienzstrategien</a:t>
            </a:r>
            <a:endParaRPr lang="de-DE" dirty="0"/>
          </a:p>
          <a:p>
            <a:pPr marL="571500" indent="-571500">
              <a:buFont typeface="+mj-lt"/>
              <a:buAutoNum type="romanUcPeriod"/>
            </a:pPr>
            <a:r>
              <a:rPr lang="de-DE" dirty="0" err="1"/>
              <a:t>Suffizienzpolitik</a:t>
            </a:r>
            <a:r>
              <a:rPr lang="de-DE" dirty="0"/>
              <a:t>?</a:t>
            </a:r>
          </a:p>
        </p:txBody>
      </p:sp>
      <p:sp>
        <p:nvSpPr>
          <p:cNvPr id="9" name="Datumsplatzhalter 8">
            <a:extLst>
              <a:ext uri="{FF2B5EF4-FFF2-40B4-BE49-F238E27FC236}">
                <a16:creationId xmlns:a16="http://schemas.microsoft.com/office/drawing/2014/main" id="{01842401-7071-BA1E-65E7-2FBD6F5F0B48}"/>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B219E052-5216-B767-E57B-07CFBC72FE1F}"/>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367BA63C-8FE1-02E4-15F1-17A07EB922E0}"/>
              </a:ext>
            </a:extLst>
          </p:cNvPr>
          <p:cNvSpPr>
            <a:spLocks noGrp="1"/>
          </p:cNvSpPr>
          <p:nvPr>
            <p:ph type="sldNum" sz="quarter" idx="12"/>
          </p:nvPr>
        </p:nvSpPr>
        <p:spPr/>
        <p:txBody>
          <a:bodyPr/>
          <a:lstStyle/>
          <a:p>
            <a:fld id="{9B8DC099-0C3C-CF4E-BB22-13441ABA63CC}" type="slidenum">
              <a:rPr lang="de-DE" smtClean="0"/>
              <a:t>50</a:t>
            </a:fld>
            <a:endParaRPr lang="de-DE"/>
          </a:p>
        </p:txBody>
      </p:sp>
      <p:sp>
        <p:nvSpPr>
          <p:cNvPr id="4" name="Textfeld 3">
            <a:extLst>
              <a:ext uri="{FF2B5EF4-FFF2-40B4-BE49-F238E27FC236}">
                <a16:creationId xmlns:a16="http://schemas.microsoft.com/office/drawing/2014/main" id="{703D3A2D-FB67-07CF-D34A-07F0399D2031}"/>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28034583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2ED71-E72F-0260-17FD-F8B157FCE3D6}"/>
            </a:ext>
          </a:extLst>
        </p:cNvPr>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478EA2FA-E0C1-DD65-26E3-FCD826D8E24B}"/>
              </a:ext>
            </a:extLst>
          </p:cNvPr>
          <p:cNvPicPr>
            <a:picLocks noGrp="1" noChangeAspect="1"/>
          </p:cNvPicPr>
          <p:nvPr>
            <p:ph idx="1"/>
          </p:nvPr>
        </p:nvPicPr>
        <p:blipFill>
          <a:blip r:embed="rId3"/>
          <a:stretch>
            <a:fillRect/>
          </a:stretch>
        </p:blipFill>
        <p:spPr>
          <a:xfrm>
            <a:off x="0" y="987973"/>
            <a:ext cx="12191999" cy="5870028"/>
          </a:xfrm>
          <a:prstGeom prst="rect">
            <a:avLst/>
          </a:prstGeom>
        </p:spPr>
      </p:pic>
      <p:sp>
        <p:nvSpPr>
          <p:cNvPr id="11" name="Foliennummernplatzhalter 10">
            <a:extLst>
              <a:ext uri="{FF2B5EF4-FFF2-40B4-BE49-F238E27FC236}">
                <a16:creationId xmlns:a16="http://schemas.microsoft.com/office/drawing/2014/main" id="{F2E761C9-BF44-E9DA-424A-6EDCBA7064E3}"/>
              </a:ext>
            </a:extLst>
          </p:cNvPr>
          <p:cNvSpPr>
            <a:spLocks noGrp="1"/>
          </p:cNvSpPr>
          <p:nvPr>
            <p:ph type="sldNum" sz="quarter" idx="12"/>
          </p:nvPr>
        </p:nvSpPr>
        <p:spPr/>
        <p:txBody>
          <a:bodyPr/>
          <a:lstStyle/>
          <a:p>
            <a:fld id="{9B8DC099-0C3C-CF4E-BB22-13441ABA63CC}" type="slidenum">
              <a:rPr lang="de-DE" smtClean="0"/>
              <a:t>51</a:t>
            </a:fld>
            <a:endParaRPr lang="de-DE"/>
          </a:p>
        </p:txBody>
      </p:sp>
      <p:sp>
        <p:nvSpPr>
          <p:cNvPr id="4" name="Textfeld 3">
            <a:extLst>
              <a:ext uri="{FF2B5EF4-FFF2-40B4-BE49-F238E27FC236}">
                <a16:creationId xmlns:a16="http://schemas.microsoft.com/office/drawing/2014/main" id="{6C3FBF3B-E723-D22F-7177-BD6B033DAD98}"/>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2" name="Titel 1">
            <a:extLst>
              <a:ext uri="{FF2B5EF4-FFF2-40B4-BE49-F238E27FC236}">
                <a16:creationId xmlns:a16="http://schemas.microsoft.com/office/drawing/2014/main" id="{3EC20E5F-6F2B-58DC-D724-023F2A909FE3}"/>
              </a:ext>
            </a:extLst>
          </p:cNvPr>
          <p:cNvSpPr>
            <a:spLocks noGrp="1"/>
          </p:cNvSpPr>
          <p:nvPr>
            <p:ph type="title"/>
          </p:nvPr>
        </p:nvSpPr>
        <p:spPr>
          <a:xfrm>
            <a:off x="617483" y="1695882"/>
            <a:ext cx="4586416" cy="1733118"/>
          </a:xfrm>
        </p:spPr>
        <p:txBody>
          <a:bodyPr>
            <a:normAutofit fontScale="90000"/>
          </a:bodyPr>
          <a:lstStyle/>
          <a:p>
            <a:br>
              <a:rPr lang="de-DE" sz="4000" dirty="0"/>
            </a:br>
            <a:r>
              <a:rPr lang="de-DE" dirty="0">
                <a:solidFill>
                  <a:srgbClr val="0070C0"/>
                </a:solidFill>
              </a:rPr>
              <a:t>I. Digitalisierung als gesellschaftlicher Wandel</a:t>
            </a:r>
          </a:p>
        </p:txBody>
      </p:sp>
    </p:spTree>
    <p:extLst>
      <p:ext uri="{BB962C8B-B14F-4D97-AF65-F5344CB8AC3E}">
        <p14:creationId xmlns:p14="http://schemas.microsoft.com/office/powerpoint/2010/main" val="6012620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9AD7A-2959-7EDA-DB1D-9F18FDB74C3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8615284-AC3E-9D81-F907-6FA61C9ED072}"/>
              </a:ext>
            </a:extLst>
          </p:cNvPr>
          <p:cNvSpPr>
            <a:spLocks noGrp="1"/>
          </p:cNvSpPr>
          <p:nvPr>
            <p:ph type="title"/>
          </p:nvPr>
        </p:nvSpPr>
        <p:spPr>
          <a:xfrm>
            <a:off x="838200" y="480736"/>
            <a:ext cx="10515600" cy="1325563"/>
          </a:xfrm>
        </p:spPr>
        <p:txBody>
          <a:bodyPr>
            <a:normAutofit/>
          </a:bodyPr>
          <a:lstStyle/>
          <a:p>
            <a:br>
              <a:rPr lang="de-DE" sz="4000" dirty="0"/>
            </a:br>
            <a:r>
              <a:rPr lang="de-DE" sz="4000" dirty="0"/>
              <a:t>I. Digitalisierung als gesellschaftlicher Wandel</a:t>
            </a:r>
          </a:p>
        </p:txBody>
      </p:sp>
      <p:sp>
        <p:nvSpPr>
          <p:cNvPr id="9" name="Datumsplatzhalter 8">
            <a:extLst>
              <a:ext uri="{FF2B5EF4-FFF2-40B4-BE49-F238E27FC236}">
                <a16:creationId xmlns:a16="http://schemas.microsoft.com/office/drawing/2014/main" id="{66AA22EB-9A36-E8D9-96C5-2338C86110AC}"/>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5A524F4C-40C4-3F46-1781-426E2A25E2FB}"/>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FD70BEEA-1862-F2C7-1748-37CE4D88AFB6}"/>
              </a:ext>
            </a:extLst>
          </p:cNvPr>
          <p:cNvSpPr>
            <a:spLocks noGrp="1"/>
          </p:cNvSpPr>
          <p:nvPr>
            <p:ph type="sldNum" sz="quarter" idx="12"/>
          </p:nvPr>
        </p:nvSpPr>
        <p:spPr/>
        <p:txBody>
          <a:bodyPr/>
          <a:lstStyle/>
          <a:p>
            <a:fld id="{9B8DC099-0C3C-CF4E-BB22-13441ABA63CC}" type="slidenum">
              <a:rPr lang="de-DE" smtClean="0"/>
              <a:t>52</a:t>
            </a:fld>
            <a:endParaRPr lang="de-DE"/>
          </a:p>
        </p:txBody>
      </p:sp>
      <p:sp>
        <p:nvSpPr>
          <p:cNvPr id="4" name="Textfeld 3">
            <a:extLst>
              <a:ext uri="{FF2B5EF4-FFF2-40B4-BE49-F238E27FC236}">
                <a16:creationId xmlns:a16="http://schemas.microsoft.com/office/drawing/2014/main" id="{2B76705A-915F-6CCA-035F-69FD358AD3C7}"/>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12" name="Inhaltsplatzhalter 11">
            <a:extLst>
              <a:ext uri="{FF2B5EF4-FFF2-40B4-BE49-F238E27FC236}">
                <a16:creationId xmlns:a16="http://schemas.microsoft.com/office/drawing/2014/main" id="{0382C634-71B6-0CD6-43F7-D65D7A53F8F1}"/>
              </a:ext>
            </a:extLst>
          </p:cNvPr>
          <p:cNvSpPr>
            <a:spLocks noGrp="1"/>
          </p:cNvSpPr>
          <p:nvPr>
            <p:ph idx="1"/>
          </p:nvPr>
        </p:nvSpPr>
        <p:spPr>
          <a:xfrm>
            <a:off x="838200" y="1962259"/>
            <a:ext cx="10515600" cy="4243799"/>
          </a:xfrm>
        </p:spPr>
        <p:txBody>
          <a:bodyPr>
            <a:normAutofit/>
          </a:bodyPr>
          <a:lstStyle/>
          <a:p>
            <a:r>
              <a:rPr lang="de-CH" b="1" dirty="0"/>
              <a:t>«</a:t>
            </a:r>
            <a:r>
              <a:rPr lang="de-CH" dirty="0"/>
              <a:t>Digitalisierung ist ein umfassender Prozess, der zur Transformation unserer Lebenswirklichkeit und Lebenspraxis führt. Er vollzieht sich in rasanten Schritten, mit einer ungekannten Radikalität und kaum überschaubaren Wirkkräften.(…). Digitalisierung als Imperativ und als Zukunftsvision bringt Orientierungsmaßstäbe hervor, ist von Grund auf ethische Herausforderung und nicht nur technisch ermöglichte Veränderung». (Prof. Dr. Karen Joisten)</a:t>
            </a:r>
          </a:p>
          <a:p>
            <a:endParaRPr lang="de-DE" dirty="0"/>
          </a:p>
        </p:txBody>
      </p:sp>
    </p:spTree>
    <p:extLst>
      <p:ext uri="{BB962C8B-B14F-4D97-AF65-F5344CB8AC3E}">
        <p14:creationId xmlns:p14="http://schemas.microsoft.com/office/powerpoint/2010/main" val="38249475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6903-65A8-C4B2-05C1-A9703BBC84F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9A9DFB0-B831-64DB-7C3F-DE9EDC8353EF}"/>
              </a:ext>
            </a:extLst>
          </p:cNvPr>
          <p:cNvSpPr>
            <a:spLocks noGrp="1"/>
          </p:cNvSpPr>
          <p:nvPr>
            <p:ph type="title"/>
          </p:nvPr>
        </p:nvSpPr>
        <p:spPr>
          <a:xfrm>
            <a:off x="838200" y="480736"/>
            <a:ext cx="10515600" cy="1325563"/>
          </a:xfrm>
        </p:spPr>
        <p:txBody>
          <a:bodyPr>
            <a:normAutofit/>
          </a:bodyPr>
          <a:lstStyle/>
          <a:p>
            <a:br>
              <a:rPr lang="de-DE" sz="4000" dirty="0"/>
            </a:br>
            <a:r>
              <a:rPr lang="de-DE" sz="4000" dirty="0"/>
              <a:t>I. Digitalisierung als gesellschaftlicher Wandel</a:t>
            </a:r>
          </a:p>
        </p:txBody>
      </p:sp>
      <p:sp>
        <p:nvSpPr>
          <p:cNvPr id="9" name="Datumsplatzhalter 8">
            <a:extLst>
              <a:ext uri="{FF2B5EF4-FFF2-40B4-BE49-F238E27FC236}">
                <a16:creationId xmlns:a16="http://schemas.microsoft.com/office/drawing/2014/main" id="{2485D4EA-6E93-7043-CF22-70F6717D09FB}"/>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82576B18-688D-5A66-8FFA-60CCF4B82A43}"/>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7D36BEC9-4943-F189-E873-4D8D078B24F3}"/>
              </a:ext>
            </a:extLst>
          </p:cNvPr>
          <p:cNvSpPr>
            <a:spLocks noGrp="1"/>
          </p:cNvSpPr>
          <p:nvPr>
            <p:ph type="sldNum" sz="quarter" idx="12"/>
          </p:nvPr>
        </p:nvSpPr>
        <p:spPr/>
        <p:txBody>
          <a:bodyPr/>
          <a:lstStyle/>
          <a:p>
            <a:fld id="{9B8DC099-0C3C-CF4E-BB22-13441ABA63CC}" type="slidenum">
              <a:rPr lang="de-DE" smtClean="0"/>
              <a:t>53</a:t>
            </a:fld>
            <a:endParaRPr lang="de-DE"/>
          </a:p>
        </p:txBody>
      </p:sp>
      <p:sp>
        <p:nvSpPr>
          <p:cNvPr id="4" name="Textfeld 3">
            <a:extLst>
              <a:ext uri="{FF2B5EF4-FFF2-40B4-BE49-F238E27FC236}">
                <a16:creationId xmlns:a16="http://schemas.microsoft.com/office/drawing/2014/main" id="{EA8E26A3-4BC5-F657-89F9-963219FCB803}"/>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12" name="Inhaltsplatzhalter 11">
            <a:extLst>
              <a:ext uri="{FF2B5EF4-FFF2-40B4-BE49-F238E27FC236}">
                <a16:creationId xmlns:a16="http://schemas.microsoft.com/office/drawing/2014/main" id="{F72EF342-40CE-0EA8-8B84-E0294280976F}"/>
              </a:ext>
            </a:extLst>
          </p:cNvPr>
          <p:cNvSpPr>
            <a:spLocks noGrp="1"/>
          </p:cNvSpPr>
          <p:nvPr>
            <p:ph idx="1"/>
          </p:nvPr>
        </p:nvSpPr>
        <p:spPr>
          <a:xfrm>
            <a:off x="838200" y="1962259"/>
            <a:ext cx="10515600" cy="4243799"/>
          </a:xfrm>
        </p:spPr>
        <p:txBody>
          <a:bodyPr>
            <a:normAutofit/>
          </a:bodyPr>
          <a:lstStyle/>
          <a:p>
            <a:r>
              <a:rPr lang="de-CH" dirty="0"/>
              <a:t>Sozialer Wandel (</a:t>
            </a:r>
            <a:r>
              <a:rPr lang="de-CH" dirty="0" err="1"/>
              <a:t>Ogburn</a:t>
            </a:r>
            <a:r>
              <a:rPr lang="de-CH" dirty="0"/>
              <a:t> 1922)</a:t>
            </a:r>
          </a:p>
          <a:p>
            <a:pPr lvl="1"/>
            <a:r>
              <a:rPr lang="de-CH" dirty="0"/>
              <a:t>Prozessuale Veränderungen in der Gesellschaft über einen längeren Zeitraum</a:t>
            </a:r>
          </a:p>
          <a:p>
            <a:pPr lvl="1"/>
            <a:r>
              <a:rPr lang="de-CH" dirty="0"/>
              <a:t>Umfassende Veränderung in ihren grundlegenden Institutionen, Kulturmustern, sozialen Handlungen, Werthaltungen</a:t>
            </a:r>
          </a:p>
          <a:p>
            <a:pPr lvl="1"/>
            <a:r>
              <a:rPr lang="de-CH" dirty="0"/>
              <a:t>Folgen für Wirtschaft/Arbeitswelt, Bildung, Alltag/Privatraum, Kommunikation etc.</a:t>
            </a:r>
          </a:p>
          <a:p>
            <a:pPr lvl="1"/>
            <a:r>
              <a:rPr lang="de-CH" dirty="0"/>
              <a:t>Ungeplant &gt; geplant</a:t>
            </a:r>
          </a:p>
          <a:p>
            <a:pPr lvl="1"/>
            <a:r>
              <a:rPr lang="de-CH" dirty="0"/>
              <a:t>Neue Herausforderungen für verbindliche Entscheidungen im Gemeinwesen (Ethik; Technikfolgenabschätzung)</a:t>
            </a:r>
          </a:p>
          <a:p>
            <a:pPr lvl="1"/>
            <a:endParaRPr lang="de-CH" dirty="0"/>
          </a:p>
          <a:p>
            <a:pPr lvl="1"/>
            <a:endParaRPr lang="de-CH" dirty="0"/>
          </a:p>
          <a:p>
            <a:endParaRPr lang="de-DE" dirty="0"/>
          </a:p>
        </p:txBody>
      </p:sp>
    </p:spTree>
    <p:extLst>
      <p:ext uri="{BB962C8B-B14F-4D97-AF65-F5344CB8AC3E}">
        <p14:creationId xmlns:p14="http://schemas.microsoft.com/office/powerpoint/2010/main" val="7055404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1B446-91F6-A3FE-CC08-641BB6EC34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62E47CE-BA32-AE0C-B225-E33634DEC523}"/>
              </a:ext>
            </a:extLst>
          </p:cNvPr>
          <p:cNvSpPr>
            <a:spLocks noGrp="1"/>
          </p:cNvSpPr>
          <p:nvPr>
            <p:ph type="title"/>
          </p:nvPr>
        </p:nvSpPr>
        <p:spPr>
          <a:xfrm>
            <a:off x="838200" y="480736"/>
            <a:ext cx="10515600" cy="1325563"/>
          </a:xfrm>
        </p:spPr>
        <p:txBody>
          <a:bodyPr>
            <a:normAutofit/>
          </a:bodyPr>
          <a:lstStyle/>
          <a:p>
            <a:br>
              <a:rPr lang="de-DE" sz="4000" dirty="0"/>
            </a:br>
            <a:r>
              <a:rPr lang="de-DE" sz="4000" dirty="0"/>
              <a:t>I. Digitalisierung als gesellschaftlicher Wandel</a:t>
            </a:r>
          </a:p>
        </p:txBody>
      </p:sp>
      <p:sp>
        <p:nvSpPr>
          <p:cNvPr id="9" name="Datumsplatzhalter 8">
            <a:extLst>
              <a:ext uri="{FF2B5EF4-FFF2-40B4-BE49-F238E27FC236}">
                <a16:creationId xmlns:a16="http://schemas.microsoft.com/office/drawing/2014/main" id="{1EC4A935-0A69-DEBB-62E3-55260625F96E}"/>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87BABE93-7B57-62E1-6A9E-DF6C073EF5DE}"/>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FECC94DD-3D49-3FB4-3C8E-590B8F749A2B}"/>
              </a:ext>
            </a:extLst>
          </p:cNvPr>
          <p:cNvSpPr>
            <a:spLocks noGrp="1"/>
          </p:cNvSpPr>
          <p:nvPr>
            <p:ph type="sldNum" sz="quarter" idx="12"/>
          </p:nvPr>
        </p:nvSpPr>
        <p:spPr/>
        <p:txBody>
          <a:bodyPr/>
          <a:lstStyle/>
          <a:p>
            <a:fld id="{9B8DC099-0C3C-CF4E-BB22-13441ABA63CC}" type="slidenum">
              <a:rPr lang="de-DE" smtClean="0"/>
              <a:t>54</a:t>
            </a:fld>
            <a:endParaRPr lang="de-DE"/>
          </a:p>
        </p:txBody>
      </p:sp>
      <p:sp>
        <p:nvSpPr>
          <p:cNvPr id="4" name="Textfeld 3">
            <a:extLst>
              <a:ext uri="{FF2B5EF4-FFF2-40B4-BE49-F238E27FC236}">
                <a16:creationId xmlns:a16="http://schemas.microsoft.com/office/drawing/2014/main" id="{3EC81379-B9FE-AC99-EE3A-3437621CB139}"/>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12" name="Inhaltsplatzhalter 11">
            <a:extLst>
              <a:ext uri="{FF2B5EF4-FFF2-40B4-BE49-F238E27FC236}">
                <a16:creationId xmlns:a16="http://schemas.microsoft.com/office/drawing/2014/main" id="{1B1E4B5D-EA8B-563D-1870-7893B0B3A486}"/>
              </a:ext>
            </a:extLst>
          </p:cNvPr>
          <p:cNvSpPr>
            <a:spLocks noGrp="1"/>
          </p:cNvSpPr>
          <p:nvPr>
            <p:ph idx="1"/>
          </p:nvPr>
        </p:nvSpPr>
        <p:spPr>
          <a:xfrm>
            <a:off x="838200" y="1962259"/>
            <a:ext cx="10515600" cy="4243799"/>
          </a:xfrm>
        </p:spPr>
        <p:txBody>
          <a:bodyPr>
            <a:normAutofit/>
          </a:bodyPr>
          <a:lstStyle/>
          <a:p>
            <a:r>
              <a:rPr lang="de-CH" dirty="0"/>
              <a:t>Bedeutung für Nachhaltige Entwicklung: «Illusion der immateriellen Welt»</a:t>
            </a:r>
          </a:p>
          <a:p>
            <a:r>
              <a:rPr lang="de-CH" dirty="0"/>
              <a:t>Rebound (William Stanley Jevons): Neu; schnell; global</a:t>
            </a:r>
          </a:p>
          <a:p>
            <a:pPr lvl="1"/>
            <a:r>
              <a:rPr lang="de-CH" dirty="0"/>
              <a:t>Material</a:t>
            </a:r>
          </a:p>
          <a:p>
            <a:pPr lvl="1"/>
            <a:r>
              <a:rPr lang="de-CH" dirty="0"/>
              <a:t>Ökonomie</a:t>
            </a:r>
          </a:p>
          <a:p>
            <a:pPr lvl="1"/>
            <a:r>
              <a:rPr lang="de-CH" dirty="0"/>
              <a:t>Infrastruktur</a:t>
            </a:r>
          </a:p>
          <a:p>
            <a:pPr lvl="1"/>
            <a:r>
              <a:rPr lang="de-CH" dirty="0"/>
              <a:t>Digitale »Kundenbindung»</a:t>
            </a:r>
          </a:p>
          <a:p>
            <a:pPr lvl="1"/>
            <a:r>
              <a:rPr lang="de-CH" dirty="0"/>
              <a:t>Psychologie des «smarten Konsums»</a:t>
            </a:r>
          </a:p>
          <a:p>
            <a:endParaRPr lang="de-DE" dirty="0"/>
          </a:p>
        </p:txBody>
      </p:sp>
    </p:spTree>
    <p:extLst>
      <p:ext uri="{BB962C8B-B14F-4D97-AF65-F5344CB8AC3E}">
        <p14:creationId xmlns:p14="http://schemas.microsoft.com/office/powerpoint/2010/main" val="23845567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913D2-BE91-A97E-EDCE-23C497104ADB}"/>
              </a:ext>
            </a:extLst>
          </p:cNvPr>
          <p:cNvSpPr>
            <a:spLocks noGrp="1"/>
          </p:cNvSpPr>
          <p:nvPr>
            <p:ph type="title"/>
          </p:nvPr>
        </p:nvSpPr>
        <p:spPr/>
        <p:txBody>
          <a:bodyPr>
            <a:normAutofit/>
          </a:bodyPr>
          <a:lstStyle/>
          <a:p>
            <a:br>
              <a:rPr lang="de-DE" sz="4000" dirty="0"/>
            </a:br>
            <a:r>
              <a:rPr lang="de-DE" sz="4000" dirty="0"/>
              <a:t>II. Nachhaltige Entwicklung </a:t>
            </a:r>
            <a:r>
              <a:rPr lang="de-DE" sz="4000" dirty="0" err="1"/>
              <a:t>reloaded</a:t>
            </a:r>
            <a:endParaRPr lang="de-DE" sz="4000" dirty="0"/>
          </a:p>
        </p:txBody>
      </p:sp>
      <p:sp>
        <p:nvSpPr>
          <p:cNvPr id="3" name="Inhaltsplatzhalter 2">
            <a:extLst>
              <a:ext uri="{FF2B5EF4-FFF2-40B4-BE49-F238E27FC236}">
                <a16:creationId xmlns:a16="http://schemas.microsoft.com/office/drawing/2014/main" id="{A277A993-DEA4-6017-8AA9-70E08C03CF0B}"/>
              </a:ext>
            </a:extLst>
          </p:cNvPr>
          <p:cNvSpPr>
            <a:spLocks noGrp="1"/>
          </p:cNvSpPr>
          <p:nvPr>
            <p:ph idx="1"/>
          </p:nvPr>
        </p:nvSpPr>
        <p:spPr/>
        <p:txBody>
          <a:bodyPr>
            <a:normAutofit/>
          </a:bodyPr>
          <a:lstStyle/>
          <a:p>
            <a:r>
              <a:rPr lang="de-CH" dirty="0"/>
              <a:t>"</a:t>
            </a:r>
            <a:r>
              <a:rPr lang="de-CH" sz="2000" dirty="0"/>
              <a:t>Nachhaltige Entwicklung ist eine Entwicklung, die die Bedürfnisse der Gegenwart befriedigt, ohne die Fähigkeit künftiger Generationen zu beeinträchtigen, ihre eigenen Bedürfnisse zu befriedigen. Sie beinhaltet zwei Schlüsselkonzepte: </a:t>
            </a:r>
          </a:p>
          <a:p>
            <a:r>
              <a:rPr lang="de-CH" sz="2000" dirty="0"/>
              <a:t>Das Konzept der „</a:t>
            </a:r>
            <a:r>
              <a:rPr lang="de-CH" sz="2000" i="1" dirty="0">
                <a:solidFill>
                  <a:srgbClr val="0070C0"/>
                </a:solidFill>
              </a:rPr>
              <a:t>Bedürfnisse</a:t>
            </a:r>
            <a:r>
              <a:rPr lang="de-CH" sz="2000" dirty="0"/>
              <a:t>“, insbesondere der grundlegenden Bedürfnisse der Armen der Welt, denen oberste Priorität eingeräumt werden sollte; und </a:t>
            </a:r>
          </a:p>
          <a:p>
            <a:r>
              <a:rPr lang="de-CH" sz="2000" dirty="0"/>
              <a:t>der Gedanke von </a:t>
            </a:r>
            <a:r>
              <a:rPr lang="de-CH" sz="2000" i="1" dirty="0">
                <a:solidFill>
                  <a:srgbClr val="0070C0"/>
                </a:solidFill>
              </a:rPr>
              <a:t>Beschränkungen</a:t>
            </a:r>
            <a:r>
              <a:rPr lang="de-CH" sz="2000" dirty="0"/>
              <a:t>, die der Stand der Technologie und sozialen Organisation auf die Fähigkeit der Umwelt ausübt, gegenwärtige und zukünftige Bedürfnisse zu befriedigen».</a:t>
            </a:r>
            <a:br>
              <a:rPr lang="de-CH" sz="2000" dirty="0"/>
            </a:br>
            <a:r>
              <a:rPr lang="de-CH" sz="1200" dirty="0"/>
              <a:t>(World </a:t>
            </a:r>
            <a:r>
              <a:rPr lang="de-CH" sz="1200" dirty="0" err="1"/>
              <a:t>Commission</a:t>
            </a:r>
            <a:r>
              <a:rPr lang="de-CH" sz="1200" dirty="0"/>
              <a:t> on Environment and Development: </a:t>
            </a:r>
            <a:r>
              <a:rPr lang="de-CH" sz="1200" dirty="0" err="1"/>
              <a:t>Our</a:t>
            </a:r>
            <a:r>
              <a:rPr lang="de-CH" sz="1200" dirty="0"/>
              <a:t> Common Future. United </a:t>
            </a:r>
            <a:r>
              <a:rPr lang="de-CH" sz="1200" dirty="0" err="1"/>
              <a:t>Nations</a:t>
            </a:r>
            <a:r>
              <a:rPr lang="de-CH" sz="1200" dirty="0"/>
              <a:t> 1987)</a:t>
            </a:r>
            <a:br>
              <a:rPr lang="de-CH" sz="1200" dirty="0"/>
            </a:br>
            <a:endParaRPr lang="de-CH" sz="1200" dirty="0"/>
          </a:p>
          <a:p>
            <a:r>
              <a:rPr lang="en-GB" sz="2000" dirty="0" err="1"/>
              <a:t>Anschlussfähig</a:t>
            </a:r>
            <a:r>
              <a:rPr lang="en-GB" sz="2000" dirty="0"/>
              <a:t> in Wissenschaft und Gesellschaft: “</a:t>
            </a:r>
            <a:r>
              <a:rPr lang="en-GB" sz="2000" dirty="0" err="1"/>
              <a:t>Fluch</a:t>
            </a:r>
            <a:r>
              <a:rPr lang="en-GB" sz="2000" dirty="0"/>
              <a:t> und Segen”</a:t>
            </a:r>
          </a:p>
          <a:p>
            <a:pPr marL="742950" lvl="1" indent="-285750"/>
            <a:r>
              <a:rPr lang="en-GB" sz="2000" dirty="0" err="1"/>
              <a:t>Begriffsvielfalt</a:t>
            </a:r>
            <a:r>
              <a:rPr lang="en-GB" sz="2000" dirty="0"/>
              <a:t>: Rd. 70 </a:t>
            </a:r>
            <a:r>
              <a:rPr lang="en-GB" sz="2000" dirty="0" err="1"/>
              <a:t>Übersetzungen</a:t>
            </a:r>
            <a:r>
              <a:rPr lang="en-GB" sz="2000" dirty="0"/>
              <a:t> in Deutscher </a:t>
            </a:r>
            <a:r>
              <a:rPr lang="en-GB" sz="2000" dirty="0" err="1"/>
              <a:t>Sprache</a:t>
            </a:r>
            <a:r>
              <a:rPr lang="en-GB" sz="2000" dirty="0"/>
              <a:t> (Wullenweber 2000)</a:t>
            </a:r>
            <a:br>
              <a:rPr lang="en-GB" sz="2000" dirty="0"/>
            </a:br>
            <a:endParaRPr lang="en-GB" sz="2000" dirty="0"/>
          </a:p>
          <a:p>
            <a:pPr marL="0" indent="0">
              <a:buNone/>
            </a:pPr>
            <a:endParaRPr lang="de-CH" sz="2000" dirty="0"/>
          </a:p>
        </p:txBody>
      </p:sp>
      <p:sp>
        <p:nvSpPr>
          <p:cNvPr id="9" name="Datumsplatzhalter 8">
            <a:extLst>
              <a:ext uri="{FF2B5EF4-FFF2-40B4-BE49-F238E27FC236}">
                <a16:creationId xmlns:a16="http://schemas.microsoft.com/office/drawing/2014/main" id="{70043D83-E747-88A3-4DE8-6E217C08CCD1}"/>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83AD5BD4-3653-9B36-4A80-B653C5607B90}"/>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D8A304DA-8366-15B1-865C-536643E8878B}"/>
              </a:ext>
            </a:extLst>
          </p:cNvPr>
          <p:cNvSpPr>
            <a:spLocks noGrp="1"/>
          </p:cNvSpPr>
          <p:nvPr>
            <p:ph type="sldNum" sz="quarter" idx="12"/>
          </p:nvPr>
        </p:nvSpPr>
        <p:spPr/>
        <p:txBody>
          <a:bodyPr/>
          <a:lstStyle/>
          <a:p>
            <a:fld id="{9B8DC099-0C3C-CF4E-BB22-13441ABA63CC}" type="slidenum">
              <a:rPr lang="de-DE" smtClean="0"/>
              <a:t>55</a:t>
            </a:fld>
            <a:endParaRPr lang="de-DE"/>
          </a:p>
        </p:txBody>
      </p:sp>
      <p:sp>
        <p:nvSpPr>
          <p:cNvPr id="4" name="Textfeld 3">
            <a:extLst>
              <a:ext uri="{FF2B5EF4-FFF2-40B4-BE49-F238E27FC236}">
                <a16:creationId xmlns:a16="http://schemas.microsoft.com/office/drawing/2014/main" id="{9619C3CE-E6ED-29D7-2844-C95989774864}"/>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28606530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C9F498-6DB6-77C8-6CEE-23A27813B64F}"/>
              </a:ext>
            </a:extLst>
          </p:cNvPr>
          <p:cNvSpPr>
            <a:spLocks noGrp="1"/>
          </p:cNvSpPr>
          <p:nvPr>
            <p:ph type="title"/>
          </p:nvPr>
        </p:nvSpPr>
        <p:spPr>
          <a:xfrm>
            <a:off x="838200" y="501756"/>
            <a:ext cx="10515600" cy="1325563"/>
          </a:xfrm>
        </p:spPr>
        <p:txBody>
          <a:bodyPr>
            <a:normAutofit/>
          </a:bodyPr>
          <a:lstStyle/>
          <a:p>
            <a:r>
              <a:rPr lang="de-DE" sz="4000" dirty="0"/>
              <a:t>II. Nachhaltige Entwicklung </a:t>
            </a:r>
            <a:r>
              <a:rPr lang="de-DE" sz="4000" dirty="0" err="1"/>
              <a:t>reloaded</a:t>
            </a:r>
            <a:endParaRPr lang="de-DE" sz="4000" dirty="0"/>
          </a:p>
        </p:txBody>
      </p:sp>
      <p:sp>
        <p:nvSpPr>
          <p:cNvPr id="6" name="Datumsplatzhalter 5">
            <a:extLst>
              <a:ext uri="{FF2B5EF4-FFF2-40B4-BE49-F238E27FC236}">
                <a16:creationId xmlns:a16="http://schemas.microsoft.com/office/drawing/2014/main" id="{9FFB88E5-722C-5FC9-7A4D-55C69DC1A758}"/>
              </a:ext>
            </a:extLst>
          </p:cNvPr>
          <p:cNvSpPr>
            <a:spLocks noGrp="1"/>
          </p:cNvSpPr>
          <p:nvPr>
            <p:ph type="dt" sz="half" idx="10"/>
          </p:nvPr>
        </p:nvSpPr>
        <p:spPr/>
        <p:txBody>
          <a:bodyPr/>
          <a:lstStyle/>
          <a:p>
            <a:fld id="{09E19242-5420-FF4F-AD40-AFA1D6EE9E24}" type="datetime1">
              <a:rPr lang="de-CH" smtClean="0"/>
              <a:t>02.06.2025</a:t>
            </a:fld>
            <a:endParaRPr lang="de-DE"/>
          </a:p>
        </p:txBody>
      </p:sp>
      <p:sp>
        <p:nvSpPr>
          <p:cNvPr id="7" name="Fußzeilenplatzhalter 6">
            <a:extLst>
              <a:ext uri="{FF2B5EF4-FFF2-40B4-BE49-F238E27FC236}">
                <a16:creationId xmlns:a16="http://schemas.microsoft.com/office/drawing/2014/main" id="{C606A36C-02C0-D6D9-4BD3-20C3CCABAF28}"/>
              </a:ext>
            </a:extLst>
          </p:cNvPr>
          <p:cNvSpPr>
            <a:spLocks noGrp="1"/>
          </p:cNvSpPr>
          <p:nvPr>
            <p:ph type="ftr" sz="quarter" idx="11"/>
          </p:nvPr>
        </p:nvSpPr>
        <p:spPr/>
        <p:txBody>
          <a:bodyPr/>
          <a:lstStyle/>
          <a:p>
            <a:r>
              <a:rPr lang="de-DE"/>
              <a:t>Dr. Jeannette Behringer, Email: behringer@sustainability.uzh.ch</a:t>
            </a:r>
          </a:p>
        </p:txBody>
      </p:sp>
      <p:sp>
        <p:nvSpPr>
          <p:cNvPr id="8" name="Foliennummernplatzhalter 7">
            <a:extLst>
              <a:ext uri="{FF2B5EF4-FFF2-40B4-BE49-F238E27FC236}">
                <a16:creationId xmlns:a16="http://schemas.microsoft.com/office/drawing/2014/main" id="{608A2709-0555-9202-89B2-204C7B30722C}"/>
              </a:ext>
            </a:extLst>
          </p:cNvPr>
          <p:cNvSpPr>
            <a:spLocks noGrp="1"/>
          </p:cNvSpPr>
          <p:nvPr>
            <p:ph type="sldNum" sz="quarter" idx="12"/>
          </p:nvPr>
        </p:nvSpPr>
        <p:spPr>
          <a:xfrm>
            <a:off x="9207062" y="6188185"/>
            <a:ext cx="2146739" cy="365125"/>
          </a:xfrm>
        </p:spPr>
        <p:txBody>
          <a:bodyPr/>
          <a:lstStyle/>
          <a:p>
            <a:pPr algn="l"/>
            <a:r>
              <a:rPr lang="de-DE" dirty="0"/>
              <a:t>  Quelle: Behringer, J. 2023</a:t>
            </a:r>
          </a:p>
          <a:p>
            <a:pPr algn="l"/>
            <a:endParaRPr lang="de-DE" dirty="0"/>
          </a:p>
        </p:txBody>
      </p:sp>
      <p:sp>
        <p:nvSpPr>
          <p:cNvPr id="9" name="Inhaltsplatzhalter 2">
            <a:extLst>
              <a:ext uri="{FF2B5EF4-FFF2-40B4-BE49-F238E27FC236}">
                <a16:creationId xmlns:a16="http://schemas.microsoft.com/office/drawing/2014/main" id="{692AF67C-CCDB-E888-591F-1F30E169BEA9}"/>
              </a:ext>
            </a:extLst>
          </p:cNvPr>
          <p:cNvSpPr>
            <a:spLocks noGrp="1"/>
          </p:cNvSpPr>
          <p:nvPr>
            <p:ph sz="half" idx="1"/>
          </p:nvPr>
        </p:nvSpPr>
        <p:spPr>
          <a:solidFill>
            <a:srgbClr val="C7DED5"/>
          </a:solidFill>
        </p:spPr>
        <p:txBody>
          <a:bodyPr>
            <a:normAutofit fontScale="62500" lnSpcReduction="20000"/>
          </a:bodyPr>
          <a:lstStyle/>
          <a:p>
            <a:pPr marL="0" indent="0">
              <a:lnSpc>
                <a:spcPct val="120000"/>
              </a:lnSpc>
              <a:buNone/>
            </a:pPr>
            <a:r>
              <a:rPr lang="de-DE" sz="3600" b="1" dirty="0">
                <a:latin typeface="Aptos" panose="020B0004020202020204" pitchFamily="34" charset="0"/>
              </a:rPr>
              <a:t>Zentrale Kriterien</a:t>
            </a:r>
          </a:p>
          <a:p>
            <a:pPr>
              <a:lnSpc>
                <a:spcPct val="120000"/>
              </a:lnSpc>
              <a:buFont typeface="Symbol" pitchFamily="2" charset="2"/>
              <a:buChar char="-"/>
            </a:pPr>
            <a:r>
              <a:rPr lang="de-DE" sz="3600" dirty="0">
                <a:latin typeface="Aptos" panose="020B0004020202020204" pitchFamily="34" charset="0"/>
              </a:rPr>
              <a:t>"</a:t>
            </a:r>
            <a:r>
              <a:rPr lang="de-DE" sz="3600" dirty="0">
                <a:solidFill>
                  <a:srgbClr val="FF0000"/>
                </a:solidFill>
                <a:latin typeface="Aptos" panose="020B0004020202020204" pitchFamily="34" charset="0"/>
              </a:rPr>
              <a:t>Bedürfnisse</a:t>
            </a:r>
            <a:r>
              <a:rPr lang="de-DE" sz="3600" dirty="0">
                <a:latin typeface="Aptos" panose="020B0004020202020204" pitchFamily="34" charset="0"/>
              </a:rPr>
              <a:t>" bedeutet den Vorrang der Grundbedürfnisse der Ärmsten</a:t>
            </a:r>
          </a:p>
          <a:p>
            <a:pPr>
              <a:lnSpc>
                <a:spcPct val="120000"/>
              </a:lnSpc>
              <a:buFont typeface="Symbol" pitchFamily="2" charset="2"/>
              <a:buChar char="-"/>
            </a:pPr>
            <a:r>
              <a:rPr lang="de-DE" sz="3600" dirty="0">
                <a:latin typeface="Aptos" panose="020B0004020202020204" pitchFamily="34" charset="0"/>
              </a:rPr>
              <a:t>Es schließt mögliche </a:t>
            </a:r>
            <a:r>
              <a:rPr lang="de-DE" sz="3600" dirty="0">
                <a:solidFill>
                  <a:srgbClr val="FF0000"/>
                </a:solidFill>
                <a:latin typeface="Aptos" panose="020B0004020202020204" pitchFamily="34" charset="0"/>
              </a:rPr>
              <a:t>Einschränkungen </a:t>
            </a:r>
            <a:r>
              <a:rPr lang="de-DE" sz="3600" dirty="0">
                <a:latin typeface="Aptos" panose="020B0004020202020204" pitchFamily="34" charset="0"/>
              </a:rPr>
              <a:t>ein, wenn Technologien oder gesellschaftliche Entwicklungen die Fähigkeiten zukünftiger Generationen minimieren</a:t>
            </a:r>
          </a:p>
          <a:p>
            <a:pPr>
              <a:lnSpc>
                <a:spcPct val="120000"/>
              </a:lnSpc>
              <a:buFont typeface="Symbol" pitchFamily="2" charset="2"/>
              <a:buChar char="-"/>
            </a:pPr>
            <a:r>
              <a:rPr lang="de-DE" sz="3600" dirty="0">
                <a:latin typeface="Aptos" panose="020B0004020202020204" pitchFamily="34" charset="0"/>
              </a:rPr>
              <a:t>Gesellschaftliche oder wirtschaftliche Ziele müssen die </a:t>
            </a:r>
            <a:r>
              <a:rPr lang="de-DE" sz="3600" dirty="0">
                <a:solidFill>
                  <a:srgbClr val="FF0000"/>
                </a:solidFill>
                <a:latin typeface="Aptos" panose="020B0004020202020204" pitchFamily="34" charset="0"/>
              </a:rPr>
              <a:t>Dauerhaftigkeit</a:t>
            </a:r>
            <a:r>
              <a:rPr lang="de-DE" sz="3600" dirty="0">
                <a:latin typeface="Aptos" panose="020B0004020202020204" pitchFamily="34" charset="0"/>
              </a:rPr>
              <a:t> in allen Ländern berücksichtigen</a:t>
            </a:r>
          </a:p>
          <a:p>
            <a:pPr marL="0" indent="0">
              <a:buNone/>
            </a:pPr>
            <a:endParaRPr lang="de-DE" dirty="0"/>
          </a:p>
        </p:txBody>
      </p:sp>
      <p:sp>
        <p:nvSpPr>
          <p:cNvPr id="10" name="Inhaltsplatzhalter 6">
            <a:extLst>
              <a:ext uri="{FF2B5EF4-FFF2-40B4-BE49-F238E27FC236}">
                <a16:creationId xmlns:a16="http://schemas.microsoft.com/office/drawing/2014/main" id="{71ACF6F2-1B49-CBA0-82A3-92D4668CD753}"/>
              </a:ext>
            </a:extLst>
          </p:cNvPr>
          <p:cNvSpPr>
            <a:spLocks noGrp="1"/>
          </p:cNvSpPr>
          <p:nvPr>
            <p:ph sz="half" idx="2"/>
          </p:nvPr>
        </p:nvSpPr>
        <p:spPr>
          <a:solidFill>
            <a:srgbClr val="C7DED5"/>
          </a:solidFill>
        </p:spPr>
        <p:txBody>
          <a:bodyPr>
            <a:normAutofit fontScale="62500" lnSpcReduction="20000"/>
          </a:bodyPr>
          <a:lstStyle/>
          <a:p>
            <a:pPr marL="0" indent="0">
              <a:buNone/>
            </a:pPr>
            <a:r>
              <a:rPr lang="de-DE" sz="2000" b="1" dirty="0">
                <a:latin typeface="Aptos" panose="020B0004020202020204" pitchFamily="34" charset="0"/>
              </a:rPr>
              <a:t>Auswirkungen</a:t>
            </a:r>
          </a:p>
          <a:p>
            <a:pPr>
              <a:buFont typeface="Symbol" pitchFamily="2" charset="2"/>
              <a:buChar char="-"/>
            </a:pPr>
            <a:r>
              <a:rPr lang="de-DE" sz="2000" dirty="0">
                <a:solidFill>
                  <a:srgbClr val="FF0000"/>
                </a:solidFill>
                <a:latin typeface="Aptos" panose="020B0004020202020204" pitchFamily="34" charset="0"/>
              </a:rPr>
              <a:t>Ethisches Konzept</a:t>
            </a:r>
            <a:r>
              <a:rPr lang="de-DE" sz="2000" dirty="0">
                <a:latin typeface="Aptos" panose="020B0004020202020204" pitchFamily="34" charset="0"/>
              </a:rPr>
              <a:t>: "Eine saubere und gesunde Umwelt für alle Menschen" &gt; Gleichheit der Menschen</a:t>
            </a:r>
          </a:p>
          <a:p>
            <a:pPr>
              <a:buFont typeface="Symbol" pitchFamily="2" charset="2"/>
              <a:buChar char="-"/>
            </a:pPr>
            <a:r>
              <a:rPr lang="de-DE" sz="2000" dirty="0">
                <a:solidFill>
                  <a:srgbClr val="FF0000"/>
                </a:solidFill>
                <a:latin typeface="Aptos" panose="020B0004020202020204" pitchFamily="34" charset="0"/>
              </a:rPr>
              <a:t>Globales Konzept: </a:t>
            </a:r>
            <a:r>
              <a:rPr lang="de-DE" sz="2000" dirty="0">
                <a:latin typeface="Aptos" panose="020B0004020202020204" pitchFamily="34" charset="0"/>
              </a:rPr>
              <a:t>178 Staaten haben die Agenda 21 unterzeichnet (Konferenz der Vereinten Nationen über Umwelt und Entwicklung, Rio de Janeiro, 1992)</a:t>
            </a:r>
          </a:p>
          <a:p>
            <a:pPr>
              <a:buFont typeface="Symbol" pitchFamily="2" charset="2"/>
              <a:buChar char="-"/>
            </a:pPr>
            <a:r>
              <a:rPr lang="de-DE" sz="2000" dirty="0">
                <a:solidFill>
                  <a:srgbClr val="FF0000"/>
                </a:solidFill>
                <a:latin typeface="Aptos" panose="020B0004020202020204" pitchFamily="34" charset="0"/>
              </a:rPr>
              <a:t>Umstrittenes Konzept: </a:t>
            </a:r>
            <a:r>
              <a:rPr lang="de-DE" sz="2000" dirty="0">
                <a:latin typeface="Aptos" panose="020B0004020202020204" pitchFamily="34" charset="0"/>
              </a:rPr>
              <a:t>Wie soll eine "Entwicklung" gestaltet werden, die innerhalb der Wohlstandsgesellschaften erhebliche Einschnitte erfordert?</a:t>
            </a:r>
          </a:p>
        </p:txBody>
      </p:sp>
    </p:spTree>
    <p:extLst>
      <p:ext uri="{BB962C8B-B14F-4D97-AF65-F5344CB8AC3E}">
        <p14:creationId xmlns:p14="http://schemas.microsoft.com/office/powerpoint/2010/main" val="2640139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CE39EB-F7A1-C513-C9CA-782B4E0FC782}"/>
              </a:ext>
            </a:extLst>
          </p:cNvPr>
          <p:cNvSpPr>
            <a:spLocks noGrp="1"/>
          </p:cNvSpPr>
          <p:nvPr>
            <p:ph type="title"/>
          </p:nvPr>
        </p:nvSpPr>
        <p:spPr>
          <a:xfrm>
            <a:off x="654433" y="2360146"/>
            <a:ext cx="3932237" cy="1600200"/>
          </a:xfrm>
        </p:spPr>
        <p:txBody>
          <a:bodyPr>
            <a:normAutofit/>
          </a:bodyPr>
          <a:lstStyle/>
          <a:p>
            <a:r>
              <a:rPr lang="de-DE" sz="2800" dirty="0"/>
              <a:t>Das „Tortenmodell“ der Nachhaltigkeit</a:t>
            </a:r>
          </a:p>
        </p:txBody>
      </p:sp>
      <p:sp>
        <p:nvSpPr>
          <p:cNvPr id="4" name="Textplatzhalter 3">
            <a:extLst>
              <a:ext uri="{FF2B5EF4-FFF2-40B4-BE49-F238E27FC236}">
                <a16:creationId xmlns:a16="http://schemas.microsoft.com/office/drawing/2014/main" id="{7B1869EE-5412-FD58-DC36-FB41E3BF6D72}"/>
              </a:ext>
            </a:extLst>
          </p:cNvPr>
          <p:cNvSpPr>
            <a:spLocks noGrp="1"/>
          </p:cNvSpPr>
          <p:nvPr>
            <p:ph type="body" sz="half" idx="2"/>
          </p:nvPr>
        </p:nvSpPr>
        <p:spPr/>
        <p:txBody>
          <a:bodyPr/>
          <a:lstStyle/>
          <a:p>
            <a:endParaRPr lang="de-CH" dirty="0">
              <a:hlinkClick r:id="rId2"/>
            </a:endParaRPr>
          </a:p>
          <a:p>
            <a:endParaRPr lang="de-DE" dirty="0"/>
          </a:p>
        </p:txBody>
      </p:sp>
      <p:sp>
        <p:nvSpPr>
          <p:cNvPr id="6" name="Datumsplatzhalter 5">
            <a:extLst>
              <a:ext uri="{FF2B5EF4-FFF2-40B4-BE49-F238E27FC236}">
                <a16:creationId xmlns:a16="http://schemas.microsoft.com/office/drawing/2014/main" id="{BCD34748-4F55-B21D-1061-4BF6327DAC37}"/>
              </a:ext>
            </a:extLst>
          </p:cNvPr>
          <p:cNvSpPr>
            <a:spLocks noGrp="1"/>
          </p:cNvSpPr>
          <p:nvPr>
            <p:ph type="dt" sz="half" idx="10"/>
          </p:nvPr>
        </p:nvSpPr>
        <p:spPr/>
        <p:txBody>
          <a:bodyPr/>
          <a:lstStyle/>
          <a:p>
            <a:fld id="{8DAD09E3-AD79-0444-ACA5-35527B7DC1DA}" type="datetime1">
              <a:rPr lang="de-CH" smtClean="0"/>
              <a:t>02.06.2025</a:t>
            </a:fld>
            <a:endParaRPr lang="de-DE"/>
          </a:p>
        </p:txBody>
      </p:sp>
      <p:sp>
        <p:nvSpPr>
          <p:cNvPr id="7" name="Fußzeilenplatzhalter 6">
            <a:extLst>
              <a:ext uri="{FF2B5EF4-FFF2-40B4-BE49-F238E27FC236}">
                <a16:creationId xmlns:a16="http://schemas.microsoft.com/office/drawing/2014/main" id="{C574F6B1-2F3C-2CDA-0F42-028A1ADFC2A9}"/>
              </a:ext>
            </a:extLst>
          </p:cNvPr>
          <p:cNvSpPr>
            <a:spLocks noGrp="1"/>
          </p:cNvSpPr>
          <p:nvPr>
            <p:ph type="ftr" sz="quarter" idx="11"/>
          </p:nvPr>
        </p:nvSpPr>
        <p:spPr/>
        <p:txBody>
          <a:bodyPr/>
          <a:lstStyle/>
          <a:p>
            <a:r>
              <a:rPr lang="de-DE"/>
              <a:t>Dr. Jeannette Behringer, Email: behringer@sustainability.uzh.ch</a:t>
            </a:r>
          </a:p>
        </p:txBody>
      </p:sp>
      <p:sp>
        <p:nvSpPr>
          <p:cNvPr id="8" name="Foliennummernplatzhalter 7">
            <a:extLst>
              <a:ext uri="{FF2B5EF4-FFF2-40B4-BE49-F238E27FC236}">
                <a16:creationId xmlns:a16="http://schemas.microsoft.com/office/drawing/2014/main" id="{927C88BF-2571-A281-B73E-02584A7157A7}"/>
              </a:ext>
            </a:extLst>
          </p:cNvPr>
          <p:cNvSpPr>
            <a:spLocks noGrp="1"/>
          </p:cNvSpPr>
          <p:nvPr>
            <p:ph type="sldNum" sz="quarter" idx="12"/>
          </p:nvPr>
        </p:nvSpPr>
        <p:spPr/>
        <p:txBody>
          <a:bodyPr/>
          <a:lstStyle/>
          <a:p>
            <a:fld id="{9B8DC099-0C3C-CF4E-BB22-13441ABA63CC}" type="slidenum">
              <a:rPr lang="de-DE" smtClean="0"/>
              <a:t>57</a:t>
            </a:fld>
            <a:endParaRPr lang="de-DE"/>
          </a:p>
        </p:txBody>
      </p:sp>
      <p:sp>
        <p:nvSpPr>
          <p:cNvPr id="10" name="Foliennummernplatzhalter 7">
            <a:extLst>
              <a:ext uri="{FF2B5EF4-FFF2-40B4-BE49-F238E27FC236}">
                <a16:creationId xmlns:a16="http://schemas.microsoft.com/office/drawing/2014/main" id="{A1385AEF-AD63-7C3C-75AB-04ED333C2C14}"/>
              </a:ext>
            </a:extLst>
          </p:cNvPr>
          <p:cNvSpPr txBox="1">
            <a:spLocks/>
          </p:cNvSpPr>
          <p:nvPr/>
        </p:nvSpPr>
        <p:spPr>
          <a:xfrm>
            <a:off x="9669518" y="6049566"/>
            <a:ext cx="2514596"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  Quelle: Rockström, J. et al. 2016</a:t>
            </a:r>
          </a:p>
          <a:p>
            <a:pPr algn="l"/>
            <a:endParaRPr lang="de-DE" dirty="0"/>
          </a:p>
        </p:txBody>
      </p:sp>
      <p:sp>
        <p:nvSpPr>
          <p:cNvPr id="30" name="Bildplatzhalter 29">
            <a:extLst>
              <a:ext uri="{FF2B5EF4-FFF2-40B4-BE49-F238E27FC236}">
                <a16:creationId xmlns:a16="http://schemas.microsoft.com/office/drawing/2014/main" id="{780CD03D-F588-15E4-E28A-2A2ED3AE1A22}"/>
              </a:ext>
            </a:extLst>
          </p:cNvPr>
          <p:cNvSpPr>
            <a:spLocks noGrp="1"/>
          </p:cNvSpPr>
          <p:nvPr>
            <p:ph type="pic" idx="1"/>
          </p:nvPr>
        </p:nvSpPr>
        <p:spPr/>
        <p:txBody>
          <a:bodyPr/>
          <a:lstStyle/>
          <a:p>
            <a:endParaRPr lang="de-DE"/>
          </a:p>
        </p:txBody>
      </p:sp>
      <p:pic>
        <p:nvPicPr>
          <p:cNvPr id="32" name="Grafik 31">
            <a:extLst>
              <a:ext uri="{FF2B5EF4-FFF2-40B4-BE49-F238E27FC236}">
                <a16:creationId xmlns:a16="http://schemas.microsoft.com/office/drawing/2014/main" id="{E4D24B8F-4897-D80C-3452-09BBC9C62D90}"/>
              </a:ext>
            </a:extLst>
          </p:cNvPr>
          <p:cNvPicPr>
            <a:picLocks noChangeAspect="1"/>
          </p:cNvPicPr>
          <p:nvPr/>
        </p:nvPicPr>
        <p:blipFill>
          <a:blip r:embed="rId3"/>
          <a:stretch>
            <a:fillRect/>
          </a:stretch>
        </p:blipFill>
        <p:spPr>
          <a:xfrm>
            <a:off x="4250724" y="852615"/>
            <a:ext cx="7943345" cy="5196951"/>
          </a:xfrm>
          <a:prstGeom prst="rect">
            <a:avLst/>
          </a:prstGeom>
        </p:spPr>
      </p:pic>
    </p:spTree>
    <p:extLst>
      <p:ext uri="{BB962C8B-B14F-4D97-AF65-F5344CB8AC3E}">
        <p14:creationId xmlns:p14="http://schemas.microsoft.com/office/powerpoint/2010/main" val="14658702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AE6F8-5B93-BAB7-C0F3-47D3738710F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85ED6D6-77AD-EE3A-D5D1-FAE9EC42A87F}"/>
              </a:ext>
            </a:extLst>
          </p:cNvPr>
          <p:cNvSpPr>
            <a:spLocks noGrp="1"/>
          </p:cNvSpPr>
          <p:nvPr>
            <p:ph type="title"/>
          </p:nvPr>
        </p:nvSpPr>
        <p:spPr>
          <a:xfrm>
            <a:off x="725214" y="2448910"/>
            <a:ext cx="3861456" cy="2028496"/>
          </a:xfrm>
        </p:spPr>
        <p:txBody>
          <a:bodyPr>
            <a:normAutofit/>
          </a:bodyPr>
          <a:lstStyle/>
          <a:p>
            <a:r>
              <a:rPr lang="de-DE" sz="2800" dirty="0"/>
              <a:t>Nicht-nachhaltige Entwicklung: </a:t>
            </a:r>
            <a:br>
              <a:rPr lang="de-DE" sz="2800" dirty="0"/>
            </a:br>
            <a:r>
              <a:rPr lang="de-DE" sz="2800" dirty="0"/>
              <a:t>Neun planetare Grenzen – sechs aktuell überschritten</a:t>
            </a:r>
          </a:p>
        </p:txBody>
      </p:sp>
      <p:sp>
        <p:nvSpPr>
          <p:cNvPr id="6" name="Datumsplatzhalter 5">
            <a:extLst>
              <a:ext uri="{FF2B5EF4-FFF2-40B4-BE49-F238E27FC236}">
                <a16:creationId xmlns:a16="http://schemas.microsoft.com/office/drawing/2014/main" id="{A9F71F5E-4DAE-37C9-017E-563F0714093D}"/>
              </a:ext>
            </a:extLst>
          </p:cNvPr>
          <p:cNvSpPr>
            <a:spLocks noGrp="1"/>
          </p:cNvSpPr>
          <p:nvPr>
            <p:ph type="dt" sz="half" idx="10"/>
          </p:nvPr>
        </p:nvSpPr>
        <p:spPr/>
        <p:txBody>
          <a:bodyPr/>
          <a:lstStyle/>
          <a:p>
            <a:fld id="{8DAD09E3-AD79-0444-ACA5-35527B7DC1DA}" type="datetime1">
              <a:rPr lang="de-CH" smtClean="0"/>
              <a:t>02.06.2025</a:t>
            </a:fld>
            <a:endParaRPr lang="de-DE" dirty="0"/>
          </a:p>
        </p:txBody>
      </p:sp>
      <p:sp>
        <p:nvSpPr>
          <p:cNvPr id="8" name="Foliennummernplatzhalter 7">
            <a:extLst>
              <a:ext uri="{FF2B5EF4-FFF2-40B4-BE49-F238E27FC236}">
                <a16:creationId xmlns:a16="http://schemas.microsoft.com/office/drawing/2014/main" id="{0E7009C0-18AD-60BF-B2A3-7B68CD1C6FE6}"/>
              </a:ext>
            </a:extLst>
          </p:cNvPr>
          <p:cNvSpPr>
            <a:spLocks noGrp="1"/>
          </p:cNvSpPr>
          <p:nvPr>
            <p:ph type="sldNum" sz="quarter" idx="12"/>
          </p:nvPr>
        </p:nvSpPr>
        <p:spPr/>
        <p:txBody>
          <a:bodyPr/>
          <a:lstStyle/>
          <a:p>
            <a:fld id="{9B8DC099-0C3C-CF4E-BB22-13441ABA63CC}" type="slidenum">
              <a:rPr lang="de-DE" smtClean="0"/>
              <a:t>58</a:t>
            </a:fld>
            <a:endParaRPr lang="de-DE"/>
          </a:p>
        </p:txBody>
      </p:sp>
      <p:sp>
        <p:nvSpPr>
          <p:cNvPr id="10" name="Foliennummernplatzhalter 7">
            <a:extLst>
              <a:ext uri="{FF2B5EF4-FFF2-40B4-BE49-F238E27FC236}">
                <a16:creationId xmlns:a16="http://schemas.microsoft.com/office/drawing/2014/main" id="{FD556E11-B1AD-CDCD-BDA0-41E0ADF5585A}"/>
              </a:ext>
            </a:extLst>
          </p:cNvPr>
          <p:cNvSpPr txBox="1">
            <a:spLocks/>
          </p:cNvSpPr>
          <p:nvPr/>
        </p:nvSpPr>
        <p:spPr>
          <a:xfrm>
            <a:off x="2396388" y="6398391"/>
            <a:ext cx="3216130" cy="510284"/>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Quellen: Rockström, J.  et al. 2009; Steffen, W. et al. 2025; Richardson, K. et al. 2023</a:t>
            </a:r>
          </a:p>
          <a:p>
            <a:pPr algn="l"/>
            <a:endParaRPr lang="de-DE" dirty="0"/>
          </a:p>
        </p:txBody>
      </p:sp>
      <p:sp>
        <p:nvSpPr>
          <p:cNvPr id="30" name="Bildplatzhalter 29">
            <a:extLst>
              <a:ext uri="{FF2B5EF4-FFF2-40B4-BE49-F238E27FC236}">
                <a16:creationId xmlns:a16="http://schemas.microsoft.com/office/drawing/2014/main" id="{F50406DB-FFFC-21FF-DFC0-33480BEC29DC}"/>
              </a:ext>
            </a:extLst>
          </p:cNvPr>
          <p:cNvSpPr>
            <a:spLocks noGrp="1"/>
          </p:cNvSpPr>
          <p:nvPr>
            <p:ph type="pic" idx="1"/>
          </p:nvPr>
        </p:nvSpPr>
        <p:spPr/>
        <p:txBody>
          <a:bodyPr/>
          <a:lstStyle/>
          <a:p>
            <a:endParaRPr lang="de-DE"/>
          </a:p>
        </p:txBody>
      </p:sp>
      <p:pic>
        <p:nvPicPr>
          <p:cNvPr id="3" name="Grafik 2">
            <a:extLst>
              <a:ext uri="{FF2B5EF4-FFF2-40B4-BE49-F238E27FC236}">
                <a16:creationId xmlns:a16="http://schemas.microsoft.com/office/drawing/2014/main" id="{BA191C2F-D8BA-CC4D-0EB1-2DE5C80A3909}"/>
              </a:ext>
            </a:extLst>
          </p:cNvPr>
          <p:cNvPicPr>
            <a:picLocks noChangeAspect="1"/>
          </p:cNvPicPr>
          <p:nvPr/>
        </p:nvPicPr>
        <p:blipFill>
          <a:blip r:embed="rId3"/>
          <a:stretch>
            <a:fillRect/>
          </a:stretch>
        </p:blipFill>
        <p:spPr>
          <a:xfrm>
            <a:off x="5612518" y="10512"/>
            <a:ext cx="6575167" cy="6858000"/>
          </a:xfrm>
          <a:prstGeom prst="rect">
            <a:avLst/>
          </a:prstGeom>
        </p:spPr>
      </p:pic>
    </p:spTree>
    <p:extLst>
      <p:ext uri="{BB962C8B-B14F-4D97-AF65-F5344CB8AC3E}">
        <p14:creationId xmlns:p14="http://schemas.microsoft.com/office/powerpoint/2010/main" val="96400746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0C84E-4241-79FE-5952-26DE0598340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0DF7C3-8512-CBF9-CF38-75BF45551037}"/>
              </a:ext>
            </a:extLst>
          </p:cNvPr>
          <p:cNvSpPr>
            <a:spLocks noGrp="1"/>
          </p:cNvSpPr>
          <p:nvPr>
            <p:ph type="title"/>
          </p:nvPr>
        </p:nvSpPr>
        <p:spPr>
          <a:xfrm>
            <a:off x="725214" y="1255634"/>
            <a:ext cx="3861456" cy="2028496"/>
          </a:xfrm>
        </p:spPr>
        <p:txBody>
          <a:bodyPr>
            <a:normAutofit/>
          </a:bodyPr>
          <a:lstStyle/>
          <a:p>
            <a:r>
              <a:rPr lang="de-DE" sz="2800" dirty="0"/>
              <a:t>Gerecht und sicher – Das Gute Leben für alle in der „</a:t>
            </a:r>
            <a:r>
              <a:rPr lang="de-DE" sz="2800" dirty="0" err="1"/>
              <a:t>Doughnutökonomie</a:t>
            </a:r>
            <a:r>
              <a:rPr lang="de-DE" sz="2800" dirty="0"/>
              <a:t>“</a:t>
            </a:r>
            <a:br>
              <a:rPr lang="de-DE" sz="2800" dirty="0"/>
            </a:br>
            <a:endParaRPr lang="de-DE" sz="2800" dirty="0"/>
          </a:p>
        </p:txBody>
      </p:sp>
      <p:sp>
        <p:nvSpPr>
          <p:cNvPr id="6" name="Datumsplatzhalter 5">
            <a:extLst>
              <a:ext uri="{FF2B5EF4-FFF2-40B4-BE49-F238E27FC236}">
                <a16:creationId xmlns:a16="http://schemas.microsoft.com/office/drawing/2014/main" id="{A74FC41A-DD61-AE9B-7AF6-3049DFB74B43}"/>
              </a:ext>
            </a:extLst>
          </p:cNvPr>
          <p:cNvSpPr>
            <a:spLocks noGrp="1"/>
          </p:cNvSpPr>
          <p:nvPr>
            <p:ph type="dt" sz="half" idx="10"/>
          </p:nvPr>
        </p:nvSpPr>
        <p:spPr/>
        <p:txBody>
          <a:bodyPr/>
          <a:lstStyle/>
          <a:p>
            <a:fld id="{8DAD09E3-AD79-0444-ACA5-35527B7DC1DA}" type="datetime1">
              <a:rPr lang="de-CH" smtClean="0"/>
              <a:t>02.06.2025</a:t>
            </a:fld>
            <a:endParaRPr lang="de-DE" dirty="0"/>
          </a:p>
        </p:txBody>
      </p:sp>
      <p:sp>
        <p:nvSpPr>
          <p:cNvPr id="8" name="Foliennummernplatzhalter 7">
            <a:extLst>
              <a:ext uri="{FF2B5EF4-FFF2-40B4-BE49-F238E27FC236}">
                <a16:creationId xmlns:a16="http://schemas.microsoft.com/office/drawing/2014/main" id="{0EA4CB00-046D-0203-6618-F753E54B04DE}"/>
              </a:ext>
            </a:extLst>
          </p:cNvPr>
          <p:cNvSpPr>
            <a:spLocks noGrp="1"/>
          </p:cNvSpPr>
          <p:nvPr>
            <p:ph type="sldNum" sz="quarter" idx="12"/>
          </p:nvPr>
        </p:nvSpPr>
        <p:spPr/>
        <p:txBody>
          <a:bodyPr/>
          <a:lstStyle/>
          <a:p>
            <a:fld id="{9B8DC099-0C3C-CF4E-BB22-13441ABA63CC}" type="slidenum">
              <a:rPr lang="de-DE" smtClean="0"/>
              <a:t>59</a:t>
            </a:fld>
            <a:endParaRPr lang="de-DE"/>
          </a:p>
        </p:txBody>
      </p:sp>
      <p:sp>
        <p:nvSpPr>
          <p:cNvPr id="10" name="Foliennummernplatzhalter 7">
            <a:extLst>
              <a:ext uri="{FF2B5EF4-FFF2-40B4-BE49-F238E27FC236}">
                <a16:creationId xmlns:a16="http://schemas.microsoft.com/office/drawing/2014/main" id="{96C213D6-E405-2B39-8FF9-B181EBD5093E}"/>
              </a:ext>
            </a:extLst>
          </p:cNvPr>
          <p:cNvSpPr txBox="1">
            <a:spLocks/>
          </p:cNvSpPr>
          <p:nvPr/>
        </p:nvSpPr>
        <p:spPr>
          <a:xfrm>
            <a:off x="2396388" y="6398391"/>
            <a:ext cx="3216130" cy="510284"/>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de-DE" dirty="0"/>
              <a:t>Quellen: </a:t>
            </a:r>
            <a:r>
              <a:rPr lang="de-DE" dirty="0" err="1"/>
              <a:t>Raworth</a:t>
            </a:r>
            <a:r>
              <a:rPr lang="de-DE" dirty="0"/>
              <a:t>, K. 2017; Swiss Doughnut Economics Network 2025</a:t>
            </a:r>
          </a:p>
          <a:p>
            <a:pPr algn="l"/>
            <a:endParaRPr lang="de-DE" dirty="0"/>
          </a:p>
        </p:txBody>
      </p:sp>
      <p:sp>
        <p:nvSpPr>
          <p:cNvPr id="30" name="Bildplatzhalter 29">
            <a:extLst>
              <a:ext uri="{FF2B5EF4-FFF2-40B4-BE49-F238E27FC236}">
                <a16:creationId xmlns:a16="http://schemas.microsoft.com/office/drawing/2014/main" id="{D60C1446-0D01-50CC-84C1-77FD50DE7194}"/>
              </a:ext>
            </a:extLst>
          </p:cNvPr>
          <p:cNvSpPr>
            <a:spLocks noGrp="1"/>
          </p:cNvSpPr>
          <p:nvPr>
            <p:ph type="pic" idx="1"/>
          </p:nvPr>
        </p:nvSpPr>
        <p:spPr/>
        <p:txBody>
          <a:bodyPr/>
          <a:lstStyle/>
          <a:p>
            <a:endParaRPr lang="de-DE"/>
          </a:p>
        </p:txBody>
      </p:sp>
      <p:pic>
        <p:nvPicPr>
          <p:cNvPr id="4" name="Grafik 3">
            <a:extLst>
              <a:ext uri="{FF2B5EF4-FFF2-40B4-BE49-F238E27FC236}">
                <a16:creationId xmlns:a16="http://schemas.microsoft.com/office/drawing/2014/main" id="{4DC6700D-EA21-DE0B-7132-CAD883BE824F}"/>
              </a:ext>
            </a:extLst>
          </p:cNvPr>
          <p:cNvPicPr>
            <a:picLocks noChangeAspect="1"/>
          </p:cNvPicPr>
          <p:nvPr/>
        </p:nvPicPr>
        <p:blipFill>
          <a:blip r:embed="rId3"/>
          <a:stretch>
            <a:fillRect/>
          </a:stretch>
        </p:blipFill>
        <p:spPr>
          <a:xfrm>
            <a:off x="5295528" y="0"/>
            <a:ext cx="6898139" cy="6858000"/>
          </a:xfrm>
          <a:prstGeom prst="rect">
            <a:avLst/>
          </a:prstGeom>
        </p:spPr>
      </p:pic>
      <p:sp>
        <p:nvSpPr>
          <p:cNvPr id="3" name="Titel 1">
            <a:extLst>
              <a:ext uri="{FF2B5EF4-FFF2-40B4-BE49-F238E27FC236}">
                <a16:creationId xmlns:a16="http://schemas.microsoft.com/office/drawing/2014/main" id="{2EABD12C-F3AA-08A4-6331-AB9E33826E21}"/>
              </a:ext>
            </a:extLst>
          </p:cNvPr>
          <p:cNvSpPr txBox="1">
            <a:spLocks/>
          </p:cNvSpPr>
          <p:nvPr/>
        </p:nvSpPr>
        <p:spPr>
          <a:xfrm>
            <a:off x="877614" y="3415860"/>
            <a:ext cx="3861456" cy="23805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p:txBody>
      </p:sp>
      <p:sp>
        <p:nvSpPr>
          <p:cNvPr id="9" name="Textfeld 8">
            <a:extLst>
              <a:ext uri="{FF2B5EF4-FFF2-40B4-BE49-F238E27FC236}">
                <a16:creationId xmlns:a16="http://schemas.microsoft.com/office/drawing/2014/main" id="{A58766B0-CF7A-4EC3-7602-563E24B49B4E}"/>
              </a:ext>
            </a:extLst>
          </p:cNvPr>
          <p:cNvSpPr txBox="1"/>
          <p:nvPr/>
        </p:nvSpPr>
        <p:spPr>
          <a:xfrm>
            <a:off x="746239" y="3042684"/>
            <a:ext cx="4067499" cy="3724096"/>
          </a:xfrm>
          <a:prstGeom prst="rect">
            <a:avLst/>
          </a:prstGeom>
          <a:noFill/>
        </p:spPr>
        <p:txBody>
          <a:bodyPr wrap="square">
            <a:spAutoFit/>
          </a:bodyPr>
          <a:lstStyle/>
          <a:p>
            <a:pPr marL="457200" indent="-457200">
              <a:buFontTx/>
              <a:buChar char="-"/>
            </a:pPr>
            <a:r>
              <a:rPr lang="de-CH" sz="2000" dirty="0"/>
              <a:t>Gerechtigkeit und ökologische Sicherheit…</a:t>
            </a:r>
          </a:p>
          <a:p>
            <a:pPr marL="457200" indent="-457200">
              <a:buFontTx/>
              <a:buChar char="-"/>
            </a:pPr>
            <a:r>
              <a:rPr lang="de-CH" sz="2000" dirty="0"/>
              <a:t>gegenüber anderen Lebewesen und Ökosystemen</a:t>
            </a:r>
          </a:p>
          <a:p>
            <a:pPr marL="457200" indent="-457200">
              <a:buFontTx/>
              <a:buChar char="-"/>
            </a:pPr>
            <a:r>
              <a:rPr lang="de-CH" sz="2000" dirty="0"/>
              <a:t>gegenüber den nächsten Generationen</a:t>
            </a:r>
          </a:p>
          <a:p>
            <a:pPr marL="457200" indent="-457200">
              <a:buFontTx/>
              <a:buChar char="-"/>
            </a:pPr>
            <a:r>
              <a:rPr lang="de-CH" sz="2000" dirty="0"/>
              <a:t>gegenüber den Menschen der heutigen Generation, unabhängig davon, wo und wie sie leben. </a:t>
            </a:r>
          </a:p>
          <a:p>
            <a:br>
              <a:rPr lang="de-DE" sz="1800" dirty="0"/>
            </a:br>
            <a:endParaRPr lang="de-DE" sz="1800" dirty="0"/>
          </a:p>
        </p:txBody>
      </p:sp>
    </p:spTree>
    <p:extLst>
      <p:ext uri="{BB962C8B-B14F-4D97-AF65-F5344CB8AC3E}">
        <p14:creationId xmlns:p14="http://schemas.microsoft.com/office/powerpoint/2010/main" val="1622102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6" descr="black and gray computer keyboard on brown wooden table">
            <a:extLst>
              <a:ext uri="{FF2B5EF4-FFF2-40B4-BE49-F238E27FC236}">
                <a16:creationId xmlns:a16="http://schemas.microsoft.com/office/drawing/2014/main" id="{D31E6AA4-91DD-307D-050E-931D0FA1B9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9584"/>
          <a:stretch/>
        </p:blipFill>
        <p:spPr bwMode="auto">
          <a:xfrm>
            <a:off x="-2653808"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4" name="Abgerundetes Rechteck 23">
            <a:extLst>
              <a:ext uri="{FF2B5EF4-FFF2-40B4-BE49-F238E27FC236}">
                <a16:creationId xmlns:a16="http://schemas.microsoft.com/office/drawing/2014/main" id="{8CDFA1BB-7350-71E5-0768-8150B5B0581F}"/>
              </a:ext>
            </a:extLst>
          </p:cNvPr>
          <p:cNvSpPr/>
          <p:nvPr/>
        </p:nvSpPr>
        <p:spPr bwMode="auto">
          <a:xfrm>
            <a:off x="-265380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5" name="Textfeld 24">
            <a:extLst>
              <a:ext uri="{FF2B5EF4-FFF2-40B4-BE49-F238E27FC236}">
                <a16:creationId xmlns:a16="http://schemas.microsoft.com/office/drawing/2014/main" id="{8A231999-6397-A92A-D841-BC6FF0E8C026}"/>
              </a:ext>
            </a:extLst>
          </p:cNvPr>
          <p:cNvSpPr txBox="1"/>
          <p:nvPr/>
        </p:nvSpPr>
        <p:spPr>
          <a:xfrm>
            <a:off x="-2482892"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pic>
        <p:nvPicPr>
          <p:cNvPr id="8" name="Grafik 7">
            <a:extLst>
              <a:ext uri="{FF2B5EF4-FFF2-40B4-BE49-F238E27FC236}">
                <a16:creationId xmlns:a16="http://schemas.microsoft.com/office/drawing/2014/main" id="{EE31E204-FD72-982D-6786-F37CD2E3ED96}"/>
              </a:ext>
            </a:extLst>
          </p:cNvPr>
          <p:cNvPicPr>
            <a:picLocks noChangeAspect="1"/>
          </p:cNvPicPr>
          <p:nvPr/>
        </p:nvPicPr>
        <p:blipFill rotWithShape="1">
          <a:blip r:embed="rId4"/>
          <a:srcRect l="19778" r="36145"/>
          <a:stretch/>
        </p:blipFill>
        <p:spPr>
          <a:xfrm>
            <a:off x="-2657408" y="2010983"/>
            <a:ext cx="1911493" cy="3168352"/>
          </a:xfrm>
          <a:prstGeom prst="roundRect">
            <a:avLst/>
          </a:prstGeom>
          <a:effectLst>
            <a:outerShdw blurRad="50800" dist="38100" dir="2700000" algn="tl" rotWithShape="0">
              <a:prstClr val="black">
                <a:alpha val="40000"/>
              </a:prstClr>
            </a:outerShdw>
          </a:effectLst>
        </p:spPr>
      </p:pic>
      <p:sp>
        <p:nvSpPr>
          <p:cNvPr id="9" name="Abgerundetes Rechteck 8">
            <a:extLst>
              <a:ext uri="{FF2B5EF4-FFF2-40B4-BE49-F238E27FC236}">
                <a16:creationId xmlns:a16="http://schemas.microsoft.com/office/drawing/2014/main" id="{DE6191D4-29FE-6B19-C6F1-CBC934515006}"/>
              </a:ext>
            </a:extLst>
          </p:cNvPr>
          <p:cNvSpPr/>
          <p:nvPr/>
        </p:nvSpPr>
        <p:spPr bwMode="auto">
          <a:xfrm>
            <a:off x="-265740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0" name="Textfeld 9">
            <a:extLst>
              <a:ext uri="{FF2B5EF4-FFF2-40B4-BE49-F238E27FC236}">
                <a16:creationId xmlns:a16="http://schemas.microsoft.com/office/drawing/2014/main" id="{403D25C6-4D62-B132-C0C3-FE3F745B716C}"/>
              </a:ext>
            </a:extLst>
          </p:cNvPr>
          <p:cNvSpPr txBox="1"/>
          <p:nvPr/>
        </p:nvSpPr>
        <p:spPr>
          <a:xfrm>
            <a:off x="-2454432"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pic>
        <p:nvPicPr>
          <p:cNvPr id="15" name="Picture 4" descr="electronic wire lot">
            <a:extLst>
              <a:ext uri="{FF2B5EF4-FFF2-40B4-BE49-F238E27FC236}">
                <a16:creationId xmlns:a16="http://schemas.microsoft.com/office/drawing/2014/main" id="{057A929C-58E1-E2F9-94E3-3D3D336DC20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763"/>
          <a:stretch/>
        </p:blipFill>
        <p:spPr bwMode="auto">
          <a:xfrm>
            <a:off x="-2685763"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 name="Abgerundetes Rechteck 19">
            <a:extLst>
              <a:ext uri="{FF2B5EF4-FFF2-40B4-BE49-F238E27FC236}">
                <a16:creationId xmlns:a16="http://schemas.microsoft.com/office/drawing/2014/main" id="{652178F9-135A-8228-0286-DD29084D18A9}"/>
              </a:ext>
            </a:extLst>
          </p:cNvPr>
          <p:cNvSpPr/>
          <p:nvPr/>
        </p:nvSpPr>
        <p:spPr bwMode="auto">
          <a:xfrm>
            <a:off x="-2685763"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1" name="Textfeld 20">
            <a:extLst>
              <a:ext uri="{FF2B5EF4-FFF2-40B4-BE49-F238E27FC236}">
                <a16:creationId xmlns:a16="http://schemas.microsoft.com/office/drawing/2014/main" id="{CCC83EC5-80FE-022F-E19D-0A68BC765E48}"/>
              </a:ext>
            </a:extLst>
          </p:cNvPr>
          <p:cNvSpPr txBox="1"/>
          <p:nvPr/>
        </p:nvSpPr>
        <p:spPr>
          <a:xfrm>
            <a:off x="-2257565"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sp>
        <p:nvSpPr>
          <p:cNvPr id="3" name="Rechteck 2">
            <a:extLst>
              <a:ext uri="{FF2B5EF4-FFF2-40B4-BE49-F238E27FC236}">
                <a16:creationId xmlns:a16="http://schemas.microsoft.com/office/drawing/2014/main" id="{B0F198C5-AA1D-1C7A-5AEE-093C1F0933D0}"/>
              </a:ext>
            </a:extLst>
          </p:cNvPr>
          <p:cNvSpPr/>
          <p:nvPr/>
        </p:nvSpPr>
        <p:spPr bwMode="auto">
          <a:xfrm>
            <a:off x="15309422"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6">
            <a:biLevel thresh="75000"/>
            <a:extLst>
              <a:ext uri="{28A0092B-C50C-407E-A947-70E740481C1C}">
                <a14:useLocalDpi xmlns:a14="http://schemas.microsoft.com/office/drawing/2010/main" val="0"/>
              </a:ext>
            </a:extLst>
          </a:blip>
          <a:srcRect l="6477" r="55316"/>
          <a:stretch/>
        </p:blipFill>
        <p:spPr bwMode="auto">
          <a:xfrm>
            <a:off x="15610394"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15313024" y="0"/>
            <a:ext cx="60911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 name="Rechteck 1">
            <a:extLst>
              <a:ext uri="{FF2B5EF4-FFF2-40B4-BE49-F238E27FC236}">
                <a16:creationId xmlns:a16="http://schemas.microsoft.com/office/drawing/2014/main" id="{C46DBFF9-3CD3-67D2-60CA-C5B00C4B1698}"/>
              </a:ext>
            </a:extLst>
          </p:cNvPr>
          <p:cNvSpPr/>
          <p:nvPr/>
        </p:nvSpPr>
        <p:spPr bwMode="auto">
          <a:xfrm>
            <a:off x="0" y="0"/>
            <a:ext cx="121920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2" name="Picture 4" descr="30+ Free Baby Footprint &amp; Footprint Images - Pixabay">
            <a:extLst>
              <a:ext uri="{FF2B5EF4-FFF2-40B4-BE49-F238E27FC236}">
                <a16:creationId xmlns:a16="http://schemas.microsoft.com/office/drawing/2014/main" id="{5E719DDD-5EC1-A566-F630-C4C925465F7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56190"/>
          <a:stretch/>
        </p:blipFill>
        <p:spPr bwMode="auto">
          <a:xfrm>
            <a:off x="482187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BE05AB7D-3445-CFC8-29C6-E36D9D7ADF1A}"/>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2" name="Freihandform: Form 3">
            <a:extLst>
              <a:ext uri="{FF2B5EF4-FFF2-40B4-BE49-F238E27FC236}">
                <a16:creationId xmlns:a16="http://schemas.microsoft.com/office/drawing/2014/main" id="{CE16E3E2-0BE5-6C10-C862-0FC55BA2FDBD}"/>
              </a:ext>
            </a:extLst>
          </p:cNvPr>
          <p:cNvSpPr/>
          <p:nvPr/>
        </p:nvSpPr>
        <p:spPr>
          <a:xfrm>
            <a:off x="15184074"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1594635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02060"/>
                </a:solidFill>
                <a:latin typeface="Century Gothic" panose="020B0502020202020204" pitchFamily="34" charset="0"/>
                <a:ea typeface="MS PGothic" charset="-128"/>
              </a:rPr>
              <a:t>Indirekte Effekte</a:t>
            </a:r>
            <a:br>
              <a:rPr lang="de-CH" sz="2800" dirty="0">
                <a:solidFill>
                  <a:srgbClr val="002060"/>
                </a:solidFill>
                <a:latin typeface="Century Gothic" panose="020B0502020202020204" pitchFamily="34" charset="0"/>
                <a:ea typeface="MS PGothic" charset="-128"/>
              </a:rPr>
            </a:br>
            <a:r>
              <a:rPr lang="de-CH" sz="2800" b="0" dirty="0">
                <a:solidFill>
                  <a:srgbClr val="002060"/>
                </a:solidFill>
                <a:latin typeface="Century Gothic" panose="020B0502020202020204" pitchFamily="34" charset="0"/>
                <a:ea typeface="MS PGothic" charset="-128"/>
              </a:rPr>
              <a:t>(= Handprint)</a:t>
            </a:r>
            <a:endParaRPr lang="de-CH" sz="2800" b="0" kern="0" dirty="0">
              <a:solidFill>
                <a:srgbClr val="002060"/>
              </a:solidFill>
              <a:latin typeface="Century Gothic" panose="020B0502020202020204" pitchFamily="34" charset="0"/>
            </a:endParaRP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15695622"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b="1" dirty="0">
                <a:solidFill>
                  <a:srgbClr val="002060"/>
                </a:solidFill>
                <a:latin typeface="Century Gothic" panose="020B0502020202020204" pitchFamily="34" charset="0"/>
                <a:ea typeface="Arial" charset="0"/>
                <a:cs typeface="Arial" charset="0"/>
              </a:rPr>
              <a:t>Digitale Anwendungen </a:t>
            </a:r>
            <a:r>
              <a:rPr lang="de-CH" sz="2000" dirty="0">
                <a:solidFill>
                  <a:srgbClr val="002060"/>
                </a:solidFill>
                <a:latin typeface="Century Gothic" panose="020B0502020202020204" pitchFamily="34" charset="0"/>
                <a:ea typeface="Arial" charset="0"/>
                <a:cs typeface="Arial" charset="0"/>
              </a:rPr>
              <a:t>verändern Prozesse und senken oder steigern damit Umweltbelastungen in anderen Sektoren.</a:t>
            </a:r>
            <a:endParaRPr kumimoji="0" lang="de-CH" sz="2000" b="0" i="0" u="none" strike="noStrike" cap="none" normalizeH="0" baseline="0" dirty="0">
              <a:ln>
                <a:noFill/>
              </a:ln>
              <a:solidFill>
                <a:srgbClr val="002060"/>
              </a:solidFill>
              <a:effectLst/>
              <a:latin typeface="Century Gothic" panose="020B0502020202020204" pitchFamily="34" charset="0"/>
              <a:ea typeface="Arial" charset="0"/>
              <a:cs typeface="Arial" charset="0"/>
            </a:endParaRPr>
          </a:p>
        </p:txBody>
      </p:sp>
      <p:sp>
        <p:nvSpPr>
          <p:cNvPr id="17" name="Titel 1">
            <a:extLst>
              <a:ext uri="{FF2B5EF4-FFF2-40B4-BE49-F238E27FC236}">
                <a16:creationId xmlns:a16="http://schemas.microsoft.com/office/drawing/2014/main" id="{FFACA560-9C86-2A9F-FA52-B34CA7095AA5}"/>
              </a:ext>
            </a:extLst>
          </p:cNvPr>
          <p:cNvSpPr txBox="1">
            <a:spLocks/>
          </p:cNvSpPr>
          <p:nvPr/>
        </p:nvSpPr>
        <p:spPr bwMode="auto">
          <a:xfrm>
            <a:off x="3683732"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18" name="Abgerundetes Rechteck 17">
            <a:extLst>
              <a:ext uri="{FF2B5EF4-FFF2-40B4-BE49-F238E27FC236}">
                <a16:creationId xmlns:a16="http://schemas.microsoft.com/office/drawing/2014/main" id="{FB59CC41-2C40-B348-2E29-CE389BA15883}"/>
              </a:ext>
            </a:extLst>
          </p:cNvPr>
          <p:cNvSpPr/>
          <p:nvPr/>
        </p:nvSpPr>
        <p:spPr bwMode="auto">
          <a:xfrm>
            <a:off x="3823690"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
        <p:nvSpPr>
          <p:cNvPr id="26" name="Pfeil nach rechts 25">
            <a:extLst>
              <a:ext uri="{FF2B5EF4-FFF2-40B4-BE49-F238E27FC236}">
                <a16:creationId xmlns:a16="http://schemas.microsoft.com/office/drawing/2014/main" id="{35BA6E61-CD65-B4E4-521B-9F7E152865D0}"/>
              </a:ext>
            </a:extLst>
          </p:cNvPr>
          <p:cNvSpPr/>
          <p:nvPr/>
        </p:nvSpPr>
        <p:spPr bwMode="auto">
          <a:xfrm>
            <a:off x="-1984551"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7" name="Pfeil nach rechts 26">
            <a:extLst>
              <a:ext uri="{FF2B5EF4-FFF2-40B4-BE49-F238E27FC236}">
                <a16:creationId xmlns:a16="http://schemas.microsoft.com/office/drawing/2014/main" id="{C4EF360F-FBDB-69BF-3966-F0FF3E376AD0}"/>
              </a:ext>
            </a:extLst>
          </p:cNvPr>
          <p:cNvSpPr/>
          <p:nvPr/>
        </p:nvSpPr>
        <p:spPr bwMode="auto">
          <a:xfrm>
            <a:off x="-2012907"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Tree>
    <p:extLst>
      <p:ext uri="{BB962C8B-B14F-4D97-AF65-F5344CB8AC3E}">
        <p14:creationId xmlns:p14="http://schemas.microsoft.com/office/powerpoint/2010/main" val="42387123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B99C6-0444-EA35-3F3A-5A2E4A93050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B7AFE2F-0C05-20D1-0A2A-94DEF41EC44F}"/>
              </a:ext>
            </a:extLst>
          </p:cNvPr>
          <p:cNvSpPr>
            <a:spLocks noGrp="1"/>
          </p:cNvSpPr>
          <p:nvPr>
            <p:ph type="title"/>
          </p:nvPr>
        </p:nvSpPr>
        <p:spPr/>
        <p:txBody>
          <a:bodyPr>
            <a:normAutofit/>
          </a:bodyPr>
          <a:lstStyle/>
          <a:p>
            <a:br>
              <a:rPr lang="de-DE" sz="4000" dirty="0"/>
            </a:br>
            <a:r>
              <a:rPr lang="de-DE" sz="4000" dirty="0"/>
              <a:t>III. Zielkonflikte</a:t>
            </a:r>
          </a:p>
        </p:txBody>
      </p:sp>
      <p:sp>
        <p:nvSpPr>
          <p:cNvPr id="3" name="Inhaltsplatzhalter 2">
            <a:extLst>
              <a:ext uri="{FF2B5EF4-FFF2-40B4-BE49-F238E27FC236}">
                <a16:creationId xmlns:a16="http://schemas.microsoft.com/office/drawing/2014/main" id="{AAD175DC-D915-EF13-AE40-E71E065B247E}"/>
              </a:ext>
            </a:extLst>
          </p:cNvPr>
          <p:cNvSpPr>
            <a:spLocks noGrp="1"/>
          </p:cNvSpPr>
          <p:nvPr>
            <p:ph idx="1"/>
          </p:nvPr>
        </p:nvSpPr>
        <p:spPr/>
        <p:txBody>
          <a:bodyPr>
            <a:normAutofit/>
          </a:bodyPr>
          <a:lstStyle/>
          <a:p>
            <a:r>
              <a:rPr lang="de-CH" dirty="0"/>
              <a:t>«Das Ethische ist eigentlich nur anständige Geschäftspraxis. Man liefert gute Dinge, ist vernünftig und anständig, auch den Mitarbeitern gegenüber, das ist im Grunde gutes altes Unternehmertum.“ </a:t>
            </a:r>
            <a:br>
              <a:rPr lang="de-CH" dirty="0"/>
            </a:br>
            <a:r>
              <a:rPr lang="de-CH" dirty="0"/>
              <a:t>(Prof. Birger </a:t>
            </a:r>
            <a:r>
              <a:rPr lang="de-CH" dirty="0" err="1"/>
              <a:t>Priddat</a:t>
            </a:r>
            <a:r>
              <a:rPr lang="de-CH" dirty="0"/>
              <a:t>, Ökonom, Universität Witten-Herdecke).</a:t>
            </a:r>
          </a:p>
        </p:txBody>
      </p:sp>
      <p:sp>
        <p:nvSpPr>
          <p:cNvPr id="9" name="Datumsplatzhalter 8">
            <a:extLst>
              <a:ext uri="{FF2B5EF4-FFF2-40B4-BE49-F238E27FC236}">
                <a16:creationId xmlns:a16="http://schemas.microsoft.com/office/drawing/2014/main" id="{964DED9A-B864-DC23-C6CE-6F4530BC1AFA}"/>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FAF06C4D-BE12-2E1E-8AAC-64657BE435B4}"/>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26C16E18-415E-18DC-17C6-8A5741B40FD2}"/>
              </a:ext>
            </a:extLst>
          </p:cNvPr>
          <p:cNvSpPr>
            <a:spLocks noGrp="1"/>
          </p:cNvSpPr>
          <p:nvPr>
            <p:ph type="sldNum" sz="quarter" idx="12"/>
          </p:nvPr>
        </p:nvSpPr>
        <p:spPr/>
        <p:txBody>
          <a:bodyPr/>
          <a:lstStyle/>
          <a:p>
            <a:fld id="{9B8DC099-0C3C-CF4E-BB22-13441ABA63CC}" type="slidenum">
              <a:rPr lang="de-DE" smtClean="0"/>
              <a:t>60</a:t>
            </a:fld>
            <a:endParaRPr lang="de-DE"/>
          </a:p>
        </p:txBody>
      </p:sp>
      <p:sp>
        <p:nvSpPr>
          <p:cNvPr id="4" name="Textfeld 3">
            <a:extLst>
              <a:ext uri="{FF2B5EF4-FFF2-40B4-BE49-F238E27FC236}">
                <a16:creationId xmlns:a16="http://schemas.microsoft.com/office/drawing/2014/main" id="{12852A67-449D-A3F3-28B0-EAA25E2C544B}"/>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36933022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4F9E2-E81C-BD6C-8E91-6188603E70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DCF1666-9B0A-78AD-D251-49C5D9566D1B}"/>
              </a:ext>
            </a:extLst>
          </p:cNvPr>
          <p:cNvSpPr>
            <a:spLocks noGrp="1"/>
          </p:cNvSpPr>
          <p:nvPr>
            <p:ph type="title"/>
          </p:nvPr>
        </p:nvSpPr>
        <p:spPr>
          <a:xfrm>
            <a:off x="838200" y="2204425"/>
            <a:ext cx="3589266" cy="1325563"/>
          </a:xfrm>
        </p:spPr>
        <p:txBody>
          <a:bodyPr>
            <a:normAutofit fontScale="90000"/>
          </a:bodyPr>
          <a:lstStyle/>
          <a:p>
            <a:br>
              <a:rPr lang="de-DE" sz="4000" dirty="0"/>
            </a:br>
            <a:r>
              <a:rPr lang="de-DE" sz="4000" dirty="0"/>
              <a:t>III. Zielkonflikte </a:t>
            </a:r>
            <a:br>
              <a:rPr lang="de-DE" sz="4000" dirty="0"/>
            </a:br>
            <a:endParaRPr lang="de-DE" sz="4000" dirty="0"/>
          </a:p>
        </p:txBody>
      </p:sp>
      <p:pic>
        <p:nvPicPr>
          <p:cNvPr id="6" name="Inhaltsplatzhalter 5">
            <a:extLst>
              <a:ext uri="{FF2B5EF4-FFF2-40B4-BE49-F238E27FC236}">
                <a16:creationId xmlns:a16="http://schemas.microsoft.com/office/drawing/2014/main" id="{3E38C8DF-7062-8B3F-9681-280654FFFB91}"/>
              </a:ext>
            </a:extLst>
          </p:cNvPr>
          <p:cNvPicPr>
            <a:picLocks noGrp="1" noChangeAspect="1"/>
          </p:cNvPicPr>
          <p:nvPr>
            <p:ph idx="1"/>
          </p:nvPr>
        </p:nvPicPr>
        <p:blipFill>
          <a:blip r:embed="rId3"/>
          <a:stretch>
            <a:fillRect/>
          </a:stretch>
        </p:blipFill>
        <p:spPr>
          <a:xfrm>
            <a:off x="4012481" y="810705"/>
            <a:ext cx="7678919" cy="5420413"/>
          </a:xfrm>
          <a:prstGeom prst="rect">
            <a:avLst/>
          </a:prstGeom>
        </p:spPr>
      </p:pic>
      <p:sp>
        <p:nvSpPr>
          <p:cNvPr id="9" name="Datumsplatzhalter 8">
            <a:extLst>
              <a:ext uri="{FF2B5EF4-FFF2-40B4-BE49-F238E27FC236}">
                <a16:creationId xmlns:a16="http://schemas.microsoft.com/office/drawing/2014/main" id="{87534E16-7F8D-6465-B697-12253A6F9204}"/>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7BBAE29B-148F-BBC1-1FFC-2B6AAE3338CA}"/>
              </a:ext>
            </a:extLst>
          </p:cNvPr>
          <p:cNvSpPr>
            <a:spLocks noGrp="1"/>
          </p:cNvSpPr>
          <p:nvPr>
            <p:ph type="ftr" sz="quarter" idx="11"/>
          </p:nvPr>
        </p:nvSpPr>
        <p:spPr>
          <a:xfrm>
            <a:off x="4038600" y="6387880"/>
            <a:ext cx="4114800" cy="365125"/>
          </a:xfrm>
        </p:spPr>
        <p:txBody>
          <a:bodyPr/>
          <a:lstStyle/>
          <a:p>
            <a:r>
              <a:rPr lang="de-DE"/>
              <a:t>Dr. Jeannette Behringer, Email: behringer@sustainability.uzh.ch</a:t>
            </a:r>
            <a:endParaRPr lang="de-DE" dirty="0"/>
          </a:p>
        </p:txBody>
      </p:sp>
      <p:sp>
        <p:nvSpPr>
          <p:cNvPr id="11" name="Foliennummernplatzhalter 10">
            <a:extLst>
              <a:ext uri="{FF2B5EF4-FFF2-40B4-BE49-F238E27FC236}">
                <a16:creationId xmlns:a16="http://schemas.microsoft.com/office/drawing/2014/main" id="{D7D08851-01A6-B5F0-EE07-6A76762119E2}"/>
              </a:ext>
            </a:extLst>
          </p:cNvPr>
          <p:cNvSpPr>
            <a:spLocks noGrp="1"/>
          </p:cNvSpPr>
          <p:nvPr>
            <p:ph type="sldNum" sz="quarter" idx="12"/>
          </p:nvPr>
        </p:nvSpPr>
        <p:spPr/>
        <p:txBody>
          <a:bodyPr/>
          <a:lstStyle/>
          <a:p>
            <a:fld id="{9B8DC099-0C3C-CF4E-BB22-13441ABA63CC}" type="slidenum">
              <a:rPr lang="de-DE" smtClean="0"/>
              <a:t>61</a:t>
            </a:fld>
            <a:endParaRPr lang="de-DE" dirty="0"/>
          </a:p>
        </p:txBody>
      </p:sp>
      <p:sp>
        <p:nvSpPr>
          <p:cNvPr id="4" name="Textfeld 3">
            <a:extLst>
              <a:ext uri="{FF2B5EF4-FFF2-40B4-BE49-F238E27FC236}">
                <a16:creationId xmlns:a16="http://schemas.microsoft.com/office/drawing/2014/main" id="{64235DCB-D5A5-E41B-5EC7-B0602A9EC647}"/>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40091960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47CB2-F352-A022-6011-9AFEC7F8B04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05698AF-0CD4-6C3B-2BE6-0F1240768C30}"/>
              </a:ext>
            </a:extLst>
          </p:cNvPr>
          <p:cNvSpPr>
            <a:spLocks noGrp="1"/>
          </p:cNvSpPr>
          <p:nvPr>
            <p:ph type="title"/>
          </p:nvPr>
        </p:nvSpPr>
        <p:spPr>
          <a:xfrm>
            <a:off x="838200" y="732978"/>
            <a:ext cx="10515600" cy="1325563"/>
          </a:xfrm>
        </p:spPr>
        <p:txBody>
          <a:bodyPr>
            <a:normAutofit/>
          </a:bodyPr>
          <a:lstStyle/>
          <a:p>
            <a:br>
              <a:rPr lang="de-DE" sz="4000" dirty="0"/>
            </a:br>
            <a:endParaRPr lang="de-DE" sz="4000" dirty="0"/>
          </a:p>
        </p:txBody>
      </p:sp>
      <p:sp>
        <p:nvSpPr>
          <p:cNvPr id="3" name="Inhaltsplatzhalter 2">
            <a:extLst>
              <a:ext uri="{FF2B5EF4-FFF2-40B4-BE49-F238E27FC236}">
                <a16:creationId xmlns:a16="http://schemas.microsoft.com/office/drawing/2014/main" id="{D3616806-4ECC-1FE9-2C11-776F5241234A}"/>
              </a:ext>
            </a:extLst>
          </p:cNvPr>
          <p:cNvSpPr>
            <a:spLocks noGrp="1"/>
          </p:cNvSpPr>
          <p:nvPr>
            <p:ph idx="1"/>
          </p:nvPr>
        </p:nvSpPr>
        <p:spPr>
          <a:xfrm>
            <a:off x="838200" y="1993786"/>
            <a:ext cx="10515600" cy="4351338"/>
          </a:xfrm>
        </p:spPr>
        <p:txBody>
          <a:bodyPr>
            <a:normAutofit/>
          </a:bodyPr>
          <a:lstStyle/>
          <a:p>
            <a:pPr marL="0" indent="0">
              <a:buNone/>
            </a:pPr>
            <a:endParaRPr lang="de-CH" sz="2000" dirty="0"/>
          </a:p>
          <a:p>
            <a:endParaRPr lang="de-CH" sz="2000" dirty="0"/>
          </a:p>
        </p:txBody>
      </p:sp>
      <p:sp>
        <p:nvSpPr>
          <p:cNvPr id="9" name="Datumsplatzhalter 8">
            <a:extLst>
              <a:ext uri="{FF2B5EF4-FFF2-40B4-BE49-F238E27FC236}">
                <a16:creationId xmlns:a16="http://schemas.microsoft.com/office/drawing/2014/main" id="{00D5D19F-7728-8D9A-B14A-D135E4194582}"/>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1" name="Foliennummernplatzhalter 10">
            <a:extLst>
              <a:ext uri="{FF2B5EF4-FFF2-40B4-BE49-F238E27FC236}">
                <a16:creationId xmlns:a16="http://schemas.microsoft.com/office/drawing/2014/main" id="{FBAE912A-4FCA-8D2A-E94B-1541C7B94200}"/>
              </a:ext>
            </a:extLst>
          </p:cNvPr>
          <p:cNvSpPr>
            <a:spLocks noGrp="1"/>
          </p:cNvSpPr>
          <p:nvPr>
            <p:ph type="sldNum" sz="quarter" idx="12"/>
          </p:nvPr>
        </p:nvSpPr>
        <p:spPr/>
        <p:txBody>
          <a:bodyPr/>
          <a:lstStyle/>
          <a:p>
            <a:fld id="{9B8DC099-0C3C-CF4E-BB22-13441ABA63CC}" type="slidenum">
              <a:rPr lang="de-DE" smtClean="0"/>
              <a:t>62</a:t>
            </a:fld>
            <a:endParaRPr lang="de-DE"/>
          </a:p>
        </p:txBody>
      </p:sp>
      <p:sp>
        <p:nvSpPr>
          <p:cNvPr id="4" name="Textfeld 3">
            <a:extLst>
              <a:ext uri="{FF2B5EF4-FFF2-40B4-BE49-F238E27FC236}">
                <a16:creationId xmlns:a16="http://schemas.microsoft.com/office/drawing/2014/main" id="{37D32930-EB76-F2A6-02FA-0F60844E7EE5}"/>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pic>
        <p:nvPicPr>
          <p:cNvPr id="5" name="Grafik 4">
            <a:extLst>
              <a:ext uri="{FF2B5EF4-FFF2-40B4-BE49-F238E27FC236}">
                <a16:creationId xmlns:a16="http://schemas.microsoft.com/office/drawing/2014/main" id="{DA412450-C965-00C1-16AE-D472B37114DB}"/>
              </a:ext>
            </a:extLst>
          </p:cNvPr>
          <p:cNvPicPr>
            <a:picLocks noChangeAspect="1"/>
          </p:cNvPicPr>
          <p:nvPr/>
        </p:nvPicPr>
        <p:blipFill>
          <a:blip r:embed="rId3"/>
          <a:stretch>
            <a:fillRect/>
          </a:stretch>
        </p:blipFill>
        <p:spPr>
          <a:xfrm>
            <a:off x="2340661" y="848412"/>
            <a:ext cx="7479000" cy="6009588"/>
          </a:xfrm>
          <a:prstGeom prst="rect">
            <a:avLst/>
          </a:prstGeom>
        </p:spPr>
      </p:pic>
    </p:spTree>
    <p:extLst>
      <p:ext uri="{BB962C8B-B14F-4D97-AF65-F5344CB8AC3E}">
        <p14:creationId xmlns:p14="http://schemas.microsoft.com/office/powerpoint/2010/main" val="38075805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6262D-49A9-74C0-6C35-AE5CBA3502B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27EB0BD-B13E-87AB-D110-54ED5AD0F868}"/>
              </a:ext>
            </a:extLst>
          </p:cNvPr>
          <p:cNvSpPr>
            <a:spLocks noGrp="1"/>
          </p:cNvSpPr>
          <p:nvPr>
            <p:ph type="title"/>
          </p:nvPr>
        </p:nvSpPr>
        <p:spPr/>
        <p:txBody>
          <a:bodyPr>
            <a:normAutofit/>
          </a:bodyPr>
          <a:lstStyle/>
          <a:p>
            <a:br>
              <a:rPr lang="de-DE" sz="4000" dirty="0"/>
            </a:br>
            <a:r>
              <a:rPr lang="de-DE" sz="4000" dirty="0"/>
              <a:t>IV. Nachhaltige Entwicklung: Drei Strategien</a:t>
            </a:r>
          </a:p>
        </p:txBody>
      </p:sp>
      <p:sp>
        <p:nvSpPr>
          <p:cNvPr id="9" name="Datumsplatzhalter 8">
            <a:extLst>
              <a:ext uri="{FF2B5EF4-FFF2-40B4-BE49-F238E27FC236}">
                <a16:creationId xmlns:a16="http://schemas.microsoft.com/office/drawing/2014/main" id="{F103B1C7-CDEB-B896-78F2-067222CA51E8}"/>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0832B6CB-F04D-DA34-4EE3-B014081DE8AE}"/>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EDC4D222-0779-4DFF-DDEC-C2F1E4863F34}"/>
              </a:ext>
            </a:extLst>
          </p:cNvPr>
          <p:cNvSpPr>
            <a:spLocks noGrp="1"/>
          </p:cNvSpPr>
          <p:nvPr>
            <p:ph type="sldNum" sz="quarter" idx="12"/>
          </p:nvPr>
        </p:nvSpPr>
        <p:spPr/>
        <p:txBody>
          <a:bodyPr/>
          <a:lstStyle/>
          <a:p>
            <a:fld id="{9B8DC099-0C3C-CF4E-BB22-13441ABA63CC}" type="slidenum">
              <a:rPr lang="de-DE" smtClean="0"/>
              <a:t>63</a:t>
            </a:fld>
            <a:endParaRPr lang="de-DE"/>
          </a:p>
        </p:txBody>
      </p:sp>
      <p:sp>
        <p:nvSpPr>
          <p:cNvPr id="4" name="Textfeld 3">
            <a:extLst>
              <a:ext uri="{FF2B5EF4-FFF2-40B4-BE49-F238E27FC236}">
                <a16:creationId xmlns:a16="http://schemas.microsoft.com/office/drawing/2014/main" id="{2A031EAB-13D6-90F3-6AA2-98BABF3009E5}"/>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pic>
        <p:nvPicPr>
          <p:cNvPr id="5" name="Inhaltsplatzhalter 4">
            <a:extLst>
              <a:ext uri="{FF2B5EF4-FFF2-40B4-BE49-F238E27FC236}">
                <a16:creationId xmlns:a16="http://schemas.microsoft.com/office/drawing/2014/main" id="{53C168BE-BD6E-AA97-711E-89BE4D374202}"/>
              </a:ext>
            </a:extLst>
          </p:cNvPr>
          <p:cNvPicPr>
            <a:picLocks noGrp="1" noChangeAspect="1"/>
          </p:cNvPicPr>
          <p:nvPr>
            <p:ph idx="1"/>
          </p:nvPr>
        </p:nvPicPr>
        <p:blipFill>
          <a:blip r:embed="rId3"/>
          <a:stretch>
            <a:fillRect/>
          </a:stretch>
        </p:blipFill>
        <p:spPr>
          <a:xfrm>
            <a:off x="838200" y="1905499"/>
            <a:ext cx="10515600" cy="4191589"/>
          </a:xfrm>
          <a:prstGeom prst="rect">
            <a:avLst/>
          </a:prstGeom>
        </p:spPr>
      </p:pic>
      <p:sp>
        <p:nvSpPr>
          <p:cNvPr id="6" name="Textfeld 5">
            <a:extLst>
              <a:ext uri="{FF2B5EF4-FFF2-40B4-BE49-F238E27FC236}">
                <a16:creationId xmlns:a16="http://schemas.microsoft.com/office/drawing/2014/main" id="{554A5A14-4513-9429-7733-E322DADA1B61}"/>
              </a:ext>
            </a:extLst>
          </p:cNvPr>
          <p:cNvSpPr txBox="1"/>
          <p:nvPr/>
        </p:nvSpPr>
        <p:spPr>
          <a:xfrm>
            <a:off x="8254314" y="6069424"/>
            <a:ext cx="3099487" cy="276999"/>
          </a:xfrm>
          <a:prstGeom prst="rect">
            <a:avLst/>
          </a:prstGeom>
          <a:noFill/>
        </p:spPr>
        <p:txBody>
          <a:bodyPr wrap="square" rtlCol="0">
            <a:spAutoFit/>
          </a:bodyPr>
          <a:lstStyle/>
          <a:p>
            <a:r>
              <a:rPr lang="de-CH" sz="1200" dirty="0">
                <a:effectLst/>
              </a:rPr>
              <a:t>	Quelle: </a:t>
            </a:r>
            <a:r>
              <a:rPr lang="de-CH" sz="1200" dirty="0" err="1">
                <a:effectLst/>
              </a:rPr>
              <a:t>Kahlenborn</a:t>
            </a:r>
            <a:r>
              <a:rPr lang="de-CH" sz="1200" dirty="0">
                <a:effectLst/>
              </a:rPr>
              <a:t> et. al 2019</a:t>
            </a:r>
          </a:p>
        </p:txBody>
      </p:sp>
    </p:spTree>
    <p:extLst>
      <p:ext uri="{BB962C8B-B14F-4D97-AF65-F5344CB8AC3E}">
        <p14:creationId xmlns:p14="http://schemas.microsoft.com/office/powerpoint/2010/main" val="21133305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ACBFC-FB94-5259-949E-E670C6DC8D5A}"/>
            </a:ext>
          </a:extLst>
        </p:cNvPr>
        <p:cNvGrpSpPr/>
        <p:nvPr/>
      </p:nvGrpSpPr>
      <p:grpSpPr>
        <a:xfrm>
          <a:off x="0" y="0"/>
          <a:ext cx="0" cy="0"/>
          <a:chOff x="0" y="0"/>
          <a:chExt cx="0" cy="0"/>
        </a:xfrm>
      </p:grpSpPr>
      <p:sp>
        <p:nvSpPr>
          <p:cNvPr id="9" name="Datumsplatzhalter 8">
            <a:extLst>
              <a:ext uri="{FF2B5EF4-FFF2-40B4-BE49-F238E27FC236}">
                <a16:creationId xmlns:a16="http://schemas.microsoft.com/office/drawing/2014/main" id="{D4336066-59C3-3E1C-39A6-34CACF2A38E2}"/>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1" name="Foliennummernplatzhalter 10">
            <a:extLst>
              <a:ext uri="{FF2B5EF4-FFF2-40B4-BE49-F238E27FC236}">
                <a16:creationId xmlns:a16="http://schemas.microsoft.com/office/drawing/2014/main" id="{EE6264A0-3933-C90E-73FA-C2728D5A0702}"/>
              </a:ext>
            </a:extLst>
          </p:cNvPr>
          <p:cNvSpPr>
            <a:spLocks noGrp="1"/>
          </p:cNvSpPr>
          <p:nvPr>
            <p:ph type="sldNum" sz="quarter" idx="12"/>
          </p:nvPr>
        </p:nvSpPr>
        <p:spPr/>
        <p:txBody>
          <a:bodyPr/>
          <a:lstStyle/>
          <a:p>
            <a:fld id="{9B8DC099-0C3C-CF4E-BB22-13441ABA63CC}" type="slidenum">
              <a:rPr lang="de-DE" smtClean="0"/>
              <a:t>64</a:t>
            </a:fld>
            <a:endParaRPr lang="de-DE"/>
          </a:p>
        </p:txBody>
      </p:sp>
      <p:sp>
        <p:nvSpPr>
          <p:cNvPr id="4" name="Textfeld 3">
            <a:extLst>
              <a:ext uri="{FF2B5EF4-FFF2-40B4-BE49-F238E27FC236}">
                <a16:creationId xmlns:a16="http://schemas.microsoft.com/office/drawing/2014/main" id="{BDA9C0E9-D682-8FB3-7A28-DB1243E6B18E}"/>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3" name="Inhaltsplatzhalter 2">
            <a:extLst>
              <a:ext uri="{FF2B5EF4-FFF2-40B4-BE49-F238E27FC236}">
                <a16:creationId xmlns:a16="http://schemas.microsoft.com/office/drawing/2014/main" id="{C2A3A64E-9738-C207-C65D-16A65AD2D7F3}"/>
              </a:ext>
            </a:extLst>
          </p:cNvPr>
          <p:cNvSpPr>
            <a:spLocks noGrp="1"/>
          </p:cNvSpPr>
          <p:nvPr>
            <p:ph idx="1"/>
          </p:nvPr>
        </p:nvSpPr>
        <p:spPr/>
        <p:txBody>
          <a:bodyPr/>
          <a:lstStyle/>
          <a:p>
            <a:endParaRPr lang="de-DE" dirty="0"/>
          </a:p>
        </p:txBody>
      </p:sp>
      <p:pic>
        <p:nvPicPr>
          <p:cNvPr id="7" name="Grafik 6">
            <a:extLst>
              <a:ext uri="{FF2B5EF4-FFF2-40B4-BE49-F238E27FC236}">
                <a16:creationId xmlns:a16="http://schemas.microsoft.com/office/drawing/2014/main" id="{B882D30D-B342-6C3A-73B9-10D672541B8C}"/>
              </a:ext>
            </a:extLst>
          </p:cNvPr>
          <p:cNvPicPr>
            <a:picLocks noChangeAspect="1"/>
          </p:cNvPicPr>
          <p:nvPr/>
        </p:nvPicPr>
        <p:blipFill>
          <a:blip r:embed="rId3"/>
          <a:stretch>
            <a:fillRect/>
          </a:stretch>
        </p:blipFill>
        <p:spPr>
          <a:xfrm>
            <a:off x="3229986" y="1595287"/>
            <a:ext cx="5829300" cy="4960321"/>
          </a:xfrm>
          <a:prstGeom prst="rect">
            <a:avLst/>
          </a:prstGeom>
        </p:spPr>
      </p:pic>
      <p:sp>
        <p:nvSpPr>
          <p:cNvPr id="12" name="Titel 11">
            <a:extLst>
              <a:ext uri="{FF2B5EF4-FFF2-40B4-BE49-F238E27FC236}">
                <a16:creationId xmlns:a16="http://schemas.microsoft.com/office/drawing/2014/main" id="{FCDC60C5-59DE-1B9C-17F3-57FC006CB171}"/>
              </a:ext>
            </a:extLst>
          </p:cNvPr>
          <p:cNvSpPr>
            <a:spLocks noGrp="1"/>
          </p:cNvSpPr>
          <p:nvPr>
            <p:ph type="title"/>
          </p:nvPr>
        </p:nvSpPr>
        <p:spPr>
          <a:xfrm>
            <a:off x="838200" y="534566"/>
            <a:ext cx="10515600" cy="1325563"/>
          </a:xfrm>
        </p:spPr>
        <p:txBody>
          <a:bodyPr>
            <a:normAutofit/>
          </a:bodyPr>
          <a:lstStyle/>
          <a:p>
            <a:r>
              <a:rPr lang="de-DE" sz="4000" dirty="0"/>
              <a:t>IV. Nachhaltige Entwicklung: Drei Strategien</a:t>
            </a:r>
          </a:p>
        </p:txBody>
      </p:sp>
      <p:sp>
        <p:nvSpPr>
          <p:cNvPr id="13" name="Textfeld 12">
            <a:extLst>
              <a:ext uri="{FF2B5EF4-FFF2-40B4-BE49-F238E27FC236}">
                <a16:creationId xmlns:a16="http://schemas.microsoft.com/office/drawing/2014/main" id="{2C5B3E72-76AF-F842-4A84-A578718F7C0A}"/>
              </a:ext>
            </a:extLst>
          </p:cNvPr>
          <p:cNvSpPr txBox="1"/>
          <p:nvPr/>
        </p:nvSpPr>
        <p:spPr>
          <a:xfrm>
            <a:off x="5996714" y="6485290"/>
            <a:ext cx="3099487" cy="276999"/>
          </a:xfrm>
          <a:prstGeom prst="rect">
            <a:avLst/>
          </a:prstGeom>
          <a:noFill/>
        </p:spPr>
        <p:txBody>
          <a:bodyPr wrap="square" rtlCol="0">
            <a:spAutoFit/>
          </a:bodyPr>
          <a:lstStyle/>
          <a:p>
            <a:pPr algn="r"/>
            <a:r>
              <a:rPr lang="de-CH" sz="1200" dirty="0">
                <a:effectLst/>
              </a:rPr>
              <a:t>Quelle: SRU </a:t>
            </a:r>
            <a:r>
              <a:rPr lang="de-CH" sz="1200" dirty="0"/>
              <a:t> 2024</a:t>
            </a:r>
            <a:endParaRPr lang="de-CH" sz="1200" dirty="0">
              <a:effectLst/>
            </a:endParaRPr>
          </a:p>
        </p:txBody>
      </p:sp>
    </p:spTree>
    <p:extLst>
      <p:ext uri="{BB962C8B-B14F-4D97-AF65-F5344CB8AC3E}">
        <p14:creationId xmlns:p14="http://schemas.microsoft.com/office/powerpoint/2010/main" val="36846993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4498B-5AB4-B160-5F45-B0673A9E2E2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7AB603-287D-BCA7-5B6F-BA37A94F64BF}"/>
              </a:ext>
            </a:extLst>
          </p:cNvPr>
          <p:cNvSpPr>
            <a:spLocks noGrp="1"/>
          </p:cNvSpPr>
          <p:nvPr>
            <p:ph type="title"/>
          </p:nvPr>
        </p:nvSpPr>
        <p:spPr/>
        <p:txBody>
          <a:bodyPr>
            <a:normAutofit/>
          </a:bodyPr>
          <a:lstStyle/>
          <a:p>
            <a:br>
              <a:rPr lang="de-DE" sz="4000" dirty="0"/>
            </a:br>
            <a:r>
              <a:rPr lang="de-DE" sz="4000" dirty="0"/>
              <a:t>IV. Strategie der Konsistenz</a:t>
            </a:r>
          </a:p>
        </p:txBody>
      </p:sp>
      <p:sp>
        <p:nvSpPr>
          <p:cNvPr id="9" name="Datumsplatzhalter 8">
            <a:extLst>
              <a:ext uri="{FF2B5EF4-FFF2-40B4-BE49-F238E27FC236}">
                <a16:creationId xmlns:a16="http://schemas.microsoft.com/office/drawing/2014/main" id="{40ABA724-F867-82A2-4B88-92799C1B78F3}"/>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55F10055-C8A0-0DA3-80CF-5607BD845150}"/>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50142302-CF22-BA26-C36D-D147B82C3515}"/>
              </a:ext>
            </a:extLst>
          </p:cNvPr>
          <p:cNvSpPr>
            <a:spLocks noGrp="1"/>
          </p:cNvSpPr>
          <p:nvPr>
            <p:ph type="sldNum" sz="quarter" idx="12"/>
          </p:nvPr>
        </p:nvSpPr>
        <p:spPr/>
        <p:txBody>
          <a:bodyPr/>
          <a:lstStyle/>
          <a:p>
            <a:fld id="{9B8DC099-0C3C-CF4E-BB22-13441ABA63CC}" type="slidenum">
              <a:rPr lang="de-DE" smtClean="0"/>
              <a:t>65</a:t>
            </a:fld>
            <a:endParaRPr lang="de-DE"/>
          </a:p>
        </p:txBody>
      </p:sp>
      <p:sp>
        <p:nvSpPr>
          <p:cNvPr id="4" name="Textfeld 3">
            <a:extLst>
              <a:ext uri="{FF2B5EF4-FFF2-40B4-BE49-F238E27FC236}">
                <a16:creationId xmlns:a16="http://schemas.microsoft.com/office/drawing/2014/main" id="{E79ED4F4-9E2E-8EA9-4C31-3C6A9679FB1B}"/>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pic>
        <p:nvPicPr>
          <p:cNvPr id="5" name="Picture 2" descr="Schematische Abbildung der Kreislaufwirtschaft">
            <a:extLst>
              <a:ext uri="{FF2B5EF4-FFF2-40B4-BE49-F238E27FC236}">
                <a16:creationId xmlns:a16="http://schemas.microsoft.com/office/drawing/2014/main" id="{EA7A516E-536A-99ED-F2FE-3ED020DA747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28523" y="1559169"/>
            <a:ext cx="5989356" cy="4617794"/>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A2622C38-CBF3-C17E-E0CF-929C00B34F23}"/>
              </a:ext>
            </a:extLst>
          </p:cNvPr>
          <p:cNvSpPr txBox="1"/>
          <p:nvPr/>
        </p:nvSpPr>
        <p:spPr>
          <a:xfrm>
            <a:off x="8254314" y="6069424"/>
            <a:ext cx="3099487" cy="276999"/>
          </a:xfrm>
          <a:prstGeom prst="rect">
            <a:avLst/>
          </a:prstGeom>
          <a:noFill/>
        </p:spPr>
        <p:txBody>
          <a:bodyPr wrap="square" rtlCol="0">
            <a:spAutoFit/>
          </a:bodyPr>
          <a:lstStyle/>
          <a:p>
            <a:pPr algn="r"/>
            <a:r>
              <a:rPr lang="de-CH" sz="1200" dirty="0">
                <a:effectLst/>
              </a:rPr>
              <a:t>Quelle: </a:t>
            </a:r>
            <a:r>
              <a:rPr lang="de-CH" sz="1200" dirty="0"/>
              <a:t>Bundesamt für Umwelt 2019</a:t>
            </a:r>
            <a:endParaRPr lang="de-CH" sz="1200" dirty="0">
              <a:effectLst/>
            </a:endParaRPr>
          </a:p>
        </p:txBody>
      </p:sp>
    </p:spTree>
    <p:extLst>
      <p:ext uri="{BB962C8B-B14F-4D97-AF65-F5344CB8AC3E}">
        <p14:creationId xmlns:p14="http://schemas.microsoft.com/office/powerpoint/2010/main" val="12793986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40068-AB67-F4C0-3A68-F14EFD5C91D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53F2B1A-625B-39B8-20CE-0E9A81D3E01E}"/>
              </a:ext>
            </a:extLst>
          </p:cNvPr>
          <p:cNvSpPr>
            <a:spLocks noGrp="1"/>
          </p:cNvSpPr>
          <p:nvPr>
            <p:ph type="title"/>
          </p:nvPr>
        </p:nvSpPr>
        <p:spPr>
          <a:xfrm>
            <a:off x="839788" y="1975947"/>
            <a:ext cx="3932237" cy="2039007"/>
          </a:xfrm>
        </p:spPr>
        <p:txBody>
          <a:bodyPr>
            <a:normAutofit fontScale="90000"/>
          </a:bodyPr>
          <a:lstStyle/>
          <a:p>
            <a:r>
              <a:rPr lang="de-DE" sz="2800" dirty="0"/>
              <a:t>Das schwarze Schaf der Nachhaltigkeitsstrategien: </a:t>
            </a:r>
            <a:br>
              <a:rPr lang="de-DE" sz="2800" dirty="0"/>
            </a:br>
            <a:r>
              <a:rPr lang="de-DE" sz="2800" dirty="0"/>
              <a:t>Suffizienz</a:t>
            </a:r>
            <a:br>
              <a:rPr lang="de-DE" sz="2800" dirty="0"/>
            </a:br>
            <a:br>
              <a:rPr lang="de-DE" sz="2800" dirty="0"/>
            </a:br>
            <a:r>
              <a:rPr lang="de-DE" sz="2200" dirty="0"/>
              <a:t>“</a:t>
            </a:r>
            <a:r>
              <a:rPr lang="de-DE" sz="2200" dirty="0" err="1"/>
              <a:t>sufficere</a:t>
            </a:r>
            <a:r>
              <a:rPr lang="de-DE" sz="2200" dirty="0"/>
              <a:t>“: (lat.): zu Gebote stehen, hinreichen, genug sein, im Stande sein, vermögen</a:t>
            </a:r>
            <a:br>
              <a:rPr lang="de-DE" sz="2200" dirty="0"/>
            </a:br>
            <a:endParaRPr lang="de-DE" sz="2200" dirty="0"/>
          </a:p>
        </p:txBody>
      </p:sp>
      <p:sp>
        <p:nvSpPr>
          <p:cNvPr id="3" name="Bildplatzhalter 2">
            <a:extLst>
              <a:ext uri="{FF2B5EF4-FFF2-40B4-BE49-F238E27FC236}">
                <a16:creationId xmlns:a16="http://schemas.microsoft.com/office/drawing/2014/main" id="{DA6F36D3-E054-45CE-E1A2-578C0F99DB20}"/>
              </a:ext>
            </a:extLst>
          </p:cNvPr>
          <p:cNvSpPr>
            <a:spLocks noGrp="1"/>
          </p:cNvSpPr>
          <p:nvPr>
            <p:ph type="pic" idx="1"/>
          </p:nvPr>
        </p:nvSpPr>
        <p:spPr/>
        <p:txBody>
          <a:bodyPr/>
          <a:lstStyle/>
          <a:p>
            <a:endParaRPr lang="de-DE"/>
          </a:p>
        </p:txBody>
      </p:sp>
      <p:sp>
        <p:nvSpPr>
          <p:cNvPr id="6" name="Datumsplatzhalter 5">
            <a:extLst>
              <a:ext uri="{FF2B5EF4-FFF2-40B4-BE49-F238E27FC236}">
                <a16:creationId xmlns:a16="http://schemas.microsoft.com/office/drawing/2014/main" id="{BCB6450D-272D-D3B6-D381-10D3CABE7238}"/>
              </a:ext>
            </a:extLst>
          </p:cNvPr>
          <p:cNvSpPr>
            <a:spLocks noGrp="1"/>
          </p:cNvSpPr>
          <p:nvPr>
            <p:ph type="dt" sz="half" idx="10"/>
          </p:nvPr>
        </p:nvSpPr>
        <p:spPr/>
        <p:txBody>
          <a:bodyPr/>
          <a:lstStyle/>
          <a:p>
            <a:fld id="{8DAD09E3-AD79-0444-ACA5-35527B7DC1DA}" type="datetime1">
              <a:rPr lang="de-CH" smtClean="0"/>
              <a:t>02.06.2025</a:t>
            </a:fld>
            <a:endParaRPr lang="de-DE"/>
          </a:p>
        </p:txBody>
      </p:sp>
      <p:sp>
        <p:nvSpPr>
          <p:cNvPr id="7" name="Fußzeilenplatzhalter 6">
            <a:extLst>
              <a:ext uri="{FF2B5EF4-FFF2-40B4-BE49-F238E27FC236}">
                <a16:creationId xmlns:a16="http://schemas.microsoft.com/office/drawing/2014/main" id="{1EB9A1BF-6F56-0569-18F4-823BCE9AD0A9}"/>
              </a:ext>
            </a:extLst>
          </p:cNvPr>
          <p:cNvSpPr>
            <a:spLocks noGrp="1"/>
          </p:cNvSpPr>
          <p:nvPr>
            <p:ph type="ftr" sz="quarter" idx="11"/>
          </p:nvPr>
        </p:nvSpPr>
        <p:spPr/>
        <p:txBody>
          <a:bodyPr/>
          <a:lstStyle/>
          <a:p>
            <a:r>
              <a:rPr lang="de-DE"/>
              <a:t>Dr. Jeannette Behringer, Email: behringer@sustainability.uzh.ch</a:t>
            </a:r>
          </a:p>
        </p:txBody>
      </p:sp>
      <p:sp>
        <p:nvSpPr>
          <p:cNvPr id="8" name="Foliennummernplatzhalter 7">
            <a:extLst>
              <a:ext uri="{FF2B5EF4-FFF2-40B4-BE49-F238E27FC236}">
                <a16:creationId xmlns:a16="http://schemas.microsoft.com/office/drawing/2014/main" id="{05EDC3A4-0B3E-F5EF-32A7-1E1B68635BC6}"/>
              </a:ext>
            </a:extLst>
          </p:cNvPr>
          <p:cNvSpPr>
            <a:spLocks noGrp="1"/>
          </p:cNvSpPr>
          <p:nvPr>
            <p:ph type="sldNum" sz="quarter" idx="12"/>
          </p:nvPr>
        </p:nvSpPr>
        <p:spPr/>
        <p:txBody>
          <a:bodyPr/>
          <a:lstStyle/>
          <a:p>
            <a:fld id="{9B8DC099-0C3C-CF4E-BB22-13441ABA63CC}" type="slidenum">
              <a:rPr lang="de-DE" smtClean="0"/>
              <a:t>66</a:t>
            </a:fld>
            <a:endParaRPr lang="de-DE"/>
          </a:p>
        </p:txBody>
      </p:sp>
      <p:pic>
        <p:nvPicPr>
          <p:cNvPr id="9" name="Inhaltsplatzhalter 6">
            <a:extLst>
              <a:ext uri="{FF2B5EF4-FFF2-40B4-BE49-F238E27FC236}">
                <a16:creationId xmlns:a16="http://schemas.microsoft.com/office/drawing/2014/main" id="{42E76F44-B2D2-E036-17D9-D923EBAC25AC}"/>
              </a:ext>
            </a:extLst>
          </p:cNvPr>
          <p:cNvPicPr>
            <a:picLocks noChangeAspect="1"/>
          </p:cNvPicPr>
          <p:nvPr/>
        </p:nvPicPr>
        <p:blipFill>
          <a:blip r:embed="rId3"/>
          <a:stretch>
            <a:fillRect/>
          </a:stretch>
        </p:blipFill>
        <p:spPr>
          <a:xfrm>
            <a:off x="5145944" y="1098623"/>
            <a:ext cx="7046055" cy="4621223"/>
          </a:xfrm>
          <a:prstGeom prst="rect">
            <a:avLst/>
          </a:prstGeom>
        </p:spPr>
      </p:pic>
      <p:sp>
        <p:nvSpPr>
          <p:cNvPr id="10" name="Textfeld 9">
            <a:extLst>
              <a:ext uri="{FF2B5EF4-FFF2-40B4-BE49-F238E27FC236}">
                <a16:creationId xmlns:a16="http://schemas.microsoft.com/office/drawing/2014/main" id="{6FC500A7-43EE-4C88-AA4A-0E7EDD902747}"/>
              </a:ext>
            </a:extLst>
          </p:cNvPr>
          <p:cNvSpPr txBox="1"/>
          <p:nvPr/>
        </p:nvSpPr>
        <p:spPr>
          <a:xfrm>
            <a:off x="9085696" y="5722587"/>
            <a:ext cx="3099487" cy="276999"/>
          </a:xfrm>
          <a:prstGeom prst="rect">
            <a:avLst/>
          </a:prstGeom>
          <a:noFill/>
        </p:spPr>
        <p:txBody>
          <a:bodyPr wrap="square" rtlCol="0">
            <a:spAutoFit/>
          </a:bodyPr>
          <a:lstStyle/>
          <a:p>
            <a:pPr algn="r"/>
            <a:r>
              <a:rPr lang="de-CH" sz="1200" dirty="0">
                <a:effectLst/>
              </a:rPr>
              <a:t>Quelle: Shutterstock</a:t>
            </a:r>
          </a:p>
        </p:txBody>
      </p:sp>
      <p:sp>
        <p:nvSpPr>
          <p:cNvPr id="14" name="Textfeld 13">
            <a:extLst>
              <a:ext uri="{FF2B5EF4-FFF2-40B4-BE49-F238E27FC236}">
                <a16:creationId xmlns:a16="http://schemas.microsoft.com/office/drawing/2014/main" id="{9B2875B1-C2DA-ED18-628D-1C7561285173}"/>
              </a:ext>
            </a:extLst>
          </p:cNvPr>
          <p:cNvSpPr txBox="1"/>
          <p:nvPr/>
        </p:nvSpPr>
        <p:spPr>
          <a:xfrm>
            <a:off x="399400" y="3932071"/>
            <a:ext cx="6096000" cy="1631216"/>
          </a:xfrm>
          <a:prstGeom prst="rect">
            <a:avLst/>
          </a:prstGeom>
          <a:noFill/>
        </p:spPr>
        <p:txBody>
          <a:bodyPr wrap="square">
            <a:spAutoFit/>
          </a:bodyPr>
          <a:lstStyle/>
          <a:p>
            <a:pPr lvl="1"/>
            <a:r>
              <a:rPr lang="de-DE" sz="2000" dirty="0">
                <a:latin typeface="+mj-lt"/>
              </a:rPr>
              <a:t>„Gut leben statt viel haben“</a:t>
            </a:r>
          </a:p>
          <a:p>
            <a:pPr lvl="1"/>
            <a:endParaRPr lang="de-DE" sz="2000" dirty="0">
              <a:latin typeface="+mj-lt"/>
            </a:endParaRPr>
          </a:p>
          <a:p>
            <a:pPr lvl="1"/>
            <a:r>
              <a:rPr lang="de-DE" sz="2000" dirty="0">
                <a:latin typeface="+mj-lt"/>
              </a:rPr>
              <a:t>Vier </a:t>
            </a:r>
            <a:r>
              <a:rPr lang="de-DE" sz="2000" dirty="0" err="1">
                <a:latin typeface="+mj-lt"/>
              </a:rPr>
              <a:t>E‘s</a:t>
            </a:r>
            <a:r>
              <a:rPr lang="de-DE" sz="2000" dirty="0">
                <a:latin typeface="+mj-lt"/>
              </a:rPr>
              <a:t> (Wolfgang Sachs, 1993)</a:t>
            </a:r>
          </a:p>
          <a:p>
            <a:pPr lvl="1"/>
            <a:endParaRPr lang="de-DE" sz="2000" dirty="0">
              <a:latin typeface="+mj-lt"/>
            </a:endParaRPr>
          </a:p>
          <a:p>
            <a:pPr lvl="1"/>
            <a:endParaRPr lang="de-DE" sz="2000" dirty="0">
              <a:latin typeface="+mj-lt"/>
            </a:endParaRPr>
          </a:p>
        </p:txBody>
      </p:sp>
    </p:spTree>
    <p:extLst>
      <p:ext uri="{BB962C8B-B14F-4D97-AF65-F5344CB8AC3E}">
        <p14:creationId xmlns:p14="http://schemas.microsoft.com/office/powerpoint/2010/main" val="13255463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5381E-6FB1-4BCD-E2B3-BF5D98162F9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47F3C4F-779F-A522-0CA6-4A506A1A28D1}"/>
              </a:ext>
            </a:extLst>
          </p:cNvPr>
          <p:cNvSpPr>
            <a:spLocks noGrp="1"/>
          </p:cNvSpPr>
          <p:nvPr>
            <p:ph type="title"/>
          </p:nvPr>
        </p:nvSpPr>
        <p:spPr/>
        <p:txBody>
          <a:bodyPr>
            <a:normAutofit/>
          </a:bodyPr>
          <a:lstStyle/>
          <a:p>
            <a:br>
              <a:rPr lang="de-DE" sz="4000" dirty="0"/>
            </a:br>
            <a:r>
              <a:rPr lang="de-DE" sz="4000" dirty="0"/>
              <a:t>IV. Digitalisierung und Suffizienz</a:t>
            </a:r>
          </a:p>
        </p:txBody>
      </p:sp>
      <p:sp>
        <p:nvSpPr>
          <p:cNvPr id="3" name="Inhaltsplatzhalter 2">
            <a:extLst>
              <a:ext uri="{FF2B5EF4-FFF2-40B4-BE49-F238E27FC236}">
                <a16:creationId xmlns:a16="http://schemas.microsoft.com/office/drawing/2014/main" id="{C2427AEC-A898-FE0C-2E47-A810A635D8F2}"/>
              </a:ext>
            </a:extLst>
          </p:cNvPr>
          <p:cNvSpPr>
            <a:spLocks noGrp="1"/>
          </p:cNvSpPr>
          <p:nvPr>
            <p:ph idx="1"/>
          </p:nvPr>
        </p:nvSpPr>
        <p:spPr/>
        <p:txBody>
          <a:bodyPr>
            <a:normAutofit/>
          </a:bodyPr>
          <a:lstStyle/>
          <a:p>
            <a:r>
              <a:rPr lang="de-DE" dirty="0">
                <a:sym typeface="Wingdings" panose="05000000000000000000" pitchFamily="2" charset="2"/>
              </a:rPr>
              <a:t>Suffizienz: Absolute Verminderung von Rohstoff- und Energieeinsatz durch gezielte Reduktion bestimmter Güter und Dienstleistungen</a:t>
            </a:r>
          </a:p>
          <a:p>
            <a:r>
              <a:rPr lang="de-DE" dirty="0">
                <a:sym typeface="Wingdings" panose="05000000000000000000" pitchFamily="2" charset="2"/>
              </a:rPr>
              <a:t>Suffizientes Verhalten bedeutet das…</a:t>
            </a:r>
          </a:p>
          <a:p>
            <a:pPr lvl="1"/>
            <a:r>
              <a:rPr lang="de-DE" dirty="0">
                <a:sym typeface="Wingdings" panose="05000000000000000000" pitchFamily="2" charset="2"/>
              </a:rPr>
              <a:t>„Unterlassen oder Reduzieren von Praktiken […], die ökologisch kritische Ressourcen übermäßig in Anspruch nehmen“ </a:t>
            </a:r>
            <a:br>
              <a:rPr lang="de-DE" dirty="0">
                <a:sym typeface="Wingdings" panose="05000000000000000000" pitchFamily="2" charset="2"/>
              </a:rPr>
            </a:br>
            <a:r>
              <a:rPr lang="de-DE" dirty="0">
                <a:sym typeface="Wingdings" panose="05000000000000000000" pitchFamily="2" charset="2"/>
              </a:rPr>
              <a:t>(SRU 2024: 18)</a:t>
            </a:r>
          </a:p>
          <a:p>
            <a:r>
              <a:rPr lang="de-DE" dirty="0">
                <a:sym typeface="Wingdings" panose="05000000000000000000" pitchFamily="2" charset="2"/>
              </a:rPr>
              <a:t>Prozesse:</a:t>
            </a:r>
          </a:p>
          <a:p>
            <a:pPr lvl="1"/>
            <a:r>
              <a:rPr lang="de-DE" sz="2000" dirty="0">
                <a:sym typeface="Wingdings" panose="05000000000000000000" pitchFamily="2" charset="2"/>
              </a:rPr>
              <a:t>Absolute Reduktion (z.B. Verkleinerung der individuellen Wohnfläche)</a:t>
            </a:r>
          </a:p>
          <a:p>
            <a:pPr lvl="1"/>
            <a:r>
              <a:rPr lang="de-DE" sz="2000" dirty="0">
                <a:sym typeface="Wingdings" panose="05000000000000000000" pitchFamily="2" charset="2"/>
              </a:rPr>
              <a:t>Verlagerung (z.B. Gemüse statt Fleisch)</a:t>
            </a:r>
          </a:p>
          <a:p>
            <a:pPr lvl="1"/>
            <a:r>
              <a:rPr lang="de-DE" sz="2000" dirty="0">
                <a:sym typeface="Wingdings" panose="05000000000000000000" pitchFamily="2" charset="2"/>
              </a:rPr>
              <a:t>Längere Nutzungsdauer (z.B. Reparieren statt neu kaufen)</a:t>
            </a:r>
          </a:p>
          <a:p>
            <a:pPr lvl="1"/>
            <a:r>
              <a:rPr lang="de-DE" sz="2000" dirty="0">
                <a:sym typeface="Wingdings" panose="05000000000000000000" pitchFamily="2" charset="2"/>
              </a:rPr>
              <a:t>Gemeinsame Nutzung (z.B. Carsharing)</a:t>
            </a:r>
          </a:p>
          <a:p>
            <a:endParaRPr lang="de-DE" sz="2000" b="1" i="1" dirty="0">
              <a:sym typeface="Wingdings" panose="05000000000000000000" pitchFamily="2" charset="2"/>
            </a:endParaRPr>
          </a:p>
          <a:p>
            <a:endParaRPr lang="de-CH" sz="2000" dirty="0"/>
          </a:p>
        </p:txBody>
      </p:sp>
      <p:sp>
        <p:nvSpPr>
          <p:cNvPr id="9" name="Datumsplatzhalter 8">
            <a:extLst>
              <a:ext uri="{FF2B5EF4-FFF2-40B4-BE49-F238E27FC236}">
                <a16:creationId xmlns:a16="http://schemas.microsoft.com/office/drawing/2014/main" id="{F40E54C4-74C2-5CDA-EDB6-1D3EF0DB6FCB}"/>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5B13FB9B-CC98-FE07-6DF3-9C254671C721}"/>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47F91B19-CA35-AB72-E1A5-1A226F118DBC}"/>
              </a:ext>
            </a:extLst>
          </p:cNvPr>
          <p:cNvSpPr>
            <a:spLocks noGrp="1"/>
          </p:cNvSpPr>
          <p:nvPr>
            <p:ph type="sldNum" sz="quarter" idx="12"/>
          </p:nvPr>
        </p:nvSpPr>
        <p:spPr/>
        <p:txBody>
          <a:bodyPr/>
          <a:lstStyle/>
          <a:p>
            <a:fld id="{9B8DC099-0C3C-CF4E-BB22-13441ABA63CC}" type="slidenum">
              <a:rPr lang="de-DE" smtClean="0"/>
              <a:t>67</a:t>
            </a:fld>
            <a:endParaRPr lang="de-DE"/>
          </a:p>
        </p:txBody>
      </p:sp>
      <p:sp>
        <p:nvSpPr>
          <p:cNvPr id="4" name="Textfeld 3">
            <a:extLst>
              <a:ext uri="{FF2B5EF4-FFF2-40B4-BE49-F238E27FC236}">
                <a16:creationId xmlns:a16="http://schemas.microsoft.com/office/drawing/2014/main" id="{8E383606-B754-67B2-33D6-E7255A203AC3}"/>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17164717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6536F-FE20-E463-BBC7-7C04784F70A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F15F120-4A5C-3AC3-AB7F-B05BA8E06BCD}"/>
              </a:ext>
            </a:extLst>
          </p:cNvPr>
          <p:cNvSpPr>
            <a:spLocks noGrp="1"/>
          </p:cNvSpPr>
          <p:nvPr>
            <p:ph type="title"/>
          </p:nvPr>
        </p:nvSpPr>
        <p:spPr/>
        <p:txBody>
          <a:bodyPr>
            <a:normAutofit/>
          </a:bodyPr>
          <a:lstStyle/>
          <a:p>
            <a:br>
              <a:rPr lang="de-DE" sz="4000" dirty="0"/>
            </a:br>
            <a:r>
              <a:rPr lang="de-DE" sz="4000" dirty="0"/>
              <a:t>IV. Digitalisierung und Suffizienz</a:t>
            </a:r>
          </a:p>
        </p:txBody>
      </p:sp>
      <p:sp>
        <p:nvSpPr>
          <p:cNvPr id="3" name="Inhaltsplatzhalter 2">
            <a:extLst>
              <a:ext uri="{FF2B5EF4-FFF2-40B4-BE49-F238E27FC236}">
                <a16:creationId xmlns:a16="http://schemas.microsoft.com/office/drawing/2014/main" id="{98241C75-82A3-3B73-7E72-B672ED0359F4}"/>
              </a:ext>
            </a:extLst>
          </p:cNvPr>
          <p:cNvSpPr>
            <a:spLocks noGrp="1"/>
          </p:cNvSpPr>
          <p:nvPr>
            <p:ph idx="1"/>
          </p:nvPr>
        </p:nvSpPr>
        <p:spPr/>
        <p:txBody>
          <a:bodyPr>
            <a:normAutofit lnSpcReduction="10000"/>
          </a:bodyPr>
          <a:lstStyle/>
          <a:p>
            <a:r>
              <a:rPr lang="de-DE" dirty="0">
                <a:sym typeface="Wingdings" panose="05000000000000000000" pitchFamily="2" charset="2"/>
              </a:rPr>
              <a:t>Hardware-Suffizienz</a:t>
            </a:r>
          </a:p>
          <a:p>
            <a:pPr lvl="1"/>
            <a:r>
              <a:rPr lang="de-DE" sz="2000" dirty="0">
                <a:sym typeface="Wingdings" panose="05000000000000000000" pitchFamily="2" charset="2"/>
              </a:rPr>
              <a:t>Produktion langlebiger, reparierbarer und aufrüstbarer Geräte (z.B. Corp. Digital Resp.)</a:t>
            </a:r>
          </a:p>
          <a:p>
            <a:pPr lvl="1"/>
            <a:r>
              <a:rPr lang="de-DE" sz="2000" dirty="0">
                <a:sym typeface="Wingdings" panose="05000000000000000000" pitchFamily="2" charset="2"/>
              </a:rPr>
              <a:t>Share: Geräte teilen</a:t>
            </a:r>
          </a:p>
          <a:p>
            <a:r>
              <a:rPr lang="de-DE" dirty="0">
                <a:sym typeface="Wingdings" panose="05000000000000000000" pitchFamily="2" charset="2"/>
              </a:rPr>
              <a:t>Software-Suffizienz</a:t>
            </a:r>
          </a:p>
          <a:p>
            <a:pPr lvl="1"/>
            <a:r>
              <a:rPr lang="de-DE" sz="2000" dirty="0">
                <a:sym typeface="Wingdings" panose="05000000000000000000" pitchFamily="2" charset="2"/>
              </a:rPr>
              <a:t>Energieeffiziente und datensparsame Software (z.B. Open Source, Green Coding)</a:t>
            </a:r>
          </a:p>
          <a:p>
            <a:r>
              <a:rPr lang="de-DE" dirty="0">
                <a:sym typeface="Wingdings" panose="05000000000000000000" pitchFamily="2" charset="2"/>
              </a:rPr>
              <a:t>Nutzungssuffizienz</a:t>
            </a:r>
          </a:p>
          <a:p>
            <a:pPr lvl="1"/>
            <a:r>
              <a:rPr lang="de-DE" sz="2000" dirty="0">
                <a:sym typeface="Wingdings" panose="05000000000000000000" pitchFamily="2" charset="2"/>
              </a:rPr>
              <a:t>Digitale Technologien energie- und ressourcensparsam verwenden</a:t>
            </a:r>
          </a:p>
          <a:p>
            <a:pPr lvl="1"/>
            <a:r>
              <a:rPr lang="de-DE" sz="2000" dirty="0">
                <a:sym typeface="Wingdings" panose="05000000000000000000" pitchFamily="2" charset="2"/>
              </a:rPr>
              <a:t>Einsatz für suffiziente Praktiken</a:t>
            </a:r>
          </a:p>
          <a:p>
            <a:pPr lvl="1"/>
            <a:r>
              <a:rPr lang="de-DE" sz="2000" dirty="0">
                <a:sym typeface="Wingdings" panose="05000000000000000000" pitchFamily="2" charset="2"/>
              </a:rPr>
              <a:t>Reuse, </a:t>
            </a:r>
            <a:r>
              <a:rPr lang="de-DE" sz="2000" dirty="0" err="1">
                <a:sym typeface="Wingdings" panose="05000000000000000000" pitchFamily="2" charset="2"/>
              </a:rPr>
              <a:t>remanufacture</a:t>
            </a:r>
            <a:r>
              <a:rPr lang="de-DE" sz="2000" dirty="0">
                <a:sym typeface="Wingdings" panose="05000000000000000000" pitchFamily="2" charset="2"/>
              </a:rPr>
              <a:t>, </a:t>
            </a:r>
            <a:r>
              <a:rPr lang="de-DE" sz="2000" dirty="0" err="1">
                <a:sym typeface="Wingdings" panose="05000000000000000000" pitchFamily="2" charset="2"/>
              </a:rPr>
              <a:t>refurbish</a:t>
            </a:r>
            <a:r>
              <a:rPr lang="de-DE" sz="2000" dirty="0">
                <a:sym typeface="Wingdings" panose="05000000000000000000" pitchFamily="2" charset="2"/>
              </a:rPr>
              <a:t>: Geräte überholen, upgraden, weitergeben</a:t>
            </a:r>
          </a:p>
          <a:p>
            <a:r>
              <a:rPr lang="de-DE" dirty="0">
                <a:sym typeface="Wingdings" panose="05000000000000000000" pitchFamily="2" charset="2"/>
              </a:rPr>
              <a:t>Analoge vs. digitale Suffizienz</a:t>
            </a:r>
          </a:p>
          <a:p>
            <a:pPr lvl="1"/>
            <a:r>
              <a:rPr lang="de-DE" sz="2000" dirty="0">
                <a:sym typeface="Wingdings" panose="05000000000000000000" pitchFamily="2" charset="2"/>
              </a:rPr>
              <a:t>Neutrale, faktenbasierte Reflexion bestehender sozialer Praxis für Entscheidungsfindung</a:t>
            </a:r>
          </a:p>
          <a:p>
            <a:endParaRPr lang="de-CH" sz="2000" dirty="0"/>
          </a:p>
        </p:txBody>
      </p:sp>
      <p:sp>
        <p:nvSpPr>
          <p:cNvPr id="9" name="Datumsplatzhalter 8">
            <a:extLst>
              <a:ext uri="{FF2B5EF4-FFF2-40B4-BE49-F238E27FC236}">
                <a16:creationId xmlns:a16="http://schemas.microsoft.com/office/drawing/2014/main" id="{F4C1CB8A-4FD0-2A7A-7BA0-4C2A46E2D350}"/>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4E24AE1E-C2F0-F251-CE85-A5C9B2C9CB35}"/>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D78BF6C3-3027-2158-4790-B32E4D39E88D}"/>
              </a:ext>
            </a:extLst>
          </p:cNvPr>
          <p:cNvSpPr>
            <a:spLocks noGrp="1"/>
          </p:cNvSpPr>
          <p:nvPr>
            <p:ph type="sldNum" sz="quarter" idx="12"/>
          </p:nvPr>
        </p:nvSpPr>
        <p:spPr/>
        <p:txBody>
          <a:bodyPr/>
          <a:lstStyle/>
          <a:p>
            <a:fld id="{9B8DC099-0C3C-CF4E-BB22-13441ABA63CC}" type="slidenum">
              <a:rPr lang="de-DE" smtClean="0"/>
              <a:t>68</a:t>
            </a:fld>
            <a:endParaRPr lang="de-DE"/>
          </a:p>
        </p:txBody>
      </p:sp>
      <p:sp>
        <p:nvSpPr>
          <p:cNvPr id="4" name="Textfeld 3">
            <a:extLst>
              <a:ext uri="{FF2B5EF4-FFF2-40B4-BE49-F238E27FC236}">
                <a16:creationId xmlns:a16="http://schemas.microsoft.com/office/drawing/2014/main" id="{1B3B9BCB-757C-6992-70B7-0B036150852E}"/>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42152464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8CFF0-ECD2-4582-2842-DE83056F44F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61EAAFE-E41C-DD6E-0D27-FEC28D40FCE3}"/>
              </a:ext>
            </a:extLst>
          </p:cNvPr>
          <p:cNvSpPr>
            <a:spLocks noGrp="1"/>
          </p:cNvSpPr>
          <p:nvPr>
            <p:ph type="title"/>
          </p:nvPr>
        </p:nvSpPr>
        <p:spPr/>
        <p:txBody>
          <a:bodyPr>
            <a:normAutofit/>
          </a:bodyPr>
          <a:lstStyle/>
          <a:p>
            <a:br>
              <a:rPr lang="de-DE" sz="4000" dirty="0"/>
            </a:br>
            <a:endParaRPr lang="de-DE" sz="4000" dirty="0"/>
          </a:p>
        </p:txBody>
      </p:sp>
      <p:pic>
        <p:nvPicPr>
          <p:cNvPr id="6" name="Inhaltsplatzhalter 5" descr="Ein Bild, das Text, Screenshot enthält.&#10;&#10;KI-generierte Inhalte können fehlerhaft sein.">
            <a:extLst>
              <a:ext uri="{FF2B5EF4-FFF2-40B4-BE49-F238E27FC236}">
                <a16:creationId xmlns:a16="http://schemas.microsoft.com/office/drawing/2014/main" id="{EF07FC04-BD3E-25D9-8ECE-8BBEEA131406}"/>
              </a:ext>
            </a:extLst>
          </p:cNvPr>
          <p:cNvPicPr>
            <a:picLocks noGrp="1" noChangeAspect="1"/>
          </p:cNvPicPr>
          <p:nvPr>
            <p:ph idx="1"/>
          </p:nvPr>
        </p:nvPicPr>
        <p:blipFill>
          <a:blip r:embed="rId3"/>
          <a:stretch>
            <a:fillRect/>
          </a:stretch>
        </p:blipFill>
        <p:spPr>
          <a:xfrm>
            <a:off x="1488332" y="992221"/>
            <a:ext cx="8968902" cy="5184742"/>
          </a:xfrm>
        </p:spPr>
      </p:pic>
      <p:sp>
        <p:nvSpPr>
          <p:cNvPr id="9" name="Datumsplatzhalter 8">
            <a:extLst>
              <a:ext uri="{FF2B5EF4-FFF2-40B4-BE49-F238E27FC236}">
                <a16:creationId xmlns:a16="http://schemas.microsoft.com/office/drawing/2014/main" id="{0E9735DA-2217-93EA-9A39-ACFE19428234}"/>
              </a:ext>
            </a:extLst>
          </p:cNvPr>
          <p:cNvSpPr>
            <a:spLocks noGrp="1"/>
          </p:cNvSpPr>
          <p:nvPr>
            <p:ph type="dt" sz="half" idx="10"/>
          </p:nvPr>
        </p:nvSpPr>
        <p:spPr/>
        <p:txBody>
          <a:bodyPr/>
          <a:lstStyle/>
          <a:p>
            <a:fld id="{C09332EE-D523-8844-B8FD-37E58A686FFF}" type="datetime1">
              <a:rPr lang="de-CH" smtClean="0"/>
              <a:t>02.06.2025</a:t>
            </a:fld>
            <a:endParaRPr lang="de-DE"/>
          </a:p>
        </p:txBody>
      </p:sp>
      <p:sp>
        <p:nvSpPr>
          <p:cNvPr id="10" name="Fußzeilenplatzhalter 9">
            <a:extLst>
              <a:ext uri="{FF2B5EF4-FFF2-40B4-BE49-F238E27FC236}">
                <a16:creationId xmlns:a16="http://schemas.microsoft.com/office/drawing/2014/main" id="{3460C958-C3E8-5175-8C00-8E4CB8BCA870}"/>
              </a:ext>
            </a:extLst>
          </p:cNvPr>
          <p:cNvSpPr>
            <a:spLocks noGrp="1"/>
          </p:cNvSpPr>
          <p:nvPr>
            <p:ph type="ftr" sz="quarter" idx="11"/>
          </p:nvPr>
        </p:nvSpPr>
        <p:spPr/>
        <p:txBody>
          <a:bodyPr/>
          <a:lstStyle/>
          <a:p>
            <a:r>
              <a:rPr lang="de-DE"/>
              <a:t>Dr. Jeannette Behringer, Email: behringer@sustainability.uzh.ch</a:t>
            </a:r>
          </a:p>
        </p:txBody>
      </p:sp>
      <p:sp>
        <p:nvSpPr>
          <p:cNvPr id="11" name="Foliennummernplatzhalter 10">
            <a:extLst>
              <a:ext uri="{FF2B5EF4-FFF2-40B4-BE49-F238E27FC236}">
                <a16:creationId xmlns:a16="http://schemas.microsoft.com/office/drawing/2014/main" id="{28CEA6AF-A32B-1990-CBB8-4E7BD2F981D2}"/>
              </a:ext>
            </a:extLst>
          </p:cNvPr>
          <p:cNvSpPr>
            <a:spLocks noGrp="1"/>
          </p:cNvSpPr>
          <p:nvPr>
            <p:ph type="sldNum" sz="quarter" idx="12"/>
          </p:nvPr>
        </p:nvSpPr>
        <p:spPr/>
        <p:txBody>
          <a:bodyPr/>
          <a:lstStyle/>
          <a:p>
            <a:fld id="{9B8DC099-0C3C-CF4E-BB22-13441ABA63CC}" type="slidenum">
              <a:rPr lang="de-DE" smtClean="0"/>
              <a:t>69</a:t>
            </a:fld>
            <a:endParaRPr lang="de-DE"/>
          </a:p>
        </p:txBody>
      </p:sp>
      <p:sp>
        <p:nvSpPr>
          <p:cNvPr id="4" name="Textfeld 3">
            <a:extLst>
              <a:ext uri="{FF2B5EF4-FFF2-40B4-BE49-F238E27FC236}">
                <a16:creationId xmlns:a16="http://schemas.microsoft.com/office/drawing/2014/main" id="{5CD8DCB7-0B46-A34B-1029-7E1086855D55}"/>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7" name="Textfeld 6">
            <a:extLst>
              <a:ext uri="{FF2B5EF4-FFF2-40B4-BE49-F238E27FC236}">
                <a16:creationId xmlns:a16="http://schemas.microsoft.com/office/drawing/2014/main" id="{4BD43C0E-819B-8968-105A-05DDFAA2D56D}"/>
              </a:ext>
            </a:extLst>
          </p:cNvPr>
          <p:cNvSpPr txBox="1"/>
          <p:nvPr/>
        </p:nvSpPr>
        <p:spPr>
          <a:xfrm>
            <a:off x="7002369" y="5920551"/>
            <a:ext cx="3099487" cy="276999"/>
          </a:xfrm>
          <a:prstGeom prst="rect">
            <a:avLst/>
          </a:prstGeom>
          <a:noFill/>
        </p:spPr>
        <p:txBody>
          <a:bodyPr wrap="square" rtlCol="0">
            <a:spAutoFit/>
          </a:bodyPr>
          <a:lstStyle/>
          <a:p>
            <a:pPr algn="r"/>
            <a:r>
              <a:rPr lang="de-CH" sz="1200" dirty="0">
                <a:effectLst/>
              </a:rPr>
              <a:t>Quelle: </a:t>
            </a:r>
            <a:r>
              <a:rPr lang="de-CH" sz="1200" dirty="0"/>
              <a:t>Hilty, L.  2020</a:t>
            </a:r>
            <a:endParaRPr lang="de-CH" sz="1200" dirty="0">
              <a:effectLst/>
            </a:endParaRPr>
          </a:p>
        </p:txBody>
      </p:sp>
    </p:spTree>
    <p:extLst>
      <p:ext uri="{BB962C8B-B14F-4D97-AF65-F5344CB8AC3E}">
        <p14:creationId xmlns:p14="http://schemas.microsoft.com/office/powerpoint/2010/main" val="3919353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7" name="Rechteck 8">
            <a:extLst>
              <a:ext uri="{FF2B5EF4-FFF2-40B4-BE49-F238E27FC236}">
                <a16:creationId xmlns:a16="http://schemas.microsoft.com/office/drawing/2014/main" id="{6484C0B3-87AC-E8A4-EC18-1EA655CEDA0A}"/>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3">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4"/>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10" name="Rechteck 9">
            <a:extLst>
              <a:ext uri="{FF2B5EF4-FFF2-40B4-BE49-F238E27FC236}">
                <a16:creationId xmlns:a16="http://schemas.microsoft.com/office/drawing/2014/main" id="{1D2AC381-1A66-191A-1AA6-86AA65001C28}"/>
              </a:ext>
            </a:extLst>
          </p:cNvPr>
          <p:cNvSpPr/>
          <p:nvPr/>
        </p:nvSpPr>
        <p:spPr bwMode="auto">
          <a:xfrm>
            <a:off x="0" y="7764372"/>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1" name="Titel 1">
            <a:extLst>
              <a:ext uri="{FF2B5EF4-FFF2-40B4-BE49-F238E27FC236}">
                <a16:creationId xmlns:a16="http://schemas.microsoft.com/office/drawing/2014/main" id="{2DC3F369-B66E-2768-386D-546082E17BFB}"/>
              </a:ext>
            </a:extLst>
          </p:cNvPr>
          <p:cNvSpPr txBox="1">
            <a:spLocks/>
          </p:cNvSpPr>
          <p:nvPr/>
        </p:nvSpPr>
        <p:spPr bwMode="auto">
          <a:xfrm>
            <a:off x="3683732" y="8150817"/>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de-CH" sz="2800" dirty="0">
                <a:solidFill>
                  <a:srgbClr val="0B523E"/>
                </a:solidFill>
                <a:latin typeface="Century Gothic" panose="020B0502020202020204" pitchFamily="34" charset="0"/>
                <a:ea typeface="MS PGothic" charset="-128"/>
              </a:rPr>
              <a:t>Direkte Effekte</a:t>
            </a:r>
            <a:br>
              <a:rPr lang="de-CH" sz="2800" dirty="0">
                <a:solidFill>
                  <a:srgbClr val="0B523E"/>
                </a:solidFill>
                <a:latin typeface="Century Gothic" panose="020B0502020202020204" pitchFamily="34" charset="0"/>
                <a:ea typeface="MS PGothic" charset="-128"/>
              </a:rPr>
            </a:br>
            <a:r>
              <a:rPr lang="de-CH" sz="2800" b="0" dirty="0">
                <a:solidFill>
                  <a:srgbClr val="0B523E"/>
                </a:solidFill>
                <a:latin typeface="Century Gothic" panose="020B0502020202020204" pitchFamily="34" charset="0"/>
                <a:ea typeface="MS PGothic" charset="-128"/>
              </a:rPr>
              <a:t>(= Footprint)</a:t>
            </a:r>
            <a:endParaRPr lang="de-CH" sz="2800" b="0" kern="0" dirty="0">
              <a:solidFill>
                <a:srgbClr val="0B523E"/>
              </a:solidFill>
              <a:latin typeface="Century Gothic" panose="020B0502020202020204" pitchFamily="34" charset="0"/>
            </a:endParaRPr>
          </a:p>
        </p:txBody>
      </p:sp>
      <p:sp>
        <p:nvSpPr>
          <p:cNvPr id="12" name="Abgerundetes Rechteck 11">
            <a:extLst>
              <a:ext uri="{FF2B5EF4-FFF2-40B4-BE49-F238E27FC236}">
                <a16:creationId xmlns:a16="http://schemas.microsoft.com/office/drawing/2014/main" id="{F938DBEA-0788-BC75-3C35-F1C5A5F710FB}"/>
              </a:ext>
            </a:extLst>
          </p:cNvPr>
          <p:cNvSpPr/>
          <p:nvPr/>
        </p:nvSpPr>
        <p:spPr bwMode="auto">
          <a:xfrm>
            <a:off x="3823690" y="9069067"/>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de-CH" sz="2000" dirty="0">
                <a:solidFill>
                  <a:srgbClr val="0B523E"/>
                </a:solidFill>
                <a:latin typeface="Century Gothic" panose="020B0502020202020204" pitchFamily="34" charset="0"/>
                <a:ea typeface="Arial" charset="0"/>
                <a:cs typeface="Arial" charset="0"/>
              </a:rPr>
              <a:t>Die </a:t>
            </a:r>
            <a:r>
              <a:rPr lang="de-CH" sz="2000" b="1" dirty="0">
                <a:solidFill>
                  <a:srgbClr val="0B523E"/>
                </a:solidFill>
                <a:latin typeface="Century Gothic" panose="020B0502020202020204" pitchFamily="34" charset="0"/>
                <a:ea typeface="Arial" charset="0"/>
                <a:cs typeface="Arial" charset="0"/>
              </a:rPr>
              <a:t>Herstellung, Nutzung und Entsorgung </a:t>
            </a:r>
            <a:r>
              <a:rPr lang="de-CH" sz="2000" dirty="0">
                <a:solidFill>
                  <a:srgbClr val="0B523E"/>
                </a:solidFill>
                <a:latin typeface="Century Gothic" panose="020B0502020202020204" pitchFamily="34" charset="0"/>
                <a:ea typeface="Arial" charset="0"/>
                <a:cs typeface="Arial" charset="0"/>
              </a:rPr>
              <a:t>digitaler Technologien verursacht Umweltbelastungen.</a:t>
            </a:r>
            <a:endParaRPr kumimoji="0" lang="de-CH" sz="2000" b="0" i="0" u="none" strike="noStrike" cap="none" normalizeH="0" baseline="0" dirty="0">
              <a:ln>
                <a:noFill/>
              </a:ln>
              <a:solidFill>
                <a:srgbClr val="0B523E"/>
              </a:solidFill>
              <a:effectLst/>
              <a:latin typeface="Century Gothic" panose="020B0502020202020204" pitchFamily="34" charset="0"/>
              <a:ea typeface="Arial" charset="0"/>
              <a:cs typeface="Arial" charset="0"/>
            </a:endParaRPr>
          </a:p>
        </p:txBody>
      </p:sp>
      <p:sp>
        <p:nvSpPr>
          <p:cNvPr id="21" name="Pfeil nach rechts 20">
            <a:extLst>
              <a:ext uri="{FF2B5EF4-FFF2-40B4-BE49-F238E27FC236}">
                <a16:creationId xmlns:a16="http://schemas.microsoft.com/office/drawing/2014/main" id="{ADAA5228-A6C5-D0F6-036C-9B30ECABA86F}"/>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3" name="Pfeil nach rechts 32">
            <a:extLst>
              <a:ext uri="{FF2B5EF4-FFF2-40B4-BE49-F238E27FC236}">
                <a16:creationId xmlns:a16="http://schemas.microsoft.com/office/drawing/2014/main" id="{45EF3796-66D8-8EC8-2269-E0D0AB4C82A3}"/>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Tree>
    <p:extLst>
      <p:ext uri="{BB962C8B-B14F-4D97-AF65-F5344CB8AC3E}">
        <p14:creationId xmlns:p14="http://schemas.microsoft.com/office/powerpoint/2010/main" val="40534877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A41F99-3531-5E99-5983-B2CC3C5B7D71}"/>
              </a:ext>
            </a:extLst>
          </p:cNvPr>
          <p:cNvSpPr>
            <a:spLocks noGrp="1"/>
          </p:cNvSpPr>
          <p:nvPr>
            <p:ph type="title"/>
          </p:nvPr>
        </p:nvSpPr>
        <p:spPr/>
        <p:txBody>
          <a:bodyPr>
            <a:normAutofit/>
          </a:bodyPr>
          <a:lstStyle/>
          <a:p>
            <a:br>
              <a:rPr lang="de-DE" sz="4000" dirty="0"/>
            </a:br>
            <a:r>
              <a:rPr lang="de-DE" sz="4000" dirty="0" err="1"/>
              <a:t>Suffizienzpolitik</a:t>
            </a:r>
            <a:r>
              <a:rPr lang="de-DE" sz="4000" dirty="0"/>
              <a:t>?</a:t>
            </a:r>
          </a:p>
        </p:txBody>
      </p:sp>
      <p:sp>
        <p:nvSpPr>
          <p:cNvPr id="5" name="Datumsplatzhalter 4">
            <a:extLst>
              <a:ext uri="{FF2B5EF4-FFF2-40B4-BE49-F238E27FC236}">
                <a16:creationId xmlns:a16="http://schemas.microsoft.com/office/drawing/2014/main" id="{5F845B43-8A8D-F62B-4510-531C712AFD64}"/>
              </a:ext>
            </a:extLst>
          </p:cNvPr>
          <p:cNvSpPr>
            <a:spLocks noGrp="1"/>
          </p:cNvSpPr>
          <p:nvPr>
            <p:ph type="dt" sz="half" idx="10"/>
          </p:nvPr>
        </p:nvSpPr>
        <p:spPr/>
        <p:txBody>
          <a:bodyPr/>
          <a:lstStyle/>
          <a:p>
            <a:fld id="{F89EC2E1-21FE-B84A-9692-F171880D877B}" type="datetime1">
              <a:rPr lang="de-CH" smtClean="0"/>
              <a:t>02.06.2025</a:t>
            </a:fld>
            <a:endParaRPr lang="de-DE"/>
          </a:p>
        </p:txBody>
      </p:sp>
      <p:sp>
        <p:nvSpPr>
          <p:cNvPr id="6" name="Fußzeilenplatzhalter 5">
            <a:extLst>
              <a:ext uri="{FF2B5EF4-FFF2-40B4-BE49-F238E27FC236}">
                <a16:creationId xmlns:a16="http://schemas.microsoft.com/office/drawing/2014/main" id="{1994DA1D-0BF8-4345-F1E4-946C7FF71929}"/>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CF7C87B0-EC01-9E20-0F47-B0BC09DB3AA5}"/>
              </a:ext>
            </a:extLst>
          </p:cNvPr>
          <p:cNvSpPr>
            <a:spLocks noGrp="1"/>
          </p:cNvSpPr>
          <p:nvPr>
            <p:ph type="sldNum" sz="quarter" idx="12"/>
          </p:nvPr>
        </p:nvSpPr>
        <p:spPr/>
        <p:txBody>
          <a:bodyPr/>
          <a:lstStyle/>
          <a:p>
            <a:fld id="{9B8DC099-0C3C-CF4E-BB22-13441ABA63CC}" type="slidenum">
              <a:rPr lang="de-DE" smtClean="0"/>
              <a:t>70</a:t>
            </a:fld>
            <a:endParaRPr lang="de-DE"/>
          </a:p>
        </p:txBody>
      </p:sp>
      <p:pic>
        <p:nvPicPr>
          <p:cNvPr id="8" name="Inhaltsplatzhalter 7">
            <a:extLst>
              <a:ext uri="{FF2B5EF4-FFF2-40B4-BE49-F238E27FC236}">
                <a16:creationId xmlns:a16="http://schemas.microsoft.com/office/drawing/2014/main" id="{A5755A3F-526F-4B5A-6E7C-24CF1A3774C1}"/>
              </a:ext>
            </a:extLst>
          </p:cNvPr>
          <p:cNvPicPr>
            <a:picLocks noGrp="1"/>
          </p:cNvPicPr>
          <p:nvPr>
            <p:ph sz="half" idx="2"/>
          </p:nvPr>
        </p:nvPicPr>
        <p:blipFill>
          <a:blip r:embed="rId3"/>
          <a:stretch>
            <a:fillRect/>
          </a:stretch>
        </p:blipFill>
        <p:spPr>
          <a:xfrm>
            <a:off x="1492250" y="2502977"/>
            <a:ext cx="3684184" cy="2651004"/>
          </a:xfrm>
          <a:prstGeom prst="rect">
            <a:avLst/>
          </a:prstGeom>
        </p:spPr>
      </p:pic>
      <p:sp>
        <p:nvSpPr>
          <p:cNvPr id="13" name="Inhaltsplatzhalter 8">
            <a:extLst>
              <a:ext uri="{FF2B5EF4-FFF2-40B4-BE49-F238E27FC236}">
                <a16:creationId xmlns:a16="http://schemas.microsoft.com/office/drawing/2014/main" id="{B53BDCC1-6987-254C-732D-FD483554F55C}"/>
              </a:ext>
            </a:extLst>
          </p:cNvPr>
          <p:cNvSpPr txBox="1">
            <a:spLocks/>
          </p:cNvSpPr>
          <p:nvPr/>
        </p:nvSpPr>
        <p:spPr>
          <a:xfrm>
            <a:off x="-10212" y="5932689"/>
            <a:ext cx="5181600" cy="259623"/>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de-CH" sz="1200" dirty="0"/>
              <a:t>Quelle: SRU  2024</a:t>
            </a:r>
          </a:p>
        </p:txBody>
      </p:sp>
      <p:sp>
        <p:nvSpPr>
          <p:cNvPr id="15" name="Textfeld 14">
            <a:extLst>
              <a:ext uri="{FF2B5EF4-FFF2-40B4-BE49-F238E27FC236}">
                <a16:creationId xmlns:a16="http://schemas.microsoft.com/office/drawing/2014/main" id="{14BA415C-8BED-D409-AA59-E0A26DD61B4F}"/>
              </a:ext>
            </a:extLst>
          </p:cNvPr>
          <p:cNvSpPr txBox="1"/>
          <p:nvPr/>
        </p:nvSpPr>
        <p:spPr>
          <a:xfrm>
            <a:off x="6078259" y="2562759"/>
            <a:ext cx="6094428" cy="3385542"/>
          </a:xfrm>
          <a:prstGeom prst="rect">
            <a:avLst/>
          </a:prstGeom>
          <a:noFill/>
        </p:spPr>
        <p:txBody>
          <a:bodyPr wrap="square">
            <a:spAutoFit/>
          </a:bodyPr>
          <a:lstStyle/>
          <a:p>
            <a:pPr marL="285750" indent="-285750">
              <a:buFont typeface="Arial" panose="020B0604020202020204" pitchFamily="34" charset="0"/>
              <a:buChar char="•"/>
            </a:pPr>
            <a:r>
              <a:rPr lang="de-CH" sz="2000" dirty="0"/>
              <a:t>Hardware Suffizienz: Produktion, Handel, Infrastruktur</a:t>
            </a:r>
          </a:p>
          <a:p>
            <a:pPr marL="285750" indent="-285750">
              <a:buFont typeface="Arial" panose="020B0604020202020204" pitchFamily="34" charset="0"/>
              <a:buChar char="•"/>
            </a:pPr>
            <a:r>
              <a:rPr lang="de-CH" sz="2000" dirty="0"/>
              <a:t>Software Suffizienz: Software Entwickler, Betreiber Datenzentren und Cloudservices</a:t>
            </a:r>
          </a:p>
          <a:p>
            <a:pPr marL="285750" indent="-285750">
              <a:buFont typeface="Arial" panose="020B0604020202020204" pitchFamily="34" charset="0"/>
              <a:buChar char="•"/>
            </a:pPr>
            <a:r>
              <a:rPr lang="de-CH" sz="2000" dirty="0"/>
              <a:t>Nutzungssuffizienz: Individuen und Institutionen</a:t>
            </a:r>
          </a:p>
          <a:p>
            <a:pPr marL="285750" indent="-285750">
              <a:buFont typeface="Arial" panose="020B0604020202020204" pitchFamily="34" charset="0"/>
              <a:buChar char="•"/>
            </a:pPr>
            <a:r>
              <a:rPr lang="de-CH" sz="2000" dirty="0"/>
              <a:t>Wissenschaft: Suffizienz als inter- und </a:t>
            </a:r>
            <a:r>
              <a:rPr lang="de-CH" sz="2000" dirty="0" err="1"/>
              <a:t>transdisiplinaritäres</a:t>
            </a:r>
            <a:r>
              <a:rPr lang="de-CH" sz="2000" dirty="0"/>
              <a:t> Thema</a:t>
            </a:r>
          </a:p>
          <a:p>
            <a:pPr marL="285750" indent="-285750">
              <a:buFont typeface="Arial" panose="020B0604020202020204" pitchFamily="34" charset="0"/>
              <a:buChar char="•"/>
            </a:pPr>
            <a:endParaRPr lang="de-CH" sz="2000" dirty="0"/>
          </a:p>
          <a:p>
            <a:endParaRPr lang="de-CH" dirty="0"/>
          </a:p>
          <a:p>
            <a:endParaRPr lang="de-CH" dirty="0"/>
          </a:p>
          <a:p>
            <a:endParaRPr lang="de-CH" dirty="0"/>
          </a:p>
        </p:txBody>
      </p:sp>
    </p:spTree>
    <p:extLst>
      <p:ext uri="{BB962C8B-B14F-4D97-AF65-F5344CB8AC3E}">
        <p14:creationId xmlns:p14="http://schemas.microsoft.com/office/powerpoint/2010/main" val="362365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nhaltsplatzhalter 4" descr="Ein Bild, das Screenshot, Kobaltblau, Electric Blue (Farbe), Blau enthält.&#10;&#10;KI-generierte Inhalte können fehlerhaft sein.">
            <a:extLst>
              <a:ext uri="{FF2B5EF4-FFF2-40B4-BE49-F238E27FC236}">
                <a16:creationId xmlns:a16="http://schemas.microsoft.com/office/drawing/2014/main" id="{977CB960-681B-9A46-F686-E1F183545B09}"/>
              </a:ext>
            </a:extLst>
          </p:cNvPr>
          <p:cNvPicPr>
            <a:picLocks noGrp="1" noChangeAspect="1"/>
          </p:cNvPicPr>
          <p:nvPr>
            <p:ph idx="1"/>
          </p:nvPr>
        </p:nvPicPr>
        <p:blipFill>
          <a:blip r:embed="rId2"/>
          <a:srcRect t="10000"/>
          <a:stretch>
            <a:fillRect/>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2014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6FFFEEB-ED44-8FB2-2681-DB2C6B4C0D3D}"/>
              </a:ext>
            </a:extLst>
          </p:cNvPr>
          <p:cNvSpPr>
            <a:spLocks noGrp="1"/>
          </p:cNvSpPr>
          <p:nvPr>
            <p:ph type="title"/>
          </p:nvPr>
        </p:nvSpPr>
        <p:spPr>
          <a:xfrm>
            <a:off x="523875" y="5317240"/>
            <a:ext cx="11210925" cy="744836"/>
          </a:xfrm>
        </p:spPr>
        <p:txBody>
          <a:bodyPr vert="horz" lIns="91440" tIns="45720" rIns="91440" bIns="45720" rtlCol="0" anchor="ctr">
            <a:normAutofit/>
          </a:bodyPr>
          <a:lstStyle/>
          <a:p>
            <a:pPr algn="ctr"/>
            <a:r>
              <a:rPr lang="en-US" sz="2300">
                <a:solidFill>
                  <a:schemeClr val="tx1">
                    <a:lumMod val="85000"/>
                    <a:lumOff val="15000"/>
                  </a:schemeClr>
                </a:solidFill>
              </a:rPr>
              <a:t>Vielen Dank für Ihre Aufmerksamkeit!</a:t>
            </a:r>
            <a:br>
              <a:rPr lang="en-US" sz="2300">
                <a:solidFill>
                  <a:schemeClr val="tx1">
                    <a:lumMod val="85000"/>
                    <a:lumOff val="15000"/>
                  </a:schemeClr>
                </a:solidFill>
              </a:rPr>
            </a:br>
            <a:endParaRPr lang="en-US" sz="2300">
              <a:solidFill>
                <a:schemeClr val="tx1">
                  <a:lumMod val="85000"/>
                  <a:lumOff val="15000"/>
                </a:schemeClr>
              </a:solidFill>
            </a:endParaRPr>
          </a:p>
        </p:txBody>
      </p:sp>
      <p:cxnSp>
        <p:nvCxnSpPr>
          <p:cNvPr id="14" name="Straight Connector 1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524198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3485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sp>
        <p:nvSpPr>
          <p:cNvPr id="4" name="Datumsplatzhalter 3">
            <a:extLst>
              <a:ext uri="{FF2B5EF4-FFF2-40B4-BE49-F238E27FC236}">
                <a16:creationId xmlns:a16="http://schemas.microsoft.com/office/drawing/2014/main" id="{B6198180-8BDF-857A-FE04-5EB4BCF27A0C}"/>
              </a:ext>
            </a:extLst>
          </p:cNvPr>
          <p:cNvSpPr>
            <a:spLocks noGrp="1"/>
          </p:cNvSpPr>
          <p:nvPr>
            <p:ph type="dt" sz="half" idx="10"/>
          </p:nvPr>
        </p:nvSpPr>
        <p:spPr>
          <a:xfrm>
            <a:off x="838200" y="6356350"/>
            <a:ext cx="2743200" cy="365125"/>
          </a:xfrm>
        </p:spPr>
        <p:txBody>
          <a:bodyPr vert="horz" lIns="91440" tIns="45720" rIns="91440" bIns="45720" rtlCol="0" anchor="ctr">
            <a:normAutofit/>
          </a:bodyPr>
          <a:lstStyle/>
          <a:p>
            <a:pPr defTabSz="457200">
              <a:spcAft>
                <a:spcPts val="600"/>
              </a:spcAft>
            </a:pPr>
            <a:fld id="{8EFD3D5A-9709-FD43-A164-A3DF39230E43}" type="datetime1">
              <a:rPr lang="en-US">
                <a:solidFill>
                  <a:srgbClr val="FFFFFF"/>
                </a:solidFill>
              </a:rPr>
              <a:pPr defTabSz="457200">
                <a:spcAft>
                  <a:spcPts val="600"/>
                </a:spcAft>
              </a:pPr>
              <a:t>6/2/2025</a:t>
            </a:fld>
            <a:endParaRPr lang="en-US">
              <a:solidFill>
                <a:srgbClr val="FFFFFF"/>
              </a:solidFill>
            </a:endParaRPr>
          </a:p>
        </p:txBody>
      </p:sp>
      <p:sp>
        <p:nvSpPr>
          <p:cNvPr id="5" name="Fußzeilenplatzhalter 4">
            <a:extLst>
              <a:ext uri="{FF2B5EF4-FFF2-40B4-BE49-F238E27FC236}">
                <a16:creationId xmlns:a16="http://schemas.microsoft.com/office/drawing/2014/main" id="{678B66AB-7C6A-3396-5006-3095851E42A3}"/>
              </a:ext>
            </a:extLst>
          </p:cNvPr>
          <p:cNvSpPr>
            <a:spLocks noGrp="1"/>
          </p:cNvSpPr>
          <p:nvPr>
            <p:ph type="ftr" sz="quarter" idx="11"/>
          </p:nvPr>
        </p:nvSpPr>
        <p:spPr>
          <a:xfrm>
            <a:off x="4038600" y="6356350"/>
            <a:ext cx="4114800" cy="365125"/>
          </a:xfrm>
        </p:spPr>
        <p:txBody>
          <a:bodyPr vert="horz" lIns="91440" tIns="45720" rIns="91440" bIns="45720" rtlCol="0" anchor="ctr">
            <a:normAutofit/>
          </a:bodyPr>
          <a:lstStyle/>
          <a:p>
            <a:pPr defTabSz="457200">
              <a:spcAft>
                <a:spcPts val="600"/>
              </a:spcAft>
            </a:pPr>
            <a:r>
              <a:rPr lang="en-US" sz="1100" kern="1200">
                <a:solidFill>
                  <a:srgbClr val="FFFFFF"/>
                </a:solidFill>
                <a:latin typeface="+mn-lt"/>
                <a:ea typeface="+mn-ea"/>
                <a:cs typeface="+mn-cs"/>
              </a:rPr>
              <a:t>Dr. Jeannette Behringer, Email: behringer@sustainability.uzh.ch</a:t>
            </a:r>
          </a:p>
        </p:txBody>
      </p:sp>
      <p:sp>
        <p:nvSpPr>
          <p:cNvPr id="6" name="Foliennummernplatzhalter 5">
            <a:extLst>
              <a:ext uri="{FF2B5EF4-FFF2-40B4-BE49-F238E27FC236}">
                <a16:creationId xmlns:a16="http://schemas.microsoft.com/office/drawing/2014/main" id="{7C1B205A-56C6-AE06-64C4-CFD582954F13}"/>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defTabSz="457200">
              <a:spcAft>
                <a:spcPts val="600"/>
              </a:spcAft>
            </a:pPr>
            <a:fld id="{9B8DC099-0C3C-CF4E-BB22-13441ABA63CC}" type="slidenum">
              <a:rPr lang="en-US">
                <a:solidFill>
                  <a:srgbClr val="FFFFFF"/>
                </a:solidFill>
              </a:rPr>
              <a:pPr defTabSz="457200">
                <a:spcAft>
                  <a:spcPts val="600"/>
                </a:spcAft>
              </a:pPr>
              <a:t>71</a:t>
            </a:fld>
            <a:endParaRPr lang="en-US">
              <a:solidFill>
                <a:srgbClr val="FFFFFF"/>
              </a:solidFill>
            </a:endParaRPr>
          </a:p>
        </p:txBody>
      </p:sp>
    </p:spTree>
    <p:extLst>
      <p:ext uri="{BB962C8B-B14F-4D97-AF65-F5344CB8AC3E}">
        <p14:creationId xmlns:p14="http://schemas.microsoft.com/office/powerpoint/2010/main" val="15519225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6EABAA9-9A7B-4C02-BC00-17823420008D}"/>
              </a:ext>
            </a:extLst>
          </p:cNvPr>
          <p:cNvSpPr txBox="1">
            <a:spLocks/>
          </p:cNvSpPr>
          <p:nvPr/>
        </p:nvSpPr>
        <p:spPr>
          <a:xfrm>
            <a:off x="1838150" y="654430"/>
            <a:ext cx="8515711" cy="3945388"/>
          </a:xfrm>
          <a:prstGeom prst="rect">
            <a:avLst/>
          </a:prstGeom>
          <a:no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CH" altLang="de-DE" sz="4000" b="1" dirty="0" err="1">
                <a:solidFill>
                  <a:srgbClr val="0028A5"/>
                </a:solidFill>
                <a:latin typeface="Source Sans Pro" panose="020B0503030403020204" pitchFamily="34" charset="0"/>
                <a:cs typeface="Arial" panose="020B0604020202020204" pitchFamily="34" charset="0"/>
              </a:rPr>
              <a:t>Parldigi</a:t>
            </a:r>
            <a:r>
              <a:rPr lang="de-CH" altLang="de-DE" sz="4000" b="1" dirty="0">
                <a:solidFill>
                  <a:srgbClr val="0028A5"/>
                </a:solidFill>
                <a:latin typeface="Source Sans Pro" panose="020B0503030403020204" pitchFamily="34" charset="0"/>
                <a:cs typeface="Arial" panose="020B0604020202020204" pitchFamily="34" charset="0"/>
              </a:rPr>
              <a:t> </a:t>
            </a:r>
            <a:r>
              <a:rPr lang="de-CH" altLang="de-DE" sz="4000" b="1" dirty="0" err="1">
                <a:solidFill>
                  <a:srgbClr val="0028A5"/>
                </a:solidFill>
                <a:latin typeface="Source Sans Pro" panose="020B0503030403020204" pitchFamily="34" charset="0"/>
                <a:cs typeface="Arial" panose="020B0604020202020204" pitchFamily="34" charset="0"/>
              </a:rPr>
              <a:t>MasterClass</a:t>
            </a:r>
            <a:br>
              <a:rPr lang="de-CH" altLang="de-DE" sz="9600" b="1" dirty="0">
                <a:solidFill>
                  <a:srgbClr val="0028A5"/>
                </a:solidFill>
                <a:latin typeface="Source Sans Pro" panose="020B0503030403020204" pitchFamily="34" charset="0"/>
                <a:cs typeface="Arial" panose="020B0604020202020204" pitchFamily="34" charset="0"/>
              </a:rPr>
            </a:br>
            <a:r>
              <a:rPr lang="de-CH" altLang="de-DE" sz="2200" b="1" dirty="0">
                <a:solidFill>
                  <a:srgbClr val="0028A5"/>
                </a:solidFill>
                <a:latin typeface="Source Sans Pro" panose="020B0503030403020204" pitchFamily="34" charset="0"/>
                <a:cs typeface="Arial" panose="020B0604020202020204" pitchFamily="34" charset="0"/>
              </a:rPr>
              <a:t>National- und Ständerat </a:t>
            </a:r>
          </a:p>
          <a:p>
            <a:pPr algn="ctr"/>
            <a:endParaRPr lang="de-CH" altLang="de-DE" sz="2200" b="1" dirty="0">
              <a:solidFill>
                <a:srgbClr val="0028A5"/>
              </a:solidFill>
              <a:latin typeface="Source Sans Pro" panose="020B0503030403020204" pitchFamily="34" charset="0"/>
              <a:cs typeface="Arial" panose="020B0604020202020204" pitchFamily="34" charset="0"/>
            </a:endParaRPr>
          </a:p>
          <a:p>
            <a:pPr algn="ctr">
              <a:lnSpc>
                <a:spcPct val="100000"/>
              </a:lnSpc>
              <a:spcAft>
                <a:spcPts val="3000"/>
              </a:spcAft>
            </a:pPr>
            <a:r>
              <a:rPr lang="de-CH" sz="1600" dirty="0">
                <a:latin typeface="Source Sans Pro" panose="020B0503030403020204" pitchFamily="34" charset="0"/>
                <a:cs typeface="Arial" panose="020B0604020202020204" pitchFamily="34" charset="0"/>
              </a:rPr>
              <a:t>nächste Veranstaltung </a:t>
            </a:r>
            <a:r>
              <a:rPr lang="de-CH" sz="1600" b="1" dirty="0">
                <a:latin typeface="Source Sans Pro" panose="020B0503030403020204" pitchFamily="34" charset="0"/>
                <a:cs typeface="Arial" panose="020B0604020202020204" pitchFamily="34" charset="0"/>
              </a:rPr>
              <a:t>am 8. September 2025</a:t>
            </a:r>
          </a:p>
          <a:p>
            <a:pPr algn="ctr">
              <a:lnSpc>
                <a:spcPct val="100000"/>
              </a:lnSpc>
              <a:spcBef>
                <a:spcPts val="0"/>
              </a:spcBef>
              <a:spcAft>
                <a:spcPts val="2400"/>
              </a:spcAft>
            </a:pPr>
            <a:r>
              <a:rPr lang="de-DE" sz="2000" b="1" dirty="0">
                <a:latin typeface="Source Sans Pro" panose="020B0503030403020204" pitchFamily="34" charset="0"/>
                <a:cs typeface="Arial" panose="020B0604020202020204" pitchFamily="34" charset="0"/>
              </a:rPr>
              <a:t>Blick in die Zukunft: </a:t>
            </a:r>
            <a:br>
              <a:rPr lang="de-DE" sz="2000" b="1" dirty="0">
                <a:latin typeface="Source Sans Pro" panose="020B0503030403020204" pitchFamily="34" charset="0"/>
                <a:cs typeface="Arial" panose="020B0604020202020204" pitchFamily="34" charset="0"/>
              </a:rPr>
            </a:br>
            <a:r>
              <a:rPr lang="de-DE" sz="2000" b="1" dirty="0">
                <a:latin typeface="Source Sans Pro" panose="020B0503030403020204" pitchFamily="34" charset="0"/>
                <a:cs typeface="Arial" panose="020B0604020202020204" pitchFamily="34" charset="0"/>
              </a:rPr>
              <a:t>Quantentechnologie und digitale Transformation</a:t>
            </a:r>
          </a:p>
          <a:p>
            <a:pPr algn="ctr">
              <a:lnSpc>
                <a:spcPct val="100000"/>
              </a:lnSpc>
              <a:spcBef>
                <a:spcPts val="0"/>
              </a:spcBef>
              <a:spcAft>
                <a:spcPts val="2400"/>
              </a:spcAft>
            </a:pPr>
            <a:r>
              <a:rPr lang="de-DE" sz="1600" b="1" dirty="0">
                <a:latin typeface="Source Sans Pro" panose="020B0503030403020204" pitchFamily="34" charset="0"/>
                <a:cs typeface="Arial" panose="020B0604020202020204" pitchFamily="34" charset="0"/>
              </a:rPr>
              <a:t>Dr. Titus Neupert</a:t>
            </a:r>
            <a:br>
              <a:rPr lang="de-DE" sz="1600" dirty="0">
                <a:latin typeface="Source Sans Pro" panose="020B0503030403020204" pitchFamily="34" charset="0"/>
                <a:cs typeface="Arial" panose="020B0604020202020204" pitchFamily="34" charset="0"/>
              </a:rPr>
            </a:br>
            <a:r>
              <a:rPr lang="en-US" sz="1600" dirty="0">
                <a:latin typeface="Source Sans Pro" panose="020B0503030403020204" pitchFamily="34" charset="0"/>
                <a:cs typeface="Arial" panose="020B0604020202020204" pitchFamily="34" charset="0"/>
              </a:rPr>
              <a:t>Universität Zürich</a:t>
            </a:r>
          </a:p>
          <a:p>
            <a:pPr algn="ctr">
              <a:lnSpc>
                <a:spcPct val="100000"/>
              </a:lnSpc>
              <a:spcAft>
                <a:spcPts val="1800"/>
              </a:spcAft>
            </a:pPr>
            <a:r>
              <a:rPr lang="de-DE" sz="1600" b="1" dirty="0">
                <a:latin typeface="Source Sans Pro" panose="020B0503030403020204" pitchFamily="34" charset="0"/>
                <a:cs typeface="Arial" panose="020B0604020202020204" pitchFamily="34" charset="0"/>
              </a:rPr>
              <a:t>Dr. Mira Wolf-Bauwens</a:t>
            </a:r>
            <a:br>
              <a:rPr lang="de-DE" sz="1600" dirty="0">
                <a:latin typeface="Source Sans Pro" panose="020B0503030403020204" pitchFamily="34" charset="0"/>
                <a:cs typeface="Arial" panose="020B0604020202020204" pitchFamily="34" charset="0"/>
              </a:rPr>
            </a:br>
            <a:r>
              <a:rPr lang="de-DE" sz="1600" dirty="0">
                <a:latin typeface="Source Sans Pro" panose="020B0503030403020204" pitchFamily="34" charset="0"/>
                <a:cs typeface="Arial" panose="020B0604020202020204" pitchFamily="34" charset="0"/>
              </a:rPr>
              <a:t>GESDA</a:t>
            </a:r>
          </a:p>
        </p:txBody>
      </p:sp>
      <p:cxnSp>
        <p:nvCxnSpPr>
          <p:cNvPr id="11" name="Gerader Verbinder 10">
            <a:extLst>
              <a:ext uri="{FF2B5EF4-FFF2-40B4-BE49-F238E27FC236}">
                <a16:creationId xmlns:a16="http://schemas.microsoft.com/office/drawing/2014/main" id="{921BA9BE-62C8-4FC6-8E5B-5924D695291A}"/>
              </a:ext>
            </a:extLst>
          </p:cNvPr>
          <p:cNvCxnSpPr>
            <a:cxnSpLocks/>
          </p:cNvCxnSpPr>
          <p:nvPr/>
        </p:nvCxnSpPr>
        <p:spPr>
          <a:xfrm>
            <a:off x="1838150" y="4710023"/>
            <a:ext cx="8515711" cy="0"/>
          </a:xfrm>
          <a:prstGeom prst="line">
            <a:avLst/>
          </a:prstGeom>
          <a:ln w="12700">
            <a:solidFill>
              <a:srgbClr val="A3ADB7"/>
            </a:solidFill>
          </a:ln>
        </p:spPr>
        <p:style>
          <a:lnRef idx="1">
            <a:schemeClr val="accent1"/>
          </a:lnRef>
          <a:fillRef idx="0">
            <a:schemeClr val="accent1"/>
          </a:fillRef>
          <a:effectRef idx="0">
            <a:schemeClr val="accent1"/>
          </a:effectRef>
          <a:fontRef idx="minor">
            <a:schemeClr val="tx1"/>
          </a:fontRef>
        </p:style>
      </p:cxnSp>
      <p:pic>
        <p:nvPicPr>
          <p:cNvPr id="12" name="Grafik 11">
            <a:extLst>
              <a:ext uri="{FF2B5EF4-FFF2-40B4-BE49-F238E27FC236}">
                <a16:creationId xmlns:a16="http://schemas.microsoft.com/office/drawing/2014/main" id="{5DD5152A-5EB2-4323-B7A6-7BF04B88C3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7597" y="5297157"/>
            <a:ext cx="2401139" cy="1109419"/>
          </a:xfrm>
          <a:prstGeom prst="rect">
            <a:avLst/>
          </a:prstGeom>
        </p:spPr>
      </p:pic>
      <p:pic>
        <p:nvPicPr>
          <p:cNvPr id="13" name="Grafik 12">
            <a:extLst>
              <a:ext uri="{FF2B5EF4-FFF2-40B4-BE49-F238E27FC236}">
                <a16:creationId xmlns:a16="http://schemas.microsoft.com/office/drawing/2014/main" id="{D20BF279-9F54-4DD3-97F4-C8AE9582B6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051" y="5297155"/>
            <a:ext cx="1693900" cy="1109423"/>
          </a:xfrm>
          <a:prstGeom prst="rect">
            <a:avLst/>
          </a:prstGeom>
        </p:spPr>
      </p:pic>
      <p:pic>
        <p:nvPicPr>
          <p:cNvPr id="14" name="Grafik 13" descr="Ein Bild, das Text enthält.&#10;&#10;Automatisch generierte Beschreibung">
            <a:extLst>
              <a:ext uri="{FF2B5EF4-FFF2-40B4-BE49-F238E27FC236}">
                <a16:creationId xmlns:a16="http://schemas.microsoft.com/office/drawing/2014/main" id="{1AC31454-D6DA-417A-A8B1-08F84FF8D7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924" y="5257402"/>
            <a:ext cx="3172597" cy="1188929"/>
          </a:xfrm>
          <a:prstGeom prst="rect">
            <a:avLst/>
          </a:prstGeom>
        </p:spPr>
      </p:pic>
      <p:sp>
        <p:nvSpPr>
          <p:cNvPr id="15" name="Textfeld 14">
            <a:extLst>
              <a:ext uri="{FF2B5EF4-FFF2-40B4-BE49-F238E27FC236}">
                <a16:creationId xmlns:a16="http://schemas.microsoft.com/office/drawing/2014/main" id="{B5A3BDF7-31B2-4081-A87A-D0278968DF15}"/>
              </a:ext>
            </a:extLst>
          </p:cNvPr>
          <p:cNvSpPr txBox="1"/>
          <p:nvPr/>
        </p:nvSpPr>
        <p:spPr>
          <a:xfrm>
            <a:off x="1889186" y="4820230"/>
            <a:ext cx="3086332" cy="307777"/>
          </a:xfrm>
          <a:prstGeom prst="rect">
            <a:avLst/>
          </a:prstGeom>
          <a:noFill/>
        </p:spPr>
        <p:txBody>
          <a:bodyPr wrap="square" rtlCol="0">
            <a:spAutoFit/>
          </a:bodyPr>
          <a:lstStyle/>
          <a:p>
            <a:r>
              <a:rPr lang="de-CH" sz="1400" dirty="0">
                <a:solidFill>
                  <a:schemeClr val="bg2">
                    <a:lumMod val="10000"/>
                  </a:schemeClr>
                </a:solidFill>
                <a:latin typeface="Source Sans Pro" panose="020B0503030403020204" pitchFamily="34" charset="0"/>
                <a:cs typeface="Arial" panose="020B0604020202020204" pitchFamily="34" charset="0"/>
              </a:rPr>
              <a:t>Eine Veranstaltung von:</a:t>
            </a:r>
          </a:p>
        </p:txBody>
      </p:sp>
      <p:sp>
        <p:nvSpPr>
          <p:cNvPr id="16" name="Textfeld 15">
            <a:extLst>
              <a:ext uri="{FF2B5EF4-FFF2-40B4-BE49-F238E27FC236}">
                <a16:creationId xmlns:a16="http://schemas.microsoft.com/office/drawing/2014/main" id="{B94C1EE0-DCEB-4DC9-80FC-1FF4CA177BD9}"/>
              </a:ext>
            </a:extLst>
          </p:cNvPr>
          <p:cNvSpPr txBox="1"/>
          <p:nvPr/>
        </p:nvSpPr>
        <p:spPr>
          <a:xfrm>
            <a:off x="8157595" y="4820230"/>
            <a:ext cx="3086332" cy="307777"/>
          </a:xfrm>
          <a:prstGeom prst="rect">
            <a:avLst/>
          </a:prstGeom>
          <a:noFill/>
        </p:spPr>
        <p:txBody>
          <a:bodyPr wrap="square" rtlCol="0">
            <a:spAutoFit/>
          </a:bodyPr>
          <a:lstStyle/>
          <a:p>
            <a:r>
              <a:rPr lang="de-CH" sz="1400" dirty="0">
                <a:solidFill>
                  <a:schemeClr val="bg2">
                    <a:lumMod val="10000"/>
                  </a:schemeClr>
                </a:solidFill>
                <a:latin typeface="Source Sans Pro" panose="020B0503030403020204" pitchFamily="34" charset="0"/>
                <a:cs typeface="Arial" panose="020B0604020202020204" pitchFamily="34" charset="0"/>
              </a:rPr>
              <a:t>Unterstützt durch:</a:t>
            </a:r>
          </a:p>
        </p:txBody>
      </p:sp>
    </p:spTree>
    <p:extLst>
      <p:ext uri="{BB962C8B-B14F-4D97-AF65-F5344CB8AC3E}">
        <p14:creationId xmlns:p14="http://schemas.microsoft.com/office/powerpoint/2010/main" val="3139812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7" name="Textfeld 26">
            <a:extLst>
              <a:ext uri="{FF2B5EF4-FFF2-40B4-BE49-F238E27FC236}">
                <a16:creationId xmlns:a16="http://schemas.microsoft.com/office/drawing/2014/main" id="{676E47AC-1410-E4C3-B121-B2A3E8A9274C}"/>
              </a:ext>
            </a:extLst>
          </p:cNvPr>
          <p:cNvSpPr txBox="1"/>
          <p:nvPr/>
        </p:nvSpPr>
        <p:spPr>
          <a:xfrm>
            <a:off x="5502022" y="4639276"/>
            <a:ext cx="1055097"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Betrieb</a:t>
            </a: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Entsorgung</a:t>
            </a: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de-CH" sz="2000" dirty="0">
                <a:solidFill>
                  <a:schemeClr val="bg2"/>
                </a:solidFill>
                <a:latin typeface="Century Gothic" panose="020B0502020202020204" pitchFamily="34" charset="0"/>
              </a:rPr>
              <a:t>Produktion</a:t>
            </a:r>
          </a:p>
        </p:txBody>
      </p:sp>
      <p:sp>
        <p:nvSpPr>
          <p:cNvPr id="10" name="Pfeil nach rechts 9">
            <a:extLst>
              <a:ext uri="{FF2B5EF4-FFF2-40B4-BE49-F238E27FC236}">
                <a16:creationId xmlns:a16="http://schemas.microsoft.com/office/drawing/2014/main" id="{03FE95E9-E33E-5CC5-A7FC-8BA71BC9809B}"/>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1" name="Pfeil nach rechts 10">
            <a:extLst>
              <a:ext uri="{FF2B5EF4-FFF2-40B4-BE49-F238E27FC236}">
                <a16:creationId xmlns:a16="http://schemas.microsoft.com/office/drawing/2014/main" id="{179104FB-AFE3-0A1E-BF93-BC030030B6A1}"/>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8" name="Rechteck 8">
            <a:extLst>
              <a:ext uri="{FF2B5EF4-FFF2-40B4-BE49-F238E27FC236}">
                <a16:creationId xmlns:a16="http://schemas.microsoft.com/office/drawing/2014/main" id="{575D65C7-AA32-E85A-0040-01B9FE8CE14E}"/>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1000" dirty="0">
                <a:solidFill>
                  <a:schemeClr val="bg1">
                    <a:lumMod val="95000"/>
                  </a:schemeClr>
                </a:solidFill>
                <a:latin typeface="Century Gothic" panose="020B0502020202020204" pitchFamily="34" charset="0"/>
              </a:rPr>
              <a:t>Quelle: </a:t>
            </a:r>
            <a:r>
              <a:rPr lang="de-CH" altLang="de-DE" sz="1000" dirty="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&amp; Bieser (2017)</a:t>
            </a:r>
            <a:endParaRPr lang="de-CH" altLang="de-DE" sz="1000" dirty="0">
              <a:solidFill>
                <a:schemeClr val="bg1">
                  <a:lumMod val="95000"/>
                </a:schemeClr>
              </a:solidFill>
              <a:latin typeface="Century Gothic" panose="020B0502020202020204" pitchFamily="34" charset="0"/>
            </a:endParaRPr>
          </a:p>
        </p:txBody>
      </p:sp>
      <p:sp>
        <p:nvSpPr>
          <p:cNvPr id="24" name="Freihandform 23">
            <a:extLst>
              <a:ext uri="{FF2B5EF4-FFF2-40B4-BE49-F238E27FC236}">
                <a16:creationId xmlns:a16="http://schemas.microsoft.com/office/drawing/2014/main" id="{432F46BE-4850-AA4B-4144-8A18961017C0}"/>
              </a:ext>
            </a:extLst>
          </p:cNvPr>
          <p:cNvSpPr/>
          <p:nvPr/>
        </p:nvSpPr>
        <p:spPr bwMode="auto">
          <a:xfrm>
            <a:off x="-6857426" y="-3282328"/>
            <a:ext cx="23862500" cy="13422656"/>
          </a:xfrm>
          <a:custGeom>
            <a:avLst/>
            <a:gdLst>
              <a:gd name="connsiteX0" fmla="*/ 9215548 w 23862500"/>
              <a:gd name="connsiteY0" fmla="*/ 5303056 h 13422656"/>
              <a:gd name="connsiteX1" fmla="*/ 8896958 w 23862500"/>
              <a:gd name="connsiteY1" fmla="*/ 5621645 h 13422656"/>
              <a:gd name="connsiteX2" fmla="*/ 8896958 w 23862500"/>
              <a:gd name="connsiteY2" fmla="*/ 8152819 h 13422656"/>
              <a:gd name="connsiteX3" fmla="*/ 9215548 w 23862500"/>
              <a:gd name="connsiteY3" fmla="*/ 8471408 h 13422656"/>
              <a:gd name="connsiteX4" fmla="*/ 10489863 w 23862500"/>
              <a:gd name="connsiteY4" fmla="*/ 8471408 h 13422656"/>
              <a:gd name="connsiteX5" fmla="*/ 10808451 w 23862500"/>
              <a:gd name="connsiteY5" fmla="*/ 8152819 h 13422656"/>
              <a:gd name="connsiteX6" fmla="*/ 10808451 w 23862500"/>
              <a:gd name="connsiteY6" fmla="*/ 5621645 h 13422656"/>
              <a:gd name="connsiteX7" fmla="*/ 10489863 w 23862500"/>
              <a:gd name="connsiteY7" fmla="*/ 5303056 h 13422656"/>
              <a:gd name="connsiteX8" fmla="*/ 0 w 23862500"/>
              <a:gd name="connsiteY8" fmla="*/ 0 h 13422656"/>
              <a:gd name="connsiteX9" fmla="*/ 23862500 w 23862500"/>
              <a:gd name="connsiteY9" fmla="*/ 0 h 13422656"/>
              <a:gd name="connsiteX10" fmla="*/ 23862500 w 23862500"/>
              <a:gd name="connsiteY10" fmla="*/ 13422656 h 13422656"/>
              <a:gd name="connsiteX11" fmla="*/ 0 w 23862500"/>
              <a:gd name="connsiteY11" fmla="*/ 13422656 h 1342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62500" h="13422656">
                <a:moveTo>
                  <a:pt x="9215548" y="5303056"/>
                </a:moveTo>
                <a:cubicBezTo>
                  <a:pt x="9039595" y="5303056"/>
                  <a:pt x="8896958" y="5445693"/>
                  <a:pt x="8896958" y="5621645"/>
                </a:cubicBezTo>
                <a:lnTo>
                  <a:pt x="8896958" y="8152819"/>
                </a:lnTo>
                <a:cubicBezTo>
                  <a:pt x="8896958" y="8328771"/>
                  <a:pt x="9039595" y="8471408"/>
                  <a:pt x="9215548" y="8471408"/>
                </a:cubicBezTo>
                <a:lnTo>
                  <a:pt x="10489863" y="8471408"/>
                </a:lnTo>
                <a:cubicBezTo>
                  <a:pt x="10665814" y="8471408"/>
                  <a:pt x="10808451" y="8328771"/>
                  <a:pt x="10808451" y="8152819"/>
                </a:cubicBezTo>
                <a:lnTo>
                  <a:pt x="10808451" y="5621645"/>
                </a:lnTo>
                <a:cubicBezTo>
                  <a:pt x="10808451" y="5445693"/>
                  <a:pt x="10665814" y="5303056"/>
                  <a:pt x="10489863" y="5303056"/>
                </a:cubicBezTo>
                <a:close/>
                <a:moveTo>
                  <a:pt x="0" y="0"/>
                </a:moveTo>
                <a:lnTo>
                  <a:pt x="23862500" y="0"/>
                </a:lnTo>
                <a:lnTo>
                  <a:pt x="23862500" y="13422656"/>
                </a:lnTo>
                <a:lnTo>
                  <a:pt x="0" y="13422656"/>
                </a:lnTo>
                <a:close/>
              </a:path>
            </a:pathLst>
          </a:custGeom>
          <a:solidFill>
            <a:srgbClr val="0B523E">
              <a:alpha val="72941"/>
            </a:srgbClr>
          </a:solidFill>
        </p:spPr>
        <p:txBody>
          <a:bodyPr vert="horz" lIns="468000" tIns="720000" rIns="540000" bIns="54000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10082931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space gray iPhone 6">
            <a:extLst>
              <a:ext uri="{FF2B5EF4-FFF2-40B4-BE49-F238E27FC236}">
                <a16:creationId xmlns:a16="http://schemas.microsoft.com/office/drawing/2014/main" id="{C02B352C-850F-F3AE-90D4-CA8CC2C7AF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369" t="9509" r="26116" b="9594"/>
          <a:stretch/>
        </p:blipFill>
        <p:spPr bwMode="auto">
          <a:xfrm>
            <a:off x="6528047" y="-7235"/>
            <a:ext cx="5663953" cy="6865235"/>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7C4F6ABC-5919-B597-C1CD-5E8B8328CDA5}"/>
              </a:ext>
            </a:extLst>
          </p:cNvPr>
          <p:cNvSpPr/>
          <p:nvPr/>
        </p:nvSpPr>
        <p:spPr bwMode="gray">
          <a:xfrm>
            <a:off x="6528048" y="0"/>
            <a:ext cx="5663952"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4" name="Picture 2">
            <a:extLst>
              <a:ext uri="{FF2B5EF4-FFF2-40B4-BE49-F238E27FC236}">
                <a16:creationId xmlns:a16="http://schemas.microsoft.com/office/drawing/2014/main" id="{35DC21A8-CE93-594B-29F9-5C10468A3523}"/>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368" y="1713018"/>
            <a:ext cx="5549167" cy="3880286"/>
          </a:xfrm>
          <a:prstGeom prst="roundRect">
            <a:avLst>
              <a:gd name="adj" fmla="val 7444"/>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C0521BAA-6945-F911-4DBD-3C2568AF264F}"/>
              </a:ext>
            </a:extLst>
          </p:cNvPr>
          <p:cNvSpPr/>
          <p:nvPr/>
        </p:nvSpPr>
        <p:spPr bwMode="gray">
          <a:xfrm>
            <a:off x="6873472" y="1988840"/>
            <a:ext cx="4973103"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de-CH" sz="6000" b="1" kern="0" dirty="0">
                <a:solidFill>
                  <a:schemeClr val="bg1"/>
                </a:solidFill>
                <a:latin typeface="Century Gothic" panose="020B0502020202020204" pitchFamily="34" charset="0"/>
                <a:ea typeface="Century Gothic"/>
                <a:cs typeface="Century Gothic"/>
                <a:sym typeface="Century Gothic"/>
              </a:rPr>
              <a:t>&gt;50%</a:t>
            </a:r>
            <a:br>
              <a:rPr lang="de-CH" sz="3200" kern="0" dirty="0">
                <a:solidFill>
                  <a:schemeClr val="bg1"/>
                </a:solidFill>
                <a:latin typeface="Century Gothic" panose="020B0502020202020204" pitchFamily="34" charset="0"/>
                <a:ea typeface="Century Gothic"/>
                <a:cs typeface="Century Gothic"/>
                <a:sym typeface="Century Gothic"/>
              </a:rPr>
            </a:br>
            <a:r>
              <a:rPr lang="de-CH" sz="3200" kern="0" dirty="0">
                <a:solidFill>
                  <a:schemeClr val="bg1"/>
                </a:solidFill>
                <a:latin typeface="Century Gothic" panose="020B0502020202020204" pitchFamily="34" charset="0"/>
                <a:ea typeface="Century Gothic"/>
                <a:cs typeface="Century Gothic"/>
                <a:sym typeface="Century Gothic"/>
              </a:rPr>
              <a:t>der Elemente des Periodensystems sind in Smartphones enthalten.</a:t>
            </a:r>
            <a:endParaRPr lang="de-CH" sz="2800" kern="0" dirty="0">
              <a:solidFill>
                <a:schemeClr val="bg1"/>
              </a:solidFill>
              <a:latin typeface="Century Gothic" panose="020B0502020202020204" pitchFamily="34" charset="0"/>
              <a:ea typeface="Century Gothic"/>
              <a:cs typeface="Century Gothic"/>
              <a:sym typeface="Century Gothic"/>
            </a:endParaRPr>
          </a:p>
        </p:txBody>
      </p:sp>
      <p:sp>
        <p:nvSpPr>
          <p:cNvPr id="3" name="Titel 1">
            <a:extLst>
              <a:ext uri="{FF2B5EF4-FFF2-40B4-BE49-F238E27FC236}">
                <a16:creationId xmlns:a16="http://schemas.microsoft.com/office/drawing/2014/main" id="{0E55A454-27BF-923A-B677-685408CE7CF0}"/>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de-CH" dirty="0">
                <a:solidFill>
                  <a:schemeClr val="bg2"/>
                </a:solidFill>
                <a:latin typeface="Century Gothic" panose="020B0502020202020204" pitchFamily="34" charset="0"/>
                <a:ea typeface="MS PGothic" charset="-128"/>
              </a:rPr>
              <a:t>Elemente in Smartphones </a:t>
            </a:r>
            <a:endParaRPr lang="de-CH" b="0" kern="0" dirty="0">
              <a:solidFill>
                <a:schemeClr val="bg2"/>
              </a:solidFill>
              <a:latin typeface="Century Gothic" panose="020B0502020202020204" pitchFamily="34" charset="0"/>
            </a:endParaRPr>
          </a:p>
        </p:txBody>
      </p:sp>
      <p:sp>
        <p:nvSpPr>
          <p:cNvPr id="2" name="Rechteck 8">
            <a:extLst>
              <a:ext uri="{FF2B5EF4-FFF2-40B4-BE49-F238E27FC236}">
                <a16:creationId xmlns:a16="http://schemas.microsoft.com/office/drawing/2014/main" id="{EC627EDA-2A26-296F-1AE0-74A9C1012C9F}"/>
              </a:ext>
            </a:extLst>
          </p:cNvPr>
          <p:cNvSpPr>
            <a:spLocks noChangeArrowheads="1"/>
          </p:cNvSpPr>
          <p:nvPr/>
        </p:nvSpPr>
        <p:spPr bwMode="auto">
          <a:xfrm>
            <a:off x="6528046" y="6627168"/>
            <a:ext cx="5616626" cy="230832"/>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de-CH" altLang="de-DE" sz="900" dirty="0">
                <a:solidFill>
                  <a:schemeClr val="bg1">
                    <a:lumMod val="95000"/>
                  </a:schemeClr>
                </a:solidFill>
                <a:latin typeface="Century Gothic" panose="020B0502020202020204" pitchFamily="34" charset="0"/>
              </a:rPr>
              <a:t>Quelle: </a:t>
            </a:r>
            <a:r>
              <a:rPr lang="de-CH" altLang="de-DE" sz="900" dirty="0">
                <a:solidFill>
                  <a:schemeClr val="bg1">
                    <a:lumMod val="95000"/>
                  </a:schemeClr>
                </a:solidFill>
                <a:latin typeface="Century Gothic" panose="020B0502020202020204" pitchFamily="34" charset="0"/>
                <a:hlinkClick r:id="rId5">
                  <a:extLst>
                    <a:ext uri="{A12FA001-AC4F-418D-AE19-62706E023703}">
                      <ahyp:hlinkClr xmlns:ahyp="http://schemas.microsoft.com/office/drawing/2018/hyperlinkcolor" val="tx"/>
                    </a:ext>
                  </a:extLst>
                </a:hlinkClick>
              </a:rPr>
              <a:t>Bookhagen et al. (2020)</a:t>
            </a:r>
            <a:endParaRPr lang="de-CH" altLang="de-DE" sz="900" dirty="0">
              <a:solidFill>
                <a:schemeClr val="bg1">
                  <a:lumMod val="95000"/>
                </a:schemeClr>
              </a:solidFill>
              <a:latin typeface="Century Gothic" panose="020B0502020202020204" pitchFamily="34" charset="0"/>
            </a:endParaRPr>
          </a:p>
        </p:txBody>
      </p:sp>
      <p:sp>
        <p:nvSpPr>
          <p:cNvPr id="18" name="Rechteck 17">
            <a:extLst>
              <a:ext uri="{FF2B5EF4-FFF2-40B4-BE49-F238E27FC236}">
                <a16:creationId xmlns:a16="http://schemas.microsoft.com/office/drawing/2014/main" id="{0745CBF5-A762-344E-693E-E04FA9644F17}"/>
              </a:ext>
            </a:extLst>
          </p:cNvPr>
          <p:cNvSpPr/>
          <p:nvPr/>
        </p:nvSpPr>
        <p:spPr bwMode="auto">
          <a:xfrm>
            <a:off x="13440816" y="1275563"/>
            <a:ext cx="12195557" cy="502948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grpSp>
        <p:nvGrpSpPr>
          <p:cNvPr id="19" name="Gruppieren 18">
            <a:extLst>
              <a:ext uri="{FF2B5EF4-FFF2-40B4-BE49-F238E27FC236}">
                <a16:creationId xmlns:a16="http://schemas.microsoft.com/office/drawing/2014/main" id="{B325ECDC-DE12-F9F3-D4D2-FFC661ED8307}"/>
              </a:ext>
            </a:extLst>
          </p:cNvPr>
          <p:cNvGrpSpPr/>
          <p:nvPr/>
        </p:nvGrpSpPr>
        <p:grpSpPr>
          <a:xfrm>
            <a:off x="14535339" y="2060848"/>
            <a:ext cx="10006510" cy="3677205"/>
            <a:chOff x="1080940" y="1898711"/>
            <a:chExt cx="10006510" cy="3677205"/>
          </a:xfrm>
        </p:grpSpPr>
        <p:pic>
          <p:nvPicPr>
            <p:cNvPr id="20" name="Picture 2" descr="Mitigating Supply Concerns: A Circular Economy for Rare-Earth Elements -  Market Insights">
              <a:extLst>
                <a:ext uri="{FF2B5EF4-FFF2-40B4-BE49-F238E27FC236}">
                  <a16:creationId xmlns:a16="http://schemas.microsoft.com/office/drawing/2014/main" id="{1E2D5445-A612-0A54-B4D6-BE68DDF1572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9765" b="28210"/>
            <a:stretch/>
          </p:blipFill>
          <p:spPr bwMode="auto">
            <a:xfrm>
              <a:off x="1080940" y="1898714"/>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21" name="Picture 4" descr="Conflict Minerals: The Sad Truth About Technology">
              <a:extLst>
                <a:ext uri="{FF2B5EF4-FFF2-40B4-BE49-F238E27FC236}">
                  <a16:creationId xmlns:a16="http://schemas.microsoft.com/office/drawing/2014/main" id="{773FA3A5-B576-FD2C-FF7E-EBF24AC5946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8351" b="2395"/>
            <a:stretch/>
          </p:blipFill>
          <p:spPr bwMode="auto">
            <a:xfrm>
              <a:off x="4523680" y="1898713"/>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22" name="Picture 6" descr="Hazardous Substance Restrictions …And Why They Are Restricted - In  Compliance Magazine">
              <a:extLst>
                <a:ext uri="{FF2B5EF4-FFF2-40B4-BE49-F238E27FC236}">
                  <a16:creationId xmlns:a16="http://schemas.microsoft.com/office/drawing/2014/main" id="{1E5EA2C6-68FC-820C-72C8-11B70CE57B9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43917" r="29775"/>
            <a:stretch/>
          </p:blipFill>
          <p:spPr bwMode="auto">
            <a:xfrm>
              <a:off x="8046213" y="1898711"/>
              <a:ext cx="3041237" cy="1054139"/>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sp>
          <p:nvSpPr>
            <p:cNvPr id="23" name="Inhaltsplatzhalter 4">
              <a:extLst>
                <a:ext uri="{FF2B5EF4-FFF2-40B4-BE49-F238E27FC236}">
                  <a16:creationId xmlns:a16="http://schemas.microsoft.com/office/drawing/2014/main" id="{3C05AC4E-8D59-B4D1-AFEC-96C1202A8C5D}"/>
                </a:ext>
              </a:extLst>
            </p:cNvPr>
            <p:cNvSpPr txBox="1">
              <a:spLocks/>
            </p:cNvSpPr>
            <p:nvPr/>
          </p:nvSpPr>
          <p:spPr bwMode="auto">
            <a:xfrm>
              <a:off x="1102529" y="2952850"/>
              <a:ext cx="2998058" cy="787541"/>
            </a:xfrm>
            <a:prstGeom prst="round2Diag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de-CH"/>
              </a:defPPr>
              <a:lvl1pPr algn="l" rtl="0" eaLnBrk="1" fontAlgn="base" hangingPunct="1">
                <a:spcBef>
                  <a:spcPct val="0"/>
                </a:spcBef>
                <a:spcAft>
                  <a:spcPct val="0"/>
                </a:spcAft>
                <a:defRPr sz="1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pPr algn="ctr"/>
              <a:r>
                <a:rPr lang="de-CH" sz="2400" dirty="0">
                  <a:solidFill>
                    <a:schemeClr val="bg2"/>
                  </a:solidFill>
                  <a:latin typeface="Century Gothic" panose="020B0502020202020204" pitchFamily="34" charset="0"/>
                </a:rPr>
                <a:t>KRITISCHE ELEMENTE</a:t>
              </a:r>
            </a:p>
          </p:txBody>
        </p:sp>
        <p:sp>
          <p:nvSpPr>
            <p:cNvPr id="24" name="Inhaltsplatzhalter 4">
              <a:extLst>
                <a:ext uri="{FF2B5EF4-FFF2-40B4-BE49-F238E27FC236}">
                  <a16:creationId xmlns:a16="http://schemas.microsoft.com/office/drawing/2014/main" id="{E236C82C-7EC7-81C6-2BE5-F8E7FDE417B7}"/>
                </a:ext>
              </a:extLst>
            </p:cNvPr>
            <p:cNvSpPr txBox="1">
              <a:spLocks/>
            </p:cNvSpPr>
            <p:nvPr/>
          </p:nvSpPr>
          <p:spPr>
            <a:xfrm>
              <a:off x="4545269"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2197" dirty="0">
                  <a:solidFill>
                    <a:schemeClr val="bg2"/>
                  </a:solidFill>
                  <a:latin typeface="Century Gothic" panose="020B0502020202020204" pitchFamily="34" charset="0"/>
                </a:rPr>
                <a:t>KONFLIKTMINERALIEN</a:t>
              </a:r>
            </a:p>
          </p:txBody>
        </p:sp>
        <p:sp>
          <p:nvSpPr>
            <p:cNvPr id="25" name="Inhaltsplatzhalter 4">
              <a:extLst>
                <a:ext uri="{FF2B5EF4-FFF2-40B4-BE49-F238E27FC236}">
                  <a16:creationId xmlns:a16="http://schemas.microsoft.com/office/drawing/2014/main" id="{72F02D38-374F-4492-93DE-DB80958B53AB}"/>
                </a:ext>
              </a:extLst>
            </p:cNvPr>
            <p:cNvSpPr txBox="1">
              <a:spLocks/>
            </p:cNvSpPr>
            <p:nvPr/>
          </p:nvSpPr>
          <p:spPr>
            <a:xfrm>
              <a:off x="8067802"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2197" dirty="0">
                  <a:solidFill>
                    <a:schemeClr val="bg2"/>
                  </a:solidFill>
                  <a:latin typeface="Century Gothic" panose="020B0502020202020204" pitchFamily="34" charset="0"/>
                </a:rPr>
                <a:t>GEFAHRENSTOFFE</a:t>
              </a:r>
            </a:p>
          </p:txBody>
        </p:sp>
        <p:sp>
          <p:nvSpPr>
            <p:cNvPr id="26" name="Inhaltsplatzhalter 4">
              <a:extLst>
                <a:ext uri="{FF2B5EF4-FFF2-40B4-BE49-F238E27FC236}">
                  <a16:creationId xmlns:a16="http://schemas.microsoft.com/office/drawing/2014/main" id="{17AB1B8E-0759-5D3D-A5B8-985C233120CF}"/>
                </a:ext>
              </a:extLst>
            </p:cNvPr>
            <p:cNvSpPr txBox="1">
              <a:spLocks/>
            </p:cNvSpPr>
            <p:nvPr/>
          </p:nvSpPr>
          <p:spPr>
            <a:xfrm>
              <a:off x="8067802"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1997" dirty="0">
                  <a:solidFill>
                    <a:schemeClr val="bg2"/>
                  </a:solidFill>
                  <a:latin typeface="Century Gothic" panose="020B0502020202020204" pitchFamily="34" charset="0"/>
                </a:rPr>
                <a:t>Verursachen </a:t>
              </a:r>
              <a:br>
                <a:rPr lang="de-CH" sz="1997" dirty="0">
                  <a:solidFill>
                    <a:schemeClr val="bg2"/>
                  </a:solidFill>
                  <a:latin typeface="Century Gothic" panose="020B0502020202020204" pitchFamily="34" charset="0"/>
                </a:rPr>
              </a:br>
              <a:r>
                <a:rPr lang="de-CH" sz="1997" dirty="0">
                  <a:solidFill>
                    <a:schemeClr val="bg2"/>
                  </a:solidFill>
                  <a:latin typeface="Century Gothic" panose="020B0502020202020204" pitchFamily="34" charset="0"/>
                </a:rPr>
                <a:t>Umwelt- oder Gesundheits-</a:t>
              </a:r>
              <a:br>
                <a:rPr lang="de-CH" sz="1997" dirty="0">
                  <a:solidFill>
                    <a:schemeClr val="bg2"/>
                  </a:solidFill>
                  <a:latin typeface="Century Gothic" panose="020B0502020202020204" pitchFamily="34" charset="0"/>
                </a:rPr>
              </a:br>
              <a:r>
                <a:rPr lang="de-CH" sz="1997" dirty="0" err="1">
                  <a:solidFill>
                    <a:schemeClr val="bg2"/>
                  </a:solidFill>
                  <a:latin typeface="Century Gothic" panose="020B0502020202020204" pitchFamily="34" charset="0"/>
                </a:rPr>
                <a:t>probleme</a:t>
              </a:r>
              <a:r>
                <a:rPr lang="de-CH" sz="1997" dirty="0">
                  <a:solidFill>
                    <a:schemeClr val="bg2"/>
                  </a:solidFill>
                  <a:latin typeface="Century Gothic" panose="020B0502020202020204" pitchFamily="34" charset="0"/>
                </a:rPr>
                <a:t>.</a:t>
              </a:r>
            </a:p>
          </p:txBody>
        </p:sp>
        <p:sp>
          <p:nvSpPr>
            <p:cNvPr id="27" name="Inhaltsplatzhalter 4">
              <a:extLst>
                <a:ext uri="{FF2B5EF4-FFF2-40B4-BE49-F238E27FC236}">
                  <a16:creationId xmlns:a16="http://schemas.microsoft.com/office/drawing/2014/main" id="{C589ACD2-432E-040F-5A56-AA1BFFDBF36D}"/>
                </a:ext>
              </a:extLst>
            </p:cNvPr>
            <p:cNvSpPr txBox="1">
              <a:spLocks/>
            </p:cNvSpPr>
            <p:nvPr/>
          </p:nvSpPr>
          <p:spPr>
            <a:xfrm>
              <a:off x="454526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1997" dirty="0">
                  <a:solidFill>
                    <a:schemeClr val="bg2"/>
                  </a:solidFill>
                  <a:latin typeface="Century Gothic" panose="020B0502020202020204" pitchFamily="34" charset="0"/>
                </a:rPr>
                <a:t>Beim Abbau und Handel werden Menschenrechte verletzt, Korruption oder Geldwäsche unterstützt.</a:t>
              </a:r>
            </a:p>
          </p:txBody>
        </p:sp>
        <p:sp>
          <p:nvSpPr>
            <p:cNvPr id="28" name="Inhaltsplatzhalter 4">
              <a:extLst>
                <a:ext uri="{FF2B5EF4-FFF2-40B4-BE49-F238E27FC236}">
                  <a16:creationId xmlns:a16="http://schemas.microsoft.com/office/drawing/2014/main" id="{8892435E-2059-D9D7-8150-BE25746A4657}"/>
                </a:ext>
              </a:extLst>
            </p:cNvPr>
            <p:cNvSpPr txBox="1">
              <a:spLocks/>
            </p:cNvSpPr>
            <p:nvPr/>
          </p:nvSpPr>
          <p:spPr>
            <a:xfrm>
              <a:off x="110252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de-CH" sz="1997" dirty="0">
                  <a:solidFill>
                    <a:schemeClr val="bg2"/>
                  </a:solidFill>
                  <a:latin typeface="Century Gothic" panose="020B0502020202020204" pitchFamily="34" charset="0"/>
                </a:rPr>
                <a:t>Hohe Versorgungsrisiken und wirtschaftliche Auswirkungen bei Versorgungs-unterbrechungen.</a:t>
              </a:r>
            </a:p>
          </p:txBody>
        </p:sp>
      </p:grpSp>
    </p:spTree>
    <p:extLst>
      <p:ext uri="{BB962C8B-B14F-4D97-AF65-F5344CB8AC3E}">
        <p14:creationId xmlns:p14="http://schemas.microsoft.com/office/powerpoint/2010/main" val="28226638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11&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3&quot;&gt;&lt;elem m_fUsage=&quot;3.14659000000000022013E+00&quot;&gt;&lt;m_msothmcolidx val=&quot;0&quot;/&gt;&lt;m_rgb r=&quot;B7&quot; g=&quot;DB&quot; b=&quot;FB&quot;/&gt;&lt;m_nBrightness val=&quot;0&quot;/&gt;&lt;/elem&gt;&lt;elem m_fUsage=&quot;1.34144100000000010553E+00&quot;&gt;&lt;m_msothmcolidx val=&quot;0&quot;/&gt;&lt;m_rgb r=&quot;F4&quot; g=&quot;35&quot; b=&quot;0D&quot;/&gt;&lt;m_nBrightness val=&quot;0&quot;/&gt;&lt;/elem&gt;&lt;elem m_fUsage=&quot;7.29000000000000092371E-01&quot;&gt;&lt;m_msothmcolidx val=&quot;0&quot;/&gt;&lt;m_rgb r=&quot;47&quot; g=&quot;A3&quot; b=&quot;03&quot;/&gt;&lt;m_nBrightness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uzh_praesentation_informell_e">
  <a:themeElements>
    <a:clrScheme name="Benutzerdefiniert 7">
      <a:dk1>
        <a:srgbClr val="000000"/>
      </a:dk1>
      <a:lt1>
        <a:srgbClr val="FFFFFF"/>
      </a:lt1>
      <a:dk2>
        <a:srgbClr val="373545"/>
      </a:dk2>
      <a:lt2>
        <a:srgbClr val="0B513E"/>
      </a:lt2>
      <a:accent1>
        <a:srgbClr val="3494BA"/>
      </a:accent1>
      <a:accent2>
        <a:srgbClr val="58B6C0"/>
      </a:accent2>
      <a:accent3>
        <a:srgbClr val="75BDA7"/>
      </a:accent3>
      <a:accent4>
        <a:srgbClr val="7A8C8E"/>
      </a:accent4>
      <a:accent5>
        <a:srgbClr val="84ACB6"/>
      </a:accent5>
      <a:accent6>
        <a:srgbClr val="BA2A00"/>
      </a:accent6>
      <a:hlink>
        <a:srgbClr val="6B9F25"/>
      </a:hlink>
      <a:folHlink>
        <a:srgbClr val="9F6715"/>
      </a:folHlink>
    </a:clrScheme>
    <a:fontScheme name="Leere Präsentatio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Leere Präsentation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181_T_PGO_Quote-Gradient-16x9.pptx" id="{3AE3B431-2828-4E53-B11F-6BCCC2A96B3D}" vid="{B8451945-9C7E-456D-9B21-946F9CC5F70B}"/>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uzh_praesentation_informell_e.pot</Template>
  <TotalTime>0</TotalTime>
  <Words>6991</Words>
  <Application>Microsoft Office PowerPoint</Application>
  <PresentationFormat>Breitbild</PresentationFormat>
  <Paragraphs>1016</Paragraphs>
  <Slides>72</Slides>
  <Notes>57</Notes>
  <HiddenSlides>0</HiddenSlides>
  <MMClips>1</MMClips>
  <ScaleCrop>false</ScaleCrop>
  <HeadingPairs>
    <vt:vector size="8" baseType="variant">
      <vt:variant>
        <vt:lpstr>Verwendete Schriftarten</vt:lpstr>
      </vt:variant>
      <vt:variant>
        <vt:i4>13</vt:i4>
      </vt:variant>
      <vt:variant>
        <vt:lpstr>Design</vt:lpstr>
      </vt:variant>
      <vt:variant>
        <vt:i4>4</vt:i4>
      </vt:variant>
      <vt:variant>
        <vt:lpstr>Eingebettete OLE-Server</vt:lpstr>
      </vt:variant>
      <vt:variant>
        <vt:i4>1</vt:i4>
      </vt:variant>
      <vt:variant>
        <vt:lpstr>Folientitel</vt:lpstr>
      </vt:variant>
      <vt:variant>
        <vt:i4>72</vt:i4>
      </vt:variant>
    </vt:vector>
  </HeadingPairs>
  <TitlesOfParts>
    <vt:vector size="90" baseType="lpstr">
      <vt:lpstr>Aptos</vt:lpstr>
      <vt:lpstr>Aptos Display</vt:lpstr>
      <vt:lpstr>Arial</vt:lpstr>
      <vt:lpstr>Calibri</vt:lpstr>
      <vt:lpstr>Calibri Light</vt:lpstr>
      <vt:lpstr>Cambria Math</vt:lpstr>
      <vt:lpstr>Century Gothic</vt:lpstr>
      <vt:lpstr>Lato Semibold</vt:lpstr>
      <vt:lpstr>Lucida Sans</vt:lpstr>
      <vt:lpstr>Open Sans</vt:lpstr>
      <vt:lpstr>Source Sans Pro</vt:lpstr>
      <vt:lpstr>Symbol</vt:lpstr>
      <vt:lpstr>Wingdings 3</vt:lpstr>
      <vt:lpstr>uzh_praesentation_informell_e</vt:lpstr>
      <vt:lpstr>PresentationGO</vt:lpstr>
      <vt:lpstr>Office</vt:lpstr>
      <vt:lpstr>Office</vt:lpstr>
      <vt:lpstr>think-cell Folie</vt:lpstr>
      <vt:lpstr>Parldigi MasterClass National- und Ständerat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Nachhaltigkeit und Digitalisierung 2. Juni 2025 </vt:lpstr>
      <vt:lpstr>PowerPoint-Präsentation</vt:lpstr>
      <vt:lpstr> Gliederung</vt:lpstr>
      <vt:lpstr> I. Digitalisierung als gesellschaftlicher Wandel</vt:lpstr>
      <vt:lpstr> I. Digitalisierung als gesellschaftlicher Wandel</vt:lpstr>
      <vt:lpstr> I. Digitalisierung als gesellschaftlicher Wandel</vt:lpstr>
      <vt:lpstr> I. Digitalisierung als gesellschaftlicher Wandel</vt:lpstr>
      <vt:lpstr> II. Nachhaltige Entwicklung reloaded</vt:lpstr>
      <vt:lpstr>II. Nachhaltige Entwicklung reloaded</vt:lpstr>
      <vt:lpstr>Das „Tortenmodell“ der Nachhaltigkeit</vt:lpstr>
      <vt:lpstr>Nicht-nachhaltige Entwicklung:  Neun planetare Grenzen – sechs aktuell überschritten</vt:lpstr>
      <vt:lpstr>Gerecht und sicher – Das Gute Leben für alle in der „Doughnutökonomie“ </vt:lpstr>
      <vt:lpstr> III. Zielkonflikte</vt:lpstr>
      <vt:lpstr> III. Zielkonflikte  </vt:lpstr>
      <vt:lpstr> </vt:lpstr>
      <vt:lpstr> IV. Nachhaltige Entwicklung: Drei Strategien</vt:lpstr>
      <vt:lpstr>IV. Nachhaltige Entwicklung: Drei Strategien</vt:lpstr>
      <vt:lpstr> IV. Strategie der Konsistenz</vt:lpstr>
      <vt:lpstr>Das schwarze Schaf der Nachhaltigkeitsstrategien:  Suffizienz  “sufficere“: (lat.): zu Gebote stehen, hinreichen, genug sein, im Stande sein, vermögen </vt:lpstr>
      <vt:lpstr> IV. Digitalisierung und Suffizienz</vt:lpstr>
      <vt:lpstr> IV. Digitalisierung und Suffizienz</vt:lpstr>
      <vt:lpstr> </vt:lpstr>
      <vt:lpstr> Suffizienzpolitik?</vt:lpstr>
      <vt:lpstr>Vielen Dank für Ihre Aufmerksamkeit! </vt:lpstr>
      <vt:lpstr>PowerPoint-Präsentation</vt:lpstr>
    </vt:vector>
  </TitlesOfParts>
  <Manager/>
  <Company>Universität Zürich Institut für Informatik</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 the title of the presentation here</dc:title>
  <dc:subject/>
  <dc:creator>Andreas Corti</dc:creator>
  <cp:keywords/>
  <dc:description>Vorlage uzh_praesentation_informell_e MSO2004 v1 23.04.2010</dc:description>
  <cp:lastModifiedBy>Roman Scherrer</cp:lastModifiedBy>
  <cp:revision>953</cp:revision>
  <cp:lastPrinted>2021-04-17T07:44:10Z</cp:lastPrinted>
  <dcterms:created xsi:type="dcterms:W3CDTF">2010-06-16T10:36:26Z</dcterms:created>
  <dcterms:modified xsi:type="dcterms:W3CDTF">2025-06-02T06:08:10Z</dcterms:modified>
  <cp:category/>
</cp:coreProperties>
</file>