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slideLayouts/slideLayout15.xml" ContentType="application/vnd.openxmlformats-officedocument.presentationml.slideLayout+xml"/>
  <Override PartName="/ppt/theme/theme2.xml" ContentType="application/vnd.openxmlformats-officedocument.theme+xml"/>
  <Override PartName="/ppt/tags/tag17.xml" ContentType="application/vnd.openxmlformats-officedocument.presentationml.tags+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22.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23.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notesSlides/notesSlide27.xml" ContentType="application/vnd.openxmlformats-officedocument.presentationml.notesSlid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notesSlides/notesSlide28.xml" ContentType="application/vnd.openxmlformats-officedocument.presentationml.notesSlid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notesSlides/notesSlide29.xml" ContentType="application/vnd.openxmlformats-officedocument.presentationml.notesSlid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notesSlides/notesSlide30.xml" ContentType="application/vnd.openxmlformats-officedocument.presentationml.notesSlide+xml"/>
  <Override PartName="/ppt/charts/chart15.xml" ContentType="application/vnd.openxmlformats-officedocument.drawingml.chart+xml"/>
  <Override PartName="/ppt/charts/style15.xml" ContentType="application/vnd.ms-office.chartstyle+xml"/>
  <Override PartName="/ppt/charts/colors15.xml" ContentType="application/vnd.ms-office.chartcolorstyle+xml"/>
  <Override PartName="/ppt/notesSlides/notesSlide31.xml" ContentType="application/vnd.openxmlformats-officedocument.presentationml.notesSlide+xml"/>
  <Override PartName="/ppt/charts/chart16.xml" ContentType="application/vnd.openxmlformats-officedocument.drawingml.chart+xml"/>
  <Override PartName="/ppt/charts/style16.xml" ContentType="application/vnd.ms-office.chartstyle+xml"/>
  <Override PartName="/ppt/charts/colors16.xml" ContentType="application/vnd.ms-office.chartcolorstyl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tags/tag18.xml" ContentType="application/vnd.openxmlformats-officedocument.presentationml.tags+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5080" r:id="rId1"/>
    <p:sldMasterId id="2147485076" r:id="rId2"/>
    <p:sldMasterId id="2147483713" r:id="rId3"/>
    <p:sldMasterId id="2147483648" r:id="rId4"/>
  </p:sldMasterIdLst>
  <p:notesMasterIdLst>
    <p:notesMasterId r:id="rId76"/>
  </p:notesMasterIdLst>
  <p:handoutMasterIdLst>
    <p:handoutMasterId r:id="rId77"/>
  </p:handoutMasterIdLst>
  <p:sldIdLst>
    <p:sldId id="1390" r:id="rId5"/>
    <p:sldId id="868" r:id="rId6"/>
    <p:sldId id="1182" r:id="rId7"/>
    <p:sldId id="1185" r:id="rId8"/>
    <p:sldId id="925" r:id="rId9"/>
    <p:sldId id="1227" r:id="rId10"/>
    <p:sldId id="1308" r:id="rId11"/>
    <p:sldId id="1326" r:id="rId12"/>
    <p:sldId id="1319" r:id="rId13"/>
    <p:sldId id="1321" r:id="rId14"/>
    <p:sldId id="1327" r:id="rId15"/>
    <p:sldId id="1328" r:id="rId16"/>
    <p:sldId id="1317" r:id="rId17"/>
    <p:sldId id="1322" r:id="rId18"/>
    <p:sldId id="1324" r:id="rId19"/>
    <p:sldId id="899" r:id="rId20"/>
    <p:sldId id="1330" r:id="rId21"/>
    <p:sldId id="1329" r:id="rId22"/>
    <p:sldId id="1337" r:id="rId23"/>
    <p:sldId id="1332" r:id="rId24"/>
    <p:sldId id="1331" r:id="rId25"/>
    <p:sldId id="1239" r:id="rId26"/>
    <p:sldId id="1241" r:id="rId27"/>
    <p:sldId id="1237" r:id="rId28"/>
    <p:sldId id="1240" r:id="rId29"/>
    <p:sldId id="922" r:id="rId30"/>
    <p:sldId id="1252" r:id="rId31"/>
    <p:sldId id="1255" r:id="rId32"/>
    <p:sldId id="1228" r:id="rId33"/>
    <p:sldId id="1229" r:id="rId34"/>
    <p:sldId id="342" r:id="rId35"/>
    <p:sldId id="1072" r:id="rId36"/>
    <p:sldId id="1336" r:id="rId37"/>
    <p:sldId id="1339" r:id="rId38"/>
    <p:sldId id="1384" r:id="rId39"/>
    <p:sldId id="1385" r:id="rId40"/>
    <p:sldId id="1316" r:id="rId41"/>
    <p:sldId id="1325" r:id="rId42"/>
    <p:sldId id="1386" r:id="rId43"/>
    <p:sldId id="1387" r:id="rId44"/>
    <p:sldId id="1388" r:id="rId45"/>
    <p:sldId id="1289" r:id="rId46"/>
    <p:sldId id="1389" r:id="rId47"/>
    <p:sldId id="998" r:id="rId48"/>
    <p:sldId id="1383" r:id="rId49"/>
    <p:sldId id="1381" r:id="rId50"/>
    <p:sldId id="1382" r:id="rId51"/>
    <p:sldId id="1392" r:id="rId52"/>
    <p:sldId id="1393" r:id="rId53"/>
    <p:sldId id="1394" r:id="rId54"/>
    <p:sldId id="1395" r:id="rId55"/>
    <p:sldId id="1396" r:id="rId56"/>
    <p:sldId id="1397" r:id="rId57"/>
    <p:sldId id="1398" r:id="rId58"/>
    <p:sldId id="1399" r:id="rId59"/>
    <p:sldId id="1400" r:id="rId60"/>
    <p:sldId id="1401" r:id="rId61"/>
    <p:sldId id="1402" r:id="rId62"/>
    <p:sldId id="1403" r:id="rId63"/>
    <p:sldId id="1404" r:id="rId64"/>
    <p:sldId id="1405" r:id="rId65"/>
    <p:sldId id="1406" r:id="rId66"/>
    <p:sldId id="1407" r:id="rId67"/>
    <p:sldId id="1408" r:id="rId68"/>
    <p:sldId id="1409" r:id="rId69"/>
    <p:sldId id="1410" r:id="rId70"/>
    <p:sldId id="1411" r:id="rId71"/>
    <p:sldId id="1412" r:id="rId72"/>
    <p:sldId id="1413" r:id="rId73"/>
    <p:sldId id="1414" r:id="rId74"/>
    <p:sldId id="1391" r:id="rId75"/>
  </p:sldIdLst>
  <p:sldSz cx="12192000" cy="6858000"/>
  <p:notesSz cx="6400800" cy="8686800"/>
  <p:custDataLst>
    <p:tags r:id="rId78"/>
  </p:custDataLst>
  <p:defaultTextStyle>
    <a:defPPr>
      <a:defRPr lang="de-CH"/>
    </a:defPPr>
    <a:lvl1pPr algn="l" rtl="0" eaLnBrk="0" fontAlgn="base" hangingPunct="0">
      <a:spcBef>
        <a:spcPct val="0"/>
      </a:spcBef>
      <a:spcAft>
        <a:spcPct val="0"/>
      </a:spcAft>
      <a:defRPr sz="17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7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7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7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7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7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7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7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700"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3840">
          <p15:clr>
            <a:srgbClr val="A4A3A4"/>
          </p15:clr>
        </p15:guide>
        <p15:guide id="2" orient="horz" pos="720">
          <p15:clr>
            <a:srgbClr val="A4A3A4"/>
          </p15:clr>
        </p15:guide>
        <p15:guide id="3" orient="horz" pos="144">
          <p15:clr>
            <a:srgbClr val="A4A3A4"/>
          </p15:clr>
        </p15:guide>
        <p15:guide id="4" pos="768">
          <p15:clr>
            <a:srgbClr val="A4A3A4"/>
          </p15:clr>
        </p15:guide>
        <p15:guide id="5" pos="6912">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9427"/>
    <a:srgbClr val="0B513E"/>
    <a:srgbClr val="FFD579"/>
    <a:srgbClr val="3EB0D8"/>
    <a:srgbClr val="106D92"/>
    <a:srgbClr val="C02A3B"/>
    <a:srgbClr val="FFFFFF"/>
    <a:srgbClr val="000000"/>
    <a:srgbClr val="F2F2F2"/>
    <a:srgbClr val="687D9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CFC703B-0235-F74A-9E61-F44BECE44E6C}" v="78" dt="2025-05-18T07:36:34.561"/>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Helle Formatvorlag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743"/>
    <p:restoredTop sz="96348"/>
  </p:normalViewPr>
  <p:slideViewPr>
    <p:cSldViewPr snapToObjects="1">
      <p:cViewPr varScale="1">
        <p:scale>
          <a:sx n="153" d="100"/>
          <a:sy n="153" d="100"/>
        </p:scale>
        <p:origin x="2508" y="144"/>
      </p:cViewPr>
      <p:guideLst>
        <p:guide orient="horz" pos="3840"/>
        <p:guide orient="horz" pos="720"/>
        <p:guide orient="horz" pos="144"/>
        <p:guide pos="768"/>
        <p:guide pos="6912"/>
      </p:guideLst>
    </p:cSldViewPr>
  </p:slideViewPr>
  <p:outlineViewPr>
    <p:cViewPr>
      <p:scale>
        <a:sx n="33" d="100"/>
        <a:sy n="33" d="100"/>
      </p:scale>
      <p:origin x="0" y="-8"/>
    </p:cViewPr>
  </p:outlineViewPr>
  <p:notesTextViewPr>
    <p:cViewPr>
      <p:scale>
        <a:sx n="100" d="100"/>
        <a:sy n="100" d="100"/>
      </p:scale>
      <p:origin x="0" y="0"/>
    </p:cViewPr>
  </p:notesTextViewPr>
  <p:notesViewPr>
    <p:cSldViewPr snapToObjects="1">
      <p:cViewPr varScale="1">
        <p:scale>
          <a:sx n="127" d="100"/>
          <a:sy n="127" d="100"/>
        </p:scale>
        <p:origin x="5136" y="192"/>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16" Type="http://schemas.openxmlformats.org/officeDocument/2006/relationships/slide" Target="slides/slide12.xml"/><Relationship Id="rId11" Type="http://schemas.openxmlformats.org/officeDocument/2006/relationships/slide" Target="slides/slide7.xml"/><Relationship Id="rId32" Type="http://schemas.openxmlformats.org/officeDocument/2006/relationships/slide" Target="slides/slide28.xml"/><Relationship Id="rId37" Type="http://schemas.openxmlformats.org/officeDocument/2006/relationships/slide" Target="slides/slide33.xml"/><Relationship Id="rId53" Type="http://schemas.openxmlformats.org/officeDocument/2006/relationships/slide" Target="slides/slide49.xml"/><Relationship Id="rId58" Type="http://schemas.openxmlformats.org/officeDocument/2006/relationships/slide" Target="slides/slide54.xml"/><Relationship Id="rId74" Type="http://schemas.openxmlformats.org/officeDocument/2006/relationships/slide" Target="slides/slide70.xml"/><Relationship Id="rId79" Type="http://schemas.openxmlformats.org/officeDocument/2006/relationships/presProps" Target="presProps.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tableStyles" Target="tableStyles.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tags" Target="tags/tag1.xml"/><Relationship Id="rId8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notesMaster" Target="notesMasters/notesMaster1.xml"/><Relationship Id="rId7" Type="http://schemas.openxmlformats.org/officeDocument/2006/relationships/slide" Target="slides/slide3.xml"/><Relationship Id="rId71" Type="http://schemas.openxmlformats.org/officeDocument/2006/relationships/slide" Target="slides/slide67.xml"/><Relationship Id="rId2" Type="http://schemas.openxmlformats.org/officeDocument/2006/relationships/slideMaster" Target="slideMasters/slideMaster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package" Target="../embeddings/Microsoft_Excel_Worksheet11.xlsx"/><Relationship Id="rId2" Type="http://schemas.microsoft.com/office/2011/relationships/chartColorStyle" Target="colors12.xml"/><Relationship Id="rId1" Type="http://schemas.microsoft.com/office/2011/relationships/chartStyle" Target="style12.xml"/></Relationships>
</file>

<file path=ppt/charts/_rels/chart13.xml.rels><?xml version="1.0" encoding="UTF-8" standalone="yes"?>
<Relationships xmlns="http://schemas.openxmlformats.org/package/2006/relationships"><Relationship Id="rId3" Type="http://schemas.openxmlformats.org/officeDocument/2006/relationships/package" Target="../embeddings/Microsoft_Excel_Worksheet12.xlsx"/><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package" Target="../embeddings/Microsoft_Excel_Worksheet13.xlsx"/><Relationship Id="rId2" Type="http://schemas.microsoft.com/office/2011/relationships/chartColorStyle" Target="colors14.xml"/><Relationship Id="rId1" Type="http://schemas.microsoft.com/office/2011/relationships/chartStyle" Target="style14.xml"/></Relationships>
</file>

<file path=ppt/charts/_rels/chart15.xml.rels><?xml version="1.0" encoding="UTF-8" standalone="yes"?>
<Relationships xmlns="http://schemas.openxmlformats.org/package/2006/relationships"><Relationship Id="rId3" Type="http://schemas.openxmlformats.org/officeDocument/2006/relationships/oleObject" Target="file:///\\Volumes\GoogleDrive\Meine%20Ablage\01_Referate\10_Parldigi\Diagramme.xlsx" TargetMode="External"/><Relationship Id="rId2" Type="http://schemas.microsoft.com/office/2011/relationships/chartColorStyle" Target="colors15.xml"/><Relationship Id="rId1" Type="http://schemas.microsoft.com/office/2011/relationships/chartStyle" Target="style15.xml"/></Relationships>
</file>

<file path=ppt/charts/_rels/chart16.xml.rels><?xml version="1.0" encoding="UTF-8" standalone="yes"?>
<Relationships xmlns="http://schemas.openxmlformats.org/package/2006/relationships"><Relationship Id="rId3" Type="http://schemas.openxmlformats.org/officeDocument/2006/relationships/oleObject" Target="file:///\\Volumes\GoogleDrive\Meine%20Ablage\01_Referate\10_Parldigi\Diagramme.xlsx" TargetMode="External"/><Relationship Id="rId2" Type="http://schemas.microsoft.com/office/2011/relationships/chartColorStyle" Target="colors16.xml"/><Relationship Id="rId1" Type="http://schemas.microsoft.com/office/2011/relationships/chartStyle" Target="style16.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Tabelle1!$B$1</c:f>
              <c:strCache>
                <c:ptCount val="1"/>
                <c:pt idx="0">
                  <c:v>Stromverbrauch (TWH)</c:v>
                </c:pt>
              </c:strCache>
            </c:strRef>
          </c:tx>
          <c:spPr>
            <a:solidFill>
              <a:schemeClr val="accent1"/>
            </a:solidFill>
            <a:ln>
              <a:noFill/>
            </a:ln>
            <a:effectLst/>
          </c:spPr>
          <c:invertIfNegative val="0"/>
          <c:cat>
            <c:numRef>
              <c:f>Tabelle1!$A$2:$A$5</c:f>
              <c:numCache>
                <c:formatCode>General</c:formatCode>
                <c:ptCount val="4"/>
                <c:pt idx="0">
                  <c:v>2007</c:v>
                </c:pt>
                <c:pt idx="1">
                  <c:v>2010</c:v>
                </c:pt>
                <c:pt idx="2">
                  <c:v>2015</c:v>
                </c:pt>
                <c:pt idx="3">
                  <c:v>2020</c:v>
                </c:pt>
              </c:numCache>
            </c:numRef>
          </c:cat>
          <c:val>
            <c:numRef>
              <c:f>Tabelle1!$B$2:$B$5</c:f>
              <c:numCache>
                <c:formatCode>General</c:formatCode>
                <c:ptCount val="4"/>
                <c:pt idx="0">
                  <c:v>710</c:v>
                </c:pt>
                <c:pt idx="1">
                  <c:v>800</c:v>
                </c:pt>
                <c:pt idx="2">
                  <c:v>805</c:v>
                </c:pt>
                <c:pt idx="3">
                  <c:v>916</c:v>
                </c:pt>
              </c:numCache>
            </c:numRef>
          </c:val>
          <c:extLst>
            <c:ext xmlns:c16="http://schemas.microsoft.com/office/drawing/2014/chart" uri="{C3380CC4-5D6E-409C-BE32-E72D297353CC}">
              <c16:uniqueId val="{00000000-866C-C14B-A112-3DB0EEB9D501}"/>
            </c:ext>
          </c:extLst>
        </c:ser>
        <c:dLbls>
          <c:showLegendKey val="0"/>
          <c:showVal val="0"/>
          <c:showCatName val="0"/>
          <c:showSerName val="0"/>
          <c:showPercent val="0"/>
          <c:showBubbleSize val="0"/>
        </c:dLbls>
        <c:gapWidth val="150"/>
        <c:overlap val="100"/>
        <c:axId val="1445332047"/>
        <c:axId val="1499798303"/>
      </c:barChart>
      <c:catAx>
        <c:axId val="1445332047"/>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2000" b="0" i="0" u="none" strike="noStrike" kern="1200" baseline="0">
                <a:solidFill>
                  <a:schemeClr val="tx1"/>
                </a:solidFill>
                <a:latin typeface="Century Gothic" panose="020B0502020202020204" pitchFamily="34" charset="0"/>
                <a:ea typeface="+mn-ea"/>
                <a:cs typeface="+mn-cs"/>
              </a:defRPr>
            </a:pPr>
            <a:endParaRPr lang="en-US"/>
          </a:p>
        </c:txPr>
        <c:crossAx val="1499798303"/>
        <c:crosses val="autoZero"/>
        <c:auto val="1"/>
        <c:lblAlgn val="ctr"/>
        <c:lblOffset val="100"/>
        <c:noMultiLvlLbl val="0"/>
      </c:catAx>
      <c:valAx>
        <c:axId val="1499798303"/>
        <c:scaling>
          <c:orientation val="minMax"/>
          <c:max val="1200"/>
          <c:min val="0"/>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2000" b="0" i="0" u="none" strike="noStrike" kern="1200" baseline="0">
                <a:solidFill>
                  <a:schemeClr val="tx1"/>
                </a:solidFill>
                <a:latin typeface="Century Gothic" panose="020B0502020202020204" pitchFamily="34" charset="0"/>
                <a:ea typeface="+mn-ea"/>
                <a:cs typeface="+mn-cs"/>
              </a:defRPr>
            </a:pPr>
            <a:endParaRPr lang="en-US"/>
          </a:p>
        </c:txPr>
        <c:crossAx val="1445332047"/>
        <c:crosses val="autoZero"/>
        <c:crossBetween val="between"/>
        <c:majorUnit val="25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2000">
          <a:solidFill>
            <a:schemeClr val="tx1"/>
          </a:solidFill>
          <a:latin typeface="Century Gothic" panose="020B0502020202020204" pitchFamily="34" charset="0"/>
        </a:defRPr>
      </a:pPr>
      <a:endParaRPr lang="en-US"/>
    </a:p>
  </c:txPr>
  <c:externalData r:id="rId3">
    <c:autoUpdate val="0"/>
  </c:externalData>
  <c:userShapes r:id="rId4"/>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9826607807465833E-2"/>
          <c:y val="3.4948564350427126E-2"/>
          <c:w val="0.87985992007832459"/>
          <c:h val="0.58258685756482342"/>
        </c:manualLayout>
      </c:layout>
      <c:barChart>
        <c:barDir val="col"/>
        <c:grouping val="stacked"/>
        <c:varyColors val="0"/>
        <c:ser>
          <c:idx val="0"/>
          <c:order val="0"/>
          <c:tx>
            <c:strRef>
              <c:f>Tabelle1!$B$1</c:f>
              <c:strCache>
                <c:ptCount val="1"/>
                <c:pt idx="0">
                  <c:v>Datenreihe 1</c:v>
                </c:pt>
              </c:strCache>
            </c:strRef>
          </c:tx>
          <c:spPr>
            <a:solidFill>
              <a:schemeClr val="accent1"/>
            </a:solidFill>
            <a:ln>
              <a:noFill/>
            </a:ln>
            <a:effectLst/>
          </c:spPr>
          <c:invertIfNegative val="0"/>
          <c:cat>
            <c:strRef>
              <c:f>Tabelle1!$A$2:$A$6</c:f>
              <c:strCache>
                <c:ptCount val="5"/>
                <c:pt idx="0">
                  <c:v>Googl Search</c:v>
                </c:pt>
                <c:pt idx="1">
                  <c:v>ChatGPT</c:v>
                </c:pt>
                <c:pt idx="2">
                  <c:v>Bloom</c:v>
                </c:pt>
                <c:pt idx="3">
                  <c:v>AI-powered Google Search (New State Research)</c:v>
                </c:pt>
                <c:pt idx="4">
                  <c:v>AI-powered Google Search (SemiAnalysis)</c:v>
                </c:pt>
              </c:strCache>
            </c:strRef>
          </c:cat>
          <c:val>
            <c:numRef>
              <c:f>Tabelle1!$B$2:$B$6</c:f>
              <c:numCache>
                <c:formatCode>General</c:formatCode>
                <c:ptCount val="5"/>
                <c:pt idx="0">
                  <c:v>0.28999999999999998</c:v>
                </c:pt>
                <c:pt idx="1">
                  <c:v>2.89</c:v>
                </c:pt>
                <c:pt idx="2">
                  <c:v>3.98</c:v>
                </c:pt>
                <c:pt idx="3">
                  <c:v>6.9</c:v>
                </c:pt>
                <c:pt idx="4">
                  <c:v>8.9</c:v>
                </c:pt>
              </c:numCache>
            </c:numRef>
          </c:val>
          <c:extLst>
            <c:ext xmlns:c16="http://schemas.microsoft.com/office/drawing/2014/chart" uri="{C3380CC4-5D6E-409C-BE32-E72D297353CC}">
              <c16:uniqueId val="{00000000-2D09-084C-B3EB-D043B013AAD1}"/>
            </c:ext>
          </c:extLst>
        </c:ser>
        <c:dLbls>
          <c:showLegendKey val="0"/>
          <c:showVal val="0"/>
          <c:showCatName val="0"/>
          <c:showSerName val="0"/>
          <c:showPercent val="0"/>
          <c:showBubbleSize val="0"/>
        </c:dLbls>
        <c:gapWidth val="150"/>
        <c:overlap val="100"/>
        <c:axId val="2097415423"/>
        <c:axId val="2097767087"/>
      </c:barChart>
      <c:catAx>
        <c:axId val="2097415423"/>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Century Gothic" panose="020B0502020202020204" pitchFamily="34" charset="0"/>
                <a:ea typeface="+mn-ea"/>
                <a:cs typeface="+mn-cs"/>
              </a:defRPr>
            </a:pPr>
            <a:endParaRPr lang="en-US"/>
          </a:p>
        </c:txPr>
        <c:crossAx val="2097767087"/>
        <c:crosses val="autoZero"/>
        <c:auto val="1"/>
        <c:lblAlgn val="ctr"/>
        <c:lblOffset val="100"/>
        <c:noMultiLvlLbl val="0"/>
      </c:catAx>
      <c:valAx>
        <c:axId val="2097767087"/>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2097415423"/>
        <c:crosses val="autoZero"/>
        <c:crossBetween val="between"/>
        <c:majorUnit val="2"/>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Century Gothic" panose="020B0502020202020204" pitchFamily="34" charset="0"/>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Tabelle1!$B$1</c:f>
              <c:strCache>
                <c:ptCount val="1"/>
                <c:pt idx="0">
                  <c:v>Datenreihe 1</c:v>
                </c:pt>
              </c:strCache>
            </c:strRef>
          </c:tx>
          <c:spPr>
            <a:noFill/>
            <a:ln>
              <a:noFill/>
            </a:ln>
            <a:effectLst/>
          </c:spPr>
          <c:invertIfNegative val="0"/>
          <c:cat>
            <c:strRef>
              <c:f>Tabelle1!$A$2:$A$7</c:f>
              <c:strCache>
                <c:ptCount val="6"/>
                <c:pt idx="0">
                  <c:v>Energie</c:v>
                </c:pt>
                <c:pt idx="1">
                  <c:v>Gebäude</c:v>
                </c:pt>
                <c:pt idx="2">
                  <c:v>Industrie</c:v>
                </c:pt>
                <c:pt idx="3">
                  <c:v>Landwirtschaft</c:v>
                </c:pt>
                <c:pt idx="4">
                  <c:v>Verkehr</c:v>
                </c:pt>
                <c:pt idx="5">
                  <c:v>Gesamt</c:v>
                </c:pt>
              </c:strCache>
            </c:strRef>
          </c:cat>
          <c:val>
            <c:numRef>
              <c:f>Tabelle1!$B$2:$B$7</c:f>
              <c:numCache>
                <c:formatCode>General</c:formatCode>
                <c:ptCount val="6"/>
                <c:pt idx="1">
                  <c:v>24.5</c:v>
                </c:pt>
                <c:pt idx="2">
                  <c:v>36.9</c:v>
                </c:pt>
                <c:pt idx="3">
                  <c:v>42.5</c:v>
                </c:pt>
                <c:pt idx="4">
                  <c:v>46</c:v>
                </c:pt>
              </c:numCache>
            </c:numRef>
          </c:val>
          <c:extLst>
            <c:ext xmlns:c16="http://schemas.microsoft.com/office/drawing/2014/chart" uri="{C3380CC4-5D6E-409C-BE32-E72D297353CC}">
              <c16:uniqueId val="{00000000-017B-5F4E-8CA9-82A820E47BDF}"/>
            </c:ext>
          </c:extLst>
        </c:ser>
        <c:ser>
          <c:idx val="1"/>
          <c:order val="1"/>
          <c:tx>
            <c:strRef>
              <c:f>Tabelle1!$C$1</c:f>
              <c:strCache>
                <c:ptCount val="1"/>
                <c:pt idx="0">
                  <c:v>Datenreihe 2</c:v>
                </c:pt>
              </c:strCache>
            </c:strRef>
          </c:tx>
          <c:spPr>
            <a:solidFill>
              <a:schemeClr val="accent2"/>
            </a:solidFill>
            <a:ln>
              <a:noFill/>
            </a:ln>
            <a:effectLst/>
          </c:spPr>
          <c:invertIfNegative val="0"/>
          <c:dPt>
            <c:idx val="5"/>
            <c:invertIfNegative val="0"/>
            <c:bubble3D val="0"/>
            <c:spPr>
              <a:solidFill>
                <a:schemeClr val="accent1"/>
              </a:solidFill>
              <a:ln>
                <a:noFill/>
              </a:ln>
              <a:effectLst/>
            </c:spPr>
            <c:extLst>
              <c:ext xmlns:c16="http://schemas.microsoft.com/office/drawing/2014/chart" uri="{C3380CC4-5D6E-409C-BE32-E72D297353CC}">
                <c16:uniqueId val="{00000002-017B-5F4E-8CA9-82A820E47BDF}"/>
              </c:ext>
            </c:extLst>
          </c:dPt>
          <c:cat>
            <c:strRef>
              <c:f>Tabelle1!$A$2:$A$7</c:f>
              <c:strCache>
                <c:ptCount val="6"/>
                <c:pt idx="0">
                  <c:v>Energie</c:v>
                </c:pt>
                <c:pt idx="1">
                  <c:v>Gebäude</c:v>
                </c:pt>
                <c:pt idx="2">
                  <c:v>Industrie</c:v>
                </c:pt>
                <c:pt idx="3">
                  <c:v>Landwirtschaft</c:v>
                </c:pt>
                <c:pt idx="4">
                  <c:v>Verkehr</c:v>
                </c:pt>
                <c:pt idx="5">
                  <c:v>Gesamt</c:v>
                </c:pt>
              </c:strCache>
            </c:strRef>
          </c:cat>
          <c:val>
            <c:numRef>
              <c:f>Tabelle1!$C$2:$C$7</c:f>
              <c:numCache>
                <c:formatCode>General</c:formatCode>
                <c:ptCount val="6"/>
                <c:pt idx="0">
                  <c:v>24.5</c:v>
                </c:pt>
                <c:pt idx="1">
                  <c:v>12.4</c:v>
                </c:pt>
                <c:pt idx="2">
                  <c:v>5.6</c:v>
                </c:pt>
                <c:pt idx="3">
                  <c:v>3.5</c:v>
                </c:pt>
                <c:pt idx="4">
                  <c:v>3.5</c:v>
                </c:pt>
                <c:pt idx="5">
                  <c:v>49.5</c:v>
                </c:pt>
              </c:numCache>
            </c:numRef>
          </c:val>
          <c:extLst>
            <c:ext xmlns:c16="http://schemas.microsoft.com/office/drawing/2014/chart" uri="{C3380CC4-5D6E-409C-BE32-E72D297353CC}">
              <c16:uniqueId val="{00000003-017B-5F4E-8CA9-82A820E47BDF}"/>
            </c:ext>
          </c:extLst>
        </c:ser>
        <c:ser>
          <c:idx val="2"/>
          <c:order val="2"/>
          <c:tx>
            <c:strRef>
              <c:f>Tabelle1!$D$1</c:f>
              <c:strCache>
                <c:ptCount val="1"/>
                <c:pt idx="0">
                  <c:v>Datenreihe 3</c:v>
                </c:pt>
              </c:strCache>
            </c:strRef>
          </c:tx>
          <c:spPr>
            <a:solidFill>
              <a:schemeClr val="accent3"/>
            </a:solidFill>
            <a:ln>
              <a:noFill/>
            </a:ln>
            <a:effectLst/>
          </c:spPr>
          <c:invertIfNegative val="0"/>
          <c:cat>
            <c:strRef>
              <c:f>Tabelle1!$A$2:$A$7</c:f>
              <c:strCache>
                <c:ptCount val="6"/>
                <c:pt idx="0">
                  <c:v>Energie</c:v>
                </c:pt>
                <c:pt idx="1">
                  <c:v>Gebäude</c:v>
                </c:pt>
                <c:pt idx="2">
                  <c:v>Industrie</c:v>
                </c:pt>
                <c:pt idx="3">
                  <c:v>Landwirtschaft</c:v>
                </c:pt>
                <c:pt idx="4">
                  <c:v>Verkehr</c:v>
                </c:pt>
                <c:pt idx="5">
                  <c:v>Gesamt</c:v>
                </c:pt>
              </c:strCache>
            </c:strRef>
          </c:cat>
          <c:val>
            <c:numRef>
              <c:f>Tabelle1!$D$2:$D$7</c:f>
              <c:numCache>
                <c:formatCode>General</c:formatCode>
                <c:ptCount val="6"/>
              </c:numCache>
            </c:numRef>
          </c:val>
          <c:extLst>
            <c:ext xmlns:c16="http://schemas.microsoft.com/office/drawing/2014/chart" uri="{C3380CC4-5D6E-409C-BE32-E72D297353CC}">
              <c16:uniqueId val="{00000004-017B-5F4E-8CA9-82A820E47BDF}"/>
            </c:ext>
          </c:extLst>
        </c:ser>
        <c:ser>
          <c:idx val="3"/>
          <c:order val="3"/>
          <c:tx>
            <c:strRef>
              <c:f>Tabelle1!$E$1</c:f>
              <c:strCache>
                <c:ptCount val="1"/>
                <c:pt idx="0">
                  <c:v>Datenreihe 4</c:v>
                </c:pt>
              </c:strCache>
            </c:strRef>
          </c:tx>
          <c:spPr>
            <a:solidFill>
              <a:schemeClr val="accent4"/>
            </a:solidFill>
            <a:ln>
              <a:noFill/>
            </a:ln>
            <a:effectLst/>
          </c:spPr>
          <c:invertIfNegative val="0"/>
          <c:cat>
            <c:strRef>
              <c:f>Tabelle1!$A$2:$A$7</c:f>
              <c:strCache>
                <c:ptCount val="6"/>
                <c:pt idx="0">
                  <c:v>Energie</c:v>
                </c:pt>
                <c:pt idx="1">
                  <c:v>Gebäude</c:v>
                </c:pt>
                <c:pt idx="2">
                  <c:v>Industrie</c:v>
                </c:pt>
                <c:pt idx="3">
                  <c:v>Landwirtschaft</c:v>
                </c:pt>
                <c:pt idx="4">
                  <c:v>Verkehr</c:v>
                </c:pt>
                <c:pt idx="5">
                  <c:v>Gesamt</c:v>
                </c:pt>
              </c:strCache>
            </c:strRef>
          </c:cat>
          <c:val>
            <c:numRef>
              <c:f>Tabelle1!$E$2:$E$7</c:f>
              <c:numCache>
                <c:formatCode>General</c:formatCode>
                <c:ptCount val="6"/>
              </c:numCache>
            </c:numRef>
          </c:val>
          <c:extLst>
            <c:ext xmlns:c16="http://schemas.microsoft.com/office/drawing/2014/chart" uri="{C3380CC4-5D6E-409C-BE32-E72D297353CC}">
              <c16:uniqueId val="{00000005-017B-5F4E-8CA9-82A820E47BDF}"/>
            </c:ext>
          </c:extLst>
        </c:ser>
        <c:ser>
          <c:idx val="4"/>
          <c:order val="4"/>
          <c:tx>
            <c:strRef>
              <c:f>Tabelle1!$F$1</c:f>
              <c:strCache>
                <c:ptCount val="1"/>
                <c:pt idx="0">
                  <c:v>Datenreihe 5</c:v>
                </c:pt>
              </c:strCache>
            </c:strRef>
          </c:tx>
          <c:spPr>
            <a:solidFill>
              <a:schemeClr val="accent5"/>
            </a:solidFill>
            <a:ln>
              <a:noFill/>
            </a:ln>
            <a:effectLst/>
          </c:spPr>
          <c:invertIfNegative val="0"/>
          <c:cat>
            <c:strRef>
              <c:f>Tabelle1!$A$2:$A$7</c:f>
              <c:strCache>
                <c:ptCount val="6"/>
                <c:pt idx="0">
                  <c:v>Energie</c:v>
                </c:pt>
                <c:pt idx="1">
                  <c:v>Gebäude</c:v>
                </c:pt>
                <c:pt idx="2">
                  <c:v>Industrie</c:v>
                </c:pt>
                <c:pt idx="3">
                  <c:v>Landwirtschaft</c:v>
                </c:pt>
                <c:pt idx="4">
                  <c:v>Verkehr</c:v>
                </c:pt>
                <c:pt idx="5">
                  <c:v>Gesamt</c:v>
                </c:pt>
              </c:strCache>
            </c:strRef>
          </c:cat>
          <c:val>
            <c:numRef>
              <c:f>Tabelle1!$F$2:$F$7</c:f>
              <c:numCache>
                <c:formatCode>General</c:formatCode>
                <c:ptCount val="6"/>
              </c:numCache>
            </c:numRef>
          </c:val>
          <c:extLst>
            <c:ext xmlns:c16="http://schemas.microsoft.com/office/drawing/2014/chart" uri="{C3380CC4-5D6E-409C-BE32-E72D297353CC}">
              <c16:uniqueId val="{00000006-017B-5F4E-8CA9-82A820E47BDF}"/>
            </c:ext>
          </c:extLst>
        </c:ser>
        <c:dLbls>
          <c:showLegendKey val="0"/>
          <c:showVal val="0"/>
          <c:showCatName val="0"/>
          <c:showSerName val="0"/>
          <c:showPercent val="0"/>
          <c:showBubbleSize val="0"/>
        </c:dLbls>
        <c:gapWidth val="150"/>
        <c:overlap val="100"/>
        <c:axId val="1506596223"/>
        <c:axId val="1506109855"/>
      </c:barChart>
      <c:catAx>
        <c:axId val="1506596223"/>
        <c:scaling>
          <c:orientation val="minMax"/>
        </c:scaling>
        <c:delete val="1"/>
        <c:axPos val="b"/>
        <c:numFmt formatCode="General" sourceLinked="1"/>
        <c:majorTickMark val="none"/>
        <c:minorTickMark val="none"/>
        <c:tickLblPos val="nextTo"/>
        <c:crossAx val="1506109855"/>
        <c:crosses val="autoZero"/>
        <c:auto val="1"/>
        <c:lblAlgn val="ctr"/>
        <c:lblOffset val="100"/>
        <c:noMultiLvlLbl val="0"/>
      </c:catAx>
      <c:valAx>
        <c:axId val="1506109855"/>
        <c:scaling>
          <c:orientation val="minMax"/>
          <c:max val="50"/>
        </c:scaling>
        <c:delete val="0"/>
        <c:axPos val="l"/>
        <c:numFmt formatCode="General" sourceLinked="1"/>
        <c:majorTickMark val="none"/>
        <c:minorTickMark val="none"/>
        <c:tickLblPos val="nextTo"/>
        <c:spPr>
          <a:noFill/>
          <a:ln w="19050">
            <a:solidFill>
              <a:schemeClr val="tx1"/>
            </a:solidFill>
          </a:ln>
          <a:effectLst/>
        </c:spPr>
        <c:txPr>
          <a:bodyPr rot="-60000000" spcFirstLastPara="1" vertOverflow="ellipsis" vert="horz" wrap="square" anchor="ctr" anchorCtr="1"/>
          <a:lstStyle/>
          <a:p>
            <a:pPr>
              <a:defRPr sz="1600" b="0" i="0" u="none" strike="noStrike" kern="1200" baseline="0">
                <a:solidFill>
                  <a:schemeClr val="tx1"/>
                </a:solidFill>
                <a:latin typeface="Century Gothic" panose="020B0502020202020204" pitchFamily="34" charset="0"/>
                <a:ea typeface="+mn-ea"/>
                <a:cs typeface="+mn-cs"/>
              </a:defRPr>
            </a:pPr>
            <a:endParaRPr lang="en-US"/>
          </a:p>
        </c:txPr>
        <c:crossAx val="1506596223"/>
        <c:crosses val="autoZero"/>
        <c:crossBetween val="between"/>
        <c:majorUnit val="1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2000">
          <a:latin typeface="Century Gothic" panose="020B0502020202020204" pitchFamily="34" charset="0"/>
        </a:defRPr>
      </a:pPr>
      <a:endParaRPr lang="en-US"/>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Tabelle1!$B$1</c:f>
              <c:strCache>
                <c:ptCount val="1"/>
                <c:pt idx="0">
                  <c:v>Datenreihe 1</c:v>
                </c:pt>
              </c:strCache>
            </c:strRef>
          </c:tx>
          <c:spPr>
            <a:noFill/>
            <a:ln>
              <a:noFill/>
            </a:ln>
            <a:effectLst/>
          </c:spPr>
          <c:invertIfNegative val="0"/>
          <c:cat>
            <c:strRef>
              <c:f>Tabelle1!$A$2:$A$7</c:f>
              <c:strCache>
                <c:ptCount val="6"/>
                <c:pt idx="0">
                  <c:v>Energie</c:v>
                </c:pt>
                <c:pt idx="1">
                  <c:v>Gebäude</c:v>
                </c:pt>
                <c:pt idx="2">
                  <c:v>Industrie</c:v>
                </c:pt>
                <c:pt idx="3">
                  <c:v>Landwirtschaft</c:v>
                </c:pt>
                <c:pt idx="4">
                  <c:v>Verkehr</c:v>
                </c:pt>
                <c:pt idx="5">
                  <c:v>Gesamt</c:v>
                </c:pt>
              </c:strCache>
            </c:strRef>
          </c:cat>
          <c:val>
            <c:numRef>
              <c:f>Tabelle1!$B$2:$B$7</c:f>
              <c:numCache>
                <c:formatCode>General</c:formatCode>
                <c:ptCount val="6"/>
                <c:pt idx="1">
                  <c:v>24.5</c:v>
                </c:pt>
                <c:pt idx="2">
                  <c:v>36.9</c:v>
                </c:pt>
                <c:pt idx="3">
                  <c:v>42.5</c:v>
                </c:pt>
                <c:pt idx="4">
                  <c:v>46</c:v>
                </c:pt>
              </c:numCache>
            </c:numRef>
          </c:val>
          <c:extLst>
            <c:ext xmlns:c16="http://schemas.microsoft.com/office/drawing/2014/chart" uri="{C3380CC4-5D6E-409C-BE32-E72D297353CC}">
              <c16:uniqueId val="{00000000-318E-BE4B-A28C-0305195588F9}"/>
            </c:ext>
          </c:extLst>
        </c:ser>
        <c:ser>
          <c:idx val="1"/>
          <c:order val="1"/>
          <c:tx>
            <c:strRef>
              <c:f>Tabelle1!$C$1</c:f>
              <c:strCache>
                <c:ptCount val="1"/>
                <c:pt idx="0">
                  <c:v>Datenreihe 2</c:v>
                </c:pt>
              </c:strCache>
            </c:strRef>
          </c:tx>
          <c:spPr>
            <a:solidFill>
              <a:schemeClr val="accent2"/>
            </a:solidFill>
            <a:ln>
              <a:noFill/>
            </a:ln>
            <a:effectLst/>
          </c:spPr>
          <c:invertIfNegative val="0"/>
          <c:dPt>
            <c:idx val="5"/>
            <c:invertIfNegative val="0"/>
            <c:bubble3D val="0"/>
            <c:spPr>
              <a:solidFill>
                <a:schemeClr val="accent1"/>
              </a:solidFill>
              <a:ln>
                <a:noFill/>
              </a:ln>
              <a:effectLst/>
            </c:spPr>
            <c:extLst>
              <c:ext xmlns:c16="http://schemas.microsoft.com/office/drawing/2014/chart" uri="{C3380CC4-5D6E-409C-BE32-E72D297353CC}">
                <c16:uniqueId val="{00000005-318E-BE4B-A28C-0305195588F9}"/>
              </c:ext>
            </c:extLst>
          </c:dPt>
          <c:cat>
            <c:strRef>
              <c:f>Tabelle1!$A$2:$A$7</c:f>
              <c:strCache>
                <c:ptCount val="6"/>
                <c:pt idx="0">
                  <c:v>Energie</c:v>
                </c:pt>
                <c:pt idx="1">
                  <c:v>Gebäude</c:v>
                </c:pt>
                <c:pt idx="2">
                  <c:v>Industrie</c:v>
                </c:pt>
                <c:pt idx="3">
                  <c:v>Landwirtschaft</c:v>
                </c:pt>
                <c:pt idx="4">
                  <c:v>Verkehr</c:v>
                </c:pt>
                <c:pt idx="5">
                  <c:v>Gesamt</c:v>
                </c:pt>
              </c:strCache>
            </c:strRef>
          </c:cat>
          <c:val>
            <c:numRef>
              <c:f>Tabelle1!$C$2:$C$7</c:f>
              <c:numCache>
                <c:formatCode>General</c:formatCode>
                <c:ptCount val="6"/>
                <c:pt idx="0">
                  <c:v>24.5</c:v>
                </c:pt>
                <c:pt idx="1">
                  <c:v>12.4</c:v>
                </c:pt>
                <c:pt idx="2">
                  <c:v>5.6</c:v>
                </c:pt>
                <c:pt idx="3">
                  <c:v>3.5</c:v>
                </c:pt>
                <c:pt idx="4">
                  <c:v>3.5</c:v>
                </c:pt>
                <c:pt idx="5">
                  <c:v>49.5</c:v>
                </c:pt>
              </c:numCache>
            </c:numRef>
          </c:val>
          <c:extLst>
            <c:ext xmlns:c16="http://schemas.microsoft.com/office/drawing/2014/chart" uri="{C3380CC4-5D6E-409C-BE32-E72D297353CC}">
              <c16:uniqueId val="{00000001-318E-BE4B-A28C-0305195588F9}"/>
            </c:ext>
          </c:extLst>
        </c:ser>
        <c:ser>
          <c:idx val="2"/>
          <c:order val="2"/>
          <c:tx>
            <c:strRef>
              <c:f>Tabelle1!$D$1</c:f>
              <c:strCache>
                <c:ptCount val="1"/>
                <c:pt idx="0">
                  <c:v>Datenreihe 3</c:v>
                </c:pt>
              </c:strCache>
            </c:strRef>
          </c:tx>
          <c:spPr>
            <a:solidFill>
              <a:schemeClr val="accent3"/>
            </a:solidFill>
            <a:ln>
              <a:noFill/>
            </a:ln>
            <a:effectLst/>
          </c:spPr>
          <c:invertIfNegative val="0"/>
          <c:cat>
            <c:strRef>
              <c:f>Tabelle1!$A$2:$A$7</c:f>
              <c:strCache>
                <c:ptCount val="6"/>
                <c:pt idx="0">
                  <c:v>Energie</c:v>
                </c:pt>
                <c:pt idx="1">
                  <c:v>Gebäude</c:v>
                </c:pt>
                <c:pt idx="2">
                  <c:v>Industrie</c:v>
                </c:pt>
                <c:pt idx="3">
                  <c:v>Landwirtschaft</c:v>
                </c:pt>
                <c:pt idx="4">
                  <c:v>Verkehr</c:v>
                </c:pt>
                <c:pt idx="5">
                  <c:v>Gesamt</c:v>
                </c:pt>
              </c:strCache>
            </c:strRef>
          </c:cat>
          <c:val>
            <c:numRef>
              <c:f>Tabelle1!$D$2:$D$7</c:f>
              <c:numCache>
                <c:formatCode>General</c:formatCode>
                <c:ptCount val="6"/>
              </c:numCache>
            </c:numRef>
          </c:val>
          <c:extLst>
            <c:ext xmlns:c16="http://schemas.microsoft.com/office/drawing/2014/chart" uri="{C3380CC4-5D6E-409C-BE32-E72D297353CC}">
              <c16:uniqueId val="{00000002-318E-BE4B-A28C-0305195588F9}"/>
            </c:ext>
          </c:extLst>
        </c:ser>
        <c:ser>
          <c:idx val="3"/>
          <c:order val="3"/>
          <c:tx>
            <c:strRef>
              <c:f>Tabelle1!$E$1</c:f>
              <c:strCache>
                <c:ptCount val="1"/>
                <c:pt idx="0">
                  <c:v>Datenreihe 4</c:v>
                </c:pt>
              </c:strCache>
            </c:strRef>
          </c:tx>
          <c:spPr>
            <a:solidFill>
              <a:schemeClr val="accent4"/>
            </a:solidFill>
            <a:ln>
              <a:noFill/>
            </a:ln>
            <a:effectLst/>
          </c:spPr>
          <c:invertIfNegative val="0"/>
          <c:cat>
            <c:strRef>
              <c:f>Tabelle1!$A$2:$A$7</c:f>
              <c:strCache>
                <c:ptCount val="6"/>
                <c:pt idx="0">
                  <c:v>Energie</c:v>
                </c:pt>
                <c:pt idx="1">
                  <c:v>Gebäude</c:v>
                </c:pt>
                <c:pt idx="2">
                  <c:v>Industrie</c:v>
                </c:pt>
                <c:pt idx="3">
                  <c:v>Landwirtschaft</c:v>
                </c:pt>
                <c:pt idx="4">
                  <c:v>Verkehr</c:v>
                </c:pt>
                <c:pt idx="5">
                  <c:v>Gesamt</c:v>
                </c:pt>
              </c:strCache>
            </c:strRef>
          </c:cat>
          <c:val>
            <c:numRef>
              <c:f>Tabelle1!$E$2:$E$7</c:f>
              <c:numCache>
                <c:formatCode>General</c:formatCode>
                <c:ptCount val="6"/>
              </c:numCache>
            </c:numRef>
          </c:val>
          <c:extLst>
            <c:ext xmlns:c16="http://schemas.microsoft.com/office/drawing/2014/chart" uri="{C3380CC4-5D6E-409C-BE32-E72D297353CC}">
              <c16:uniqueId val="{00000003-318E-BE4B-A28C-0305195588F9}"/>
            </c:ext>
          </c:extLst>
        </c:ser>
        <c:ser>
          <c:idx val="4"/>
          <c:order val="4"/>
          <c:tx>
            <c:strRef>
              <c:f>Tabelle1!$F$1</c:f>
              <c:strCache>
                <c:ptCount val="1"/>
                <c:pt idx="0">
                  <c:v>Datenreihe 5</c:v>
                </c:pt>
              </c:strCache>
            </c:strRef>
          </c:tx>
          <c:spPr>
            <a:solidFill>
              <a:schemeClr val="accent5"/>
            </a:solidFill>
            <a:ln>
              <a:noFill/>
            </a:ln>
            <a:effectLst/>
          </c:spPr>
          <c:invertIfNegative val="0"/>
          <c:cat>
            <c:strRef>
              <c:f>Tabelle1!$A$2:$A$7</c:f>
              <c:strCache>
                <c:ptCount val="6"/>
                <c:pt idx="0">
                  <c:v>Energie</c:v>
                </c:pt>
                <c:pt idx="1">
                  <c:v>Gebäude</c:v>
                </c:pt>
                <c:pt idx="2">
                  <c:v>Industrie</c:v>
                </c:pt>
                <c:pt idx="3">
                  <c:v>Landwirtschaft</c:v>
                </c:pt>
                <c:pt idx="4">
                  <c:v>Verkehr</c:v>
                </c:pt>
                <c:pt idx="5">
                  <c:v>Gesamt</c:v>
                </c:pt>
              </c:strCache>
            </c:strRef>
          </c:cat>
          <c:val>
            <c:numRef>
              <c:f>Tabelle1!$F$2:$F$7</c:f>
              <c:numCache>
                <c:formatCode>General</c:formatCode>
                <c:ptCount val="6"/>
              </c:numCache>
            </c:numRef>
          </c:val>
          <c:extLst>
            <c:ext xmlns:c16="http://schemas.microsoft.com/office/drawing/2014/chart" uri="{C3380CC4-5D6E-409C-BE32-E72D297353CC}">
              <c16:uniqueId val="{00000004-318E-BE4B-A28C-0305195588F9}"/>
            </c:ext>
          </c:extLst>
        </c:ser>
        <c:dLbls>
          <c:showLegendKey val="0"/>
          <c:showVal val="0"/>
          <c:showCatName val="0"/>
          <c:showSerName val="0"/>
          <c:showPercent val="0"/>
          <c:showBubbleSize val="0"/>
        </c:dLbls>
        <c:gapWidth val="150"/>
        <c:overlap val="100"/>
        <c:axId val="1506596223"/>
        <c:axId val="1506109855"/>
      </c:barChart>
      <c:catAx>
        <c:axId val="1506596223"/>
        <c:scaling>
          <c:orientation val="minMax"/>
        </c:scaling>
        <c:delete val="1"/>
        <c:axPos val="b"/>
        <c:numFmt formatCode="General" sourceLinked="1"/>
        <c:majorTickMark val="none"/>
        <c:minorTickMark val="none"/>
        <c:tickLblPos val="nextTo"/>
        <c:crossAx val="1506109855"/>
        <c:crosses val="autoZero"/>
        <c:auto val="1"/>
        <c:lblAlgn val="ctr"/>
        <c:lblOffset val="100"/>
        <c:noMultiLvlLbl val="0"/>
      </c:catAx>
      <c:valAx>
        <c:axId val="1506109855"/>
        <c:scaling>
          <c:orientation val="minMax"/>
          <c:max val="50"/>
        </c:scaling>
        <c:delete val="0"/>
        <c:axPos val="l"/>
        <c:numFmt formatCode="General" sourceLinked="1"/>
        <c:majorTickMark val="none"/>
        <c:minorTickMark val="none"/>
        <c:tickLblPos val="nextTo"/>
        <c:spPr>
          <a:noFill/>
          <a:ln w="19050">
            <a:solidFill>
              <a:schemeClr val="tx1"/>
            </a:solidFill>
          </a:ln>
          <a:effectLst/>
        </c:spPr>
        <c:txPr>
          <a:bodyPr rot="-60000000" spcFirstLastPara="1" vertOverflow="ellipsis" vert="horz" wrap="square" anchor="ctr" anchorCtr="1"/>
          <a:lstStyle/>
          <a:p>
            <a:pPr>
              <a:defRPr sz="1600" b="0" i="0" u="none" strike="noStrike" kern="1200" baseline="0">
                <a:solidFill>
                  <a:schemeClr val="tx1"/>
                </a:solidFill>
                <a:latin typeface="Century Gothic" panose="020B0502020202020204" pitchFamily="34" charset="0"/>
                <a:ea typeface="+mn-ea"/>
                <a:cs typeface="+mn-cs"/>
              </a:defRPr>
            </a:pPr>
            <a:endParaRPr lang="en-US"/>
          </a:p>
        </c:txPr>
        <c:crossAx val="1506596223"/>
        <c:crosses val="autoZero"/>
        <c:crossBetween val="between"/>
        <c:majorUnit val="1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2000">
          <a:latin typeface="Century Gothic" panose="020B0502020202020204" pitchFamily="34" charset="0"/>
        </a:defRPr>
      </a:pPr>
      <a:endParaRPr lang="en-US"/>
    </a:p>
  </c:txPr>
  <c:externalData r:id="rId3">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Tabelle1!$B$1</c:f>
              <c:strCache>
                <c:ptCount val="1"/>
                <c:pt idx="0">
                  <c:v>Datenreihe 1</c:v>
                </c:pt>
              </c:strCache>
            </c:strRef>
          </c:tx>
          <c:spPr>
            <a:noFill/>
            <a:ln>
              <a:noFill/>
            </a:ln>
            <a:effectLst/>
          </c:spPr>
          <c:invertIfNegative val="0"/>
          <c:cat>
            <c:strRef>
              <c:f>Tabelle1!$A$2:$A$7</c:f>
              <c:strCache>
                <c:ptCount val="6"/>
                <c:pt idx="0">
                  <c:v>Energie</c:v>
                </c:pt>
                <c:pt idx="1">
                  <c:v>Gebäude</c:v>
                </c:pt>
                <c:pt idx="2">
                  <c:v>Industrie</c:v>
                </c:pt>
                <c:pt idx="3">
                  <c:v>Landwirtschaft</c:v>
                </c:pt>
                <c:pt idx="4">
                  <c:v>Verkehr</c:v>
                </c:pt>
                <c:pt idx="5">
                  <c:v>Gesamt</c:v>
                </c:pt>
              </c:strCache>
            </c:strRef>
          </c:cat>
          <c:val>
            <c:numRef>
              <c:f>Tabelle1!$B$2:$B$7</c:f>
              <c:numCache>
                <c:formatCode>General</c:formatCode>
                <c:ptCount val="6"/>
                <c:pt idx="1">
                  <c:v>26.4</c:v>
                </c:pt>
                <c:pt idx="2">
                  <c:v>44.7</c:v>
                </c:pt>
                <c:pt idx="3">
                  <c:v>57.400000000000006</c:v>
                </c:pt>
                <c:pt idx="4">
                  <c:v>63.400000000000006</c:v>
                </c:pt>
              </c:numCache>
            </c:numRef>
          </c:val>
          <c:extLst>
            <c:ext xmlns:c16="http://schemas.microsoft.com/office/drawing/2014/chart" uri="{C3380CC4-5D6E-409C-BE32-E72D297353CC}">
              <c16:uniqueId val="{00000000-318E-BE4B-A28C-0305195588F9}"/>
            </c:ext>
          </c:extLst>
        </c:ser>
        <c:ser>
          <c:idx val="1"/>
          <c:order val="1"/>
          <c:tx>
            <c:strRef>
              <c:f>Tabelle1!$C$1</c:f>
              <c:strCache>
                <c:ptCount val="1"/>
                <c:pt idx="0">
                  <c:v>Datenreihe 2</c:v>
                </c:pt>
              </c:strCache>
            </c:strRef>
          </c:tx>
          <c:spPr>
            <a:solidFill>
              <a:schemeClr val="accent2"/>
            </a:solidFill>
            <a:ln>
              <a:noFill/>
            </a:ln>
            <a:effectLst/>
          </c:spPr>
          <c:invertIfNegative val="0"/>
          <c:dPt>
            <c:idx val="5"/>
            <c:invertIfNegative val="0"/>
            <c:bubble3D val="0"/>
            <c:spPr>
              <a:solidFill>
                <a:schemeClr val="accent1"/>
              </a:solidFill>
              <a:ln>
                <a:noFill/>
              </a:ln>
              <a:effectLst/>
            </c:spPr>
            <c:extLst>
              <c:ext xmlns:c16="http://schemas.microsoft.com/office/drawing/2014/chart" uri="{C3380CC4-5D6E-409C-BE32-E72D297353CC}">
                <c16:uniqueId val="{00000005-318E-BE4B-A28C-0305195588F9}"/>
              </c:ext>
            </c:extLst>
          </c:dPt>
          <c:cat>
            <c:strRef>
              <c:f>Tabelle1!$A$2:$A$7</c:f>
              <c:strCache>
                <c:ptCount val="6"/>
                <c:pt idx="0">
                  <c:v>Energie</c:v>
                </c:pt>
                <c:pt idx="1">
                  <c:v>Gebäude</c:v>
                </c:pt>
                <c:pt idx="2">
                  <c:v>Industrie</c:v>
                </c:pt>
                <c:pt idx="3">
                  <c:v>Landwirtschaft</c:v>
                </c:pt>
                <c:pt idx="4">
                  <c:v>Verkehr</c:v>
                </c:pt>
                <c:pt idx="5">
                  <c:v>Gesamt</c:v>
                </c:pt>
              </c:strCache>
            </c:strRef>
          </c:cat>
          <c:val>
            <c:numRef>
              <c:f>Tabelle1!$C$2:$C$7</c:f>
              <c:numCache>
                <c:formatCode>General</c:formatCode>
                <c:ptCount val="6"/>
                <c:pt idx="0">
                  <c:v>26.4</c:v>
                </c:pt>
                <c:pt idx="1">
                  <c:v>18.3</c:v>
                </c:pt>
                <c:pt idx="2">
                  <c:v>12.7</c:v>
                </c:pt>
                <c:pt idx="3">
                  <c:v>6</c:v>
                </c:pt>
                <c:pt idx="4">
                  <c:v>9.3000000000000007</c:v>
                </c:pt>
                <c:pt idx="5">
                  <c:v>72.400000000000006</c:v>
                </c:pt>
              </c:numCache>
            </c:numRef>
          </c:val>
          <c:extLst>
            <c:ext xmlns:c16="http://schemas.microsoft.com/office/drawing/2014/chart" uri="{C3380CC4-5D6E-409C-BE32-E72D297353CC}">
              <c16:uniqueId val="{00000001-318E-BE4B-A28C-0305195588F9}"/>
            </c:ext>
          </c:extLst>
        </c:ser>
        <c:ser>
          <c:idx val="2"/>
          <c:order val="2"/>
          <c:tx>
            <c:strRef>
              <c:f>Tabelle1!$D$1</c:f>
              <c:strCache>
                <c:ptCount val="1"/>
                <c:pt idx="0">
                  <c:v>Datenreihe 3</c:v>
                </c:pt>
              </c:strCache>
            </c:strRef>
          </c:tx>
          <c:spPr>
            <a:solidFill>
              <a:schemeClr val="accent3"/>
            </a:solidFill>
            <a:ln>
              <a:noFill/>
            </a:ln>
            <a:effectLst/>
          </c:spPr>
          <c:invertIfNegative val="0"/>
          <c:cat>
            <c:strRef>
              <c:f>Tabelle1!$A$2:$A$7</c:f>
              <c:strCache>
                <c:ptCount val="6"/>
                <c:pt idx="0">
                  <c:v>Energie</c:v>
                </c:pt>
                <c:pt idx="1">
                  <c:v>Gebäude</c:v>
                </c:pt>
                <c:pt idx="2">
                  <c:v>Industrie</c:v>
                </c:pt>
                <c:pt idx="3">
                  <c:v>Landwirtschaft</c:v>
                </c:pt>
                <c:pt idx="4">
                  <c:v>Verkehr</c:v>
                </c:pt>
                <c:pt idx="5">
                  <c:v>Gesamt</c:v>
                </c:pt>
              </c:strCache>
            </c:strRef>
          </c:cat>
          <c:val>
            <c:numRef>
              <c:f>Tabelle1!$D$2:$D$7</c:f>
              <c:numCache>
                <c:formatCode>General</c:formatCode>
                <c:ptCount val="6"/>
              </c:numCache>
            </c:numRef>
          </c:val>
          <c:extLst>
            <c:ext xmlns:c16="http://schemas.microsoft.com/office/drawing/2014/chart" uri="{C3380CC4-5D6E-409C-BE32-E72D297353CC}">
              <c16:uniqueId val="{00000002-318E-BE4B-A28C-0305195588F9}"/>
            </c:ext>
          </c:extLst>
        </c:ser>
        <c:ser>
          <c:idx val="3"/>
          <c:order val="3"/>
          <c:tx>
            <c:strRef>
              <c:f>Tabelle1!$E$1</c:f>
              <c:strCache>
                <c:ptCount val="1"/>
                <c:pt idx="0">
                  <c:v>Datenreihe 4</c:v>
                </c:pt>
              </c:strCache>
            </c:strRef>
          </c:tx>
          <c:spPr>
            <a:solidFill>
              <a:schemeClr val="accent4"/>
            </a:solidFill>
            <a:ln>
              <a:noFill/>
            </a:ln>
            <a:effectLst/>
          </c:spPr>
          <c:invertIfNegative val="0"/>
          <c:cat>
            <c:strRef>
              <c:f>Tabelle1!$A$2:$A$7</c:f>
              <c:strCache>
                <c:ptCount val="6"/>
                <c:pt idx="0">
                  <c:v>Energie</c:v>
                </c:pt>
                <c:pt idx="1">
                  <c:v>Gebäude</c:v>
                </c:pt>
                <c:pt idx="2">
                  <c:v>Industrie</c:v>
                </c:pt>
                <c:pt idx="3">
                  <c:v>Landwirtschaft</c:v>
                </c:pt>
                <c:pt idx="4">
                  <c:v>Verkehr</c:v>
                </c:pt>
                <c:pt idx="5">
                  <c:v>Gesamt</c:v>
                </c:pt>
              </c:strCache>
            </c:strRef>
          </c:cat>
          <c:val>
            <c:numRef>
              <c:f>Tabelle1!$E$2:$E$7</c:f>
              <c:numCache>
                <c:formatCode>General</c:formatCode>
                <c:ptCount val="6"/>
              </c:numCache>
            </c:numRef>
          </c:val>
          <c:extLst>
            <c:ext xmlns:c16="http://schemas.microsoft.com/office/drawing/2014/chart" uri="{C3380CC4-5D6E-409C-BE32-E72D297353CC}">
              <c16:uniqueId val="{00000003-318E-BE4B-A28C-0305195588F9}"/>
            </c:ext>
          </c:extLst>
        </c:ser>
        <c:ser>
          <c:idx val="4"/>
          <c:order val="4"/>
          <c:tx>
            <c:strRef>
              <c:f>Tabelle1!$F$1</c:f>
              <c:strCache>
                <c:ptCount val="1"/>
                <c:pt idx="0">
                  <c:v>Datenreihe 5</c:v>
                </c:pt>
              </c:strCache>
            </c:strRef>
          </c:tx>
          <c:spPr>
            <a:solidFill>
              <a:schemeClr val="accent5"/>
            </a:solidFill>
            <a:ln>
              <a:noFill/>
            </a:ln>
            <a:effectLst/>
          </c:spPr>
          <c:invertIfNegative val="0"/>
          <c:cat>
            <c:strRef>
              <c:f>Tabelle1!$A$2:$A$7</c:f>
              <c:strCache>
                <c:ptCount val="6"/>
                <c:pt idx="0">
                  <c:v>Energie</c:v>
                </c:pt>
                <c:pt idx="1">
                  <c:v>Gebäude</c:v>
                </c:pt>
                <c:pt idx="2">
                  <c:v>Industrie</c:v>
                </c:pt>
                <c:pt idx="3">
                  <c:v>Landwirtschaft</c:v>
                </c:pt>
                <c:pt idx="4">
                  <c:v>Verkehr</c:v>
                </c:pt>
                <c:pt idx="5">
                  <c:v>Gesamt</c:v>
                </c:pt>
              </c:strCache>
            </c:strRef>
          </c:cat>
          <c:val>
            <c:numRef>
              <c:f>Tabelle1!$F$2:$F$7</c:f>
              <c:numCache>
                <c:formatCode>General</c:formatCode>
                <c:ptCount val="6"/>
              </c:numCache>
            </c:numRef>
          </c:val>
          <c:extLst>
            <c:ext xmlns:c16="http://schemas.microsoft.com/office/drawing/2014/chart" uri="{C3380CC4-5D6E-409C-BE32-E72D297353CC}">
              <c16:uniqueId val="{00000004-318E-BE4B-A28C-0305195588F9}"/>
            </c:ext>
          </c:extLst>
        </c:ser>
        <c:dLbls>
          <c:showLegendKey val="0"/>
          <c:showVal val="0"/>
          <c:showCatName val="0"/>
          <c:showSerName val="0"/>
          <c:showPercent val="0"/>
          <c:showBubbleSize val="0"/>
        </c:dLbls>
        <c:gapWidth val="150"/>
        <c:overlap val="100"/>
        <c:axId val="1506596223"/>
        <c:axId val="1506109855"/>
      </c:barChart>
      <c:catAx>
        <c:axId val="1506596223"/>
        <c:scaling>
          <c:orientation val="minMax"/>
        </c:scaling>
        <c:delete val="1"/>
        <c:axPos val="b"/>
        <c:numFmt formatCode="General" sourceLinked="1"/>
        <c:majorTickMark val="none"/>
        <c:minorTickMark val="none"/>
        <c:tickLblPos val="nextTo"/>
        <c:crossAx val="1506109855"/>
        <c:crosses val="autoZero"/>
        <c:auto val="1"/>
        <c:lblAlgn val="ctr"/>
        <c:lblOffset val="100"/>
        <c:noMultiLvlLbl val="0"/>
      </c:catAx>
      <c:valAx>
        <c:axId val="1506109855"/>
        <c:scaling>
          <c:orientation val="minMax"/>
          <c:max val="80"/>
        </c:scaling>
        <c:delete val="0"/>
        <c:axPos val="l"/>
        <c:numFmt formatCode="General" sourceLinked="1"/>
        <c:majorTickMark val="none"/>
        <c:minorTickMark val="none"/>
        <c:tickLblPos val="nextTo"/>
        <c:spPr>
          <a:noFill/>
          <a:ln w="19050">
            <a:solidFill>
              <a:schemeClr val="tx1"/>
            </a:solidFill>
          </a:ln>
          <a:effectLst/>
        </c:spPr>
        <c:txPr>
          <a:bodyPr rot="-60000000" spcFirstLastPara="1" vertOverflow="ellipsis" vert="horz" wrap="square" anchor="ctr" anchorCtr="1"/>
          <a:lstStyle/>
          <a:p>
            <a:pPr>
              <a:defRPr sz="1600" b="0" i="0" u="none" strike="noStrike" kern="1200" baseline="0">
                <a:solidFill>
                  <a:schemeClr val="tx1"/>
                </a:solidFill>
                <a:latin typeface="Century Gothic" panose="020B0502020202020204" pitchFamily="34" charset="0"/>
                <a:ea typeface="+mn-ea"/>
                <a:cs typeface="+mn-cs"/>
              </a:defRPr>
            </a:pPr>
            <a:endParaRPr lang="en-US"/>
          </a:p>
        </c:txPr>
        <c:crossAx val="1506596223"/>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2000">
          <a:latin typeface="Century Gothic" panose="020B0502020202020204" pitchFamily="34" charset="0"/>
        </a:defRPr>
      </a:pPr>
      <a:endParaRPr lang="en-US"/>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Tabelle1!$B$1</c:f>
              <c:strCache>
                <c:ptCount val="1"/>
                <c:pt idx="0">
                  <c:v>Datenreihe 1</c:v>
                </c:pt>
              </c:strCache>
            </c:strRef>
          </c:tx>
          <c:spPr>
            <a:noFill/>
            <a:ln>
              <a:noFill/>
            </a:ln>
            <a:effectLst/>
          </c:spPr>
          <c:invertIfNegative val="0"/>
          <c:cat>
            <c:strRef>
              <c:f>Tabelle1!$A$2:$A$7</c:f>
              <c:strCache>
                <c:ptCount val="6"/>
                <c:pt idx="0">
                  <c:v>Energie</c:v>
                </c:pt>
                <c:pt idx="1">
                  <c:v>Gebäude</c:v>
                </c:pt>
                <c:pt idx="2">
                  <c:v>Industrie</c:v>
                </c:pt>
                <c:pt idx="3">
                  <c:v>Landwirtschaft</c:v>
                </c:pt>
                <c:pt idx="4">
                  <c:v>Verkehr</c:v>
                </c:pt>
                <c:pt idx="5">
                  <c:v>Gesamt</c:v>
                </c:pt>
              </c:strCache>
            </c:strRef>
          </c:cat>
          <c:val>
            <c:numRef>
              <c:f>Tabelle1!$B$2:$B$7</c:f>
              <c:numCache>
                <c:formatCode>General</c:formatCode>
                <c:ptCount val="6"/>
                <c:pt idx="1">
                  <c:v>26.4</c:v>
                </c:pt>
                <c:pt idx="2">
                  <c:v>44.7</c:v>
                </c:pt>
                <c:pt idx="3">
                  <c:v>57.400000000000006</c:v>
                </c:pt>
                <c:pt idx="4">
                  <c:v>63.400000000000006</c:v>
                </c:pt>
              </c:numCache>
            </c:numRef>
          </c:val>
          <c:extLst>
            <c:ext xmlns:c16="http://schemas.microsoft.com/office/drawing/2014/chart" uri="{C3380CC4-5D6E-409C-BE32-E72D297353CC}">
              <c16:uniqueId val="{00000000-E671-DE42-B177-1A2DDD1AF875}"/>
            </c:ext>
          </c:extLst>
        </c:ser>
        <c:ser>
          <c:idx val="1"/>
          <c:order val="1"/>
          <c:tx>
            <c:strRef>
              <c:f>Tabelle1!$C$1</c:f>
              <c:strCache>
                <c:ptCount val="1"/>
                <c:pt idx="0">
                  <c:v>Datenreihe 2</c:v>
                </c:pt>
              </c:strCache>
            </c:strRef>
          </c:tx>
          <c:spPr>
            <a:solidFill>
              <a:schemeClr val="accent2"/>
            </a:solidFill>
            <a:ln>
              <a:noFill/>
            </a:ln>
            <a:effectLst/>
          </c:spPr>
          <c:invertIfNegative val="0"/>
          <c:dPt>
            <c:idx val="5"/>
            <c:invertIfNegative val="0"/>
            <c:bubble3D val="0"/>
            <c:spPr>
              <a:solidFill>
                <a:schemeClr val="accent1"/>
              </a:solidFill>
              <a:ln>
                <a:noFill/>
              </a:ln>
              <a:effectLst/>
            </c:spPr>
            <c:extLst>
              <c:ext xmlns:c16="http://schemas.microsoft.com/office/drawing/2014/chart" uri="{C3380CC4-5D6E-409C-BE32-E72D297353CC}">
                <c16:uniqueId val="{00000002-E671-DE42-B177-1A2DDD1AF875}"/>
              </c:ext>
            </c:extLst>
          </c:dPt>
          <c:cat>
            <c:strRef>
              <c:f>Tabelle1!$A$2:$A$7</c:f>
              <c:strCache>
                <c:ptCount val="6"/>
                <c:pt idx="0">
                  <c:v>Energie</c:v>
                </c:pt>
                <c:pt idx="1">
                  <c:v>Gebäude</c:v>
                </c:pt>
                <c:pt idx="2">
                  <c:v>Industrie</c:v>
                </c:pt>
                <c:pt idx="3">
                  <c:v>Landwirtschaft</c:v>
                </c:pt>
                <c:pt idx="4">
                  <c:v>Verkehr</c:v>
                </c:pt>
                <c:pt idx="5">
                  <c:v>Gesamt</c:v>
                </c:pt>
              </c:strCache>
            </c:strRef>
          </c:cat>
          <c:val>
            <c:numRef>
              <c:f>Tabelle1!$C$2:$C$7</c:f>
              <c:numCache>
                <c:formatCode>General</c:formatCode>
                <c:ptCount val="6"/>
                <c:pt idx="0">
                  <c:v>26.4</c:v>
                </c:pt>
                <c:pt idx="1">
                  <c:v>18.3</c:v>
                </c:pt>
                <c:pt idx="2">
                  <c:v>12.7</c:v>
                </c:pt>
                <c:pt idx="3">
                  <c:v>6</c:v>
                </c:pt>
                <c:pt idx="4">
                  <c:v>9.3000000000000007</c:v>
                </c:pt>
                <c:pt idx="5">
                  <c:v>72.400000000000006</c:v>
                </c:pt>
              </c:numCache>
            </c:numRef>
          </c:val>
          <c:extLst>
            <c:ext xmlns:c16="http://schemas.microsoft.com/office/drawing/2014/chart" uri="{C3380CC4-5D6E-409C-BE32-E72D297353CC}">
              <c16:uniqueId val="{00000003-E671-DE42-B177-1A2DDD1AF875}"/>
            </c:ext>
          </c:extLst>
        </c:ser>
        <c:ser>
          <c:idx val="2"/>
          <c:order val="2"/>
          <c:tx>
            <c:strRef>
              <c:f>Tabelle1!$D$1</c:f>
              <c:strCache>
                <c:ptCount val="1"/>
                <c:pt idx="0">
                  <c:v>Datenreihe 3</c:v>
                </c:pt>
              </c:strCache>
            </c:strRef>
          </c:tx>
          <c:spPr>
            <a:solidFill>
              <a:schemeClr val="accent3"/>
            </a:solidFill>
            <a:ln>
              <a:noFill/>
            </a:ln>
            <a:effectLst/>
          </c:spPr>
          <c:invertIfNegative val="0"/>
          <c:cat>
            <c:strRef>
              <c:f>Tabelle1!$A$2:$A$7</c:f>
              <c:strCache>
                <c:ptCount val="6"/>
                <c:pt idx="0">
                  <c:v>Energie</c:v>
                </c:pt>
                <c:pt idx="1">
                  <c:v>Gebäude</c:v>
                </c:pt>
                <c:pt idx="2">
                  <c:v>Industrie</c:v>
                </c:pt>
                <c:pt idx="3">
                  <c:v>Landwirtschaft</c:v>
                </c:pt>
                <c:pt idx="4">
                  <c:v>Verkehr</c:v>
                </c:pt>
                <c:pt idx="5">
                  <c:v>Gesamt</c:v>
                </c:pt>
              </c:strCache>
            </c:strRef>
          </c:cat>
          <c:val>
            <c:numRef>
              <c:f>Tabelle1!$D$2:$D$7</c:f>
              <c:numCache>
                <c:formatCode>General</c:formatCode>
                <c:ptCount val="6"/>
              </c:numCache>
            </c:numRef>
          </c:val>
          <c:extLst>
            <c:ext xmlns:c16="http://schemas.microsoft.com/office/drawing/2014/chart" uri="{C3380CC4-5D6E-409C-BE32-E72D297353CC}">
              <c16:uniqueId val="{00000004-E671-DE42-B177-1A2DDD1AF875}"/>
            </c:ext>
          </c:extLst>
        </c:ser>
        <c:ser>
          <c:idx val="3"/>
          <c:order val="3"/>
          <c:tx>
            <c:strRef>
              <c:f>Tabelle1!$E$1</c:f>
              <c:strCache>
                <c:ptCount val="1"/>
                <c:pt idx="0">
                  <c:v>Datenreihe 4</c:v>
                </c:pt>
              </c:strCache>
            </c:strRef>
          </c:tx>
          <c:spPr>
            <a:solidFill>
              <a:schemeClr val="accent4"/>
            </a:solidFill>
            <a:ln>
              <a:noFill/>
            </a:ln>
            <a:effectLst/>
          </c:spPr>
          <c:invertIfNegative val="0"/>
          <c:cat>
            <c:strRef>
              <c:f>Tabelle1!$A$2:$A$7</c:f>
              <c:strCache>
                <c:ptCount val="6"/>
                <c:pt idx="0">
                  <c:v>Energie</c:v>
                </c:pt>
                <c:pt idx="1">
                  <c:v>Gebäude</c:v>
                </c:pt>
                <c:pt idx="2">
                  <c:v>Industrie</c:v>
                </c:pt>
                <c:pt idx="3">
                  <c:v>Landwirtschaft</c:v>
                </c:pt>
                <c:pt idx="4">
                  <c:v>Verkehr</c:v>
                </c:pt>
                <c:pt idx="5">
                  <c:v>Gesamt</c:v>
                </c:pt>
              </c:strCache>
            </c:strRef>
          </c:cat>
          <c:val>
            <c:numRef>
              <c:f>Tabelle1!$E$2:$E$7</c:f>
              <c:numCache>
                <c:formatCode>General</c:formatCode>
                <c:ptCount val="6"/>
              </c:numCache>
            </c:numRef>
          </c:val>
          <c:extLst>
            <c:ext xmlns:c16="http://schemas.microsoft.com/office/drawing/2014/chart" uri="{C3380CC4-5D6E-409C-BE32-E72D297353CC}">
              <c16:uniqueId val="{00000005-E671-DE42-B177-1A2DDD1AF875}"/>
            </c:ext>
          </c:extLst>
        </c:ser>
        <c:ser>
          <c:idx val="4"/>
          <c:order val="4"/>
          <c:tx>
            <c:strRef>
              <c:f>Tabelle1!$F$1</c:f>
              <c:strCache>
                <c:ptCount val="1"/>
                <c:pt idx="0">
                  <c:v>Datenreihe 5</c:v>
                </c:pt>
              </c:strCache>
            </c:strRef>
          </c:tx>
          <c:spPr>
            <a:solidFill>
              <a:schemeClr val="accent5"/>
            </a:solidFill>
            <a:ln>
              <a:noFill/>
            </a:ln>
            <a:effectLst/>
          </c:spPr>
          <c:invertIfNegative val="0"/>
          <c:cat>
            <c:strRef>
              <c:f>Tabelle1!$A$2:$A$7</c:f>
              <c:strCache>
                <c:ptCount val="6"/>
                <c:pt idx="0">
                  <c:v>Energie</c:v>
                </c:pt>
                <c:pt idx="1">
                  <c:v>Gebäude</c:v>
                </c:pt>
                <c:pt idx="2">
                  <c:v>Industrie</c:v>
                </c:pt>
                <c:pt idx="3">
                  <c:v>Landwirtschaft</c:v>
                </c:pt>
                <c:pt idx="4">
                  <c:v>Verkehr</c:v>
                </c:pt>
                <c:pt idx="5">
                  <c:v>Gesamt</c:v>
                </c:pt>
              </c:strCache>
            </c:strRef>
          </c:cat>
          <c:val>
            <c:numRef>
              <c:f>Tabelle1!$F$2:$F$7</c:f>
              <c:numCache>
                <c:formatCode>General</c:formatCode>
                <c:ptCount val="6"/>
              </c:numCache>
            </c:numRef>
          </c:val>
          <c:extLst>
            <c:ext xmlns:c16="http://schemas.microsoft.com/office/drawing/2014/chart" uri="{C3380CC4-5D6E-409C-BE32-E72D297353CC}">
              <c16:uniqueId val="{00000006-E671-DE42-B177-1A2DDD1AF875}"/>
            </c:ext>
          </c:extLst>
        </c:ser>
        <c:dLbls>
          <c:showLegendKey val="0"/>
          <c:showVal val="0"/>
          <c:showCatName val="0"/>
          <c:showSerName val="0"/>
          <c:showPercent val="0"/>
          <c:showBubbleSize val="0"/>
        </c:dLbls>
        <c:gapWidth val="150"/>
        <c:overlap val="100"/>
        <c:axId val="1506596223"/>
        <c:axId val="1506109855"/>
      </c:barChart>
      <c:catAx>
        <c:axId val="1506596223"/>
        <c:scaling>
          <c:orientation val="minMax"/>
        </c:scaling>
        <c:delete val="1"/>
        <c:axPos val="b"/>
        <c:numFmt formatCode="General" sourceLinked="1"/>
        <c:majorTickMark val="none"/>
        <c:minorTickMark val="none"/>
        <c:tickLblPos val="nextTo"/>
        <c:crossAx val="1506109855"/>
        <c:crosses val="autoZero"/>
        <c:auto val="1"/>
        <c:lblAlgn val="ctr"/>
        <c:lblOffset val="100"/>
        <c:noMultiLvlLbl val="0"/>
      </c:catAx>
      <c:valAx>
        <c:axId val="1506109855"/>
        <c:scaling>
          <c:orientation val="minMax"/>
          <c:max val="80"/>
        </c:scaling>
        <c:delete val="0"/>
        <c:axPos val="l"/>
        <c:numFmt formatCode="General" sourceLinked="1"/>
        <c:majorTickMark val="none"/>
        <c:minorTickMark val="none"/>
        <c:tickLblPos val="nextTo"/>
        <c:spPr>
          <a:noFill/>
          <a:ln w="19050">
            <a:solidFill>
              <a:schemeClr val="tx1"/>
            </a:solidFill>
          </a:ln>
          <a:effectLst/>
        </c:spPr>
        <c:txPr>
          <a:bodyPr rot="-60000000" spcFirstLastPara="1" vertOverflow="ellipsis" vert="horz" wrap="square" anchor="ctr" anchorCtr="1"/>
          <a:lstStyle/>
          <a:p>
            <a:pPr>
              <a:defRPr sz="1600" b="0" i="0" u="none" strike="noStrike" kern="1200" baseline="0">
                <a:solidFill>
                  <a:schemeClr val="tx1"/>
                </a:solidFill>
                <a:latin typeface="Century Gothic" panose="020B0502020202020204" pitchFamily="34" charset="0"/>
                <a:ea typeface="+mn-ea"/>
                <a:cs typeface="+mn-cs"/>
              </a:defRPr>
            </a:pPr>
            <a:endParaRPr lang="en-US"/>
          </a:p>
        </c:txPr>
        <c:crossAx val="1506596223"/>
        <c:crosses val="autoZero"/>
        <c:crossBetween val="between"/>
        <c:majorUnit val="20"/>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2000">
          <a:latin typeface="Century Gothic" panose="020B0502020202020204" pitchFamily="34" charset="0"/>
        </a:defRPr>
      </a:pPr>
      <a:endParaRPr lang="en-US"/>
    </a:p>
  </c:txPr>
  <c:externalData r:id="rId3">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rgbClr val="3494BA"/>
            </a:solidFill>
            <a:ln>
              <a:noFill/>
            </a:ln>
            <a:effectLst/>
          </c:spPr>
          <c:invertIfNegative val="0"/>
          <c:dLbls>
            <c:dLbl>
              <c:idx val="2"/>
              <c:layout>
                <c:manualLayout>
                  <c:x val="8.6802077105319092E-17"/>
                  <c:y val="-4.5624560234048791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0449-D640-AB7E-4497CBABC81A}"/>
                </c:ext>
              </c:extLst>
            </c:dLbl>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Century Gothic" panose="020B0502020202020204" pitchFamily="34" charset="0"/>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'Business travel'!$D$11:$G$11</c:f>
              <c:strCache>
                <c:ptCount val="4"/>
                <c:pt idx="0">
                  <c:v>Voiture</c:v>
                </c:pt>
                <c:pt idx="1">
                  <c:v>Avion</c:v>
                </c:pt>
                <c:pt idx="2">
                  <c:v>Train</c:v>
                </c:pt>
                <c:pt idx="3">
                  <c:v>Présence virtuelle (4 h)</c:v>
                </c:pt>
              </c:strCache>
            </c:strRef>
          </c:cat>
          <c:val>
            <c:numRef>
              <c:f>'Business travel'!$D$12:$G$12</c:f>
              <c:numCache>
                <c:formatCode>General</c:formatCode>
                <c:ptCount val="4"/>
                <c:pt idx="0">
                  <c:v>387</c:v>
                </c:pt>
                <c:pt idx="1">
                  <c:v>366</c:v>
                </c:pt>
                <c:pt idx="2">
                  <c:v>35</c:v>
                </c:pt>
                <c:pt idx="3">
                  <c:v>1.2</c:v>
                </c:pt>
              </c:numCache>
            </c:numRef>
          </c:val>
          <c:extLst>
            <c:ext xmlns:c16="http://schemas.microsoft.com/office/drawing/2014/chart" uri="{C3380CC4-5D6E-409C-BE32-E72D297353CC}">
              <c16:uniqueId val="{00000001-0449-D640-AB7E-4497CBABC81A}"/>
            </c:ext>
          </c:extLst>
        </c:ser>
        <c:dLbls>
          <c:dLblPos val="ctr"/>
          <c:showLegendKey val="0"/>
          <c:showVal val="1"/>
          <c:showCatName val="0"/>
          <c:showSerName val="0"/>
          <c:showPercent val="0"/>
          <c:showBubbleSize val="0"/>
        </c:dLbls>
        <c:gapWidth val="219"/>
        <c:overlap val="-27"/>
        <c:axId val="1781456735"/>
        <c:axId val="1965649791"/>
      </c:barChart>
      <c:catAx>
        <c:axId val="1781456735"/>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Century Gothic" panose="020B0502020202020204" pitchFamily="34" charset="0"/>
                <a:ea typeface="+mn-ea"/>
                <a:cs typeface="+mn-cs"/>
              </a:defRPr>
            </a:pPr>
            <a:endParaRPr lang="en-US"/>
          </a:p>
        </c:txPr>
        <c:crossAx val="1965649791"/>
        <c:crosses val="autoZero"/>
        <c:auto val="1"/>
        <c:lblAlgn val="ctr"/>
        <c:lblOffset val="100"/>
        <c:noMultiLvlLbl val="0"/>
      </c:catAx>
      <c:valAx>
        <c:axId val="1965649791"/>
        <c:scaling>
          <c:orientation val="minMax"/>
          <c:max val="400"/>
        </c:scaling>
        <c:delete val="0"/>
        <c:axPos val="l"/>
        <c:numFmt formatCode="General" sourceLinked="1"/>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400" b="0" i="0" u="none" strike="noStrike" kern="1200" baseline="0">
                <a:solidFill>
                  <a:schemeClr val="tx1"/>
                </a:solidFill>
                <a:latin typeface="Century Gothic" panose="020B0502020202020204" pitchFamily="34" charset="0"/>
                <a:ea typeface="+mn-ea"/>
                <a:cs typeface="+mn-cs"/>
              </a:defRPr>
            </a:pPr>
            <a:endParaRPr lang="en-US"/>
          </a:p>
        </c:txPr>
        <c:crossAx val="1781456735"/>
        <c:crosses val="autoZero"/>
        <c:crossBetween val="between"/>
        <c:majorUnit val="100"/>
      </c:valAx>
      <c:spPr>
        <a:noFill/>
        <a:ln>
          <a:noFill/>
        </a:ln>
        <a:effectLst/>
      </c:spPr>
    </c:plotArea>
    <c:plotVisOnly val="1"/>
    <c:dispBlanksAs val="gap"/>
    <c:showDLblsOverMax val="0"/>
  </c:chart>
  <c:spPr>
    <a:noFill/>
    <a:ln w="9525" cap="flat" cmpd="sng" algn="ctr">
      <a:noFill/>
      <a:round/>
    </a:ln>
    <a:effectLst/>
  </c:spPr>
  <c:txPr>
    <a:bodyPr/>
    <a:lstStyle/>
    <a:p>
      <a:pPr>
        <a:defRPr sz="1400">
          <a:solidFill>
            <a:schemeClr val="tx1"/>
          </a:solidFill>
          <a:latin typeface="Century Gothic" panose="020B0502020202020204" pitchFamily="34" charset="0"/>
        </a:defRPr>
      </a:pPr>
      <a:endParaRPr lang="en-US"/>
    </a:p>
  </c:txPr>
  <c:externalData r:id="rId3">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rgbClr val="3494BA"/>
            </a:solidFill>
            <a:ln>
              <a:noFill/>
            </a:ln>
            <a:effectLst/>
          </c:spPr>
          <c:invertIfNegative val="0"/>
          <c:dLbls>
            <c:dLbl>
              <c:idx val="2"/>
              <c:layout>
                <c:manualLayout>
                  <c:x val="8.6802077105319092E-17"/>
                  <c:y val="-4.5624560234048791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0449-D640-AB7E-4497CBABC81A}"/>
                </c:ext>
              </c:extLst>
            </c:dLbl>
            <c:spPr>
              <a:noFill/>
              <a:ln>
                <a:noFill/>
              </a:ln>
              <a:effectLst/>
            </c:spPr>
            <c:txPr>
              <a:bodyPr rot="0" spcFirstLastPara="1" vertOverflow="ellipsis" vert="horz" wrap="square" anchor="ctr" anchorCtr="1"/>
              <a:lstStyle/>
              <a:p>
                <a:pPr>
                  <a:defRPr sz="1400" b="0" i="0" u="none" strike="noStrike" kern="1200" baseline="0">
                    <a:solidFill>
                      <a:schemeClr val="tx1"/>
                    </a:solidFill>
                    <a:latin typeface="Century Gothic" panose="020B0502020202020204" pitchFamily="34" charset="0"/>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'Business travel'!$D$11:$G$11</c:f>
              <c:strCache>
                <c:ptCount val="4"/>
                <c:pt idx="0">
                  <c:v>Voiture</c:v>
                </c:pt>
                <c:pt idx="1">
                  <c:v>Avion</c:v>
                </c:pt>
                <c:pt idx="2">
                  <c:v>Train</c:v>
                </c:pt>
                <c:pt idx="3">
                  <c:v>Présence virtuelle (4 h)</c:v>
                </c:pt>
              </c:strCache>
            </c:strRef>
          </c:cat>
          <c:val>
            <c:numRef>
              <c:f>'Business travel'!$D$12:$G$12</c:f>
              <c:numCache>
                <c:formatCode>General</c:formatCode>
                <c:ptCount val="4"/>
                <c:pt idx="0">
                  <c:v>387</c:v>
                </c:pt>
                <c:pt idx="1">
                  <c:v>366</c:v>
                </c:pt>
                <c:pt idx="2">
                  <c:v>35</c:v>
                </c:pt>
                <c:pt idx="3">
                  <c:v>1.2</c:v>
                </c:pt>
              </c:numCache>
            </c:numRef>
          </c:val>
          <c:extLst>
            <c:ext xmlns:c16="http://schemas.microsoft.com/office/drawing/2014/chart" uri="{C3380CC4-5D6E-409C-BE32-E72D297353CC}">
              <c16:uniqueId val="{00000001-0449-D640-AB7E-4497CBABC81A}"/>
            </c:ext>
          </c:extLst>
        </c:ser>
        <c:dLbls>
          <c:dLblPos val="ctr"/>
          <c:showLegendKey val="0"/>
          <c:showVal val="1"/>
          <c:showCatName val="0"/>
          <c:showSerName val="0"/>
          <c:showPercent val="0"/>
          <c:showBubbleSize val="0"/>
        </c:dLbls>
        <c:gapWidth val="219"/>
        <c:overlap val="-27"/>
        <c:axId val="1781456735"/>
        <c:axId val="1965649791"/>
      </c:barChart>
      <c:catAx>
        <c:axId val="1781456735"/>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Century Gothic" panose="020B0502020202020204" pitchFamily="34" charset="0"/>
                <a:ea typeface="+mn-ea"/>
                <a:cs typeface="+mn-cs"/>
              </a:defRPr>
            </a:pPr>
            <a:endParaRPr lang="en-US"/>
          </a:p>
        </c:txPr>
        <c:crossAx val="1965649791"/>
        <c:crosses val="autoZero"/>
        <c:auto val="1"/>
        <c:lblAlgn val="ctr"/>
        <c:lblOffset val="100"/>
        <c:noMultiLvlLbl val="0"/>
      </c:catAx>
      <c:valAx>
        <c:axId val="1965649791"/>
        <c:scaling>
          <c:orientation val="minMax"/>
          <c:max val="400"/>
        </c:scaling>
        <c:delete val="0"/>
        <c:axPos val="l"/>
        <c:numFmt formatCode="General" sourceLinked="1"/>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400" b="0" i="0" u="none" strike="noStrike" kern="1200" baseline="0">
                <a:solidFill>
                  <a:schemeClr val="tx1"/>
                </a:solidFill>
                <a:latin typeface="Century Gothic" panose="020B0502020202020204" pitchFamily="34" charset="0"/>
                <a:ea typeface="+mn-ea"/>
                <a:cs typeface="+mn-cs"/>
              </a:defRPr>
            </a:pPr>
            <a:endParaRPr lang="en-US"/>
          </a:p>
        </c:txPr>
        <c:crossAx val="1781456735"/>
        <c:crosses val="autoZero"/>
        <c:crossBetween val="between"/>
        <c:majorUnit val="100"/>
      </c:valAx>
      <c:spPr>
        <a:noFill/>
        <a:ln>
          <a:noFill/>
        </a:ln>
        <a:effectLst/>
      </c:spPr>
    </c:plotArea>
    <c:plotVisOnly val="1"/>
    <c:dispBlanksAs val="gap"/>
    <c:showDLblsOverMax val="0"/>
  </c:chart>
  <c:spPr>
    <a:noFill/>
    <a:ln w="9525" cap="flat" cmpd="sng" algn="ctr">
      <a:noFill/>
      <a:round/>
    </a:ln>
    <a:effectLst/>
  </c:spPr>
  <c:txPr>
    <a:bodyPr/>
    <a:lstStyle/>
    <a:p>
      <a:pPr>
        <a:defRPr sz="1400">
          <a:solidFill>
            <a:schemeClr val="tx1"/>
          </a:solidFill>
          <a:latin typeface="Century Gothic" panose="020B0502020202020204" pitchFamily="34"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Tabelle1!$B$1</c:f>
              <c:strCache>
                <c:ptCount val="1"/>
                <c:pt idx="0">
                  <c:v>g CO2e/kWh</c:v>
                </c:pt>
              </c:strCache>
            </c:strRef>
          </c:tx>
          <c:spPr>
            <a:solidFill>
              <a:schemeClr val="accent1"/>
            </a:solidFill>
            <a:ln>
              <a:noFill/>
            </a:ln>
            <a:effectLst/>
          </c:spPr>
          <c:invertIfNegative val="0"/>
          <c:cat>
            <c:strRef>
              <c:f>Tabelle1!$A$2:$A$7</c:f>
              <c:strCache>
                <c:ptCount val="6"/>
                <c:pt idx="0">
                  <c:v>China</c:v>
                </c:pt>
                <c:pt idx="1">
                  <c:v>USA</c:v>
                </c:pt>
                <c:pt idx="2">
                  <c:v>DE</c:v>
                </c:pt>
                <c:pt idx="3">
                  <c:v>Frankreich</c:v>
                </c:pt>
                <c:pt idx="4">
                  <c:v>Schweiz</c:v>
                </c:pt>
                <c:pt idx="5">
                  <c:v>Norwegen</c:v>
                </c:pt>
              </c:strCache>
            </c:strRef>
          </c:cat>
          <c:val>
            <c:numRef>
              <c:f>Tabelle1!$B$2:$B$7</c:f>
              <c:numCache>
                <c:formatCode>General</c:formatCode>
                <c:ptCount val="6"/>
                <c:pt idx="0">
                  <c:v>557</c:v>
                </c:pt>
                <c:pt idx="1">
                  <c:v>378</c:v>
                </c:pt>
                <c:pt idx="2">
                  <c:v>373</c:v>
                </c:pt>
                <c:pt idx="3">
                  <c:v>41</c:v>
                </c:pt>
                <c:pt idx="4">
                  <c:v>12</c:v>
                </c:pt>
                <c:pt idx="5">
                  <c:v>5</c:v>
                </c:pt>
              </c:numCache>
            </c:numRef>
          </c:val>
          <c:extLst>
            <c:ext xmlns:c16="http://schemas.microsoft.com/office/drawing/2014/chart" uri="{C3380CC4-5D6E-409C-BE32-E72D297353CC}">
              <c16:uniqueId val="{00000000-081A-7E4F-A0CC-DD188BF43870}"/>
            </c:ext>
          </c:extLst>
        </c:ser>
        <c:dLbls>
          <c:showLegendKey val="0"/>
          <c:showVal val="0"/>
          <c:showCatName val="0"/>
          <c:showSerName val="0"/>
          <c:showPercent val="0"/>
          <c:showBubbleSize val="0"/>
        </c:dLbls>
        <c:gapWidth val="150"/>
        <c:overlap val="100"/>
        <c:axId val="1712673679"/>
        <c:axId val="1712675391"/>
      </c:barChart>
      <c:catAx>
        <c:axId val="1712673679"/>
        <c:scaling>
          <c:orientation val="maxMin"/>
        </c:scaling>
        <c:delete val="0"/>
        <c:axPos val="l"/>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bg1">
                    <a:lumMod val="95000"/>
                  </a:schemeClr>
                </a:solidFill>
                <a:latin typeface="Century Gothic" panose="020B0502020202020204" pitchFamily="34" charset="0"/>
                <a:ea typeface="+mn-ea"/>
                <a:cs typeface="+mn-cs"/>
              </a:defRPr>
            </a:pPr>
            <a:endParaRPr lang="en-US"/>
          </a:p>
        </c:txPr>
        <c:crossAx val="1712675391"/>
        <c:crosses val="autoZero"/>
        <c:auto val="1"/>
        <c:lblAlgn val="ctr"/>
        <c:lblOffset val="100"/>
        <c:noMultiLvlLbl val="0"/>
      </c:catAx>
      <c:valAx>
        <c:axId val="1712675391"/>
        <c:scaling>
          <c:orientation val="minMax"/>
        </c:scaling>
        <c:delete val="0"/>
        <c:axPos val="t"/>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171267367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800">
          <a:latin typeface="Century Gothic" panose="020B0502020202020204" pitchFamily="34" charset="0"/>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stacked"/>
        <c:varyColors val="0"/>
        <c:ser>
          <c:idx val="0"/>
          <c:order val="0"/>
          <c:tx>
            <c:strRef>
              <c:f>Tabelle1!$B$1</c:f>
              <c:strCache>
                <c:ptCount val="1"/>
                <c:pt idx="0">
                  <c:v>g CO2e/kWh</c:v>
                </c:pt>
              </c:strCache>
            </c:strRef>
          </c:tx>
          <c:spPr>
            <a:solidFill>
              <a:schemeClr val="accent1"/>
            </a:solidFill>
            <a:ln>
              <a:noFill/>
            </a:ln>
            <a:effectLst/>
          </c:spPr>
          <c:invertIfNegative val="0"/>
          <c:cat>
            <c:strRef>
              <c:f>Tabelle1!$A$2:$A$7</c:f>
              <c:strCache>
                <c:ptCount val="6"/>
                <c:pt idx="0">
                  <c:v>China</c:v>
                </c:pt>
                <c:pt idx="1">
                  <c:v>USA</c:v>
                </c:pt>
                <c:pt idx="2">
                  <c:v>DE</c:v>
                </c:pt>
                <c:pt idx="3">
                  <c:v>Frankreich</c:v>
                </c:pt>
                <c:pt idx="4">
                  <c:v>Schweiz</c:v>
                </c:pt>
                <c:pt idx="5">
                  <c:v>Norwegen</c:v>
                </c:pt>
              </c:strCache>
            </c:strRef>
          </c:cat>
          <c:val>
            <c:numRef>
              <c:f>Tabelle1!$B$2:$B$7</c:f>
              <c:numCache>
                <c:formatCode>General</c:formatCode>
                <c:ptCount val="6"/>
                <c:pt idx="0">
                  <c:v>557</c:v>
                </c:pt>
                <c:pt idx="1">
                  <c:v>378</c:v>
                </c:pt>
                <c:pt idx="2">
                  <c:v>373</c:v>
                </c:pt>
                <c:pt idx="3">
                  <c:v>41</c:v>
                </c:pt>
                <c:pt idx="4">
                  <c:v>12</c:v>
                </c:pt>
                <c:pt idx="5">
                  <c:v>5</c:v>
                </c:pt>
              </c:numCache>
            </c:numRef>
          </c:val>
          <c:extLst>
            <c:ext xmlns:c16="http://schemas.microsoft.com/office/drawing/2014/chart" uri="{C3380CC4-5D6E-409C-BE32-E72D297353CC}">
              <c16:uniqueId val="{00000000-DAE1-2945-B06A-90A0A7CBA384}"/>
            </c:ext>
          </c:extLst>
        </c:ser>
        <c:dLbls>
          <c:showLegendKey val="0"/>
          <c:showVal val="0"/>
          <c:showCatName val="0"/>
          <c:showSerName val="0"/>
          <c:showPercent val="0"/>
          <c:showBubbleSize val="0"/>
        </c:dLbls>
        <c:gapWidth val="150"/>
        <c:overlap val="100"/>
        <c:axId val="1712673679"/>
        <c:axId val="1712675391"/>
      </c:barChart>
      <c:catAx>
        <c:axId val="1712673679"/>
        <c:scaling>
          <c:orientation val="maxMin"/>
        </c:scaling>
        <c:delete val="0"/>
        <c:axPos val="l"/>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800" b="0" i="0" u="none" strike="noStrike" kern="1200" baseline="0">
                <a:solidFill>
                  <a:schemeClr val="bg1">
                    <a:lumMod val="95000"/>
                  </a:schemeClr>
                </a:solidFill>
                <a:latin typeface="Century Gothic" panose="020B0502020202020204" pitchFamily="34" charset="0"/>
                <a:ea typeface="+mn-ea"/>
                <a:cs typeface="+mn-cs"/>
              </a:defRPr>
            </a:pPr>
            <a:endParaRPr lang="en-US"/>
          </a:p>
        </c:txPr>
        <c:crossAx val="1712675391"/>
        <c:crosses val="autoZero"/>
        <c:auto val="1"/>
        <c:lblAlgn val="ctr"/>
        <c:lblOffset val="100"/>
        <c:noMultiLvlLbl val="0"/>
      </c:catAx>
      <c:valAx>
        <c:axId val="1712675391"/>
        <c:scaling>
          <c:orientation val="minMax"/>
        </c:scaling>
        <c:delete val="0"/>
        <c:axPos val="t"/>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1712673679"/>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800">
          <a:latin typeface="Century Gothic" panose="020B0502020202020204" pitchFamily="34" charset="0"/>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Tabelle1!$B$1</c:f>
              <c:strCache>
                <c:ptCount val="1"/>
                <c:pt idx="0">
                  <c:v>Datenreihe 1</c:v>
                </c:pt>
              </c:strCache>
            </c:strRef>
          </c:tx>
          <c:spPr>
            <a:solidFill>
              <a:schemeClr val="accent1"/>
            </a:solidFill>
            <a:ln>
              <a:noFill/>
            </a:ln>
            <a:effectLst>
              <a:outerShdw blurRad="50800" dist="38100" dir="2700000" algn="tl" rotWithShape="0">
                <a:prstClr val="black">
                  <a:alpha val="40000"/>
                </a:prstClr>
              </a:outerShdw>
            </a:effectLst>
          </c:spPr>
          <c:invertIfNegative val="0"/>
          <c:cat>
            <c:strRef>
              <c:f>Tabelle1!$A$2:$A$10</c:f>
              <c:strCache>
                <c:ptCount val="9"/>
                <c:pt idx="0">
                  <c:v>Copper</c:v>
                </c:pt>
                <c:pt idx="1">
                  <c:v>Cobalt</c:v>
                </c:pt>
                <c:pt idx="2">
                  <c:v>Rare earths</c:v>
                </c:pt>
                <c:pt idx="3">
                  <c:v>Platinum</c:v>
                </c:pt>
                <c:pt idx="4">
                  <c:v>Germanium</c:v>
                </c:pt>
                <c:pt idx="5">
                  <c:v>Indium</c:v>
                </c:pt>
                <c:pt idx="6">
                  <c:v>Palladium</c:v>
                </c:pt>
                <c:pt idx="7">
                  <c:v>Tantalum</c:v>
                </c:pt>
                <c:pt idx="8">
                  <c:v>Gallium</c:v>
                </c:pt>
              </c:strCache>
            </c:strRef>
          </c:cat>
          <c:val>
            <c:numRef>
              <c:f>Tabelle1!$B$2:$B$10</c:f>
              <c:numCache>
                <c:formatCode>0.0%</c:formatCode>
                <c:ptCount val="9"/>
                <c:pt idx="0">
                  <c:v>2.0999999999999999E-3</c:v>
                </c:pt>
                <c:pt idx="1">
                  <c:v>4.1999999999999997E-3</c:v>
                </c:pt>
                <c:pt idx="2">
                  <c:v>1.77E-2</c:v>
                </c:pt>
                <c:pt idx="3">
                  <c:v>1.84E-2</c:v>
                </c:pt>
                <c:pt idx="4">
                  <c:v>2.5099999999999997E-2</c:v>
                </c:pt>
                <c:pt idx="5">
                  <c:v>2.7799999999999998E-2</c:v>
                </c:pt>
                <c:pt idx="6">
                  <c:v>6.4100000000000004E-2</c:v>
                </c:pt>
                <c:pt idx="7">
                  <c:v>0.20010000000000003</c:v>
                </c:pt>
                <c:pt idx="8">
                  <c:v>0.2482</c:v>
                </c:pt>
              </c:numCache>
            </c:numRef>
          </c:val>
          <c:extLst>
            <c:ext xmlns:c16="http://schemas.microsoft.com/office/drawing/2014/chart" uri="{C3380CC4-5D6E-409C-BE32-E72D297353CC}">
              <c16:uniqueId val="{00000000-9729-5249-A086-A9C56BD8659D}"/>
            </c:ext>
          </c:extLst>
        </c:ser>
        <c:dLbls>
          <c:showLegendKey val="0"/>
          <c:showVal val="0"/>
          <c:showCatName val="0"/>
          <c:showSerName val="0"/>
          <c:showPercent val="0"/>
          <c:showBubbleSize val="0"/>
        </c:dLbls>
        <c:gapWidth val="150"/>
        <c:overlap val="100"/>
        <c:axId val="1428376063"/>
        <c:axId val="1428393263"/>
      </c:barChart>
      <c:catAx>
        <c:axId val="1428376063"/>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1428393263"/>
        <c:crosses val="autoZero"/>
        <c:auto val="1"/>
        <c:lblAlgn val="ctr"/>
        <c:lblOffset val="100"/>
        <c:noMultiLvlLbl val="0"/>
      </c:catAx>
      <c:valAx>
        <c:axId val="1428393263"/>
        <c:scaling>
          <c:orientation val="minMax"/>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14283760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800">
          <a:latin typeface="Century Gothic" panose="020B0502020202020204" pitchFamily="34" charset="0"/>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Tabelle1!$B$1</c:f>
              <c:strCache>
                <c:ptCount val="1"/>
                <c:pt idx="0">
                  <c:v>Datenreihe 1</c:v>
                </c:pt>
              </c:strCache>
            </c:strRef>
          </c:tx>
          <c:spPr>
            <a:solidFill>
              <a:schemeClr val="accent1"/>
            </a:solidFill>
            <a:ln>
              <a:noFill/>
            </a:ln>
            <a:effectLst>
              <a:outerShdw blurRad="50800" dist="38100" dir="2700000" algn="tl" rotWithShape="0">
                <a:prstClr val="black">
                  <a:alpha val="40000"/>
                </a:prstClr>
              </a:outerShdw>
            </a:effectLst>
          </c:spPr>
          <c:invertIfNegative val="0"/>
          <c:cat>
            <c:strRef>
              <c:f>Tabelle1!$A$2:$A$10</c:f>
              <c:strCache>
                <c:ptCount val="9"/>
                <c:pt idx="0">
                  <c:v>Copper</c:v>
                </c:pt>
                <c:pt idx="1">
                  <c:v>Cobalt</c:v>
                </c:pt>
                <c:pt idx="2">
                  <c:v>Rare earths</c:v>
                </c:pt>
                <c:pt idx="3">
                  <c:v>Platinum</c:v>
                </c:pt>
                <c:pt idx="4">
                  <c:v>Germanium</c:v>
                </c:pt>
                <c:pt idx="5">
                  <c:v>Indium</c:v>
                </c:pt>
                <c:pt idx="6">
                  <c:v>Palladium</c:v>
                </c:pt>
                <c:pt idx="7">
                  <c:v>Tantalum</c:v>
                </c:pt>
                <c:pt idx="8">
                  <c:v>Gallium</c:v>
                </c:pt>
              </c:strCache>
            </c:strRef>
          </c:cat>
          <c:val>
            <c:numRef>
              <c:f>Tabelle1!$B$2:$B$10</c:f>
              <c:numCache>
                <c:formatCode>0.0%</c:formatCode>
                <c:ptCount val="9"/>
                <c:pt idx="0">
                  <c:v>2.0999999999999999E-3</c:v>
                </c:pt>
                <c:pt idx="1">
                  <c:v>4.1999999999999997E-3</c:v>
                </c:pt>
                <c:pt idx="2">
                  <c:v>1.77E-2</c:v>
                </c:pt>
                <c:pt idx="3">
                  <c:v>1.84E-2</c:v>
                </c:pt>
                <c:pt idx="4">
                  <c:v>2.5099999999999997E-2</c:v>
                </c:pt>
                <c:pt idx="5">
                  <c:v>2.7799999999999998E-2</c:v>
                </c:pt>
                <c:pt idx="6">
                  <c:v>6.4100000000000004E-2</c:v>
                </c:pt>
                <c:pt idx="7">
                  <c:v>0.20010000000000003</c:v>
                </c:pt>
                <c:pt idx="8">
                  <c:v>0.2482</c:v>
                </c:pt>
              </c:numCache>
            </c:numRef>
          </c:val>
          <c:extLst>
            <c:ext xmlns:c16="http://schemas.microsoft.com/office/drawing/2014/chart" uri="{C3380CC4-5D6E-409C-BE32-E72D297353CC}">
              <c16:uniqueId val="{00000000-7E8A-C140-ABB2-FFEBE2419637}"/>
            </c:ext>
          </c:extLst>
        </c:ser>
        <c:dLbls>
          <c:showLegendKey val="0"/>
          <c:showVal val="0"/>
          <c:showCatName val="0"/>
          <c:showSerName val="0"/>
          <c:showPercent val="0"/>
          <c:showBubbleSize val="0"/>
        </c:dLbls>
        <c:gapWidth val="150"/>
        <c:overlap val="100"/>
        <c:axId val="1428376063"/>
        <c:axId val="1428393263"/>
      </c:barChart>
      <c:catAx>
        <c:axId val="1428376063"/>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1428393263"/>
        <c:crosses val="autoZero"/>
        <c:auto val="1"/>
        <c:lblAlgn val="ctr"/>
        <c:lblOffset val="100"/>
        <c:noMultiLvlLbl val="0"/>
      </c:catAx>
      <c:valAx>
        <c:axId val="1428393263"/>
        <c:scaling>
          <c:orientation val="minMax"/>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14283760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800">
          <a:latin typeface="Century Gothic" panose="020B0502020202020204" pitchFamily="34" charset="0"/>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Tabelle1!$B$1</c:f>
              <c:strCache>
                <c:ptCount val="1"/>
                <c:pt idx="0">
                  <c:v>Datenreihe 1</c:v>
                </c:pt>
              </c:strCache>
            </c:strRef>
          </c:tx>
          <c:spPr>
            <a:solidFill>
              <a:schemeClr val="accent1"/>
            </a:solidFill>
            <a:ln>
              <a:noFill/>
            </a:ln>
            <a:effectLst>
              <a:outerShdw blurRad="50800" dist="38100" dir="2700000" algn="tl" rotWithShape="0">
                <a:prstClr val="black">
                  <a:alpha val="40000"/>
                </a:prstClr>
              </a:outerShdw>
            </a:effectLst>
          </c:spPr>
          <c:invertIfNegative val="0"/>
          <c:cat>
            <c:strRef>
              <c:f>Tabelle1!$A$2:$A$10</c:f>
              <c:strCache>
                <c:ptCount val="9"/>
                <c:pt idx="0">
                  <c:v>Copper</c:v>
                </c:pt>
                <c:pt idx="1">
                  <c:v>Cobalt</c:v>
                </c:pt>
                <c:pt idx="2">
                  <c:v>Rare earths</c:v>
                </c:pt>
                <c:pt idx="3">
                  <c:v>Platinum</c:v>
                </c:pt>
                <c:pt idx="4">
                  <c:v>Germanium</c:v>
                </c:pt>
                <c:pt idx="5">
                  <c:v>Indium</c:v>
                </c:pt>
                <c:pt idx="6">
                  <c:v>Palladium</c:v>
                </c:pt>
                <c:pt idx="7">
                  <c:v>Tantalum</c:v>
                </c:pt>
                <c:pt idx="8">
                  <c:v>Gallium</c:v>
                </c:pt>
              </c:strCache>
            </c:strRef>
          </c:cat>
          <c:val>
            <c:numRef>
              <c:f>Tabelle1!$B$2:$B$10</c:f>
              <c:numCache>
                <c:formatCode>0.0%</c:formatCode>
                <c:ptCount val="9"/>
                <c:pt idx="0">
                  <c:v>2.0999999999999999E-3</c:v>
                </c:pt>
                <c:pt idx="1">
                  <c:v>4.1999999999999997E-3</c:v>
                </c:pt>
                <c:pt idx="2">
                  <c:v>1.77E-2</c:v>
                </c:pt>
                <c:pt idx="3">
                  <c:v>1.84E-2</c:v>
                </c:pt>
                <c:pt idx="4">
                  <c:v>2.5099999999999997E-2</c:v>
                </c:pt>
                <c:pt idx="5">
                  <c:v>2.7799999999999998E-2</c:v>
                </c:pt>
                <c:pt idx="6">
                  <c:v>6.4100000000000004E-2</c:v>
                </c:pt>
                <c:pt idx="7">
                  <c:v>0.20010000000000003</c:v>
                </c:pt>
                <c:pt idx="8">
                  <c:v>0.2482</c:v>
                </c:pt>
              </c:numCache>
            </c:numRef>
          </c:val>
          <c:extLst>
            <c:ext xmlns:c16="http://schemas.microsoft.com/office/drawing/2014/chart" uri="{C3380CC4-5D6E-409C-BE32-E72D297353CC}">
              <c16:uniqueId val="{00000000-F279-F84B-97A4-1291F1D9C03E}"/>
            </c:ext>
          </c:extLst>
        </c:ser>
        <c:dLbls>
          <c:showLegendKey val="0"/>
          <c:showVal val="0"/>
          <c:showCatName val="0"/>
          <c:showSerName val="0"/>
          <c:showPercent val="0"/>
          <c:showBubbleSize val="0"/>
        </c:dLbls>
        <c:gapWidth val="150"/>
        <c:overlap val="100"/>
        <c:axId val="1428376063"/>
        <c:axId val="1428393263"/>
      </c:barChart>
      <c:catAx>
        <c:axId val="1428376063"/>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1428393263"/>
        <c:crosses val="autoZero"/>
        <c:auto val="1"/>
        <c:lblAlgn val="ctr"/>
        <c:lblOffset val="100"/>
        <c:noMultiLvlLbl val="0"/>
      </c:catAx>
      <c:valAx>
        <c:axId val="1428393263"/>
        <c:scaling>
          <c:orientation val="minMax"/>
        </c:scaling>
        <c:delete val="0"/>
        <c:axPos val="l"/>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1428376063"/>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800">
          <a:latin typeface="Century Gothic" panose="020B0502020202020204" pitchFamily="34" charset="0"/>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9826607807465833E-2"/>
          <c:y val="3.4948564350427126E-2"/>
          <c:w val="0.87985992007832459"/>
          <c:h val="0.58258685756482342"/>
        </c:manualLayout>
      </c:layout>
      <c:barChart>
        <c:barDir val="col"/>
        <c:grouping val="stacked"/>
        <c:varyColors val="0"/>
        <c:ser>
          <c:idx val="0"/>
          <c:order val="0"/>
          <c:tx>
            <c:strRef>
              <c:f>Tabelle1!$B$1</c:f>
              <c:strCache>
                <c:ptCount val="1"/>
                <c:pt idx="0">
                  <c:v>Datenreihe 1</c:v>
                </c:pt>
              </c:strCache>
            </c:strRef>
          </c:tx>
          <c:spPr>
            <a:solidFill>
              <a:schemeClr val="accent1"/>
            </a:solidFill>
            <a:ln>
              <a:noFill/>
            </a:ln>
            <a:effectLst/>
          </c:spPr>
          <c:invertIfNegative val="0"/>
          <c:cat>
            <c:strRef>
              <c:f>Tabelle1!$A$2:$A$6</c:f>
              <c:strCache>
                <c:ptCount val="5"/>
                <c:pt idx="0">
                  <c:v>Googl Search</c:v>
                </c:pt>
                <c:pt idx="1">
                  <c:v>ChatGPT</c:v>
                </c:pt>
                <c:pt idx="2">
                  <c:v>Bloom</c:v>
                </c:pt>
                <c:pt idx="3">
                  <c:v>AI-powered Google Search (New State Research)</c:v>
                </c:pt>
                <c:pt idx="4">
                  <c:v>AI-powered Google Search (SemiAnalysis)</c:v>
                </c:pt>
              </c:strCache>
            </c:strRef>
          </c:cat>
          <c:val>
            <c:numRef>
              <c:f>Tabelle1!$B$2:$B$6</c:f>
              <c:numCache>
                <c:formatCode>General</c:formatCode>
                <c:ptCount val="5"/>
                <c:pt idx="0">
                  <c:v>0.28999999999999998</c:v>
                </c:pt>
                <c:pt idx="1">
                  <c:v>2.89</c:v>
                </c:pt>
                <c:pt idx="2">
                  <c:v>3.98</c:v>
                </c:pt>
                <c:pt idx="3">
                  <c:v>6.9</c:v>
                </c:pt>
                <c:pt idx="4">
                  <c:v>8.9</c:v>
                </c:pt>
              </c:numCache>
            </c:numRef>
          </c:val>
          <c:extLst>
            <c:ext xmlns:c16="http://schemas.microsoft.com/office/drawing/2014/chart" uri="{C3380CC4-5D6E-409C-BE32-E72D297353CC}">
              <c16:uniqueId val="{00000000-D1DD-C649-9363-532CB512E36D}"/>
            </c:ext>
          </c:extLst>
        </c:ser>
        <c:dLbls>
          <c:showLegendKey val="0"/>
          <c:showVal val="0"/>
          <c:showCatName val="0"/>
          <c:showSerName val="0"/>
          <c:showPercent val="0"/>
          <c:showBubbleSize val="0"/>
        </c:dLbls>
        <c:gapWidth val="150"/>
        <c:overlap val="100"/>
        <c:axId val="2097415423"/>
        <c:axId val="2097767087"/>
      </c:barChart>
      <c:catAx>
        <c:axId val="2097415423"/>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Century Gothic" panose="020B0502020202020204" pitchFamily="34" charset="0"/>
                <a:ea typeface="+mn-ea"/>
                <a:cs typeface="+mn-cs"/>
              </a:defRPr>
            </a:pPr>
            <a:endParaRPr lang="en-US"/>
          </a:p>
        </c:txPr>
        <c:crossAx val="2097767087"/>
        <c:crosses val="autoZero"/>
        <c:auto val="1"/>
        <c:lblAlgn val="ctr"/>
        <c:lblOffset val="100"/>
        <c:noMultiLvlLbl val="0"/>
      </c:catAx>
      <c:valAx>
        <c:axId val="2097767087"/>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2097415423"/>
        <c:crosses val="autoZero"/>
        <c:crossBetween val="between"/>
        <c:majorUnit val="2"/>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Century Gothic" panose="020B0502020202020204" pitchFamily="34" charset="0"/>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9826607807465833E-2"/>
          <c:y val="3.4948564350427126E-2"/>
          <c:w val="0.87985992007832459"/>
          <c:h val="0.58258685756482342"/>
        </c:manualLayout>
      </c:layout>
      <c:barChart>
        <c:barDir val="col"/>
        <c:grouping val="stacked"/>
        <c:varyColors val="0"/>
        <c:ser>
          <c:idx val="0"/>
          <c:order val="0"/>
          <c:tx>
            <c:strRef>
              <c:f>Tabelle1!$B$1</c:f>
              <c:strCache>
                <c:ptCount val="1"/>
                <c:pt idx="0">
                  <c:v>Datenreihe 1</c:v>
                </c:pt>
              </c:strCache>
            </c:strRef>
          </c:tx>
          <c:spPr>
            <a:solidFill>
              <a:schemeClr val="accent1"/>
            </a:solidFill>
            <a:ln>
              <a:noFill/>
            </a:ln>
            <a:effectLst/>
          </c:spPr>
          <c:invertIfNegative val="0"/>
          <c:cat>
            <c:strRef>
              <c:f>Tabelle1!$A$2:$A$6</c:f>
              <c:strCache>
                <c:ptCount val="5"/>
                <c:pt idx="0">
                  <c:v>Googl Search</c:v>
                </c:pt>
                <c:pt idx="1">
                  <c:v>ChatGPT</c:v>
                </c:pt>
                <c:pt idx="2">
                  <c:v>Bloom</c:v>
                </c:pt>
                <c:pt idx="3">
                  <c:v>AI-powered Google Search (New State Research)</c:v>
                </c:pt>
                <c:pt idx="4">
                  <c:v>AI-powered Google Search (SemiAnalysis)</c:v>
                </c:pt>
              </c:strCache>
            </c:strRef>
          </c:cat>
          <c:val>
            <c:numRef>
              <c:f>Tabelle1!$B$2:$B$6</c:f>
              <c:numCache>
                <c:formatCode>General</c:formatCode>
                <c:ptCount val="5"/>
                <c:pt idx="0">
                  <c:v>0.28999999999999998</c:v>
                </c:pt>
                <c:pt idx="1">
                  <c:v>2.89</c:v>
                </c:pt>
                <c:pt idx="2">
                  <c:v>3.98</c:v>
                </c:pt>
                <c:pt idx="3">
                  <c:v>6.9</c:v>
                </c:pt>
                <c:pt idx="4">
                  <c:v>8.9</c:v>
                </c:pt>
              </c:numCache>
            </c:numRef>
          </c:val>
          <c:extLst>
            <c:ext xmlns:c16="http://schemas.microsoft.com/office/drawing/2014/chart" uri="{C3380CC4-5D6E-409C-BE32-E72D297353CC}">
              <c16:uniqueId val="{00000000-2D09-084C-B3EB-D043B013AAD1}"/>
            </c:ext>
          </c:extLst>
        </c:ser>
        <c:dLbls>
          <c:showLegendKey val="0"/>
          <c:showVal val="0"/>
          <c:showCatName val="0"/>
          <c:showSerName val="0"/>
          <c:showPercent val="0"/>
          <c:showBubbleSize val="0"/>
        </c:dLbls>
        <c:gapWidth val="150"/>
        <c:overlap val="100"/>
        <c:axId val="2097415423"/>
        <c:axId val="2097767087"/>
      </c:barChart>
      <c:catAx>
        <c:axId val="2097415423"/>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Century Gothic" panose="020B0502020202020204" pitchFamily="34" charset="0"/>
                <a:ea typeface="+mn-ea"/>
                <a:cs typeface="+mn-cs"/>
              </a:defRPr>
            </a:pPr>
            <a:endParaRPr lang="en-US"/>
          </a:p>
        </c:txPr>
        <c:crossAx val="2097767087"/>
        <c:crosses val="autoZero"/>
        <c:auto val="1"/>
        <c:lblAlgn val="ctr"/>
        <c:lblOffset val="100"/>
        <c:noMultiLvlLbl val="0"/>
      </c:catAx>
      <c:valAx>
        <c:axId val="2097767087"/>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2097415423"/>
        <c:crosses val="autoZero"/>
        <c:crossBetween val="between"/>
        <c:majorUnit val="2"/>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Century Gothic" panose="020B0502020202020204" pitchFamily="34" charset="0"/>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8.9826607807465833E-2"/>
          <c:y val="3.4948564350427126E-2"/>
          <c:w val="0.87985992007832459"/>
          <c:h val="0.58258685756482342"/>
        </c:manualLayout>
      </c:layout>
      <c:barChart>
        <c:barDir val="col"/>
        <c:grouping val="stacked"/>
        <c:varyColors val="0"/>
        <c:ser>
          <c:idx val="0"/>
          <c:order val="0"/>
          <c:tx>
            <c:strRef>
              <c:f>Tabelle1!$B$1</c:f>
              <c:strCache>
                <c:ptCount val="1"/>
                <c:pt idx="0">
                  <c:v>Datenreihe 1</c:v>
                </c:pt>
              </c:strCache>
            </c:strRef>
          </c:tx>
          <c:spPr>
            <a:solidFill>
              <a:schemeClr val="accent1"/>
            </a:solidFill>
            <a:ln>
              <a:noFill/>
            </a:ln>
            <a:effectLst/>
          </c:spPr>
          <c:invertIfNegative val="0"/>
          <c:cat>
            <c:strRef>
              <c:f>Tabelle1!$A$2:$A$6</c:f>
              <c:strCache>
                <c:ptCount val="5"/>
                <c:pt idx="0">
                  <c:v>Googl Search</c:v>
                </c:pt>
                <c:pt idx="1">
                  <c:v>ChatGPT</c:v>
                </c:pt>
                <c:pt idx="2">
                  <c:v>Bloom</c:v>
                </c:pt>
                <c:pt idx="3">
                  <c:v>AI-powered Google Search (New State Research)</c:v>
                </c:pt>
                <c:pt idx="4">
                  <c:v>AI-powered Google Search (SemiAnalysis)</c:v>
                </c:pt>
              </c:strCache>
            </c:strRef>
          </c:cat>
          <c:val>
            <c:numRef>
              <c:f>Tabelle1!$B$2:$B$6</c:f>
              <c:numCache>
                <c:formatCode>General</c:formatCode>
                <c:ptCount val="5"/>
                <c:pt idx="0">
                  <c:v>0.28999999999999998</c:v>
                </c:pt>
                <c:pt idx="1">
                  <c:v>2.89</c:v>
                </c:pt>
                <c:pt idx="2">
                  <c:v>3.98</c:v>
                </c:pt>
                <c:pt idx="3">
                  <c:v>6.9</c:v>
                </c:pt>
                <c:pt idx="4">
                  <c:v>8.9</c:v>
                </c:pt>
              </c:numCache>
            </c:numRef>
          </c:val>
          <c:extLst>
            <c:ext xmlns:c16="http://schemas.microsoft.com/office/drawing/2014/chart" uri="{C3380CC4-5D6E-409C-BE32-E72D297353CC}">
              <c16:uniqueId val="{00000000-7FE3-F846-B32E-9E86A8B9D974}"/>
            </c:ext>
          </c:extLst>
        </c:ser>
        <c:ser>
          <c:idx val="1"/>
          <c:order val="1"/>
          <c:tx>
            <c:strRef>
              <c:f>Tabelle1!$C$1</c:f>
              <c:strCache>
                <c:ptCount val="1"/>
                <c:pt idx="0">
                  <c:v>Datenreihe 2</c:v>
                </c:pt>
              </c:strCache>
            </c:strRef>
          </c:tx>
          <c:spPr>
            <a:solidFill>
              <a:schemeClr val="accent2"/>
            </a:solidFill>
            <a:ln>
              <a:noFill/>
            </a:ln>
            <a:effectLst/>
          </c:spPr>
          <c:invertIfNegative val="0"/>
          <c:cat>
            <c:strRef>
              <c:f>Tabelle1!$A$2:$A$6</c:f>
              <c:strCache>
                <c:ptCount val="5"/>
                <c:pt idx="0">
                  <c:v>Googl Search</c:v>
                </c:pt>
                <c:pt idx="1">
                  <c:v>ChatGPT</c:v>
                </c:pt>
                <c:pt idx="2">
                  <c:v>Bloom</c:v>
                </c:pt>
                <c:pt idx="3">
                  <c:v>AI-powered Google Search (New State Research)</c:v>
                </c:pt>
                <c:pt idx="4">
                  <c:v>AI-powered Google Search (SemiAnalysis)</c:v>
                </c:pt>
              </c:strCache>
            </c:strRef>
          </c:cat>
          <c:val>
            <c:numRef>
              <c:f>Tabelle1!$C$2:$C$6</c:f>
              <c:numCache>
                <c:formatCode>General</c:formatCode>
                <c:ptCount val="5"/>
                <c:pt idx="1">
                  <c:v>9.9655172413793114</c:v>
                </c:pt>
                <c:pt idx="2">
                  <c:v>13.724137931034484</c:v>
                </c:pt>
                <c:pt idx="3">
                  <c:v>23.793103448275865</c:v>
                </c:pt>
                <c:pt idx="4">
                  <c:v>30.689655172413797</c:v>
                </c:pt>
              </c:numCache>
            </c:numRef>
          </c:val>
          <c:extLst>
            <c:ext xmlns:c16="http://schemas.microsoft.com/office/drawing/2014/chart" uri="{C3380CC4-5D6E-409C-BE32-E72D297353CC}">
              <c16:uniqueId val="{00000001-7FE3-F846-B32E-9E86A8B9D974}"/>
            </c:ext>
          </c:extLst>
        </c:ser>
        <c:dLbls>
          <c:showLegendKey val="0"/>
          <c:showVal val="0"/>
          <c:showCatName val="0"/>
          <c:showSerName val="0"/>
          <c:showPercent val="0"/>
          <c:showBubbleSize val="0"/>
        </c:dLbls>
        <c:gapWidth val="150"/>
        <c:overlap val="100"/>
        <c:axId val="2097415423"/>
        <c:axId val="2097767087"/>
      </c:barChart>
      <c:catAx>
        <c:axId val="2097415423"/>
        <c:scaling>
          <c:orientation val="minMax"/>
        </c:scaling>
        <c:delete val="0"/>
        <c:axPos val="b"/>
        <c:numFmt formatCode="General" sourceLinked="1"/>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200" b="0" i="0" u="none" strike="noStrike" kern="1200" baseline="0">
                <a:solidFill>
                  <a:schemeClr val="bg1">
                    <a:lumMod val="95000"/>
                  </a:schemeClr>
                </a:solidFill>
                <a:latin typeface="Century Gothic" panose="020B0502020202020204" pitchFamily="34" charset="0"/>
                <a:ea typeface="+mn-ea"/>
                <a:cs typeface="+mn-cs"/>
              </a:defRPr>
            </a:pPr>
            <a:endParaRPr lang="en-US"/>
          </a:p>
        </c:txPr>
        <c:crossAx val="2097767087"/>
        <c:crosses val="autoZero"/>
        <c:auto val="1"/>
        <c:lblAlgn val="ctr"/>
        <c:lblOffset val="100"/>
        <c:noMultiLvlLbl val="0"/>
      </c:catAx>
      <c:valAx>
        <c:axId val="2097767087"/>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crossAx val="2097415423"/>
        <c:crosses val="autoZero"/>
        <c:crossBetween val="between"/>
        <c:majorUnit val="2"/>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latin typeface="Century Gothic" panose="020B0502020202020204"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0.28836</cdr:x>
      <cdr:y>0.08944</cdr:y>
    </cdr:from>
    <cdr:to>
      <cdr:x>0.28836</cdr:x>
      <cdr:y>0.35778</cdr:y>
    </cdr:to>
    <cdr:cxnSp macro="">
      <cdr:nvCxnSpPr>
        <cdr:cNvPr id="3" name="Gerade Verbindung 2">
          <a:extLst xmlns:a="http://schemas.openxmlformats.org/drawingml/2006/main">
            <a:ext uri="{FF2B5EF4-FFF2-40B4-BE49-F238E27FC236}">
              <a16:creationId xmlns:a16="http://schemas.microsoft.com/office/drawing/2014/main" id="{0DB0386B-6E98-4C26-5FF1-67C174B4D07D}"/>
            </a:ext>
          </a:extLst>
        </cdr:cNvPr>
        <cdr:cNvCxnSpPr/>
      </cdr:nvCxnSpPr>
      <cdr:spPr bwMode="auto">
        <a:xfrm xmlns:a="http://schemas.openxmlformats.org/drawingml/2006/main" flipV="1">
          <a:off x="1429696" y="432047"/>
          <a:ext cx="0" cy="1296144"/>
        </a:xfrm>
        <a:prstGeom xmlns:a="http://schemas.openxmlformats.org/drawingml/2006/main" prst="line">
          <a:avLst/>
        </a:prstGeom>
        <a:solidFill xmlns:a="http://schemas.openxmlformats.org/drawingml/2006/main">
          <a:schemeClr val="accent1"/>
        </a:solidFill>
        <a:ln xmlns:a="http://schemas.openxmlformats.org/drawingml/2006/main" w="19050" cap="flat" cmpd="sng" algn="ctr">
          <a:solidFill>
            <a:schemeClr val="tx1"/>
          </a:solidFill>
          <a:prstDash val="solid"/>
          <a:round/>
          <a:headEnd type="none" w="med" len="med"/>
          <a:tailEnd type="none" w="med" len="med"/>
        </a:ln>
        <a:effectLst xmlns:a="http://schemas.openxmlformats.org/drawingml/2006/main"/>
      </cdr:spPr>
    </cdr:cxnSp>
  </cdr:relSizeAnchor>
  <cdr:relSizeAnchor xmlns:cdr="http://schemas.openxmlformats.org/drawingml/2006/chartDrawing">
    <cdr:from>
      <cdr:x>0.28836</cdr:x>
      <cdr:y>0.08944</cdr:y>
    </cdr:from>
    <cdr:to>
      <cdr:x>0.88381</cdr:x>
      <cdr:y>0.08944</cdr:y>
    </cdr:to>
    <cdr:cxnSp macro="">
      <cdr:nvCxnSpPr>
        <cdr:cNvPr id="4" name="Gerade Verbindung 3">
          <a:extLst xmlns:a="http://schemas.openxmlformats.org/drawingml/2006/main">
            <a:ext uri="{FF2B5EF4-FFF2-40B4-BE49-F238E27FC236}">
              <a16:creationId xmlns:a16="http://schemas.microsoft.com/office/drawing/2014/main" id="{349D3DBE-BC5F-B470-A829-194E1B3F947F}"/>
            </a:ext>
          </a:extLst>
        </cdr:cNvPr>
        <cdr:cNvCxnSpPr/>
      </cdr:nvCxnSpPr>
      <cdr:spPr bwMode="auto">
        <a:xfrm xmlns:a="http://schemas.openxmlformats.org/drawingml/2006/main" flipH="1">
          <a:off x="1429696" y="432047"/>
          <a:ext cx="2952328" cy="0"/>
        </a:xfrm>
        <a:prstGeom xmlns:a="http://schemas.openxmlformats.org/drawingml/2006/main" prst="line">
          <a:avLst/>
        </a:prstGeom>
        <a:solidFill xmlns:a="http://schemas.openxmlformats.org/drawingml/2006/main">
          <a:schemeClr val="accent1"/>
        </a:solidFill>
        <a:ln xmlns:a="http://schemas.openxmlformats.org/drawingml/2006/main" w="19050" cap="flat" cmpd="sng" algn="ctr">
          <a:solidFill>
            <a:schemeClr val="tx1"/>
          </a:solidFill>
          <a:prstDash val="solid"/>
          <a:round/>
          <a:headEnd type="none" w="med" len="med"/>
          <a:tailEnd type="none" w="med" len="med"/>
        </a:ln>
        <a:effectLst xmlns:a="http://schemas.openxmlformats.org/drawingml/2006/main"/>
      </cdr:spPr>
    </cdr:cxnSp>
  </cdr:relSizeAnchor>
  <cdr:relSizeAnchor xmlns:cdr="http://schemas.openxmlformats.org/drawingml/2006/chartDrawing">
    <cdr:from>
      <cdr:x>0.88381</cdr:x>
      <cdr:y>0.08944</cdr:y>
    </cdr:from>
    <cdr:to>
      <cdr:x>0.88381</cdr:x>
      <cdr:y>0.22361</cdr:y>
    </cdr:to>
    <cdr:cxnSp macro="">
      <cdr:nvCxnSpPr>
        <cdr:cNvPr id="10" name="Gerade Verbindung mit Pfeil 9">
          <a:extLst xmlns:a="http://schemas.openxmlformats.org/drawingml/2006/main">
            <a:ext uri="{FF2B5EF4-FFF2-40B4-BE49-F238E27FC236}">
              <a16:creationId xmlns:a16="http://schemas.microsoft.com/office/drawing/2014/main" id="{86AC602A-C07F-B1E0-8D92-ADE8217791C1}"/>
            </a:ext>
          </a:extLst>
        </cdr:cNvPr>
        <cdr:cNvCxnSpPr/>
      </cdr:nvCxnSpPr>
      <cdr:spPr bwMode="auto">
        <a:xfrm xmlns:a="http://schemas.openxmlformats.org/drawingml/2006/main">
          <a:off x="4382024" y="432047"/>
          <a:ext cx="0" cy="648072"/>
        </a:xfrm>
        <a:prstGeom xmlns:a="http://schemas.openxmlformats.org/drawingml/2006/main" prst="straightConnector1">
          <a:avLst/>
        </a:prstGeom>
        <a:solidFill xmlns:a="http://schemas.openxmlformats.org/drawingml/2006/main">
          <a:schemeClr val="accent1"/>
        </a:solidFill>
        <a:ln xmlns:a="http://schemas.openxmlformats.org/drawingml/2006/main" w="19050" cap="flat" cmpd="sng" algn="ctr">
          <a:solidFill>
            <a:schemeClr val="tx1"/>
          </a:solidFill>
          <a:prstDash val="solid"/>
          <a:round/>
          <a:headEnd type="none" w="med" len="med"/>
          <a:tailEnd type="triangle"/>
        </a:ln>
        <a:effectLst xmlns:a="http://schemas.openxmlformats.org/drawingml/2006/main"/>
      </cdr:spPr>
    </cdr:cxnSp>
  </cdr:relSizeAnchor>
  <cdr:relSizeAnchor xmlns:cdr="http://schemas.openxmlformats.org/drawingml/2006/chartDrawing">
    <cdr:from>
      <cdr:x>0.5</cdr:x>
      <cdr:y>0.04586</cdr:y>
    </cdr:from>
    <cdr:to>
      <cdr:x>0.66986</cdr:x>
      <cdr:y>0.13303</cdr:y>
    </cdr:to>
    <cdr:sp macro="" textlink="">
      <cdr:nvSpPr>
        <cdr:cNvPr id="11" name="Oval 10">
          <a:extLst xmlns:a="http://schemas.openxmlformats.org/drawingml/2006/main">
            <a:ext uri="{FF2B5EF4-FFF2-40B4-BE49-F238E27FC236}">
              <a16:creationId xmlns:a16="http://schemas.microsoft.com/office/drawing/2014/main" id="{EDF8F651-579D-6E27-169A-A98C09142216}"/>
            </a:ext>
          </a:extLst>
        </cdr:cNvPr>
        <cdr:cNvSpPr/>
      </cdr:nvSpPr>
      <cdr:spPr bwMode="auto">
        <a:xfrm xmlns:a="http://schemas.openxmlformats.org/drawingml/2006/main">
          <a:off x="2479043" y="221502"/>
          <a:ext cx="842177" cy="421089"/>
        </a:xfrm>
        <a:prstGeom xmlns:a="http://schemas.openxmlformats.org/drawingml/2006/main" prst="ellipse">
          <a:avLst/>
        </a:prstGeom>
        <a:solidFill xmlns:a="http://schemas.openxmlformats.org/drawingml/2006/main">
          <a:schemeClr val="bg1">
            <a:lumMod val="75000"/>
          </a:schemeClr>
        </a:solidFill>
        <a:ln xmlns:a="http://schemas.openxmlformats.org/drawingml/2006/main" w="9525" cap="flat" cmpd="sng" algn="ctr">
          <a:noFill/>
          <a:prstDash val="solid"/>
          <a:round/>
          <a:headEnd type="none" w="med" len="med"/>
          <a:tailEnd type="none" w="med" len="med"/>
        </a:ln>
        <a:effectLst xmlns:a="http://schemas.openxmlformats.org/drawingml/2006/main">
          <a:outerShdw blurRad="50800" dist="38100" dir="2700000" algn="tl" rotWithShape="0">
            <a:prstClr val="black">
              <a:alpha val="40000"/>
            </a:prstClr>
          </a:outerShdw>
        </a:effectLst>
      </cdr:spPr>
      <cdr:txBody>
        <a:bodyPr xmlns:a="http://schemas.openxmlformats.org/drawingml/2006/main" vertOverflow="clip" vert="horz" wrap="none" lIns="0" tIns="0" rIns="0" bIns="0" numCol="1" anchor="ctr" anchorCtr="0" compatLnSpc="1">
          <a:prstTxWarp prst="textNoShape">
            <a:avLst/>
          </a:prstTxWarp>
        </a:bodyPr>
        <a:lstStyle xmlns:a="http://schemas.openxmlformats.org/drawingml/2006/main"/>
        <a:p xmlns:a="http://schemas.openxmlformats.org/drawingml/2006/main">
          <a:pPr algn="ctr"/>
          <a:r>
            <a:rPr lang="fr-CH" sz="2000" b="1">
              <a:latin typeface="Century Gothic" panose="020B0502020202020204" pitchFamily="34" charset="0"/>
            </a:rPr>
            <a:t>+29%</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E7B238B-790A-DD30-722B-8A2FB0527A25}"/>
              </a:ext>
            </a:extLst>
          </p:cNvPr>
          <p:cNvSpPr>
            <a:spLocks noGrp="1"/>
          </p:cNvSpPr>
          <p:nvPr>
            <p:ph type="hdr" sz="quarter"/>
          </p:nvPr>
        </p:nvSpPr>
        <p:spPr>
          <a:xfrm>
            <a:off x="0" y="0"/>
            <a:ext cx="2773363" cy="434975"/>
          </a:xfrm>
          <a:prstGeom prst="rect">
            <a:avLst/>
          </a:prstGeom>
        </p:spPr>
        <p:txBody>
          <a:bodyPr vert="horz" wrap="square" lIns="91440" tIns="45720" rIns="91440" bIns="45720" numCol="1" anchor="t" anchorCtr="0" compatLnSpc="1">
            <a:prstTxWarp prst="textNoShape">
              <a:avLst/>
            </a:prstTxWarp>
          </a:bodyPr>
          <a:lstStyle>
            <a:lvl1pPr eaLnBrk="1" hangingPunct="1">
              <a:defRPr sz="1200">
                <a:latin typeface="Arial" charset="0"/>
                <a:ea typeface="MS PGothic" charset="-128"/>
              </a:defRPr>
            </a:lvl1pPr>
          </a:lstStyle>
          <a:p>
            <a:pPr>
              <a:defRPr/>
            </a:pPr>
            <a:endParaRPr lang="en-US" altLang="x-none"/>
          </a:p>
        </p:txBody>
      </p:sp>
      <p:sp>
        <p:nvSpPr>
          <p:cNvPr id="3" name="Date Placeholder 2">
            <a:extLst>
              <a:ext uri="{FF2B5EF4-FFF2-40B4-BE49-F238E27FC236}">
                <a16:creationId xmlns:a16="http://schemas.microsoft.com/office/drawing/2014/main" id="{1D4BE420-FAA0-BD54-738A-A739817A9BC7}"/>
              </a:ext>
            </a:extLst>
          </p:cNvPr>
          <p:cNvSpPr>
            <a:spLocks noGrp="1"/>
          </p:cNvSpPr>
          <p:nvPr>
            <p:ph type="dt" sz="quarter" idx="1"/>
          </p:nvPr>
        </p:nvSpPr>
        <p:spPr>
          <a:xfrm>
            <a:off x="3625850" y="0"/>
            <a:ext cx="2773363" cy="434975"/>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panose="020B0604020202020204" pitchFamily="34" charset="0"/>
                <a:ea typeface="MS PGothic" panose="020B0600070205080204" pitchFamily="34" charset="-128"/>
              </a:defRPr>
            </a:lvl1pPr>
          </a:lstStyle>
          <a:p>
            <a:pPr>
              <a:defRPr/>
            </a:pPr>
            <a:fld id="{401620EE-76EF-BC4D-97AB-03F225CBF907}" type="datetime1">
              <a:rPr lang="en-US" altLang="en-US"/>
              <a:pPr>
                <a:defRPr/>
              </a:pPr>
              <a:t>5/27/2025</a:t>
            </a:fld>
            <a:endParaRPr lang="en-US" altLang="en-US" dirty="0"/>
          </a:p>
        </p:txBody>
      </p:sp>
      <p:sp>
        <p:nvSpPr>
          <p:cNvPr id="4" name="Footer Placeholder 3">
            <a:extLst>
              <a:ext uri="{FF2B5EF4-FFF2-40B4-BE49-F238E27FC236}">
                <a16:creationId xmlns:a16="http://schemas.microsoft.com/office/drawing/2014/main" id="{E7CDDAF8-6845-1BF7-2A13-7C2F03DEE102}"/>
              </a:ext>
            </a:extLst>
          </p:cNvPr>
          <p:cNvSpPr>
            <a:spLocks noGrp="1"/>
          </p:cNvSpPr>
          <p:nvPr>
            <p:ph type="ftr" sz="quarter" idx="2"/>
          </p:nvPr>
        </p:nvSpPr>
        <p:spPr>
          <a:xfrm>
            <a:off x="0" y="8250238"/>
            <a:ext cx="2773363" cy="434975"/>
          </a:xfrm>
          <a:prstGeom prst="rect">
            <a:avLst/>
          </a:prstGeom>
        </p:spPr>
        <p:txBody>
          <a:bodyPr vert="horz" wrap="square" lIns="91440" tIns="45720" rIns="91440" bIns="45720" numCol="1" anchor="b" anchorCtr="0" compatLnSpc="1">
            <a:prstTxWarp prst="textNoShape">
              <a:avLst/>
            </a:prstTxWarp>
          </a:bodyPr>
          <a:lstStyle>
            <a:lvl1pPr eaLnBrk="1" hangingPunct="1">
              <a:defRPr sz="1200">
                <a:latin typeface="Arial" charset="0"/>
                <a:ea typeface="MS PGothic" charset="-128"/>
              </a:defRPr>
            </a:lvl1pPr>
          </a:lstStyle>
          <a:p>
            <a:pPr>
              <a:defRPr/>
            </a:pPr>
            <a:endParaRPr lang="en-US" altLang="x-none"/>
          </a:p>
        </p:txBody>
      </p:sp>
      <p:sp>
        <p:nvSpPr>
          <p:cNvPr id="5" name="Slide Number Placeholder 4">
            <a:extLst>
              <a:ext uri="{FF2B5EF4-FFF2-40B4-BE49-F238E27FC236}">
                <a16:creationId xmlns:a16="http://schemas.microsoft.com/office/drawing/2014/main" id="{97EE0DA2-C74C-98DD-8FE0-0DCA9D78D326}"/>
              </a:ext>
            </a:extLst>
          </p:cNvPr>
          <p:cNvSpPr>
            <a:spLocks noGrp="1"/>
          </p:cNvSpPr>
          <p:nvPr>
            <p:ph type="sldNum" sz="quarter" idx="3"/>
          </p:nvPr>
        </p:nvSpPr>
        <p:spPr>
          <a:xfrm>
            <a:off x="3625850" y="8250238"/>
            <a:ext cx="2773363" cy="434975"/>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854ADB43-BD67-8D46-9B45-558847CCC7FF}" type="slidenum">
              <a:rPr lang="en-US" altLang="en-US"/>
              <a:pPr>
                <a:defRPr/>
              </a:pPr>
              <a:t>‹Nr.›</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7E78FC73-33EF-B443-B9CA-886DBAC333D7}"/>
              </a:ext>
            </a:extLst>
          </p:cNvPr>
          <p:cNvSpPr>
            <a:spLocks noGrp="1" noChangeArrowheads="1"/>
          </p:cNvSpPr>
          <p:nvPr>
            <p:ph type="hdr" sz="quarter"/>
          </p:nvPr>
        </p:nvSpPr>
        <p:spPr bwMode="auto">
          <a:xfrm>
            <a:off x="0" y="0"/>
            <a:ext cx="2773363" cy="433388"/>
          </a:xfrm>
          <a:prstGeom prst="rect">
            <a:avLst/>
          </a:prstGeom>
          <a:noFill/>
          <a:ln w="9525">
            <a:noFill/>
            <a:miter lim="800000"/>
            <a:headEnd/>
            <a:tailEnd/>
          </a:ln>
          <a:effectLst/>
        </p:spPr>
        <p:txBody>
          <a:bodyPr vert="horz" wrap="square" lIns="86211" tIns="43106" rIns="86211" bIns="43106" numCol="1" anchor="t" anchorCtr="0" compatLnSpc="1">
            <a:prstTxWarp prst="textNoShape">
              <a:avLst/>
            </a:prstTxWarp>
          </a:bodyPr>
          <a:lstStyle>
            <a:lvl1pPr defTabSz="862013" eaLnBrk="1" hangingPunct="1">
              <a:defRPr sz="1100">
                <a:latin typeface="Arial" charset="0"/>
                <a:ea typeface="MS PGothic" charset="-128"/>
              </a:defRPr>
            </a:lvl1pPr>
          </a:lstStyle>
          <a:p>
            <a:pPr>
              <a:defRPr/>
            </a:pPr>
            <a:endParaRPr lang="en-US" altLang="x-none"/>
          </a:p>
        </p:txBody>
      </p:sp>
      <p:sp>
        <p:nvSpPr>
          <p:cNvPr id="5123" name="Rectangle 3">
            <a:extLst>
              <a:ext uri="{FF2B5EF4-FFF2-40B4-BE49-F238E27FC236}">
                <a16:creationId xmlns:a16="http://schemas.microsoft.com/office/drawing/2014/main" id="{7569B30F-0450-8F2B-60F6-4972B58F41B7}"/>
              </a:ext>
            </a:extLst>
          </p:cNvPr>
          <p:cNvSpPr>
            <a:spLocks noGrp="1" noChangeArrowheads="1"/>
          </p:cNvSpPr>
          <p:nvPr>
            <p:ph type="dt" idx="1"/>
          </p:nvPr>
        </p:nvSpPr>
        <p:spPr bwMode="auto">
          <a:xfrm>
            <a:off x="3625850" y="0"/>
            <a:ext cx="2773363" cy="433388"/>
          </a:xfrm>
          <a:prstGeom prst="rect">
            <a:avLst/>
          </a:prstGeom>
          <a:noFill/>
          <a:ln w="9525">
            <a:noFill/>
            <a:miter lim="800000"/>
            <a:headEnd/>
            <a:tailEnd/>
          </a:ln>
          <a:effectLst/>
        </p:spPr>
        <p:txBody>
          <a:bodyPr vert="horz" wrap="square" lIns="86211" tIns="43106" rIns="86211" bIns="43106" numCol="1" anchor="t" anchorCtr="0" compatLnSpc="1">
            <a:prstTxWarp prst="textNoShape">
              <a:avLst/>
            </a:prstTxWarp>
          </a:bodyPr>
          <a:lstStyle>
            <a:lvl1pPr algn="r" defTabSz="862013" eaLnBrk="1" hangingPunct="1">
              <a:defRPr sz="1100">
                <a:latin typeface="Arial" charset="0"/>
                <a:ea typeface="MS PGothic" charset="-128"/>
              </a:defRPr>
            </a:lvl1pPr>
          </a:lstStyle>
          <a:p>
            <a:pPr>
              <a:defRPr/>
            </a:pPr>
            <a:endParaRPr lang="en-US" altLang="x-none"/>
          </a:p>
        </p:txBody>
      </p:sp>
      <p:sp>
        <p:nvSpPr>
          <p:cNvPr id="13316" name="Rectangle 4">
            <a:extLst>
              <a:ext uri="{FF2B5EF4-FFF2-40B4-BE49-F238E27FC236}">
                <a16:creationId xmlns:a16="http://schemas.microsoft.com/office/drawing/2014/main" id="{17B1149D-E16C-40C5-5FB9-F06C7CB91CC5}"/>
              </a:ext>
            </a:extLst>
          </p:cNvPr>
          <p:cNvSpPr>
            <a:spLocks noGrp="1" noRot="1" noChangeAspect="1" noChangeArrowheads="1" noTextEdit="1"/>
          </p:cNvSpPr>
          <p:nvPr>
            <p:ph type="sldImg" idx="2"/>
          </p:nvPr>
        </p:nvSpPr>
        <p:spPr bwMode="auto">
          <a:xfrm>
            <a:off x="307975" y="652463"/>
            <a:ext cx="5786438" cy="32559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5" name="Rectangle 5">
            <a:extLst>
              <a:ext uri="{FF2B5EF4-FFF2-40B4-BE49-F238E27FC236}">
                <a16:creationId xmlns:a16="http://schemas.microsoft.com/office/drawing/2014/main" id="{EF11BCC6-75DB-A4BA-31A6-AE6155DB0591}"/>
              </a:ext>
            </a:extLst>
          </p:cNvPr>
          <p:cNvSpPr>
            <a:spLocks noGrp="1" noChangeArrowheads="1"/>
          </p:cNvSpPr>
          <p:nvPr>
            <p:ph type="body" sz="quarter" idx="3"/>
          </p:nvPr>
        </p:nvSpPr>
        <p:spPr bwMode="auto">
          <a:xfrm>
            <a:off x="639763" y="4125913"/>
            <a:ext cx="5121275" cy="3908425"/>
          </a:xfrm>
          <a:prstGeom prst="rect">
            <a:avLst/>
          </a:prstGeom>
          <a:noFill/>
          <a:ln w="9525">
            <a:noFill/>
            <a:miter lim="800000"/>
            <a:headEnd/>
            <a:tailEnd/>
          </a:ln>
          <a:effectLst/>
        </p:spPr>
        <p:txBody>
          <a:bodyPr vert="horz" wrap="square" lIns="86211" tIns="43106" rIns="86211" bIns="43106" numCol="1" anchor="t" anchorCtr="0" compatLnSpc="1">
            <a:prstTxWarp prst="textNoShape">
              <a:avLst/>
            </a:prstTxWarp>
          </a:bodyPr>
          <a:lstStyle/>
          <a:p>
            <a:pPr lvl="0"/>
            <a:r>
              <a:rPr lang="en-US" altLang="en-US" noProof="0" dirty="0" err="1"/>
              <a:t>Textmasterformate</a:t>
            </a:r>
            <a:r>
              <a:rPr lang="en-US" altLang="en-US" noProof="0" dirty="0"/>
              <a:t> </a:t>
            </a:r>
            <a:r>
              <a:rPr lang="en-US" altLang="en-US" noProof="0" dirty="0" err="1"/>
              <a:t>durch</a:t>
            </a:r>
            <a:r>
              <a:rPr lang="en-US" altLang="en-US" noProof="0" dirty="0"/>
              <a:t> </a:t>
            </a:r>
            <a:r>
              <a:rPr lang="en-US" altLang="en-US" noProof="0" dirty="0" err="1"/>
              <a:t>Klicken</a:t>
            </a:r>
            <a:r>
              <a:rPr lang="en-US" altLang="en-US" noProof="0" dirty="0"/>
              <a:t> </a:t>
            </a:r>
            <a:r>
              <a:rPr lang="en-US" altLang="en-US" noProof="0" dirty="0" err="1"/>
              <a:t>bearbeiten</a:t>
            </a:r>
            <a:endParaRPr lang="en-US" altLang="en-US" noProof="0" dirty="0"/>
          </a:p>
          <a:p>
            <a:pPr lvl="1"/>
            <a:r>
              <a:rPr lang="en-US" altLang="en-US" noProof="0" dirty="0" err="1"/>
              <a:t>Zweite</a:t>
            </a:r>
            <a:r>
              <a:rPr lang="en-US" altLang="en-US" noProof="0" dirty="0"/>
              <a:t> </a:t>
            </a:r>
            <a:r>
              <a:rPr lang="en-US" altLang="en-US" noProof="0" dirty="0" err="1"/>
              <a:t>Ebene</a:t>
            </a:r>
            <a:endParaRPr lang="en-US" altLang="en-US" noProof="0" dirty="0"/>
          </a:p>
          <a:p>
            <a:pPr lvl="2"/>
            <a:r>
              <a:rPr lang="en-US" altLang="en-US" noProof="0" dirty="0" err="1"/>
              <a:t>Dritte</a:t>
            </a:r>
            <a:r>
              <a:rPr lang="en-US" altLang="en-US" noProof="0" dirty="0"/>
              <a:t> </a:t>
            </a:r>
            <a:r>
              <a:rPr lang="en-US" altLang="en-US" noProof="0" dirty="0" err="1"/>
              <a:t>Ebene</a:t>
            </a:r>
            <a:endParaRPr lang="en-US" altLang="en-US" noProof="0" dirty="0"/>
          </a:p>
          <a:p>
            <a:pPr lvl="3"/>
            <a:r>
              <a:rPr lang="en-US" altLang="en-US" noProof="0" dirty="0" err="1"/>
              <a:t>Vierte</a:t>
            </a:r>
            <a:r>
              <a:rPr lang="en-US" altLang="en-US" noProof="0" dirty="0"/>
              <a:t> </a:t>
            </a:r>
            <a:r>
              <a:rPr lang="en-US" altLang="en-US" noProof="0" dirty="0" err="1"/>
              <a:t>Ebene</a:t>
            </a:r>
            <a:endParaRPr lang="en-US" altLang="en-US" noProof="0" dirty="0"/>
          </a:p>
          <a:p>
            <a:pPr lvl="4"/>
            <a:r>
              <a:rPr lang="en-US" altLang="en-US" noProof="0" dirty="0" err="1"/>
              <a:t>Fünfte</a:t>
            </a:r>
            <a:r>
              <a:rPr lang="en-US" altLang="en-US" noProof="0" dirty="0"/>
              <a:t> </a:t>
            </a:r>
            <a:r>
              <a:rPr lang="en-US" altLang="en-US" noProof="0" dirty="0" err="1"/>
              <a:t>Ebene</a:t>
            </a:r>
            <a:endParaRPr lang="en-US" altLang="en-US" noProof="0" dirty="0"/>
          </a:p>
        </p:txBody>
      </p:sp>
      <p:sp>
        <p:nvSpPr>
          <p:cNvPr id="5126" name="Rectangle 6">
            <a:extLst>
              <a:ext uri="{FF2B5EF4-FFF2-40B4-BE49-F238E27FC236}">
                <a16:creationId xmlns:a16="http://schemas.microsoft.com/office/drawing/2014/main" id="{B287079E-29BD-DAF2-5DDE-865004EA8D7E}"/>
              </a:ext>
            </a:extLst>
          </p:cNvPr>
          <p:cNvSpPr>
            <a:spLocks noGrp="1" noChangeArrowheads="1"/>
          </p:cNvSpPr>
          <p:nvPr>
            <p:ph type="ftr" sz="quarter" idx="4"/>
          </p:nvPr>
        </p:nvSpPr>
        <p:spPr bwMode="auto">
          <a:xfrm>
            <a:off x="0" y="8251825"/>
            <a:ext cx="2773363" cy="433388"/>
          </a:xfrm>
          <a:prstGeom prst="rect">
            <a:avLst/>
          </a:prstGeom>
          <a:noFill/>
          <a:ln w="9525">
            <a:noFill/>
            <a:miter lim="800000"/>
            <a:headEnd/>
            <a:tailEnd/>
          </a:ln>
          <a:effectLst/>
        </p:spPr>
        <p:txBody>
          <a:bodyPr vert="horz" wrap="square" lIns="86211" tIns="43106" rIns="86211" bIns="43106" numCol="1" anchor="b" anchorCtr="0" compatLnSpc="1">
            <a:prstTxWarp prst="textNoShape">
              <a:avLst/>
            </a:prstTxWarp>
          </a:bodyPr>
          <a:lstStyle>
            <a:lvl1pPr defTabSz="862013" eaLnBrk="1" hangingPunct="1">
              <a:defRPr sz="1100">
                <a:latin typeface="Arial" charset="0"/>
                <a:ea typeface="MS PGothic" charset="-128"/>
              </a:defRPr>
            </a:lvl1pPr>
          </a:lstStyle>
          <a:p>
            <a:pPr>
              <a:defRPr/>
            </a:pPr>
            <a:endParaRPr lang="en-US" altLang="x-none"/>
          </a:p>
        </p:txBody>
      </p:sp>
      <p:sp>
        <p:nvSpPr>
          <p:cNvPr id="5127" name="Rectangle 7">
            <a:extLst>
              <a:ext uri="{FF2B5EF4-FFF2-40B4-BE49-F238E27FC236}">
                <a16:creationId xmlns:a16="http://schemas.microsoft.com/office/drawing/2014/main" id="{904CA43F-B7C5-C648-6B0D-D98B2016BBB3}"/>
              </a:ext>
            </a:extLst>
          </p:cNvPr>
          <p:cNvSpPr>
            <a:spLocks noGrp="1" noChangeArrowheads="1"/>
          </p:cNvSpPr>
          <p:nvPr>
            <p:ph type="sldNum" sz="quarter" idx="5"/>
          </p:nvPr>
        </p:nvSpPr>
        <p:spPr bwMode="auto">
          <a:xfrm>
            <a:off x="3625850" y="8251825"/>
            <a:ext cx="2773363" cy="433388"/>
          </a:xfrm>
          <a:prstGeom prst="rect">
            <a:avLst/>
          </a:prstGeom>
          <a:noFill/>
          <a:ln w="9525">
            <a:noFill/>
            <a:miter lim="800000"/>
            <a:headEnd/>
            <a:tailEnd/>
          </a:ln>
          <a:effectLst/>
        </p:spPr>
        <p:txBody>
          <a:bodyPr vert="horz" wrap="square" lIns="86211" tIns="43106" rIns="86211" bIns="43106" numCol="1" anchor="b" anchorCtr="0" compatLnSpc="1">
            <a:prstTxWarp prst="textNoShape">
              <a:avLst/>
            </a:prstTxWarp>
          </a:bodyPr>
          <a:lstStyle>
            <a:lvl1pPr algn="r" defTabSz="862013" eaLnBrk="1" hangingPunct="1">
              <a:defRPr sz="1100"/>
            </a:lvl1pPr>
          </a:lstStyle>
          <a:p>
            <a:pPr>
              <a:defRPr/>
            </a:pPr>
            <a:fld id="{52EACC8D-AB67-CC46-8362-770A9B3BA69F}" type="slidenum">
              <a:rPr lang="en-US" altLang="en-US"/>
              <a:pPr>
                <a:defRPr/>
              </a:pPr>
              <a:t>‹Nr.›</a:t>
            </a:fld>
            <a:endParaRPr lang="en-US" altLang="en-US"/>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700" kern="1200">
        <a:solidFill>
          <a:schemeClr val="tx1"/>
        </a:solidFill>
        <a:latin typeface="Arial" charset="0"/>
        <a:ea typeface="MS PGothic" panose="020B0600070205080204" pitchFamily="34" charset="-128"/>
        <a:cs typeface="Arial" charset="0"/>
      </a:defRPr>
    </a:lvl1pPr>
    <a:lvl2pPr marL="457200" algn="l" rtl="0" eaLnBrk="0" fontAlgn="base" hangingPunct="0">
      <a:spcBef>
        <a:spcPct val="30000"/>
      </a:spcBef>
      <a:spcAft>
        <a:spcPct val="0"/>
      </a:spcAft>
      <a:defRPr sz="700" kern="1200">
        <a:solidFill>
          <a:schemeClr val="tx1"/>
        </a:solidFill>
        <a:latin typeface="Arial" charset="0"/>
        <a:ea typeface="Arial" charset="0"/>
        <a:cs typeface="Arial" charset="0"/>
      </a:defRPr>
    </a:lvl2pPr>
    <a:lvl3pPr marL="914400" algn="l" rtl="0" eaLnBrk="0" fontAlgn="base" hangingPunct="0">
      <a:spcBef>
        <a:spcPct val="30000"/>
      </a:spcBef>
      <a:spcAft>
        <a:spcPct val="0"/>
      </a:spcAft>
      <a:defRPr sz="700" kern="1200">
        <a:solidFill>
          <a:schemeClr val="tx1"/>
        </a:solidFill>
        <a:latin typeface="Arial" charset="0"/>
        <a:ea typeface="Arial" charset="0"/>
        <a:cs typeface="Arial" charset="0"/>
      </a:defRPr>
    </a:lvl3pPr>
    <a:lvl4pPr marL="1371600" algn="l" rtl="0" eaLnBrk="0" fontAlgn="base" hangingPunct="0">
      <a:spcBef>
        <a:spcPct val="30000"/>
      </a:spcBef>
      <a:spcAft>
        <a:spcPct val="0"/>
      </a:spcAft>
      <a:defRPr sz="700" kern="1200">
        <a:solidFill>
          <a:schemeClr val="tx1"/>
        </a:solidFill>
        <a:latin typeface="Arial" charset="0"/>
        <a:ea typeface="Arial" charset="0"/>
        <a:cs typeface="Arial" charset="0"/>
      </a:defRPr>
    </a:lvl4pPr>
    <a:lvl5pPr marL="1828800" algn="l" rtl="0" eaLnBrk="0" fontAlgn="base" hangingPunct="0">
      <a:spcBef>
        <a:spcPct val="30000"/>
      </a:spcBef>
      <a:spcAft>
        <a:spcPct val="0"/>
      </a:spcAft>
      <a:defRPr sz="700" kern="1200">
        <a:solidFill>
          <a:schemeClr val="tx1"/>
        </a:solidFill>
        <a:latin typeface="Arial" charset="0"/>
        <a:ea typeface="Arial" charset="0"/>
        <a:cs typeface="Arial"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3" Type="http://schemas.openxmlformats.org/officeDocument/2006/relationships/hyperlink" Target="https://www.stockholmresilience.org/research/planetary-boundaries.html" TargetMode="External"/><Relationship Id="rId2" Type="http://schemas.openxmlformats.org/officeDocument/2006/relationships/slide" Target="../slides/slide58.xml"/><Relationship Id="rId1" Type="http://schemas.openxmlformats.org/officeDocument/2006/relationships/notesMaster" Target="../notesMasters/notesMaster1.xml"/><Relationship Id="rId4" Type="http://schemas.openxmlformats.org/officeDocument/2006/relationships/hyperlink" Target="https://www.pik-potsdam.de/de/produkte/infothek/planetare-grenzen/bilder" TargetMode="External"/></Relationships>
</file>

<file path=ppt/notesSlides/_rels/notesSlide44.xml.rels><?xml version="1.0" encoding="UTF-8" standalone="yes"?>
<Relationships xmlns="http://schemas.openxmlformats.org/package/2006/relationships"><Relationship Id="rId3" Type="http://schemas.openxmlformats.org/officeDocument/2006/relationships/hyperlink" Target="https://www.helmholtz-klima.de/aktuelles/kippelemente-im-klimasystem" TargetMode="External"/><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3" Type="http://schemas.openxmlformats.org/officeDocument/2006/relationships/hyperlink" Target="https://www.pik-potsdam.de/de/produkte/infothek/planetare-grenzen/bilder" TargetMode="External"/><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3" Type="http://schemas.openxmlformats.org/officeDocument/2006/relationships/hyperlink" Target="https://www.pik-potsdam.de/de/produkte/infothek/planetare-grenzen/bilder" TargetMode="External"/><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3" Type="http://schemas.openxmlformats.org/officeDocument/2006/relationships/hyperlink" Target="https://www.pik-potsdam.de/de/produkte/infothek/planetare-grenzen/bilder" TargetMode="External"/><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Tx/>
              <a:buChar char="-"/>
            </a:pPr>
            <a:r>
              <a:rPr lang="de-CH" dirty="0"/>
              <a:t>Ehrt und freut mich sehr, dass ihr alle heute gekommen seid. </a:t>
            </a:r>
          </a:p>
          <a:p>
            <a:pPr marL="171450" indent="-171450">
              <a:buFontTx/>
              <a:buChar char="-"/>
            </a:pPr>
            <a:r>
              <a:rPr lang="de-CH" dirty="0"/>
              <a:t>Familie, Freunde, Kollegen und auch neue Gesichter die nach heute Abend hoffentlich in eine der ersten drei Kategorien fallen</a:t>
            </a:r>
          </a:p>
          <a:p>
            <a:pPr marL="171450" indent="-171450">
              <a:buFontTx/>
              <a:buChar char="-"/>
            </a:pPr>
            <a:r>
              <a:rPr lang="de-CH" dirty="0"/>
              <a:t>Jan Bieser, 8 Monate an der BFH, IPST, W – Thema Digitalisierung und </a:t>
            </a:r>
            <a:r>
              <a:rPr lang="de-CH" dirty="0" err="1"/>
              <a:t>nachhaltigeit</a:t>
            </a:r>
            <a:endParaRPr lang="de-CH" dirty="0"/>
          </a:p>
          <a:p>
            <a:pPr marL="171450" indent="-171450">
              <a:buFontTx/>
              <a:buChar char="-"/>
            </a:pPr>
            <a:r>
              <a:rPr lang="de-CH" dirty="0"/>
              <a:t>Einblick in die Forschung/Wissensstand</a:t>
            </a:r>
          </a:p>
          <a:p>
            <a:pPr marL="171450" indent="-171450">
              <a:buFontTx/>
              <a:buChar char="-"/>
            </a:pPr>
            <a:r>
              <a:rPr lang="de-CH" dirty="0" err="1"/>
              <a:t>Zunächste</a:t>
            </a:r>
            <a:r>
              <a:rPr lang="de-CH" dirty="0"/>
              <a:t> zurückblicken</a:t>
            </a:r>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2</a:t>
            </a:fld>
            <a:endParaRPr lang="en-US" altLang="en-US"/>
          </a:p>
        </p:txBody>
      </p:sp>
    </p:spTree>
    <p:extLst>
      <p:ext uri="{BB962C8B-B14F-4D97-AF65-F5344CB8AC3E}">
        <p14:creationId xmlns:p14="http://schemas.microsoft.com/office/powerpoint/2010/main" val="7124052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de-CH" sz="800" kern="100" dirty="0">
                <a:effectLst/>
                <a:latin typeface="Calibri" panose="020F0502020204030204" pitchFamily="34" charset="0"/>
                <a:ea typeface="Calibri" panose="020F0502020204030204" pitchFamily="34" charset="0"/>
                <a:cs typeface="Times New Roman" panose="02020603050405020304" pitchFamily="18" charset="0"/>
              </a:rPr>
              <a:t>Energieverbrauch des ICT-Sektors steigt ähnliche wie der Umsatz &lt;-&gt; Energieintensität muss zwischen 2020 und 2030 um 35% sinken</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CH" sz="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de-CH" sz="800" kern="100" dirty="0">
                <a:effectLst/>
                <a:latin typeface="Calibri" panose="020F0502020204030204" pitchFamily="34" charset="0"/>
                <a:ea typeface="Calibri" panose="020F0502020204030204" pitchFamily="34" charset="0"/>
                <a:cs typeface="Times New Roman" panose="02020603050405020304" pitchFamily="18" charset="0"/>
              </a:rPr>
              <a:t>Heute: </a:t>
            </a:r>
          </a:p>
          <a:p>
            <a:pPr marL="449580"/>
            <a:r>
              <a:rPr lang="de-CH" sz="800" kern="100" dirty="0">
                <a:effectLst/>
                <a:latin typeface="Calibri" panose="020F0502020204030204" pitchFamily="34" charset="0"/>
                <a:ea typeface="Calibri" panose="020F0502020204030204" pitchFamily="34" charset="0"/>
                <a:cs typeface="Times New Roman" panose="02020603050405020304" pitchFamily="18" charset="0"/>
              </a:rPr>
              <a:t>Je mehr Konsum, desto mehr Daten, desto Mehr Revenue, Desto Mehr Energieverbrauch</a:t>
            </a:r>
          </a:p>
          <a:p>
            <a:pPr marL="449580"/>
            <a:r>
              <a:rPr lang="de-CH" sz="800" kern="100" dirty="0">
                <a:effectLst/>
                <a:latin typeface="Calibri" panose="020F0502020204030204" pitchFamily="34" charset="0"/>
                <a:ea typeface="Calibri" panose="020F0502020204030204" pitchFamily="34" charset="0"/>
                <a:cs typeface="Times New Roman" panose="02020603050405020304" pitchFamily="18" charset="0"/>
              </a:rPr>
              <a:t>Techniken um Konsum zu erhöhen (Autoplay, Addictive Design, </a:t>
            </a:r>
            <a:r>
              <a:rPr lang="de-CH" sz="800" kern="100" dirty="0" err="1">
                <a:effectLst/>
                <a:latin typeface="Calibri" panose="020F0502020204030204" pitchFamily="34" charset="0"/>
                <a:ea typeface="Calibri" panose="020F0502020204030204" pitchFamily="34" charset="0"/>
                <a:cs typeface="Times New Roman" panose="02020603050405020304" pitchFamily="18" charset="0"/>
              </a:rPr>
              <a:t>Neverending</a:t>
            </a:r>
            <a:r>
              <a:rPr lang="de-CH" sz="800" kern="100" dirty="0">
                <a:effectLst/>
                <a:latin typeface="Calibri" panose="020F0502020204030204" pitchFamily="34" charset="0"/>
                <a:ea typeface="Calibri" panose="020F0502020204030204" pitchFamily="34" charset="0"/>
                <a:cs typeface="Times New Roman" panose="02020603050405020304" pitchFamily="18" charset="0"/>
              </a:rPr>
              <a:t> Feeds, eingebettet Videos, Pop-Ups, </a:t>
            </a:r>
            <a:r>
              <a:rPr lang="de-CH" sz="800" kern="100" dirty="0" err="1">
                <a:effectLst/>
                <a:latin typeface="Calibri" panose="020F0502020204030204" pitchFamily="34" charset="0"/>
                <a:ea typeface="Calibri" panose="020F0502020204030204" pitchFamily="34" charset="0"/>
                <a:cs typeface="Times New Roman" panose="02020603050405020304" pitchFamily="18" charset="0"/>
              </a:rPr>
              <a:t>Notifications</a:t>
            </a:r>
            <a:r>
              <a:rPr lang="de-CH" sz="800" kern="100" dirty="0">
                <a:effectLst/>
                <a:latin typeface="Calibri" panose="020F0502020204030204" pitchFamily="34" charset="0"/>
                <a:ea typeface="Calibri" panose="020F0502020204030204" pitchFamily="34" charset="0"/>
                <a:cs typeface="Times New Roman" panose="02020603050405020304" pitchFamily="18" charset="0"/>
              </a:rPr>
              <a:t>, Like Button,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CH" sz="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de-CH" dirty="0"/>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11</a:t>
            </a:fld>
            <a:endParaRPr lang="en-US" altLang="en-US"/>
          </a:p>
        </p:txBody>
      </p:sp>
    </p:spTree>
    <p:extLst>
      <p:ext uri="{BB962C8B-B14F-4D97-AF65-F5344CB8AC3E}">
        <p14:creationId xmlns:p14="http://schemas.microsoft.com/office/powerpoint/2010/main" val="23588413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de-CH" sz="800" kern="100" dirty="0">
                <a:effectLst/>
                <a:latin typeface="Calibri" panose="020F0502020204030204" pitchFamily="34" charset="0"/>
                <a:ea typeface="Calibri" panose="020F0502020204030204" pitchFamily="34" charset="0"/>
                <a:cs typeface="Times New Roman" panose="02020603050405020304" pitchFamily="18" charset="0"/>
              </a:rPr>
              <a:t>Energieverbrauch des ICT-Sektors steigt ähnliche wie der Umsatz &lt;-&gt; Energieintensität muss zwischen 2020 und 2030 um 35% sinken</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CH" sz="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de-CH" sz="800" kern="100" dirty="0">
                <a:effectLst/>
                <a:latin typeface="Calibri" panose="020F0502020204030204" pitchFamily="34" charset="0"/>
                <a:ea typeface="Calibri" panose="020F0502020204030204" pitchFamily="34" charset="0"/>
                <a:cs typeface="Times New Roman" panose="02020603050405020304" pitchFamily="18" charset="0"/>
              </a:rPr>
              <a:t>Heute: </a:t>
            </a:r>
          </a:p>
          <a:p>
            <a:pPr marL="449580"/>
            <a:r>
              <a:rPr lang="de-CH" sz="800" kern="100" dirty="0">
                <a:effectLst/>
                <a:latin typeface="Calibri" panose="020F0502020204030204" pitchFamily="34" charset="0"/>
                <a:ea typeface="Calibri" panose="020F0502020204030204" pitchFamily="34" charset="0"/>
                <a:cs typeface="Times New Roman" panose="02020603050405020304" pitchFamily="18" charset="0"/>
              </a:rPr>
              <a:t>Je mehr Konsum, desto mehr Daten, desto Mehr Revenue, Desto Mehr Energieverbrauch</a:t>
            </a:r>
          </a:p>
          <a:p>
            <a:pPr marL="449580"/>
            <a:r>
              <a:rPr lang="de-CH" sz="800" kern="100" dirty="0">
                <a:effectLst/>
                <a:latin typeface="Calibri" panose="020F0502020204030204" pitchFamily="34" charset="0"/>
                <a:ea typeface="Calibri" panose="020F0502020204030204" pitchFamily="34" charset="0"/>
                <a:cs typeface="Times New Roman" panose="02020603050405020304" pitchFamily="18" charset="0"/>
              </a:rPr>
              <a:t>Techniken um Konsum zu erhöhen (Autoplay, Addictive Design, </a:t>
            </a:r>
            <a:r>
              <a:rPr lang="de-CH" sz="800" kern="100" dirty="0" err="1">
                <a:effectLst/>
                <a:latin typeface="Calibri" panose="020F0502020204030204" pitchFamily="34" charset="0"/>
                <a:ea typeface="Calibri" panose="020F0502020204030204" pitchFamily="34" charset="0"/>
                <a:cs typeface="Times New Roman" panose="02020603050405020304" pitchFamily="18" charset="0"/>
              </a:rPr>
              <a:t>Neverending</a:t>
            </a:r>
            <a:r>
              <a:rPr lang="de-CH" sz="800" kern="100" dirty="0">
                <a:effectLst/>
                <a:latin typeface="Calibri" panose="020F0502020204030204" pitchFamily="34" charset="0"/>
                <a:ea typeface="Calibri" panose="020F0502020204030204" pitchFamily="34" charset="0"/>
                <a:cs typeface="Times New Roman" panose="02020603050405020304" pitchFamily="18" charset="0"/>
              </a:rPr>
              <a:t> Feeds, eingebettet Videos, Pop-Ups, </a:t>
            </a:r>
            <a:r>
              <a:rPr lang="de-CH" sz="800" kern="100" dirty="0" err="1">
                <a:effectLst/>
                <a:latin typeface="Calibri" panose="020F0502020204030204" pitchFamily="34" charset="0"/>
                <a:ea typeface="Calibri" panose="020F0502020204030204" pitchFamily="34" charset="0"/>
                <a:cs typeface="Times New Roman" panose="02020603050405020304" pitchFamily="18" charset="0"/>
              </a:rPr>
              <a:t>Notifications</a:t>
            </a:r>
            <a:r>
              <a:rPr lang="de-CH" sz="800" kern="100" dirty="0">
                <a:effectLst/>
                <a:latin typeface="Calibri" panose="020F0502020204030204" pitchFamily="34" charset="0"/>
                <a:ea typeface="Calibri" panose="020F0502020204030204" pitchFamily="34" charset="0"/>
                <a:cs typeface="Times New Roman" panose="02020603050405020304" pitchFamily="18" charset="0"/>
              </a:rPr>
              <a:t>, Like Button,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CH" sz="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de-CH" dirty="0"/>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12</a:t>
            </a:fld>
            <a:endParaRPr lang="en-US" altLang="en-US"/>
          </a:p>
        </p:txBody>
      </p:sp>
    </p:spTree>
    <p:extLst>
      <p:ext uri="{BB962C8B-B14F-4D97-AF65-F5344CB8AC3E}">
        <p14:creationId xmlns:p14="http://schemas.microsoft.com/office/powerpoint/2010/main" val="32571195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de-CH" sz="800" kern="100" dirty="0">
                <a:effectLst/>
                <a:latin typeface="Calibri" panose="020F0502020204030204" pitchFamily="34" charset="0"/>
                <a:ea typeface="Calibri" panose="020F0502020204030204" pitchFamily="34" charset="0"/>
                <a:cs typeface="Times New Roman" panose="02020603050405020304" pitchFamily="18" charset="0"/>
              </a:rPr>
              <a:t>Erste Vergleiche haben gezeigt, dass eine Anfrage bei ChatGPT etwa 10x mehr Energie benötigt, als eine klassische Google Suche</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de-CH" sz="800" kern="100" dirty="0">
                <a:effectLst/>
                <a:latin typeface="Calibri" panose="020F0502020204030204" pitchFamily="34" charset="0"/>
                <a:ea typeface="Calibri" panose="020F0502020204030204" pitchFamily="34" charset="0"/>
                <a:cs typeface="Times New Roman" panose="02020603050405020304" pitchFamily="18" charset="0"/>
              </a:rPr>
              <a:t>Für eine KI-gestützte Google Suche ist es sogar 20-30x so viel</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de-CH" sz="800" kern="100" dirty="0">
                <a:effectLst/>
                <a:latin typeface="Calibri" panose="020F0502020204030204" pitchFamily="34" charset="0"/>
                <a:ea typeface="Calibri" panose="020F0502020204030204" pitchFamily="34" charset="0"/>
                <a:cs typeface="Times New Roman" panose="02020603050405020304" pitchFamily="18" charset="0"/>
              </a:rPr>
              <a:t>Eine erste Hochrechnung hat ergeben, dass die KI-Industrie alleine bis 2027 in einem </a:t>
            </a:r>
            <a:r>
              <a:rPr lang="de-CH" sz="800" kern="100" dirty="0" err="1">
                <a:effectLst/>
                <a:latin typeface="Calibri" panose="020F0502020204030204" pitchFamily="34" charset="0"/>
                <a:ea typeface="Calibri" panose="020F0502020204030204" pitchFamily="34" charset="0"/>
                <a:cs typeface="Times New Roman" panose="02020603050405020304" pitchFamily="18" charset="0"/>
              </a:rPr>
              <a:t>Worst</a:t>
            </a:r>
            <a:r>
              <a:rPr lang="de-CH" sz="800" kern="100" dirty="0">
                <a:effectLst/>
                <a:latin typeface="Calibri" panose="020F0502020204030204" pitchFamily="34" charset="0"/>
                <a:ea typeface="Calibri" panose="020F0502020204030204" pitchFamily="34" charset="0"/>
                <a:cs typeface="Times New Roman" panose="02020603050405020304" pitchFamily="18" charset="0"/>
              </a:rPr>
              <a:t> Case Szenario so viel Energie benötigen könnte wie das ganze Land Irland</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de-CH" sz="800" kern="100" dirty="0">
                <a:effectLst/>
                <a:latin typeface="Calibri" panose="020F0502020204030204" pitchFamily="34" charset="0"/>
                <a:ea typeface="Calibri" panose="020F0502020204030204" pitchFamily="34" charset="0"/>
                <a:cs typeface="Times New Roman" panose="02020603050405020304" pitchFamily="18" charset="0"/>
              </a:rPr>
              <a:t>Sicherlich werden die Algorithmen, als auch die Hardware auf denen KI läuft effizienter werden und den Energieverbrauch über die Zeit nach unten drücken.</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de-CH" sz="800" kern="100" dirty="0">
                <a:effectLst/>
                <a:latin typeface="Calibri" panose="020F0502020204030204" pitchFamily="34" charset="0"/>
                <a:cs typeface="Times New Roman" panose="02020603050405020304" pitchFamily="18" charset="0"/>
              </a:rPr>
              <a:t>Worüber wir heute aus meiner Sicht aber noch zu wenig diskutieren ist, wo macht der Einsatz von KI überhaupt Sinn und wo können wir es von beginn an gleich weglassen</a:t>
            </a:r>
            <a:endParaRPr lang="de-CH" dirty="0"/>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13</a:t>
            </a:fld>
            <a:endParaRPr lang="en-US" altLang="en-US"/>
          </a:p>
        </p:txBody>
      </p:sp>
    </p:spTree>
    <p:extLst>
      <p:ext uri="{BB962C8B-B14F-4D97-AF65-F5344CB8AC3E}">
        <p14:creationId xmlns:p14="http://schemas.microsoft.com/office/powerpoint/2010/main" val="15175371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de-CH" sz="800" kern="100" dirty="0">
                <a:effectLst/>
                <a:latin typeface="Calibri" panose="020F0502020204030204" pitchFamily="34" charset="0"/>
                <a:ea typeface="Calibri" panose="020F0502020204030204" pitchFamily="34" charset="0"/>
                <a:cs typeface="Times New Roman" panose="02020603050405020304" pitchFamily="18" charset="0"/>
              </a:rPr>
              <a:t>Erste Vergleiche haben gezeigt, dass eine Anfrage bei ChatGPT etwa 10x mehr Energie benötigt, als eine klassische Google Suche</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de-CH" sz="800" kern="100" dirty="0">
                <a:effectLst/>
                <a:latin typeface="Calibri" panose="020F0502020204030204" pitchFamily="34" charset="0"/>
                <a:ea typeface="Calibri" panose="020F0502020204030204" pitchFamily="34" charset="0"/>
                <a:cs typeface="Times New Roman" panose="02020603050405020304" pitchFamily="18" charset="0"/>
              </a:rPr>
              <a:t>Für eine KI-gestützte Google Suche ist es sogar 20-30x so viel</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de-CH" sz="800" kern="100" dirty="0">
                <a:effectLst/>
                <a:latin typeface="Calibri" panose="020F0502020204030204" pitchFamily="34" charset="0"/>
                <a:ea typeface="Calibri" panose="020F0502020204030204" pitchFamily="34" charset="0"/>
                <a:cs typeface="Times New Roman" panose="02020603050405020304" pitchFamily="18" charset="0"/>
              </a:rPr>
              <a:t>Eine erste Hochrechnung hat ergeben, dass die KI-Industrie alleine bis 2027 in einem </a:t>
            </a:r>
            <a:r>
              <a:rPr lang="de-CH" sz="800" kern="100" dirty="0" err="1">
                <a:effectLst/>
                <a:latin typeface="Calibri" panose="020F0502020204030204" pitchFamily="34" charset="0"/>
                <a:ea typeface="Calibri" panose="020F0502020204030204" pitchFamily="34" charset="0"/>
                <a:cs typeface="Times New Roman" panose="02020603050405020304" pitchFamily="18" charset="0"/>
              </a:rPr>
              <a:t>Worst</a:t>
            </a:r>
            <a:r>
              <a:rPr lang="de-CH" sz="800" kern="100" dirty="0">
                <a:effectLst/>
                <a:latin typeface="Calibri" panose="020F0502020204030204" pitchFamily="34" charset="0"/>
                <a:ea typeface="Calibri" panose="020F0502020204030204" pitchFamily="34" charset="0"/>
                <a:cs typeface="Times New Roman" panose="02020603050405020304" pitchFamily="18" charset="0"/>
              </a:rPr>
              <a:t> Case Szenario so viel Energie benötigen könnte wie das ganze Land Irland</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de-CH" sz="800" kern="100" dirty="0">
                <a:effectLst/>
                <a:latin typeface="Calibri" panose="020F0502020204030204" pitchFamily="34" charset="0"/>
                <a:ea typeface="Calibri" panose="020F0502020204030204" pitchFamily="34" charset="0"/>
                <a:cs typeface="Times New Roman" panose="02020603050405020304" pitchFamily="18" charset="0"/>
              </a:rPr>
              <a:t>Sicherlich werden die Algorithmen, als auch die Hardware auf denen KI läuft effizienter werden und den Energieverbrauch über die Zeit nach unten drücken.</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de-CH" sz="800" kern="100" dirty="0">
                <a:effectLst/>
                <a:latin typeface="Calibri" panose="020F0502020204030204" pitchFamily="34" charset="0"/>
                <a:cs typeface="Times New Roman" panose="02020603050405020304" pitchFamily="18" charset="0"/>
              </a:rPr>
              <a:t>Worüber wir heute aus meiner Sicht aber noch zu wenig diskutieren ist, wo macht der Einsatz von KI überhaupt Sinn und wo können wir es von beginn an gleich weglassen</a:t>
            </a:r>
            <a:endParaRPr lang="de-CH" dirty="0"/>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14</a:t>
            </a:fld>
            <a:endParaRPr lang="en-US" altLang="en-US"/>
          </a:p>
        </p:txBody>
      </p:sp>
    </p:spTree>
    <p:extLst>
      <p:ext uri="{BB962C8B-B14F-4D97-AF65-F5344CB8AC3E}">
        <p14:creationId xmlns:p14="http://schemas.microsoft.com/office/powerpoint/2010/main" val="26585738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de-CH" sz="800" kern="100" dirty="0">
                <a:effectLst/>
                <a:latin typeface="Calibri" panose="020F0502020204030204" pitchFamily="34" charset="0"/>
                <a:ea typeface="Calibri" panose="020F0502020204030204" pitchFamily="34" charset="0"/>
                <a:cs typeface="Times New Roman" panose="02020603050405020304" pitchFamily="18" charset="0"/>
              </a:rPr>
              <a:t>Energieverbrauch des ICT-Sektors steigt ähnliche wie der Umsatz &lt;-&gt; Energieintensität muss zwischen 2020 und 2030 um 35% sinken</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CH" sz="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de-CH" sz="800" kern="100" dirty="0">
                <a:effectLst/>
                <a:latin typeface="Calibri" panose="020F0502020204030204" pitchFamily="34" charset="0"/>
                <a:ea typeface="Calibri" panose="020F0502020204030204" pitchFamily="34" charset="0"/>
                <a:cs typeface="Times New Roman" panose="02020603050405020304" pitchFamily="18" charset="0"/>
              </a:rPr>
              <a:t>Heute: </a:t>
            </a:r>
          </a:p>
          <a:p>
            <a:pPr marL="449580"/>
            <a:r>
              <a:rPr lang="de-CH" sz="800" kern="100" dirty="0">
                <a:effectLst/>
                <a:latin typeface="Calibri" panose="020F0502020204030204" pitchFamily="34" charset="0"/>
                <a:ea typeface="Calibri" panose="020F0502020204030204" pitchFamily="34" charset="0"/>
                <a:cs typeface="Times New Roman" panose="02020603050405020304" pitchFamily="18" charset="0"/>
              </a:rPr>
              <a:t>Je mehr Konsum, desto mehr Daten, desto Mehr Revenue, Desto Mehr Energieverbrauch</a:t>
            </a:r>
          </a:p>
          <a:p>
            <a:pPr marL="449580"/>
            <a:r>
              <a:rPr lang="de-CH" sz="800" kern="100" dirty="0">
                <a:effectLst/>
                <a:latin typeface="Calibri" panose="020F0502020204030204" pitchFamily="34" charset="0"/>
                <a:ea typeface="Calibri" panose="020F0502020204030204" pitchFamily="34" charset="0"/>
                <a:cs typeface="Times New Roman" panose="02020603050405020304" pitchFamily="18" charset="0"/>
              </a:rPr>
              <a:t>Techniken um Konsum zu erhöhen (Autoplay, Addictive Design, </a:t>
            </a:r>
            <a:r>
              <a:rPr lang="de-CH" sz="800" kern="100" dirty="0" err="1">
                <a:effectLst/>
                <a:latin typeface="Calibri" panose="020F0502020204030204" pitchFamily="34" charset="0"/>
                <a:ea typeface="Calibri" panose="020F0502020204030204" pitchFamily="34" charset="0"/>
                <a:cs typeface="Times New Roman" panose="02020603050405020304" pitchFamily="18" charset="0"/>
              </a:rPr>
              <a:t>Neverending</a:t>
            </a:r>
            <a:r>
              <a:rPr lang="de-CH" sz="800" kern="100" dirty="0">
                <a:effectLst/>
                <a:latin typeface="Calibri" panose="020F0502020204030204" pitchFamily="34" charset="0"/>
                <a:ea typeface="Calibri" panose="020F0502020204030204" pitchFamily="34" charset="0"/>
                <a:cs typeface="Times New Roman" panose="02020603050405020304" pitchFamily="18" charset="0"/>
              </a:rPr>
              <a:t> Feeds, eingebettet Videos, Pop-Ups, </a:t>
            </a:r>
            <a:r>
              <a:rPr lang="de-CH" sz="800" kern="100" dirty="0" err="1">
                <a:effectLst/>
                <a:latin typeface="Calibri" panose="020F0502020204030204" pitchFamily="34" charset="0"/>
                <a:ea typeface="Calibri" panose="020F0502020204030204" pitchFamily="34" charset="0"/>
                <a:cs typeface="Times New Roman" panose="02020603050405020304" pitchFamily="18" charset="0"/>
              </a:rPr>
              <a:t>Notifications</a:t>
            </a:r>
            <a:r>
              <a:rPr lang="de-CH" sz="800" kern="100" dirty="0">
                <a:effectLst/>
                <a:latin typeface="Calibri" panose="020F0502020204030204" pitchFamily="34" charset="0"/>
                <a:ea typeface="Calibri" panose="020F0502020204030204" pitchFamily="34" charset="0"/>
                <a:cs typeface="Times New Roman" panose="02020603050405020304" pitchFamily="18" charset="0"/>
              </a:rPr>
              <a:t>, Like Button,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CH" sz="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de-CH" dirty="0"/>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17</a:t>
            </a:fld>
            <a:endParaRPr lang="en-US" altLang="en-US"/>
          </a:p>
        </p:txBody>
      </p:sp>
    </p:spTree>
    <p:extLst>
      <p:ext uri="{BB962C8B-B14F-4D97-AF65-F5344CB8AC3E}">
        <p14:creationId xmlns:p14="http://schemas.microsoft.com/office/powerpoint/2010/main" val="5046213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de-CH" sz="800" kern="100" dirty="0">
                <a:effectLst/>
                <a:latin typeface="Calibri" panose="020F0502020204030204" pitchFamily="34" charset="0"/>
                <a:ea typeface="Calibri" panose="020F0502020204030204" pitchFamily="34" charset="0"/>
                <a:cs typeface="Times New Roman" panose="02020603050405020304" pitchFamily="18" charset="0"/>
              </a:rPr>
              <a:t>Energieverbrauch des ICT-Sektors steigt ähnliche wie der Umsatz &lt;-&gt; Energieintensität muss zwischen 2020 und 2030 um 35% sinken</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CH" sz="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de-CH" sz="800" kern="100" dirty="0">
                <a:effectLst/>
                <a:latin typeface="Calibri" panose="020F0502020204030204" pitchFamily="34" charset="0"/>
                <a:ea typeface="Calibri" panose="020F0502020204030204" pitchFamily="34" charset="0"/>
                <a:cs typeface="Times New Roman" panose="02020603050405020304" pitchFamily="18" charset="0"/>
              </a:rPr>
              <a:t>Heute: </a:t>
            </a:r>
          </a:p>
          <a:p>
            <a:pPr marL="449580"/>
            <a:r>
              <a:rPr lang="de-CH" sz="800" kern="100" dirty="0">
                <a:effectLst/>
                <a:latin typeface="Calibri" panose="020F0502020204030204" pitchFamily="34" charset="0"/>
                <a:ea typeface="Calibri" panose="020F0502020204030204" pitchFamily="34" charset="0"/>
                <a:cs typeface="Times New Roman" panose="02020603050405020304" pitchFamily="18" charset="0"/>
              </a:rPr>
              <a:t>Je mehr Konsum, desto mehr Daten, desto Mehr Revenue, Desto Mehr Energieverbrauch</a:t>
            </a:r>
          </a:p>
          <a:p>
            <a:pPr marL="449580"/>
            <a:r>
              <a:rPr lang="de-CH" sz="800" kern="100" dirty="0">
                <a:effectLst/>
                <a:latin typeface="Calibri" panose="020F0502020204030204" pitchFamily="34" charset="0"/>
                <a:ea typeface="Calibri" panose="020F0502020204030204" pitchFamily="34" charset="0"/>
                <a:cs typeface="Times New Roman" panose="02020603050405020304" pitchFamily="18" charset="0"/>
              </a:rPr>
              <a:t>Techniken um Konsum zu erhöhen (Autoplay, Addictive Design, </a:t>
            </a:r>
            <a:r>
              <a:rPr lang="de-CH" sz="800" kern="100" dirty="0" err="1">
                <a:effectLst/>
                <a:latin typeface="Calibri" panose="020F0502020204030204" pitchFamily="34" charset="0"/>
                <a:ea typeface="Calibri" panose="020F0502020204030204" pitchFamily="34" charset="0"/>
                <a:cs typeface="Times New Roman" panose="02020603050405020304" pitchFamily="18" charset="0"/>
              </a:rPr>
              <a:t>Neverending</a:t>
            </a:r>
            <a:r>
              <a:rPr lang="de-CH" sz="800" kern="100" dirty="0">
                <a:effectLst/>
                <a:latin typeface="Calibri" panose="020F0502020204030204" pitchFamily="34" charset="0"/>
                <a:ea typeface="Calibri" panose="020F0502020204030204" pitchFamily="34" charset="0"/>
                <a:cs typeface="Times New Roman" panose="02020603050405020304" pitchFamily="18" charset="0"/>
              </a:rPr>
              <a:t> Feeds, eingebettet Videos, Pop-Ups, </a:t>
            </a:r>
            <a:r>
              <a:rPr lang="de-CH" sz="800" kern="100" dirty="0" err="1">
                <a:effectLst/>
                <a:latin typeface="Calibri" panose="020F0502020204030204" pitchFamily="34" charset="0"/>
                <a:ea typeface="Calibri" panose="020F0502020204030204" pitchFamily="34" charset="0"/>
                <a:cs typeface="Times New Roman" panose="02020603050405020304" pitchFamily="18" charset="0"/>
              </a:rPr>
              <a:t>Notifications</a:t>
            </a:r>
            <a:r>
              <a:rPr lang="de-CH" sz="800" kern="100" dirty="0">
                <a:effectLst/>
                <a:latin typeface="Calibri" panose="020F0502020204030204" pitchFamily="34" charset="0"/>
                <a:ea typeface="Calibri" panose="020F0502020204030204" pitchFamily="34" charset="0"/>
                <a:cs typeface="Times New Roman" panose="02020603050405020304" pitchFamily="18" charset="0"/>
              </a:rPr>
              <a:t>, Like Button,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CH" sz="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de-CH" dirty="0"/>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18</a:t>
            </a:fld>
            <a:endParaRPr lang="en-US" altLang="en-US"/>
          </a:p>
        </p:txBody>
      </p:sp>
    </p:spTree>
    <p:extLst>
      <p:ext uri="{BB962C8B-B14F-4D97-AF65-F5344CB8AC3E}">
        <p14:creationId xmlns:p14="http://schemas.microsoft.com/office/powerpoint/2010/main" val="1745054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de-CH" sz="800" kern="100" dirty="0">
                <a:effectLst/>
                <a:latin typeface="Calibri" panose="020F0502020204030204" pitchFamily="34" charset="0"/>
                <a:ea typeface="Calibri" panose="020F0502020204030204" pitchFamily="34" charset="0"/>
                <a:cs typeface="Times New Roman" panose="02020603050405020304" pitchFamily="18" charset="0"/>
              </a:rPr>
              <a:t>Energieverbrauch des ICT-Sektors steigt ähnliche wie der Umsatz &lt;-&gt; Energieintensität muss zwischen 2020 und 2030 um 35% sinken</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CH" sz="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de-CH" sz="800" kern="100" dirty="0">
                <a:effectLst/>
                <a:latin typeface="Calibri" panose="020F0502020204030204" pitchFamily="34" charset="0"/>
                <a:ea typeface="Calibri" panose="020F0502020204030204" pitchFamily="34" charset="0"/>
                <a:cs typeface="Times New Roman" panose="02020603050405020304" pitchFamily="18" charset="0"/>
              </a:rPr>
              <a:t>Heute: </a:t>
            </a:r>
          </a:p>
          <a:p>
            <a:pPr marL="449580"/>
            <a:r>
              <a:rPr lang="de-CH" sz="800" kern="100" dirty="0">
                <a:effectLst/>
                <a:latin typeface="Calibri" panose="020F0502020204030204" pitchFamily="34" charset="0"/>
                <a:ea typeface="Calibri" panose="020F0502020204030204" pitchFamily="34" charset="0"/>
                <a:cs typeface="Times New Roman" panose="02020603050405020304" pitchFamily="18" charset="0"/>
              </a:rPr>
              <a:t>Je mehr Konsum, desto mehr Daten, desto Mehr Revenue, Desto Mehr Energieverbrauch</a:t>
            </a:r>
          </a:p>
          <a:p>
            <a:pPr marL="449580"/>
            <a:r>
              <a:rPr lang="de-CH" sz="800" kern="100" dirty="0">
                <a:effectLst/>
                <a:latin typeface="Calibri" panose="020F0502020204030204" pitchFamily="34" charset="0"/>
                <a:ea typeface="Calibri" panose="020F0502020204030204" pitchFamily="34" charset="0"/>
                <a:cs typeface="Times New Roman" panose="02020603050405020304" pitchFamily="18" charset="0"/>
              </a:rPr>
              <a:t>Techniken um Konsum zu erhöhen (Autoplay, Addictive Design, </a:t>
            </a:r>
            <a:r>
              <a:rPr lang="de-CH" sz="800" kern="100" dirty="0" err="1">
                <a:effectLst/>
                <a:latin typeface="Calibri" panose="020F0502020204030204" pitchFamily="34" charset="0"/>
                <a:ea typeface="Calibri" panose="020F0502020204030204" pitchFamily="34" charset="0"/>
                <a:cs typeface="Times New Roman" panose="02020603050405020304" pitchFamily="18" charset="0"/>
              </a:rPr>
              <a:t>Neverending</a:t>
            </a:r>
            <a:r>
              <a:rPr lang="de-CH" sz="800" kern="100" dirty="0">
                <a:effectLst/>
                <a:latin typeface="Calibri" panose="020F0502020204030204" pitchFamily="34" charset="0"/>
                <a:ea typeface="Calibri" panose="020F0502020204030204" pitchFamily="34" charset="0"/>
                <a:cs typeface="Times New Roman" panose="02020603050405020304" pitchFamily="18" charset="0"/>
              </a:rPr>
              <a:t> Feeds, eingebettet Videos, Pop-Ups, </a:t>
            </a:r>
            <a:r>
              <a:rPr lang="de-CH" sz="800" kern="100" dirty="0" err="1">
                <a:effectLst/>
                <a:latin typeface="Calibri" panose="020F0502020204030204" pitchFamily="34" charset="0"/>
                <a:ea typeface="Calibri" panose="020F0502020204030204" pitchFamily="34" charset="0"/>
                <a:cs typeface="Times New Roman" panose="02020603050405020304" pitchFamily="18" charset="0"/>
              </a:rPr>
              <a:t>Notifications</a:t>
            </a:r>
            <a:r>
              <a:rPr lang="de-CH" sz="800" kern="100" dirty="0">
                <a:effectLst/>
                <a:latin typeface="Calibri" panose="020F0502020204030204" pitchFamily="34" charset="0"/>
                <a:ea typeface="Calibri" panose="020F0502020204030204" pitchFamily="34" charset="0"/>
                <a:cs typeface="Times New Roman" panose="02020603050405020304" pitchFamily="18" charset="0"/>
              </a:rPr>
              <a:t>, Like Button,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CH" sz="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de-CH" dirty="0"/>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21</a:t>
            </a:fld>
            <a:endParaRPr lang="en-US" altLang="en-US"/>
          </a:p>
        </p:txBody>
      </p:sp>
    </p:spTree>
    <p:extLst>
      <p:ext uri="{BB962C8B-B14F-4D97-AF65-F5344CB8AC3E}">
        <p14:creationId xmlns:p14="http://schemas.microsoft.com/office/powerpoint/2010/main" val="19303379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de-CH" dirty="0"/>
              <a:t>Betrachtet man den IT-Sektor als ganzes, so geht man davon aus, dass er etwa 1.5-4% der globalen THG-Emissionen verursacht.</a:t>
            </a:r>
          </a:p>
          <a:p>
            <a:pPr marL="171450" indent="-171450">
              <a:buFont typeface="Arial" panose="020B0604020202020204" pitchFamily="34" charset="0"/>
              <a:buChar char="•"/>
            </a:pPr>
            <a:r>
              <a:rPr lang="de-CH" dirty="0"/>
              <a:t>Das klingt nach gar nicht so viel, ist aber mehr als die gesamte globale Zementproduktion, oder der Flugverkehr verursacht</a:t>
            </a:r>
          </a:p>
          <a:p>
            <a:pPr marL="171450" indent="-171450">
              <a:buFont typeface="Arial" panose="020B0604020202020204" pitchFamily="34" charset="0"/>
              <a:buChar char="•"/>
            </a:pPr>
            <a:r>
              <a:rPr lang="de-CH" dirty="0"/>
              <a:t>Wie setzt sich das jetzt zusammen?</a:t>
            </a:r>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22</a:t>
            </a:fld>
            <a:endParaRPr lang="en-US" altLang="en-US"/>
          </a:p>
        </p:txBody>
      </p:sp>
    </p:spTree>
    <p:extLst>
      <p:ext uri="{BB962C8B-B14F-4D97-AF65-F5344CB8AC3E}">
        <p14:creationId xmlns:p14="http://schemas.microsoft.com/office/powerpoint/2010/main" val="26597650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de-CH" dirty="0" err="1"/>
              <a:t>Überlicherweise</a:t>
            </a:r>
            <a:r>
              <a:rPr lang="de-CH" dirty="0"/>
              <a:t> werden unsere Telekommunikationsnetze, Rechenzentren und Endgeräte unterschieden.</a:t>
            </a:r>
          </a:p>
          <a:p>
            <a:pPr marL="171450" indent="-171450">
              <a:buFont typeface="Arial" panose="020B0604020202020204" pitchFamily="34" charset="0"/>
              <a:buChar char="•"/>
            </a:pPr>
            <a:r>
              <a:rPr lang="de-CH" dirty="0"/>
              <a:t>Und man geht davon aus, dass Endgeräte und Rechenzentren die meisten Emissionen verursachen, wohingegen Netz etwas weniger verursachen</a:t>
            </a:r>
          </a:p>
          <a:p>
            <a:pPr marL="171450" indent="-171450">
              <a:buFont typeface="Arial" panose="020B0604020202020204" pitchFamily="34" charset="0"/>
              <a:buChar char="•"/>
            </a:pPr>
            <a:r>
              <a:rPr lang="de-CH" dirty="0"/>
              <a:t>Die wichtige Frage ist, wie können wir diese Emissionen nun senken?</a:t>
            </a:r>
          </a:p>
          <a:p>
            <a:pPr marL="628650" lvl="1" indent="-171450">
              <a:buFont typeface="Arial" panose="020B0604020202020204" pitchFamily="34" charset="0"/>
              <a:buChar char="•"/>
            </a:pPr>
            <a:endParaRPr lang="de-CH" dirty="0"/>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23</a:t>
            </a:fld>
            <a:endParaRPr lang="en-US" altLang="en-US"/>
          </a:p>
        </p:txBody>
      </p:sp>
    </p:spTree>
    <p:extLst>
      <p:ext uri="{BB962C8B-B14F-4D97-AF65-F5344CB8AC3E}">
        <p14:creationId xmlns:p14="http://schemas.microsoft.com/office/powerpoint/2010/main" val="74493768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de-CH" dirty="0"/>
              <a:t>Üblicherweise spricht man bei Infrastrukturen, also Netzen und Rechenzentren davon, dass man nur so viel Infrastruktur ausrollen sollte wie notwendig, diese möglichst </a:t>
            </a:r>
            <a:r>
              <a:rPr lang="de-CH" dirty="0" err="1"/>
              <a:t>Energieffizient</a:t>
            </a:r>
            <a:r>
              <a:rPr lang="de-CH" dirty="0"/>
              <a:t> sein muss und mit Strom aus erneuerbaren Quellen betreiben sollte</a:t>
            </a:r>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24</a:t>
            </a:fld>
            <a:endParaRPr lang="en-US" altLang="en-US"/>
          </a:p>
        </p:txBody>
      </p:sp>
    </p:spTree>
    <p:extLst>
      <p:ext uri="{BB962C8B-B14F-4D97-AF65-F5344CB8AC3E}">
        <p14:creationId xmlns:p14="http://schemas.microsoft.com/office/powerpoint/2010/main" val="28480544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de-CH" dirty="0"/>
              <a:t>Neben diesen, teils exponentiell zunehmenden Beschleunigungen, gab es eine Entwicklung, die noch rasanter Vorangeschritten ist</a:t>
            </a:r>
          </a:p>
          <a:p>
            <a:pPr marL="171450" indent="-171450">
              <a:buFont typeface="Arial" panose="020B0604020202020204" pitchFamily="34" charset="0"/>
              <a:buChar char="•"/>
            </a:pPr>
            <a:r>
              <a:rPr lang="de-CH" dirty="0"/>
              <a:t>Und das ist die Telekommunikation</a:t>
            </a:r>
          </a:p>
          <a:p>
            <a:pPr marL="171450" indent="-171450">
              <a:buFont typeface="Arial" panose="020B0604020202020204" pitchFamily="34" charset="0"/>
              <a:buChar char="•"/>
            </a:pPr>
            <a:endParaRPr lang="de-CH" dirty="0"/>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3</a:t>
            </a:fld>
            <a:endParaRPr lang="en-US" altLang="en-US"/>
          </a:p>
        </p:txBody>
      </p:sp>
    </p:spTree>
    <p:extLst>
      <p:ext uri="{BB962C8B-B14F-4D97-AF65-F5344CB8AC3E}">
        <p14:creationId xmlns:p14="http://schemas.microsoft.com/office/powerpoint/2010/main" val="216805129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de-CH" dirty="0"/>
              <a:t>Bei Endgeräten fokussiert man vor allem auf die Herstellungsphase, denn die Produktion von Smartphones, und anderen Geräte ist sehr Energie- und Ressourcen-intensiv</a:t>
            </a:r>
          </a:p>
          <a:p>
            <a:pPr marL="171450" indent="-171450">
              <a:buFont typeface="Arial" panose="020B0604020202020204" pitchFamily="34" charset="0"/>
              <a:buChar char="•"/>
            </a:pPr>
            <a:r>
              <a:rPr lang="de-CH" dirty="0"/>
              <a:t>Beispiel: In einem Smartphone stecken heute über 50% der Elemente im Periodensystem</a:t>
            </a:r>
          </a:p>
          <a:p>
            <a:pPr marL="171450" indent="-171450">
              <a:buFont typeface="Arial" panose="020B0604020202020204" pitchFamily="34" charset="0"/>
              <a:buChar char="•"/>
            </a:pPr>
            <a:r>
              <a:rPr lang="de-CH" dirty="0"/>
              <a:t>Daher gilt hier, wir sollten entweder weniger Geräte herstellen, indem wir diese länger nutzen oder die Produktion </a:t>
            </a:r>
            <a:r>
              <a:rPr lang="de-CH" dirty="0" err="1"/>
              <a:t>vergrünen</a:t>
            </a:r>
            <a:endParaRPr lang="de-CH" dirty="0"/>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25</a:t>
            </a:fld>
            <a:endParaRPr lang="en-US" altLang="en-US"/>
          </a:p>
        </p:txBody>
      </p:sp>
    </p:spTree>
    <p:extLst>
      <p:ext uri="{BB962C8B-B14F-4D97-AF65-F5344CB8AC3E}">
        <p14:creationId xmlns:p14="http://schemas.microsoft.com/office/powerpoint/2010/main" val="8292301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marR="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800" b="0" i="0" u="none" strike="noStrike" cap="none" normalizeH="0" baseline="0" dirty="0">
                <a:ln>
                  <a:noFill/>
                </a:ln>
                <a:solidFill>
                  <a:schemeClr val="tx1"/>
                </a:solidFill>
                <a:effectLst/>
                <a:latin typeface="Arial" charset="0"/>
                <a:ea typeface="Arial" charset="0"/>
                <a:cs typeface="Arial" charset="0"/>
              </a:rPr>
              <a:t>Wo </a:t>
            </a:r>
            <a:r>
              <a:rPr kumimoji="0" lang="en-US" sz="800" b="0" i="0" u="none" strike="noStrike" cap="none" normalizeH="0" baseline="0" dirty="0" err="1">
                <a:ln>
                  <a:noFill/>
                </a:ln>
                <a:solidFill>
                  <a:schemeClr val="tx1"/>
                </a:solidFill>
                <a:effectLst/>
                <a:latin typeface="Arial" charset="0"/>
                <a:ea typeface="Arial" charset="0"/>
                <a:cs typeface="Arial" charset="0"/>
              </a:rPr>
              <a:t>uns</a:t>
            </a:r>
            <a:r>
              <a:rPr kumimoji="0" lang="en-US" sz="800" b="0" i="0" u="none" strike="noStrike" cap="none" normalizeH="0" baseline="0" dirty="0">
                <a:ln>
                  <a:noFill/>
                </a:ln>
                <a:solidFill>
                  <a:schemeClr val="tx1"/>
                </a:solidFill>
                <a:effectLst/>
                <a:latin typeface="Arial" charset="0"/>
                <a:ea typeface="Arial" charset="0"/>
                <a:cs typeface="Arial" charset="0"/>
              </a:rPr>
              <a:t> die Zukunft </a:t>
            </a:r>
            <a:r>
              <a:rPr kumimoji="0" lang="en-US" sz="800" b="0" i="0" u="none" strike="noStrike" cap="none" normalizeH="0" baseline="0" dirty="0" err="1">
                <a:ln>
                  <a:noFill/>
                </a:ln>
                <a:solidFill>
                  <a:schemeClr val="tx1"/>
                </a:solidFill>
                <a:effectLst/>
                <a:latin typeface="Arial" charset="0"/>
                <a:ea typeface="Arial" charset="0"/>
                <a:cs typeface="Arial" charset="0"/>
              </a:rPr>
              <a:t>hinführt</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ist</a:t>
            </a:r>
            <a:r>
              <a:rPr kumimoji="0" lang="en-US" sz="800" b="0" i="0" u="none" strike="noStrike" cap="none" normalizeH="0" baseline="0" dirty="0">
                <a:ln>
                  <a:noFill/>
                </a:ln>
                <a:solidFill>
                  <a:schemeClr val="tx1"/>
                </a:solidFill>
                <a:effectLst/>
                <a:latin typeface="Arial" charset="0"/>
                <a:ea typeface="Arial" charset="0"/>
                <a:cs typeface="Arial" charset="0"/>
              </a:rPr>
              <a:t> gar </a:t>
            </a:r>
            <a:r>
              <a:rPr kumimoji="0" lang="en-US" sz="800" b="0" i="0" u="none" strike="noStrike" cap="none" normalizeH="0" baseline="0" dirty="0" err="1">
                <a:ln>
                  <a:noFill/>
                </a:ln>
                <a:solidFill>
                  <a:schemeClr val="tx1"/>
                </a:solidFill>
                <a:effectLst/>
                <a:latin typeface="Arial" charset="0"/>
                <a:ea typeface="Arial" charset="0"/>
                <a:cs typeface="Arial" charset="0"/>
              </a:rPr>
              <a:t>nicht</a:t>
            </a:r>
            <a:r>
              <a:rPr kumimoji="0" lang="en-US" sz="800" b="0" i="0" u="none" strike="noStrike" cap="none" normalizeH="0" baseline="0" dirty="0">
                <a:ln>
                  <a:noFill/>
                </a:ln>
                <a:solidFill>
                  <a:schemeClr val="tx1"/>
                </a:solidFill>
                <a:effectLst/>
                <a:latin typeface="Arial" charset="0"/>
                <a:ea typeface="Arial" charset="0"/>
                <a:cs typeface="Arial" charset="0"/>
              </a:rPr>
              <a:t> mal so </a:t>
            </a:r>
            <a:r>
              <a:rPr kumimoji="0" lang="en-US" sz="800" b="0" i="0" u="none" strike="noStrike" cap="none" normalizeH="0" baseline="0" dirty="0" err="1">
                <a:ln>
                  <a:noFill/>
                </a:ln>
                <a:solidFill>
                  <a:schemeClr val="tx1"/>
                </a:solidFill>
                <a:effectLst/>
                <a:latin typeface="Arial" charset="0"/>
                <a:ea typeface="Arial" charset="0"/>
                <a:cs typeface="Arial" charset="0"/>
              </a:rPr>
              <a:t>klar</a:t>
            </a:r>
            <a:endParaRPr kumimoji="0" lang="en-US" sz="800" b="0" i="0" u="none" strike="noStrike" cap="none" normalizeH="0" baseline="0" dirty="0">
              <a:ln>
                <a:noFill/>
              </a:ln>
              <a:solidFill>
                <a:schemeClr val="tx1"/>
              </a:solidFill>
              <a:effectLst/>
              <a:latin typeface="Arial" charset="0"/>
              <a:ea typeface="Arial" charset="0"/>
              <a:cs typeface="Arial" charset="0"/>
            </a:endParaRPr>
          </a:p>
          <a:p>
            <a:pPr marL="171450" marR="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800" b="0" i="0" u="none" strike="noStrike" cap="none" normalizeH="0" baseline="0" dirty="0">
                <a:ln>
                  <a:noFill/>
                </a:ln>
                <a:solidFill>
                  <a:schemeClr val="tx1"/>
                </a:solidFill>
                <a:effectLst/>
                <a:latin typeface="Arial" charset="0"/>
                <a:ea typeface="Arial" charset="0"/>
                <a:cs typeface="Arial" charset="0"/>
              </a:rPr>
              <a:t>Es </a:t>
            </a:r>
            <a:r>
              <a:rPr kumimoji="0" lang="en-US" sz="800" b="0" i="0" u="none" strike="noStrike" cap="none" normalizeH="0" baseline="0" dirty="0" err="1">
                <a:ln>
                  <a:noFill/>
                </a:ln>
                <a:solidFill>
                  <a:schemeClr val="tx1"/>
                </a:solidFill>
                <a:effectLst/>
                <a:latin typeface="Arial" charset="0"/>
                <a:ea typeface="Arial" charset="0"/>
                <a:cs typeface="Arial" charset="0"/>
              </a:rPr>
              <a:t>gibt</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eineige</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Gründe</a:t>
            </a:r>
            <a:r>
              <a:rPr kumimoji="0" lang="en-US" sz="800" b="0" i="0" u="none" strike="noStrike" cap="none" normalizeH="0" baseline="0" dirty="0">
                <a:ln>
                  <a:noFill/>
                </a:ln>
                <a:solidFill>
                  <a:schemeClr val="tx1"/>
                </a:solidFill>
                <a:effectLst/>
                <a:latin typeface="Arial" charset="0"/>
                <a:ea typeface="Arial" charset="0"/>
                <a:cs typeface="Arial" charset="0"/>
              </a:rPr>
              <a:t>, die für </a:t>
            </a:r>
            <a:r>
              <a:rPr kumimoji="0" lang="en-US" sz="800" b="0" i="0" u="none" strike="noStrike" cap="none" normalizeH="0" baseline="0" dirty="0" err="1">
                <a:ln>
                  <a:noFill/>
                </a:ln>
                <a:solidFill>
                  <a:schemeClr val="tx1"/>
                </a:solidFill>
                <a:effectLst/>
                <a:latin typeface="Arial" charset="0"/>
                <a:ea typeface="Arial" charset="0"/>
                <a:cs typeface="Arial" charset="0"/>
              </a:rPr>
              <a:t>eine</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Abnahme</a:t>
            </a:r>
            <a:r>
              <a:rPr kumimoji="0" lang="en-US" sz="800" b="0" i="0" u="none" strike="noStrike" cap="none" normalizeH="0" baseline="0" dirty="0">
                <a:ln>
                  <a:noFill/>
                </a:ln>
                <a:solidFill>
                  <a:schemeClr val="tx1"/>
                </a:solidFill>
                <a:effectLst/>
                <a:latin typeface="Arial" charset="0"/>
                <a:ea typeface="Arial" charset="0"/>
                <a:cs typeface="Arial" charset="0"/>
              </a:rPr>
              <a:t> des </a:t>
            </a:r>
            <a:r>
              <a:rPr kumimoji="0" lang="en-US" sz="800" b="0" i="0" u="none" strike="noStrike" cap="none" normalizeH="0" baseline="0" dirty="0" err="1">
                <a:ln>
                  <a:noFill/>
                </a:ln>
                <a:solidFill>
                  <a:schemeClr val="tx1"/>
                </a:solidFill>
                <a:effectLst/>
                <a:latin typeface="Arial" charset="0"/>
                <a:ea typeface="Arial" charset="0"/>
                <a:cs typeface="Arial" charset="0"/>
              </a:rPr>
              <a:t>Fussabdrucks</a:t>
            </a:r>
            <a:r>
              <a:rPr kumimoji="0" lang="en-US" sz="800" b="0" i="0" u="none" strike="noStrike" cap="none" normalizeH="0" baseline="0" dirty="0">
                <a:ln>
                  <a:noFill/>
                </a:ln>
                <a:solidFill>
                  <a:schemeClr val="tx1"/>
                </a:solidFill>
                <a:effectLst/>
                <a:latin typeface="Arial" charset="0"/>
                <a:ea typeface="Arial" charset="0"/>
                <a:cs typeface="Arial" charset="0"/>
              </a:rPr>
              <a:t> des ICT-</a:t>
            </a:r>
            <a:r>
              <a:rPr kumimoji="0" lang="en-US" sz="800" b="0" i="0" u="none" strike="noStrike" cap="none" normalizeH="0" baseline="0" dirty="0" err="1">
                <a:ln>
                  <a:noFill/>
                </a:ln>
                <a:solidFill>
                  <a:schemeClr val="tx1"/>
                </a:solidFill>
                <a:effectLst/>
                <a:latin typeface="Arial" charset="0"/>
                <a:ea typeface="Arial" charset="0"/>
                <a:cs typeface="Arial" charset="0"/>
              </a:rPr>
              <a:t>Sektors</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sprechen</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wie</a:t>
            </a:r>
            <a:r>
              <a:rPr kumimoji="0" lang="en-US" sz="800" b="0" i="0" u="none" strike="noStrike" cap="none" normalizeH="0" baseline="0" dirty="0">
                <a:ln>
                  <a:noFill/>
                </a:ln>
                <a:solidFill>
                  <a:schemeClr val="tx1"/>
                </a:solidFill>
                <a:effectLst/>
                <a:latin typeface="Arial" charset="0"/>
                <a:ea typeface="Arial" charset="0"/>
                <a:cs typeface="Arial" charset="0"/>
              </a:rPr>
              <a:t> die </a:t>
            </a:r>
            <a:r>
              <a:rPr kumimoji="0" lang="en-US" sz="800" b="0" i="0" u="none" strike="noStrike" cap="none" normalizeH="0" baseline="0" dirty="0" err="1">
                <a:ln>
                  <a:noFill/>
                </a:ln>
                <a:solidFill>
                  <a:schemeClr val="tx1"/>
                </a:solidFill>
                <a:effectLst/>
                <a:latin typeface="Arial" charset="0"/>
                <a:ea typeface="Arial" charset="0"/>
                <a:cs typeface="Arial" charset="0"/>
              </a:rPr>
              <a:t>nutzung</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immer</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effizienterer</a:t>
            </a:r>
            <a:r>
              <a:rPr kumimoji="0" lang="en-US" sz="800" b="0" i="0" u="none" strike="noStrike" cap="none" normalizeH="0" baseline="0" dirty="0">
                <a:ln>
                  <a:noFill/>
                </a:ln>
                <a:solidFill>
                  <a:schemeClr val="tx1"/>
                </a:solidFill>
                <a:effectLst/>
                <a:latin typeface="Arial" charset="0"/>
                <a:ea typeface="Arial" charset="0"/>
                <a:cs typeface="Arial" charset="0"/>
              </a:rPr>
              <a:t>/</a:t>
            </a:r>
            <a:r>
              <a:rPr kumimoji="0" lang="en-US" sz="800" b="0" i="0" u="none" strike="noStrike" cap="none" normalizeH="0" baseline="0" dirty="0" err="1">
                <a:ln>
                  <a:noFill/>
                </a:ln>
                <a:solidFill>
                  <a:schemeClr val="tx1"/>
                </a:solidFill>
                <a:effectLst/>
                <a:latin typeface="Arial" charset="0"/>
                <a:ea typeface="Arial" charset="0"/>
                <a:cs typeface="Arial" charset="0"/>
              </a:rPr>
              <a:t>kleinere</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Endgeräte</a:t>
            </a:r>
            <a:r>
              <a:rPr kumimoji="0" lang="en-US" sz="800" b="0" i="0" u="none" strike="noStrike" cap="none" normalizeH="0" baseline="0" dirty="0">
                <a:ln>
                  <a:noFill/>
                </a:ln>
                <a:solidFill>
                  <a:schemeClr val="tx1"/>
                </a:solidFill>
                <a:effectLst/>
                <a:latin typeface="Arial" charset="0"/>
                <a:ea typeface="Arial" charset="0"/>
                <a:cs typeface="Arial" charset="0"/>
              </a:rPr>
              <a:t>, der </a:t>
            </a:r>
            <a:r>
              <a:rPr kumimoji="0" lang="en-US" sz="800" b="0" i="0" u="none" strike="noStrike" cap="none" normalizeH="0" baseline="0" dirty="0" err="1">
                <a:ln>
                  <a:noFill/>
                </a:ln>
                <a:solidFill>
                  <a:schemeClr val="tx1"/>
                </a:solidFill>
                <a:effectLst/>
                <a:latin typeface="Arial" charset="0"/>
                <a:ea typeface="Arial" charset="0"/>
                <a:cs typeface="Arial" charset="0"/>
              </a:rPr>
              <a:t>zunehmende</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Einsatz</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erneuerbarer</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Energien</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steigende</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Geräte-Lebensdauern</a:t>
            </a:r>
            <a:r>
              <a:rPr kumimoji="0" lang="en-US" sz="800" b="0" i="0" u="none" strike="noStrike" cap="none" normalizeH="0" baseline="0" dirty="0">
                <a:ln>
                  <a:noFill/>
                </a:ln>
                <a:solidFill>
                  <a:schemeClr val="tx1"/>
                </a:solidFill>
                <a:effectLst/>
                <a:latin typeface="Arial" charset="0"/>
                <a:ea typeface="Arial" charset="0"/>
                <a:cs typeface="Arial" charset="0"/>
              </a:rPr>
              <a:t> und </a:t>
            </a:r>
            <a:r>
              <a:rPr kumimoji="0" lang="en-US" sz="800" b="0" i="0" u="none" strike="noStrike" cap="none" normalizeH="0" baseline="0" dirty="0" err="1">
                <a:ln>
                  <a:noFill/>
                </a:ln>
                <a:solidFill>
                  <a:schemeClr val="tx1"/>
                </a:solidFill>
                <a:effectLst/>
                <a:latin typeface="Arial" charset="0"/>
                <a:ea typeface="Arial" charset="0"/>
                <a:cs typeface="Arial" charset="0"/>
              </a:rPr>
              <a:t>erste</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Sättigungseffekte</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im</a:t>
            </a:r>
            <a:r>
              <a:rPr kumimoji="0" lang="en-US" sz="800" b="0" i="0" u="none" strike="noStrike" cap="none" normalizeH="0" baseline="0" dirty="0">
                <a:ln>
                  <a:noFill/>
                </a:ln>
                <a:solidFill>
                  <a:schemeClr val="tx1"/>
                </a:solidFill>
                <a:effectLst/>
                <a:latin typeface="Arial" charset="0"/>
                <a:ea typeface="Arial" charset="0"/>
                <a:cs typeface="Arial" charset="0"/>
              </a:rPr>
              <a:t> ICT </a:t>
            </a:r>
            <a:r>
              <a:rPr kumimoji="0" lang="en-US" sz="800" b="0" i="0" u="none" strike="noStrike" cap="none" normalizeH="0" baseline="0" dirty="0" err="1">
                <a:ln>
                  <a:noFill/>
                </a:ln>
                <a:solidFill>
                  <a:schemeClr val="tx1"/>
                </a:solidFill>
                <a:effectLst/>
                <a:latin typeface="Arial" charset="0"/>
                <a:ea typeface="Arial" charset="0"/>
                <a:cs typeface="Arial" charset="0"/>
              </a:rPr>
              <a:t>Markt</a:t>
            </a:r>
            <a:endParaRPr kumimoji="0" lang="en-US" sz="800" b="0" i="0" u="none" strike="noStrike" cap="none" normalizeH="0" baseline="0" dirty="0">
              <a:ln>
                <a:noFill/>
              </a:ln>
              <a:solidFill>
                <a:schemeClr val="tx1"/>
              </a:solidFill>
              <a:effectLst/>
              <a:latin typeface="Arial" charset="0"/>
              <a:ea typeface="Arial" charset="0"/>
              <a:cs typeface="Arial" charset="0"/>
            </a:endParaRPr>
          </a:p>
          <a:p>
            <a:pPr marL="171450" marR="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800" b="0" i="0" u="none" strike="noStrike" cap="none" normalizeH="0" baseline="0" dirty="0">
                <a:ln>
                  <a:noFill/>
                </a:ln>
                <a:solidFill>
                  <a:schemeClr val="tx1"/>
                </a:solidFill>
                <a:effectLst/>
                <a:latin typeface="Arial" charset="0"/>
                <a:ea typeface="Arial" charset="0"/>
                <a:cs typeface="Arial" charset="0"/>
              </a:rPr>
              <a:t>Es </a:t>
            </a:r>
            <a:r>
              <a:rPr kumimoji="0" lang="en-US" sz="800" b="0" i="0" u="none" strike="noStrike" cap="none" normalizeH="0" baseline="0" dirty="0" err="1">
                <a:ln>
                  <a:noFill/>
                </a:ln>
                <a:solidFill>
                  <a:schemeClr val="tx1"/>
                </a:solidFill>
                <a:effectLst/>
                <a:latin typeface="Arial" charset="0"/>
                <a:ea typeface="Arial" charset="0"/>
                <a:cs typeface="Arial" charset="0"/>
              </a:rPr>
              <a:t>gibt</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aber</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genau</a:t>
            </a:r>
            <a:r>
              <a:rPr kumimoji="0" lang="en-US" sz="800" b="0" i="0" u="none" strike="noStrike" cap="none" normalizeH="0" baseline="0" dirty="0">
                <a:ln>
                  <a:noFill/>
                </a:ln>
                <a:solidFill>
                  <a:schemeClr val="tx1"/>
                </a:solidFill>
                <a:effectLst/>
                <a:latin typeface="Arial" charset="0"/>
                <a:ea typeface="Arial" charset="0"/>
                <a:cs typeface="Arial" charset="0"/>
              </a:rPr>
              <a:t> so </a:t>
            </a:r>
            <a:r>
              <a:rPr kumimoji="0" lang="en-US" sz="800" b="0" i="0" u="none" strike="noStrike" cap="none" normalizeH="0" baseline="0" dirty="0" err="1">
                <a:ln>
                  <a:noFill/>
                </a:ln>
                <a:solidFill>
                  <a:schemeClr val="tx1"/>
                </a:solidFill>
                <a:effectLst/>
                <a:latin typeface="Arial" charset="0"/>
                <a:ea typeface="Arial" charset="0"/>
                <a:cs typeface="Arial" charset="0"/>
              </a:rPr>
              <a:t>gründe</a:t>
            </a:r>
            <a:r>
              <a:rPr kumimoji="0" lang="en-US" sz="800" b="0" i="0" u="none" strike="noStrike" cap="none" normalizeH="0" baseline="0" dirty="0">
                <a:ln>
                  <a:noFill/>
                </a:ln>
                <a:solidFill>
                  <a:schemeClr val="tx1"/>
                </a:solidFill>
                <a:effectLst/>
                <a:latin typeface="Arial" charset="0"/>
                <a:ea typeface="Arial" charset="0"/>
                <a:cs typeface="Arial" charset="0"/>
              </a:rPr>
              <a:t> die für </a:t>
            </a:r>
            <a:r>
              <a:rPr kumimoji="0" lang="en-US" sz="800" b="0" i="0" u="none" strike="noStrike" cap="none" normalizeH="0" baseline="0" dirty="0" err="1">
                <a:ln>
                  <a:noFill/>
                </a:ln>
                <a:solidFill>
                  <a:schemeClr val="tx1"/>
                </a:solidFill>
                <a:effectLst/>
                <a:latin typeface="Arial" charset="0"/>
                <a:ea typeface="Arial" charset="0"/>
                <a:cs typeface="Arial" charset="0"/>
              </a:rPr>
              <a:t>eine</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Zunahme</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sprechen</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weiterhin</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rasant</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steigende</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Datenvoumen</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eine</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Zunahme</a:t>
            </a:r>
            <a:r>
              <a:rPr kumimoji="0" lang="en-US" sz="800" b="0" i="0" u="none" strike="noStrike" cap="none" normalizeH="0" baseline="0" dirty="0">
                <a:ln>
                  <a:noFill/>
                </a:ln>
                <a:solidFill>
                  <a:schemeClr val="tx1"/>
                </a:solidFill>
                <a:effectLst/>
                <a:latin typeface="Arial" charset="0"/>
                <a:ea typeface="Arial" charset="0"/>
                <a:cs typeface="Arial" charset="0"/>
              </a:rPr>
              <a:t> der </a:t>
            </a:r>
            <a:r>
              <a:rPr kumimoji="0" lang="en-US" sz="800" b="0" i="0" u="none" strike="noStrike" cap="none" normalizeH="0" baseline="0" dirty="0" err="1">
                <a:ln>
                  <a:noFill/>
                </a:ln>
                <a:solidFill>
                  <a:schemeClr val="tx1"/>
                </a:solidFill>
                <a:effectLst/>
                <a:latin typeface="Arial" charset="0"/>
                <a:ea typeface="Arial" charset="0"/>
                <a:cs typeface="Arial" charset="0"/>
              </a:rPr>
              <a:t>Endgeräte</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durch</a:t>
            </a:r>
            <a:r>
              <a:rPr kumimoji="0" lang="en-US" sz="800" b="0" i="0" u="none" strike="noStrike" cap="none" normalizeH="0" baseline="0" dirty="0">
                <a:ln>
                  <a:noFill/>
                </a:ln>
                <a:solidFill>
                  <a:schemeClr val="tx1"/>
                </a:solidFill>
                <a:effectLst/>
                <a:latin typeface="Arial" charset="0"/>
                <a:ea typeface="Arial" charset="0"/>
                <a:cs typeface="Arial" charset="0"/>
              </a:rPr>
              <a:t> das Internet der Dinge, </a:t>
            </a:r>
            <a:r>
              <a:rPr kumimoji="0" lang="en-US" sz="800" b="0" i="0" u="none" strike="noStrike" cap="none" normalizeH="0" baseline="0" dirty="0" err="1">
                <a:ln>
                  <a:noFill/>
                </a:ln>
                <a:solidFill>
                  <a:schemeClr val="tx1"/>
                </a:solidFill>
                <a:effectLst/>
                <a:latin typeface="Arial" charset="0"/>
                <a:ea typeface="Arial" charset="0"/>
                <a:cs typeface="Arial" charset="0"/>
              </a:rPr>
              <a:t>dass</a:t>
            </a:r>
            <a:r>
              <a:rPr kumimoji="0" lang="en-US" sz="800" b="0" i="0" u="none" strike="noStrike" cap="none" normalizeH="0" baseline="0" dirty="0">
                <a:ln>
                  <a:noFill/>
                </a:ln>
                <a:solidFill>
                  <a:schemeClr val="tx1"/>
                </a:solidFill>
                <a:effectLst/>
                <a:latin typeface="Arial" charset="0"/>
                <a:ea typeface="Arial" charset="0"/>
                <a:cs typeface="Arial" charset="0"/>
              </a:rPr>
              <a:t> die </a:t>
            </a:r>
            <a:r>
              <a:rPr kumimoji="0" lang="en-US" sz="800" b="0" i="0" u="none" strike="noStrike" cap="none" normalizeH="0" baseline="0" dirty="0" err="1">
                <a:ln>
                  <a:noFill/>
                </a:ln>
                <a:solidFill>
                  <a:schemeClr val="tx1"/>
                </a:solidFill>
                <a:effectLst/>
                <a:latin typeface="Arial" charset="0"/>
                <a:ea typeface="Arial" charset="0"/>
                <a:cs typeface="Arial" charset="0"/>
              </a:rPr>
              <a:t>kontinuierlichen</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Steigerungen</a:t>
            </a:r>
            <a:r>
              <a:rPr kumimoji="0" lang="en-US" sz="800" b="0" i="0" u="none" strike="noStrike" cap="none" normalizeH="0" baseline="0" dirty="0">
                <a:ln>
                  <a:noFill/>
                </a:ln>
                <a:solidFill>
                  <a:schemeClr val="tx1"/>
                </a:solidFill>
                <a:effectLst/>
                <a:latin typeface="Arial" charset="0"/>
                <a:ea typeface="Arial" charset="0"/>
                <a:cs typeface="Arial" charset="0"/>
              </a:rPr>
              <a:t> der </a:t>
            </a:r>
            <a:r>
              <a:rPr kumimoji="0" lang="en-US" sz="800" b="0" i="0" u="none" strike="noStrike" cap="none" normalizeH="0" baseline="0" dirty="0" err="1">
                <a:ln>
                  <a:noFill/>
                </a:ln>
                <a:solidFill>
                  <a:schemeClr val="tx1"/>
                </a:solidFill>
                <a:effectLst/>
                <a:latin typeface="Arial" charset="0"/>
                <a:ea typeface="Arial" charset="0"/>
                <a:cs typeface="Arial" charset="0"/>
              </a:rPr>
              <a:t>Energieeffizienz</a:t>
            </a:r>
            <a:r>
              <a:rPr kumimoji="0" lang="en-US" sz="800" b="0" i="0" u="none" strike="noStrike" cap="none" normalizeH="0" baseline="0" dirty="0">
                <a:ln>
                  <a:noFill/>
                </a:ln>
                <a:solidFill>
                  <a:schemeClr val="tx1"/>
                </a:solidFill>
                <a:effectLst/>
                <a:latin typeface="Arial" charset="0"/>
                <a:ea typeface="Arial" charset="0"/>
                <a:cs typeface="Arial" charset="0"/>
              </a:rPr>
              <a:t> in der IT </a:t>
            </a:r>
            <a:r>
              <a:rPr kumimoji="0" lang="en-US" sz="800" b="0" i="0" u="none" strike="noStrike" cap="none" normalizeH="0" baseline="0" dirty="0" err="1">
                <a:ln>
                  <a:noFill/>
                </a:ln>
                <a:solidFill>
                  <a:schemeClr val="tx1"/>
                </a:solidFill>
                <a:effectLst/>
                <a:latin typeface="Arial" charset="0"/>
                <a:ea typeface="Arial" charset="0"/>
                <a:cs typeface="Arial" charset="0"/>
              </a:rPr>
              <a:t>sich</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verlangsamen</a:t>
            </a:r>
            <a:r>
              <a:rPr kumimoji="0" lang="en-US" sz="800" b="0" i="0" u="none" strike="noStrike" cap="none" normalizeH="0" baseline="0" dirty="0">
                <a:ln>
                  <a:noFill/>
                </a:ln>
                <a:solidFill>
                  <a:schemeClr val="tx1"/>
                </a:solidFill>
                <a:effectLst/>
                <a:latin typeface="Arial" charset="0"/>
                <a:ea typeface="Arial" charset="0"/>
                <a:cs typeface="Arial" charset="0"/>
              </a:rPr>
              <a:t> warden, und für </a:t>
            </a:r>
            <a:r>
              <a:rPr kumimoji="0" lang="en-US" sz="800" b="0" i="0" u="none" strike="noStrike" cap="none" normalizeH="0" baseline="0" dirty="0" err="1">
                <a:ln>
                  <a:noFill/>
                </a:ln>
                <a:solidFill>
                  <a:schemeClr val="tx1"/>
                </a:solidFill>
                <a:effectLst/>
                <a:latin typeface="Arial" charset="0"/>
                <a:ea typeface="Arial" charset="0"/>
                <a:cs typeface="Arial" charset="0"/>
              </a:rPr>
              <a:t>mich</a:t>
            </a:r>
            <a:r>
              <a:rPr kumimoji="0" lang="en-US" sz="800" b="0" i="0" u="none" strike="noStrike" cap="none" normalizeH="0" baseline="0" dirty="0">
                <a:ln>
                  <a:noFill/>
                </a:ln>
                <a:solidFill>
                  <a:schemeClr val="tx1"/>
                </a:solidFill>
                <a:effectLst/>
                <a:latin typeface="Arial" charset="0"/>
                <a:ea typeface="Arial" charset="0"/>
                <a:cs typeface="Arial" charset="0"/>
              </a:rPr>
              <a:t> der </a:t>
            </a:r>
            <a:r>
              <a:rPr kumimoji="0" lang="en-US" sz="800" b="0" i="0" u="none" strike="noStrike" cap="none" normalizeH="0" baseline="0" dirty="0" err="1">
                <a:ln>
                  <a:noFill/>
                </a:ln>
                <a:solidFill>
                  <a:schemeClr val="tx1"/>
                </a:solidFill>
                <a:effectLst/>
                <a:latin typeface="Arial" charset="0"/>
                <a:ea typeface="Arial" charset="0"/>
                <a:cs typeface="Arial" charset="0"/>
              </a:rPr>
              <a:t>wichtigste</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Grund</a:t>
            </a:r>
            <a:r>
              <a:rPr kumimoji="0" lang="en-US" sz="800" b="0" i="0" u="none" strike="noStrike" cap="none" normalizeH="0" baseline="0" dirty="0">
                <a:ln>
                  <a:noFill/>
                </a:ln>
                <a:solidFill>
                  <a:schemeClr val="tx1"/>
                </a:solidFill>
                <a:effectLst/>
                <a:latin typeface="Arial" charset="0"/>
                <a:ea typeface="Arial" charset="0"/>
                <a:cs typeface="Arial" charset="0"/>
              </a:rPr>
              <a:t>: der IT </a:t>
            </a:r>
            <a:r>
              <a:rPr kumimoji="0" lang="en-US" sz="800" b="0" i="0" u="none" strike="noStrike" cap="none" normalizeH="0" baseline="0" dirty="0" err="1">
                <a:ln>
                  <a:noFill/>
                </a:ln>
                <a:solidFill>
                  <a:schemeClr val="tx1"/>
                </a:solidFill>
                <a:effectLst/>
                <a:latin typeface="Arial" charset="0"/>
                <a:ea typeface="Arial" charset="0"/>
                <a:cs typeface="Arial" charset="0"/>
              </a:rPr>
              <a:t>Sektor</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selbst</a:t>
            </a:r>
            <a:r>
              <a:rPr kumimoji="0" lang="en-US" sz="800" b="0" i="0" u="none" strike="noStrike" cap="none" normalizeH="0" baseline="0" dirty="0">
                <a:ln>
                  <a:noFill/>
                </a:ln>
                <a:solidFill>
                  <a:schemeClr val="tx1"/>
                </a:solidFill>
                <a:effectLst/>
                <a:latin typeface="Arial" charset="0"/>
                <a:ea typeface="Arial" charset="0"/>
                <a:cs typeface="Arial" charset="0"/>
              </a:rPr>
              <a:t> will ja </a:t>
            </a:r>
            <a:r>
              <a:rPr kumimoji="0" lang="en-US" sz="800" b="0" i="0" u="none" strike="noStrike" cap="none" normalizeH="0" baseline="0" dirty="0" err="1">
                <a:ln>
                  <a:noFill/>
                </a:ln>
                <a:solidFill>
                  <a:schemeClr val="tx1"/>
                </a:solidFill>
                <a:effectLst/>
                <a:latin typeface="Arial" charset="0"/>
                <a:ea typeface="Arial" charset="0"/>
                <a:cs typeface="Arial" charset="0"/>
              </a:rPr>
              <a:t>wachsen</a:t>
            </a:r>
            <a:r>
              <a:rPr kumimoji="0" lang="en-US" sz="800" b="0" i="0" u="none" strike="noStrike" cap="none" normalizeH="0" baseline="0" dirty="0">
                <a:ln>
                  <a:noFill/>
                </a:ln>
                <a:solidFill>
                  <a:schemeClr val="tx1"/>
                </a:solidFill>
                <a:effectLst/>
                <a:latin typeface="Arial" charset="0"/>
                <a:ea typeface="Arial" charset="0"/>
                <a:cs typeface="Arial" charset="0"/>
              </a:rPr>
              <a:t>, und </a:t>
            </a:r>
            <a:r>
              <a:rPr kumimoji="0" lang="en-US" sz="800" b="0" i="0" u="none" strike="noStrike" cap="none" normalizeH="0" baseline="0" dirty="0" err="1">
                <a:ln>
                  <a:noFill/>
                </a:ln>
                <a:solidFill>
                  <a:schemeClr val="tx1"/>
                </a:solidFill>
                <a:effectLst/>
                <a:latin typeface="Arial" charset="0"/>
                <a:ea typeface="Arial" charset="0"/>
                <a:cs typeface="Arial" charset="0"/>
              </a:rPr>
              <a:t>wachstum</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bedeutet</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heute</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noch</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dass</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mehr</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Geräte</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verkauft</a:t>
            </a:r>
            <a:r>
              <a:rPr kumimoji="0" lang="en-US" sz="800" b="0" i="0" u="none" strike="noStrike" cap="none" normalizeH="0" baseline="0" dirty="0">
                <a:ln>
                  <a:noFill/>
                </a:ln>
                <a:solidFill>
                  <a:schemeClr val="tx1"/>
                </a:solidFill>
                <a:effectLst/>
                <a:latin typeface="Arial" charset="0"/>
                <a:ea typeface="Arial" charset="0"/>
                <a:cs typeface="Arial" charset="0"/>
              </a:rPr>
              <a:t> warden und das </a:t>
            </a:r>
            <a:r>
              <a:rPr kumimoji="0" lang="en-US" sz="800" b="0" i="0" u="none" strike="noStrike" cap="none" normalizeH="0" baseline="0" dirty="0" err="1">
                <a:ln>
                  <a:noFill/>
                </a:ln>
                <a:solidFill>
                  <a:schemeClr val="tx1"/>
                </a:solidFill>
                <a:effectLst/>
                <a:latin typeface="Arial" charset="0"/>
                <a:ea typeface="Arial" charset="0"/>
                <a:cs typeface="Arial" charset="0"/>
              </a:rPr>
              <a:t>mehr</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Datenvolumen</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anfällt</a:t>
            </a:r>
            <a:r>
              <a:rPr kumimoji="0" lang="en-US" sz="800" b="0" i="0" u="none" strike="noStrike" cap="none" normalizeH="0" baseline="0" dirty="0">
                <a:ln>
                  <a:noFill/>
                </a:ln>
                <a:solidFill>
                  <a:schemeClr val="tx1"/>
                </a:solidFill>
                <a:effectLst/>
                <a:latin typeface="Arial" charset="0"/>
                <a:ea typeface="Arial" charset="0"/>
                <a:cs typeface="Arial" charset="0"/>
              </a:rPr>
              <a:t>, was </a:t>
            </a:r>
            <a:r>
              <a:rPr kumimoji="0" lang="en-US" sz="800" b="0" i="0" u="none" strike="noStrike" cap="none" normalizeH="0" baseline="0" dirty="0" err="1">
                <a:ln>
                  <a:noFill/>
                </a:ln>
                <a:solidFill>
                  <a:schemeClr val="tx1"/>
                </a:solidFill>
                <a:effectLst/>
                <a:latin typeface="Arial" charset="0"/>
                <a:ea typeface="Arial" charset="0"/>
                <a:cs typeface="Arial" charset="0"/>
              </a:rPr>
              <a:t>beides</a:t>
            </a:r>
            <a:r>
              <a:rPr kumimoji="0" lang="en-US" sz="800" b="0" i="0" u="none" strike="noStrike" cap="none" normalizeH="0" baseline="0" dirty="0">
                <a:ln>
                  <a:noFill/>
                </a:ln>
                <a:solidFill>
                  <a:schemeClr val="tx1"/>
                </a:solidFill>
                <a:effectLst/>
                <a:latin typeface="Arial" charset="0"/>
                <a:ea typeface="Arial" charset="0"/>
                <a:cs typeface="Arial" charset="0"/>
              </a:rPr>
              <a:t> den </a:t>
            </a:r>
            <a:r>
              <a:rPr kumimoji="0" lang="en-US" sz="800" b="0" i="0" u="none" strike="noStrike" cap="none" normalizeH="0" baseline="0" dirty="0" err="1">
                <a:ln>
                  <a:noFill/>
                </a:ln>
                <a:solidFill>
                  <a:schemeClr val="tx1"/>
                </a:solidFill>
                <a:effectLst/>
                <a:latin typeface="Arial" charset="0"/>
                <a:ea typeface="Arial" charset="0"/>
                <a:cs typeface="Arial" charset="0"/>
              </a:rPr>
              <a:t>Fussabdruck</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nach</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oben</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treibt</a:t>
            </a:r>
            <a:endParaRPr kumimoji="0" lang="en-US" sz="800" b="0" i="0" u="none" strike="noStrike" cap="none" normalizeH="0" baseline="0" dirty="0">
              <a:ln>
                <a:noFill/>
              </a:ln>
              <a:solidFill>
                <a:schemeClr val="tx1"/>
              </a:solidFill>
              <a:effectLst/>
              <a:latin typeface="Arial" charset="0"/>
              <a:ea typeface="Arial" charset="0"/>
              <a:cs typeface="Arial" charset="0"/>
            </a:endParaRPr>
          </a:p>
          <a:p>
            <a:pPr marL="171450" marR="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endParaRPr kumimoji="0" lang="en-US" sz="800" b="0" i="0" u="none" strike="noStrike" cap="none" normalizeH="0" baseline="0" dirty="0">
              <a:ln>
                <a:noFill/>
              </a:ln>
              <a:solidFill>
                <a:schemeClr val="tx1"/>
              </a:solidFill>
              <a:effectLst/>
              <a:latin typeface="Arial" charset="0"/>
              <a:ea typeface="Arial" charset="0"/>
              <a:cs typeface="Arial" charset="0"/>
            </a:endParaRPr>
          </a:p>
          <a:p>
            <a:pPr marL="171450" marR="0" indent="-171450" algn="l"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sz="800" b="0" i="0" u="none" strike="noStrike" cap="none" normalizeH="0" baseline="0" dirty="0">
                <a:ln>
                  <a:noFill/>
                </a:ln>
                <a:solidFill>
                  <a:schemeClr val="tx1"/>
                </a:solidFill>
                <a:effectLst/>
                <a:latin typeface="Arial" charset="0"/>
                <a:ea typeface="Arial" charset="0"/>
                <a:cs typeface="Arial" charset="0"/>
              </a:rPr>
              <a:t>Ein </a:t>
            </a:r>
            <a:r>
              <a:rPr kumimoji="0" lang="en-US" sz="800" b="0" i="0" u="none" strike="noStrike" cap="none" normalizeH="0" baseline="0" dirty="0" err="1">
                <a:ln>
                  <a:noFill/>
                </a:ln>
                <a:solidFill>
                  <a:schemeClr val="tx1"/>
                </a:solidFill>
                <a:effectLst/>
                <a:latin typeface="Arial" charset="0"/>
                <a:ea typeface="Arial" charset="0"/>
                <a:cs typeface="Arial" charset="0"/>
              </a:rPr>
              <a:t>sehr</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wichtiges</a:t>
            </a:r>
            <a:r>
              <a:rPr kumimoji="0" lang="en-US" sz="800" b="0" i="0" u="none" strike="noStrike" cap="none" normalizeH="0" baseline="0" dirty="0">
                <a:ln>
                  <a:noFill/>
                </a:ln>
                <a:solidFill>
                  <a:schemeClr val="tx1"/>
                </a:solidFill>
                <a:effectLst/>
                <a:latin typeface="Arial" charset="0"/>
                <a:ea typeface="Arial" charset="0"/>
                <a:cs typeface="Arial" charset="0"/>
              </a:rPr>
              <a:t> Thema </a:t>
            </a:r>
            <a:r>
              <a:rPr kumimoji="0" lang="en-US" sz="800" b="0" i="0" u="none" strike="noStrike" cap="none" normalizeH="0" baseline="0" dirty="0" err="1">
                <a:ln>
                  <a:noFill/>
                </a:ln>
                <a:solidFill>
                  <a:schemeClr val="tx1"/>
                </a:solidFill>
                <a:effectLst/>
                <a:latin typeface="Arial" charset="0"/>
                <a:ea typeface="Arial" charset="0"/>
                <a:cs typeface="Arial" charset="0"/>
              </a:rPr>
              <a:t>möchte</a:t>
            </a:r>
            <a:r>
              <a:rPr kumimoji="0" lang="en-US" sz="800" b="0" i="0" u="none" strike="noStrike" cap="none" normalizeH="0" baseline="0" dirty="0">
                <a:ln>
                  <a:noFill/>
                </a:ln>
                <a:solidFill>
                  <a:schemeClr val="tx1"/>
                </a:solidFill>
                <a:effectLst/>
                <a:latin typeface="Arial" charset="0"/>
                <a:ea typeface="Arial" charset="0"/>
                <a:cs typeface="Arial" charset="0"/>
              </a:rPr>
              <a:t> ich </a:t>
            </a:r>
            <a:r>
              <a:rPr kumimoji="0" lang="en-US" sz="800" b="0" i="0" u="none" strike="noStrike" cap="none" normalizeH="0" baseline="0" dirty="0" err="1">
                <a:ln>
                  <a:noFill/>
                </a:ln>
                <a:solidFill>
                  <a:schemeClr val="tx1"/>
                </a:solidFill>
                <a:effectLst/>
                <a:latin typeface="Arial" charset="0"/>
                <a:ea typeface="Arial" charset="0"/>
                <a:cs typeface="Arial" charset="0"/>
              </a:rPr>
              <a:t>aber</a:t>
            </a:r>
            <a:r>
              <a:rPr kumimoji="0" lang="en-US" sz="800" b="0" i="0" u="none" strike="noStrike" cap="none" normalizeH="0" baseline="0" dirty="0">
                <a:ln>
                  <a:noFill/>
                </a:ln>
                <a:solidFill>
                  <a:schemeClr val="tx1"/>
                </a:solidFill>
                <a:effectLst/>
                <a:latin typeface="Arial" charset="0"/>
                <a:ea typeface="Arial" charset="0"/>
                <a:cs typeface="Arial" charset="0"/>
              </a:rPr>
              <a:t> nun </a:t>
            </a:r>
            <a:r>
              <a:rPr kumimoji="0" lang="en-US" sz="800" b="0" i="0" u="none" strike="noStrike" cap="none" normalizeH="0" baseline="0" dirty="0" err="1">
                <a:ln>
                  <a:noFill/>
                </a:ln>
                <a:solidFill>
                  <a:schemeClr val="tx1"/>
                </a:solidFill>
                <a:effectLst/>
                <a:latin typeface="Arial" charset="0"/>
                <a:ea typeface="Arial" charset="0"/>
                <a:cs typeface="Arial" charset="0"/>
              </a:rPr>
              <a:t>auch</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noch</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im</a:t>
            </a:r>
            <a:r>
              <a:rPr kumimoji="0" lang="en-US" sz="800" b="0" i="0" u="none" strike="noStrike" cap="none" normalizeH="0" baseline="0" dirty="0">
                <a:ln>
                  <a:noFill/>
                </a:ln>
                <a:solidFill>
                  <a:schemeClr val="tx1"/>
                </a:solidFill>
                <a:effectLst/>
                <a:latin typeface="Arial" charset="0"/>
                <a:ea typeface="Arial" charset="0"/>
                <a:cs typeface="Arial" charset="0"/>
              </a:rPr>
              <a:t> Detail </a:t>
            </a:r>
            <a:r>
              <a:rPr kumimoji="0" lang="en-US" sz="800" b="0" i="0" u="none" strike="noStrike" cap="none" normalizeH="0" baseline="0" dirty="0" err="1">
                <a:ln>
                  <a:noFill/>
                </a:ln>
                <a:solidFill>
                  <a:schemeClr val="tx1"/>
                </a:solidFill>
                <a:effectLst/>
                <a:latin typeface="Arial" charset="0"/>
                <a:ea typeface="Arial" charset="0"/>
                <a:cs typeface="Arial" charset="0"/>
              </a:rPr>
              <a:t>beleuchten</a:t>
            </a:r>
            <a:r>
              <a:rPr kumimoji="0" lang="en-US" sz="800" b="0" i="0" u="none" strike="noStrike" cap="none" normalizeH="0" baseline="0" dirty="0">
                <a:ln>
                  <a:noFill/>
                </a:ln>
                <a:solidFill>
                  <a:schemeClr val="tx1"/>
                </a:solidFill>
                <a:effectLst/>
                <a:latin typeface="Arial" charset="0"/>
                <a:ea typeface="Arial" charset="0"/>
                <a:cs typeface="Arial" charset="0"/>
              </a:rPr>
              <a:t>, das </a:t>
            </a:r>
            <a:r>
              <a:rPr kumimoji="0" lang="en-US" sz="800" b="0" i="0" u="none" strike="noStrike" cap="none" normalizeH="0" baseline="0" dirty="0" err="1">
                <a:ln>
                  <a:noFill/>
                </a:ln>
                <a:solidFill>
                  <a:schemeClr val="tx1"/>
                </a:solidFill>
                <a:effectLst/>
                <a:latin typeface="Arial" charset="0"/>
                <a:ea typeface="Arial" charset="0"/>
                <a:cs typeface="Arial" charset="0"/>
              </a:rPr>
              <a:t>ist</a:t>
            </a:r>
            <a:r>
              <a:rPr kumimoji="0" lang="en-US" sz="800" b="0" i="0" u="none" strike="noStrike" cap="none" normalizeH="0" baseline="0" dirty="0">
                <a:ln>
                  <a:noFill/>
                </a:ln>
                <a:solidFill>
                  <a:schemeClr val="tx1"/>
                </a:solidFill>
                <a:effectLst/>
                <a:latin typeface="Arial" charset="0"/>
                <a:ea typeface="Arial" charset="0"/>
                <a:cs typeface="Arial" charset="0"/>
              </a:rPr>
              <a:t> die </a:t>
            </a:r>
            <a:r>
              <a:rPr kumimoji="0" lang="en-US" sz="800" b="0" i="0" u="none" strike="noStrike" cap="none" normalizeH="0" baseline="0" dirty="0" err="1">
                <a:ln>
                  <a:noFill/>
                </a:ln>
                <a:solidFill>
                  <a:schemeClr val="tx1"/>
                </a:solidFill>
                <a:effectLst/>
                <a:latin typeface="Arial" charset="0"/>
                <a:ea typeface="Arial" charset="0"/>
                <a:cs typeface="Arial" charset="0"/>
              </a:rPr>
              <a:t>künstliche</a:t>
            </a:r>
            <a:r>
              <a:rPr kumimoji="0" lang="en-US" sz="800" b="0" i="0" u="none" strike="noStrike" cap="none" normalizeH="0" baseline="0" dirty="0">
                <a:ln>
                  <a:noFill/>
                </a:ln>
                <a:solidFill>
                  <a:schemeClr val="tx1"/>
                </a:solidFill>
                <a:effectLst/>
                <a:latin typeface="Arial" charset="0"/>
                <a:ea typeface="Arial" charset="0"/>
                <a:cs typeface="Arial" charset="0"/>
              </a:rPr>
              <a:t> </a:t>
            </a:r>
            <a:r>
              <a:rPr kumimoji="0" lang="en-US" sz="800" b="0" i="0" u="none" strike="noStrike" cap="none" normalizeH="0" baseline="0" dirty="0" err="1">
                <a:ln>
                  <a:noFill/>
                </a:ln>
                <a:solidFill>
                  <a:schemeClr val="tx1"/>
                </a:solidFill>
                <a:effectLst/>
                <a:latin typeface="Arial" charset="0"/>
                <a:ea typeface="Arial" charset="0"/>
                <a:cs typeface="Arial" charset="0"/>
              </a:rPr>
              <a:t>Intelligenz</a:t>
            </a:r>
            <a:endParaRPr kumimoji="0" lang="en-US" sz="800" b="0" i="0" u="none" strike="noStrike" cap="none" normalizeH="0" baseline="0" dirty="0">
              <a:ln>
                <a:noFill/>
              </a:ln>
              <a:solidFill>
                <a:schemeClr val="tx1"/>
              </a:solidFill>
              <a:effectLst/>
              <a:latin typeface="Arial" charset="0"/>
              <a:ea typeface="Arial" charset="0"/>
              <a:cs typeface="Arial" charset="0"/>
            </a:endParaRPr>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26</a:t>
            </a:fld>
            <a:endParaRPr lang="en-US" altLang="en-US"/>
          </a:p>
        </p:txBody>
      </p:sp>
    </p:spTree>
    <p:extLst>
      <p:ext uri="{BB962C8B-B14F-4D97-AF65-F5344CB8AC3E}">
        <p14:creationId xmlns:p14="http://schemas.microsoft.com/office/powerpoint/2010/main" val="275294869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de-CH" sz="800" kern="100" dirty="0">
                <a:effectLst/>
                <a:latin typeface="Calibri" panose="020F0502020204030204" pitchFamily="34" charset="0"/>
                <a:ea typeface="Calibri" panose="020F0502020204030204" pitchFamily="34" charset="0"/>
                <a:cs typeface="Times New Roman" panose="02020603050405020304" pitchFamily="18" charset="0"/>
              </a:rPr>
              <a:t>Erste Vergleiche haben gezeigt, dass eine Anfrage bei ChatGPT etwa 10x mehr Energie benötigt, als eine klassische Google Suche</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de-CH" sz="800" kern="100" dirty="0">
                <a:effectLst/>
                <a:latin typeface="Calibri" panose="020F0502020204030204" pitchFamily="34" charset="0"/>
                <a:ea typeface="Calibri" panose="020F0502020204030204" pitchFamily="34" charset="0"/>
                <a:cs typeface="Times New Roman" panose="02020603050405020304" pitchFamily="18" charset="0"/>
              </a:rPr>
              <a:t>Für eine KI-gestützte Google Suche ist es sogar 20-30x so viel</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de-CH" sz="800" kern="100" dirty="0">
                <a:effectLst/>
                <a:latin typeface="Calibri" panose="020F0502020204030204" pitchFamily="34" charset="0"/>
                <a:ea typeface="Calibri" panose="020F0502020204030204" pitchFamily="34" charset="0"/>
                <a:cs typeface="Times New Roman" panose="02020603050405020304" pitchFamily="18" charset="0"/>
              </a:rPr>
              <a:t>Eine erste Hochrechnung hat ergeben, dass die KI-Industrie alleine bis 2027 in einem </a:t>
            </a:r>
            <a:r>
              <a:rPr lang="de-CH" sz="800" kern="100" dirty="0" err="1">
                <a:effectLst/>
                <a:latin typeface="Calibri" panose="020F0502020204030204" pitchFamily="34" charset="0"/>
                <a:ea typeface="Calibri" panose="020F0502020204030204" pitchFamily="34" charset="0"/>
                <a:cs typeface="Times New Roman" panose="02020603050405020304" pitchFamily="18" charset="0"/>
              </a:rPr>
              <a:t>Worst</a:t>
            </a:r>
            <a:r>
              <a:rPr lang="de-CH" sz="800" kern="100" dirty="0">
                <a:effectLst/>
                <a:latin typeface="Calibri" panose="020F0502020204030204" pitchFamily="34" charset="0"/>
                <a:ea typeface="Calibri" panose="020F0502020204030204" pitchFamily="34" charset="0"/>
                <a:cs typeface="Times New Roman" panose="02020603050405020304" pitchFamily="18" charset="0"/>
              </a:rPr>
              <a:t> Case Szenario so viel Energie benötigen könnte wie das ganze Land Irland</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de-CH" sz="800" kern="100" dirty="0">
                <a:effectLst/>
                <a:latin typeface="Calibri" panose="020F0502020204030204" pitchFamily="34" charset="0"/>
                <a:ea typeface="Calibri" panose="020F0502020204030204" pitchFamily="34" charset="0"/>
                <a:cs typeface="Times New Roman" panose="02020603050405020304" pitchFamily="18" charset="0"/>
              </a:rPr>
              <a:t>Sicherlich werden die Algorithmen, als auch die Hardware auf denen KI läuft effizienter werden und den Energieverbrauch über die Zeit nach unten drücken.</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de-CH" sz="800" kern="100" dirty="0">
                <a:effectLst/>
                <a:latin typeface="Calibri" panose="020F0502020204030204" pitchFamily="34" charset="0"/>
                <a:cs typeface="Times New Roman" panose="02020603050405020304" pitchFamily="18" charset="0"/>
              </a:rPr>
              <a:t>Worüber wir heute aus meiner Sicht aber noch zu wenig diskutieren ist, wo macht der Einsatz von KI überhaupt Sinn und wo können wir es von beginn an gleich weglassen</a:t>
            </a:r>
            <a:endParaRPr lang="de-CH" dirty="0"/>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27</a:t>
            </a:fld>
            <a:endParaRPr lang="en-US" altLang="en-US"/>
          </a:p>
        </p:txBody>
      </p:sp>
    </p:spTree>
    <p:extLst>
      <p:ext uri="{BB962C8B-B14F-4D97-AF65-F5344CB8AC3E}">
        <p14:creationId xmlns:p14="http://schemas.microsoft.com/office/powerpoint/2010/main" val="25326259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de-CH" sz="800" kern="100" dirty="0">
                <a:effectLst/>
                <a:latin typeface="Calibri" panose="020F0502020204030204" pitchFamily="34" charset="0"/>
                <a:ea typeface="Calibri" panose="020F0502020204030204" pitchFamily="34" charset="0"/>
                <a:cs typeface="Times New Roman" panose="02020603050405020304" pitchFamily="18" charset="0"/>
              </a:rPr>
              <a:t>So schlägt auch der Autor der Studie vor, dass Entwickler und </a:t>
            </a:r>
            <a:r>
              <a:rPr lang="de-CH" sz="800" kern="100" dirty="0" err="1">
                <a:effectLst/>
                <a:latin typeface="Calibri" panose="020F0502020204030204" pitchFamily="34" charset="0"/>
                <a:ea typeface="Calibri" panose="020F0502020204030204" pitchFamily="34" charset="0"/>
                <a:cs typeface="Times New Roman" panose="02020603050405020304" pitchFamily="18" charset="0"/>
              </a:rPr>
              <a:t>Entwickerinnen</a:t>
            </a:r>
            <a:r>
              <a:rPr lang="de-CH" sz="800" kern="100" dirty="0">
                <a:effectLst/>
                <a:latin typeface="Calibri" panose="020F0502020204030204" pitchFamily="34" charset="0"/>
                <a:ea typeface="Calibri" panose="020F0502020204030204" pitchFamily="34" charset="0"/>
                <a:cs typeface="Times New Roman" panose="02020603050405020304" pitchFamily="18" charset="0"/>
              </a:rPr>
              <a:t> nicht nur KI optimieren sollten, sondern auch die Notwendigkeit des Einsatzes von KI kritisch hinterfragen</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de-CH" sz="800" kern="100" dirty="0">
                <a:effectLst/>
                <a:latin typeface="Calibri" panose="020F0502020204030204" pitchFamily="34" charset="0"/>
                <a:cs typeface="Times New Roman" panose="02020603050405020304" pitchFamily="18" charset="0"/>
              </a:rPr>
              <a:t>Und das gilt für die Digitalisierung häufig im allgemeinen. Wir könnten auch häufiger mal überlegen, ob wir digitale Technik wirklich für alles benötigen, ob wir manchmal auch ganz gut ohne ihr zurecht kommen.</a:t>
            </a:r>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28</a:t>
            </a:fld>
            <a:endParaRPr lang="en-US" altLang="en-US"/>
          </a:p>
        </p:txBody>
      </p:sp>
    </p:spTree>
    <p:extLst>
      <p:ext uri="{BB962C8B-B14F-4D97-AF65-F5344CB8AC3E}">
        <p14:creationId xmlns:p14="http://schemas.microsoft.com/office/powerpoint/2010/main" val="23950904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en-US" dirty="0"/>
              <a:t>Nun </a:t>
            </a:r>
            <a:r>
              <a:rPr lang="en-US" dirty="0" err="1"/>
              <a:t>schauen</a:t>
            </a:r>
            <a:r>
              <a:rPr lang="en-US" dirty="0"/>
              <a:t> </a:t>
            </a:r>
            <a:r>
              <a:rPr lang="en-US" dirty="0" err="1"/>
              <a:t>wir</a:t>
            </a:r>
            <a:r>
              <a:rPr lang="en-US" dirty="0"/>
              <a:t> </a:t>
            </a:r>
            <a:r>
              <a:rPr lang="en-US" dirty="0" err="1"/>
              <a:t>uns</a:t>
            </a:r>
            <a:r>
              <a:rPr lang="en-US" dirty="0"/>
              <a:t> die </a:t>
            </a:r>
            <a:r>
              <a:rPr lang="en-US" dirty="0" err="1"/>
              <a:t>zweite</a:t>
            </a:r>
            <a:r>
              <a:rPr lang="en-US" dirty="0"/>
              <a:t> </a:t>
            </a:r>
            <a:r>
              <a:rPr lang="en-US" dirty="0" err="1"/>
              <a:t>Seite</a:t>
            </a:r>
            <a:r>
              <a:rPr lang="en-US" dirty="0"/>
              <a:t> der Medaille an</a:t>
            </a:r>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29</a:t>
            </a:fld>
            <a:endParaRPr lang="en-US" altLang="en-US"/>
          </a:p>
        </p:txBody>
      </p:sp>
    </p:spTree>
    <p:extLst>
      <p:ext uri="{BB962C8B-B14F-4D97-AF65-F5344CB8AC3E}">
        <p14:creationId xmlns:p14="http://schemas.microsoft.com/office/powerpoint/2010/main" val="30643234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en-US" dirty="0"/>
              <a:t>Den Handprint, </a:t>
            </a:r>
            <a:r>
              <a:rPr lang="en-US" dirty="0" err="1"/>
              <a:t>dieser</a:t>
            </a:r>
            <a:r>
              <a:rPr lang="en-US" dirty="0"/>
              <a:t> </a:t>
            </a:r>
            <a:r>
              <a:rPr lang="en-US" dirty="0" err="1"/>
              <a:t>beschreibt</a:t>
            </a:r>
            <a:r>
              <a:rPr lang="en-US" dirty="0"/>
              <a:t> die Art und Weise </a:t>
            </a:r>
            <a:r>
              <a:rPr lang="en-US" dirty="0" err="1"/>
              <a:t>wie</a:t>
            </a:r>
            <a:r>
              <a:rPr lang="en-US" dirty="0"/>
              <a:t> die </a:t>
            </a:r>
            <a:r>
              <a:rPr lang="en-US" dirty="0" err="1"/>
              <a:t>digitalisierung</a:t>
            </a:r>
            <a:r>
              <a:rPr lang="en-US" dirty="0"/>
              <a:t> </a:t>
            </a:r>
            <a:r>
              <a:rPr lang="en-US" dirty="0" err="1"/>
              <a:t>andere</a:t>
            </a:r>
            <a:r>
              <a:rPr lang="en-US" dirty="0"/>
              <a:t> </a:t>
            </a:r>
            <a:r>
              <a:rPr lang="en-US" dirty="0" err="1"/>
              <a:t>Lebensbereiche</a:t>
            </a:r>
            <a:r>
              <a:rPr lang="en-US" dirty="0"/>
              <a:t> </a:t>
            </a:r>
            <a:r>
              <a:rPr lang="en-US" dirty="0" err="1"/>
              <a:t>wie</a:t>
            </a:r>
            <a:r>
              <a:rPr lang="en-US" dirty="0"/>
              <a:t> die </a:t>
            </a:r>
            <a:r>
              <a:rPr lang="en-US" dirty="0" err="1"/>
              <a:t>Möbilität</a:t>
            </a:r>
            <a:r>
              <a:rPr lang="en-US" dirty="0"/>
              <a:t> </a:t>
            </a:r>
            <a:r>
              <a:rPr lang="en-US" dirty="0" err="1"/>
              <a:t>verändert</a:t>
            </a:r>
            <a:r>
              <a:rPr lang="en-US" dirty="0"/>
              <a:t>, und die </a:t>
            </a:r>
            <a:r>
              <a:rPr lang="en-US" dirty="0" err="1"/>
              <a:t>Konsequenzen</a:t>
            </a:r>
            <a:r>
              <a:rPr lang="en-US" dirty="0"/>
              <a:t> für die Umwelt.</a:t>
            </a:r>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30</a:t>
            </a:fld>
            <a:endParaRPr lang="en-US" altLang="en-US"/>
          </a:p>
        </p:txBody>
      </p:sp>
    </p:spTree>
    <p:extLst>
      <p:ext uri="{BB962C8B-B14F-4D97-AF65-F5344CB8AC3E}">
        <p14:creationId xmlns:p14="http://schemas.microsoft.com/office/powerpoint/2010/main" val="7903125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err="1"/>
              <a:t>Häufig</a:t>
            </a:r>
            <a:r>
              <a:rPr lang="en-US" dirty="0"/>
              <a:t> </a:t>
            </a:r>
            <a:r>
              <a:rPr lang="en-US" dirty="0" err="1"/>
              <a:t>existiert</a:t>
            </a:r>
            <a:r>
              <a:rPr lang="en-US" dirty="0"/>
              <a:t> </a:t>
            </a:r>
            <a:r>
              <a:rPr lang="en-US" dirty="0" err="1"/>
              <a:t>hier</a:t>
            </a:r>
            <a:r>
              <a:rPr lang="en-US" dirty="0"/>
              <a:t> die </a:t>
            </a:r>
            <a:r>
              <a:rPr lang="en-US" dirty="0" err="1"/>
              <a:t>Annahmen</a:t>
            </a:r>
            <a:r>
              <a:rPr lang="en-US" dirty="0"/>
              <a:t>, was digital </a:t>
            </a:r>
            <a:r>
              <a:rPr lang="en-US" dirty="0" err="1"/>
              <a:t>ist</a:t>
            </a:r>
            <a:r>
              <a:rPr lang="en-US" dirty="0"/>
              <a:t> </a:t>
            </a:r>
            <a:r>
              <a:rPr lang="en-US" dirty="0" err="1"/>
              <a:t>ist</a:t>
            </a:r>
            <a:r>
              <a:rPr lang="en-US" dirty="0"/>
              <a:t> </a:t>
            </a:r>
            <a:r>
              <a:rPr lang="en-US" dirty="0" err="1"/>
              <a:t>auch</a:t>
            </a:r>
            <a:r>
              <a:rPr lang="en-US" dirty="0"/>
              <a:t> </a:t>
            </a:r>
            <a:r>
              <a:rPr lang="en-US" dirty="0" err="1"/>
              <a:t>nachhaltig</a:t>
            </a:r>
            <a:r>
              <a:rPr lang="en-US" dirty="0"/>
              <a:t>.</a:t>
            </a:r>
          </a:p>
          <a:p>
            <a:pPr marL="171450" indent="-171450">
              <a:buFont typeface="Arial" panose="020B0604020202020204" pitchFamily="34" charset="0"/>
              <a:buChar char="•"/>
            </a:pPr>
            <a:r>
              <a:rPr lang="de-CH" dirty="0"/>
              <a:t>Eine bis heute weit verbreitete Annahme ist, dass Digitalisierung zu mehr NH führt. So spricht zum Beispiel Ursula von der Leyen von einer «</a:t>
            </a:r>
            <a:r>
              <a:rPr lang="de-CH" dirty="0" err="1"/>
              <a:t>twin</a:t>
            </a:r>
            <a:r>
              <a:rPr lang="de-CH" dirty="0"/>
              <a:t> </a:t>
            </a:r>
            <a:r>
              <a:rPr lang="de-CH" dirty="0" err="1"/>
              <a:t>transition</a:t>
            </a:r>
            <a:r>
              <a:rPr lang="de-CH" dirty="0"/>
              <a:t> and </a:t>
            </a:r>
            <a:r>
              <a:rPr lang="de-CH" dirty="0" err="1"/>
              <a:t>opportunity</a:t>
            </a:r>
            <a:r>
              <a:rPr lang="de-CH" dirty="0"/>
              <a:t> </a:t>
            </a:r>
            <a:r>
              <a:rPr lang="de-CH" dirty="0" err="1"/>
              <a:t>of</a:t>
            </a:r>
            <a:r>
              <a:rPr lang="de-CH" dirty="0"/>
              <a:t> </a:t>
            </a:r>
            <a:r>
              <a:rPr lang="de-CH" dirty="0" err="1"/>
              <a:t>digitalisation</a:t>
            </a:r>
            <a:r>
              <a:rPr lang="de-CH" dirty="0"/>
              <a:t> and </a:t>
            </a:r>
            <a:r>
              <a:rPr lang="de-CH" dirty="0" err="1"/>
              <a:t>decarbonisation</a:t>
            </a:r>
            <a:r>
              <a:rPr lang="de-CH" dirty="0"/>
              <a:t>»</a:t>
            </a:r>
          </a:p>
          <a:p>
            <a:pPr marL="171450" indent="-171450">
              <a:buFont typeface="Arial" panose="020B0604020202020204" pitchFamily="34" charset="0"/>
              <a:buChar char="•"/>
            </a:pPr>
            <a:r>
              <a:rPr lang="de-CH" dirty="0"/>
              <a:t>Auch in der Strategie Digitale Schweiz steht, dass die Digitalisierung «einen Beitrag zur Erreichung der Schweizer Klima- und Umweltziele und der Ziele für nachhaltige Entwicklung der Agenda 2030 der Vereinten Nationen» leistet</a:t>
            </a:r>
          </a:p>
          <a:p>
            <a:pPr marL="171450" indent="-171450">
              <a:buFont typeface="Arial" panose="020B0604020202020204" pitchFamily="34" charset="0"/>
              <a:buChar char="•"/>
            </a:pPr>
            <a:r>
              <a:rPr lang="de-CH" dirty="0"/>
              <a:t>Und diese Annahme kommt nicht von irgendwo her, denn die ICT Industrie fokussiert </a:t>
            </a:r>
            <a:r>
              <a:rPr lang="de-CH" dirty="0" err="1"/>
              <a:t>häufit</a:t>
            </a:r>
            <a:r>
              <a:rPr lang="de-CH" dirty="0"/>
              <a:t> die Chancen der Digitalisierung für die Umwelt</a:t>
            </a:r>
          </a:p>
          <a:p>
            <a:pPr marL="171450" indent="-171450">
              <a:buFont typeface="Arial" panose="020B0604020202020204" pitchFamily="34" charset="0"/>
              <a:buChar char="•"/>
            </a:pPr>
            <a:endParaRPr lang="de-CH" dirty="0"/>
          </a:p>
          <a:p>
            <a:pPr marL="171450" indent="-171450">
              <a:buFont typeface="Arial" panose="020B0604020202020204" pitchFamily="34" charset="0"/>
              <a:buChar char="•"/>
            </a:pPr>
            <a:endParaRPr lang="de-CH" dirty="0"/>
          </a:p>
          <a:p>
            <a:pPr marL="171450" indent="-171450">
              <a:buFont typeface="Arial" panose="020B0604020202020204" pitchFamily="34" charset="0"/>
              <a:buChar char="•"/>
            </a:pPr>
            <a:endParaRPr lang="de-CH" dirty="0"/>
          </a:p>
          <a:p>
            <a:pPr marL="171450" indent="-171450">
              <a:buFont typeface="Arial" panose="020B0604020202020204" pitchFamily="34" charset="0"/>
              <a:buChar char="•"/>
            </a:pPr>
            <a:endParaRPr lang="de-CH" dirty="0"/>
          </a:p>
          <a:p>
            <a:pPr marL="171450" indent="-171450">
              <a:buFont typeface="Arial" panose="020B0604020202020204" pitchFamily="34" charset="0"/>
              <a:buChar char="•"/>
            </a:pPr>
            <a:r>
              <a:rPr lang="de-CH" dirty="0"/>
              <a:t>Die «Strategie Digitale Schweiz» bietet – im Sinne einer Dachstrategie – einen Rahmen für die «Digitalisierungsstrategie Bund», die «Strategie Digitale Verwaltung Schweiz» und sektorielle Strategien. Sie leistet zudem einen Beitrag zur Erreichung der Schweizer Klima- und Umweltziele und der Ziele für nachhaltige Entwicklung der Agenda 2030 der Vereinten Nationen. Die Digitalisierung bleibt Aufgabe aller fachlich zuständigen Organisationen, welche die Massnahmen federführend umsetzen. </a:t>
            </a:r>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A50B4EB-D9F6-4F2F-973A-15D71B3F505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1747032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en-US" dirty="0"/>
              <a:t>Eine </a:t>
            </a:r>
            <a:r>
              <a:rPr lang="en-US" dirty="0" err="1"/>
              <a:t>bekannte</a:t>
            </a:r>
            <a:r>
              <a:rPr lang="en-US" dirty="0"/>
              <a:t> </a:t>
            </a:r>
            <a:r>
              <a:rPr lang="en-US" dirty="0" err="1"/>
              <a:t>Studie</a:t>
            </a:r>
            <a:r>
              <a:rPr lang="en-US" dirty="0"/>
              <a:t> hat 2015 </a:t>
            </a:r>
            <a:r>
              <a:rPr lang="en-US" dirty="0" err="1"/>
              <a:t>geschätzt</a:t>
            </a:r>
            <a:r>
              <a:rPr lang="en-US" dirty="0"/>
              <a:t>, </a:t>
            </a:r>
            <a:r>
              <a:rPr lang="en-US" dirty="0" err="1"/>
              <a:t>dass</a:t>
            </a:r>
            <a:r>
              <a:rPr lang="en-US" dirty="0"/>
              <a:t> </a:t>
            </a:r>
            <a:r>
              <a:rPr lang="en-US" dirty="0" err="1"/>
              <a:t>wir</a:t>
            </a:r>
            <a:r>
              <a:rPr lang="en-US" dirty="0"/>
              <a:t> bis 2030 </a:t>
            </a:r>
            <a:r>
              <a:rPr lang="en-US" dirty="0" err="1"/>
              <a:t>durch</a:t>
            </a:r>
            <a:r>
              <a:rPr lang="en-US" dirty="0"/>
              <a:t> </a:t>
            </a:r>
            <a:r>
              <a:rPr lang="en-US" dirty="0" err="1"/>
              <a:t>digitale</a:t>
            </a:r>
            <a:r>
              <a:rPr lang="en-US" dirty="0"/>
              <a:t> </a:t>
            </a:r>
            <a:r>
              <a:rPr lang="en-US" dirty="0" err="1"/>
              <a:t>Anwendungen</a:t>
            </a:r>
            <a:r>
              <a:rPr lang="en-US" dirty="0"/>
              <a:t> bis </a:t>
            </a:r>
            <a:r>
              <a:rPr lang="en-US" dirty="0" err="1"/>
              <a:t>zu</a:t>
            </a:r>
            <a:r>
              <a:rPr lang="en-US" dirty="0"/>
              <a:t> 20% der </a:t>
            </a:r>
            <a:r>
              <a:rPr lang="en-US" dirty="0" err="1"/>
              <a:t>globalen</a:t>
            </a:r>
            <a:r>
              <a:rPr lang="en-US" dirty="0"/>
              <a:t> THG-</a:t>
            </a:r>
            <a:r>
              <a:rPr lang="en-US" dirty="0" err="1"/>
              <a:t>Emissionen</a:t>
            </a:r>
            <a:r>
              <a:rPr lang="en-US" dirty="0"/>
              <a:t> </a:t>
            </a:r>
            <a:r>
              <a:rPr lang="en-US" dirty="0" err="1"/>
              <a:t>einsparen</a:t>
            </a:r>
            <a:r>
              <a:rPr lang="en-US" dirty="0"/>
              <a:t> </a:t>
            </a:r>
            <a:r>
              <a:rPr lang="en-US" dirty="0" err="1"/>
              <a:t>können</a:t>
            </a:r>
            <a:r>
              <a:rPr lang="en-US" dirty="0"/>
              <a:t>, in </a:t>
            </a:r>
            <a:r>
              <a:rPr lang="en-US" dirty="0" err="1"/>
              <a:t>allen</a:t>
            </a:r>
            <a:r>
              <a:rPr lang="en-US" dirty="0"/>
              <a:t> </a:t>
            </a:r>
            <a:r>
              <a:rPr lang="en-US" dirty="0" err="1"/>
              <a:t>Sektoren</a:t>
            </a:r>
            <a:r>
              <a:rPr lang="en-US" dirty="0"/>
              <a:t>.</a:t>
            </a:r>
          </a:p>
          <a:p>
            <a:pPr marL="171450" indent="-171450">
              <a:buFont typeface="Arial" panose="020B0604020202020204" pitchFamily="34" charset="0"/>
              <a:buChar char="•"/>
            </a:pPr>
            <a:r>
              <a:rPr lang="en-US" dirty="0"/>
              <a:t>Sei es </a:t>
            </a:r>
            <a:r>
              <a:rPr lang="en-US" dirty="0" err="1"/>
              <a:t>durch</a:t>
            </a:r>
            <a:r>
              <a:rPr lang="en-US" dirty="0"/>
              <a:t> Car/Ride Sharing in der </a:t>
            </a:r>
            <a:r>
              <a:rPr lang="en-US" dirty="0" err="1"/>
              <a:t>Mobililität</a:t>
            </a:r>
            <a:r>
              <a:rPr lang="en-US" dirty="0"/>
              <a:t>, </a:t>
            </a:r>
            <a:r>
              <a:rPr lang="en-US" dirty="0" err="1"/>
              <a:t>durch</a:t>
            </a:r>
            <a:r>
              <a:rPr lang="en-US" dirty="0"/>
              <a:t> Automation in der </a:t>
            </a:r>
            <a:r>
              <a:rPr lang="en-US" dirty="0" err="1"/>
              <a:t>Industrie</a:t>
            </a:r>
            <a:r>
              <a:rPr lang="en-US" dirty="0"/>
              <a:t>, </a:t>
            </a:r>
            <a:r>
              <a:rPr lang="en-US" dirty="0" err="1"/>
              <a:t>durch</a:t>
            </a:r>
            <a:r>
              <a:rPr lang="en-US" dirty="0"/>
              <a:t> </a:t>
            </a:r>
            <a:r>
              <a:rPr lang="en-US" dirty="0" err="1"/>
              <a:t>Präzisionstechnologie</a:t>
            </a:r>
            <a:r>
              <a:rPr lang="en-US" dirty="0"/>
              <a:t> in der </a:t>
            </a:r>
            <a:r>
              <a:rPr lang="en-US" dirty="0" err="1"/>
              <a:t>Tierhaltung</a:t>
            </a:r>
            <a:r>
              <a:rPr lang="en-US" dirty="0"/>
              <a:t>, </a:t>
            </a:r>
            <a:r>
              <a:rPr lang="en-US" dirty="0" err="1"/>
              <a:t>oder</a:t>
            </a:r>
            <a:r>
              <a:rPr lang="en-US" dirty="0"/>
              <a:t> </a:t>
            </a:r>
            <a:r>
              <a:rPr lang="en-US" dirty="0" err="1"/>
              <a:t>durch</a:t>
            </a:r>
            <a:r>
              <a:rPr lang="en-US" dirty="0"/>
              <a:t> </a:t>
            </a:r>
            <a:r>
              <a:rPr lang="en-US" dirty="0" err="1"/>
              <a:t>Gebäudeautomation</a:t>
            </a:r>
            <a:r>
              <a:rPr lang="en-US" dirty="0"/>
              <a:t>.</a:t>
            </a:r>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32</a:t>
            </a:fld>
            <a:endParaRPr lang="en-US" altLang="en-US"/>
          </a:p>
        </p:txBody>
      </p:sp>
    </p:spTree>
    <p:extLst>
      <p:ext uri="{BB962C8B-B14F-4D97-AF65-F5344CB8AC3E}">
        <p14:creationId xmlns:p14="http://schemas.microsoft.com/office/powerpoint/2010/main" val="214299166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en-US" dirty="0"/>
              <a:t>Eine </a:t>
            </a:r>
            <a:r>
              <a:rPr lang="en-US" dirty="0" err="1"/>
              <a:t>bekannte</a:t>
            </a:r>
            <a:r>
              <a:rPr lang="en-US" dirty="0"/>
              <a:t> </a:t>
            </a:r>
            <a:r>
              <a:rPr lang="en-US" dirty="0" err="1"/>
              <a:t>Studie</a:t>
            </a:r>
            <a:r>
              <a:rPr lang="en-US" dirty="0"/>
              <a:t> hat 2015 </a:t>
            </a:r>
            <a:r>
              <a:rPr lang="en-US" dirty="0" err="1"/>
              <a:t>geschätzt</a:t>
            </a:r>
            <a:r>
              <a:rPr lang="en-US" dirty="0"/>
              <a:t>, </a:t>
            </a:r>
            <a:r>
              <a:rPr lang="en-US" dirty="0" err="1"/>
              <a:t>dass</a:t>
            </a:r>
            <a:r>
              <a:rPr lang="en-US" dirty="0"/>
              <a:t> </a:t>
            </a:r>
            <a:r>
              <a:rPr lang="en-US" dirty="0" err="1"/>
              <a:t>wir</a:t>
            </a:r>
            <a:r>
              <a:rPr lang="en-US" dirty="0"/>
              <a:t> bis 2030 </a:t>
            </a:r>
            <a:r>
              <a:rPr lang="en-US" dirty="0" err="1"/>
              <a:t>durch</a:t>
            </a:r>
            <a:r>
              <a:rPr lang="en-US" dirty="0"/>
              <a:t> </a:t>
            </a:r>
            <a:r>
              <a:rPr lang="en-US" dirty="0" err="1"/>
              <a:t>digitale</a:t>
            </a:r>
            <a:r>
              <a:rPr lang="en-US" dirty="0"/>
              <a:t> </a:t>
            </a:r>
            <a:r>
              <a:rPr lang="en-US" dirty="0" err="1"/>
              <a:t>Anwendungen</a:t>
            </a:r>
            <a:r>
              <a:rPr lang="en-US" dirty="0"/>
              <a:t> bis </a:t>
            </a:r>
            <a:r>
              <a:rPr lang="en-US" dirty="0" err="1"/>
              <a:t>zu</a:t>
            </a:r>
            <a:r>
              <a:rPr lang="en-US" dirty="0"/>
              <a:t> 20% der </a:t>
            </a:r>
            <a:r>
              <a:rPr lang="en-US" dirty="0" err="1"/>
              <a:t>globalen</a:t>
            </a:r>
            <a:r>
              <a:rPr lang="en-US" dirty="0"/>
              <a:t> THG-</a:t>
            </a:r>
            <a:r>
              <a:rPr lang="en-US" dirty="0" err="1"/>
              <a:t>Emissionen</a:t>
            </a:r>
            <a:r>
              <a:rPr lang="en-US" dirty="0"/>
              <a:t> </a:t>
            </a:r>
            <a:r>
              <a:rPr lang="en-US" dirty="0" err="1"/>
              <a:t>einsparen</a:t>
            </a:r>
            <a:r>
              <a:rPr lang="en-US" dirty="0"/>
              <a:t> </a:t>
            </a:r>
            <a:r>
              <a:rPr lang="en-US" dirty="0" err="1"/>
              <a:t>können</a:t>
            </a:r>
            <a:r>
              <a:rPr lang="en-US" dirty="0"/>
              <a:t>, in </a:t>
            </a:r>
            <a:r>
              <a:rPr lang="en-US" dirty="0" err="1"/>
              <a:t>allen</a:t>
            </a:r>
            <a:r>
              <a:rPr lang="en-US" dirty="0"/>
              <a:t> </a:t>
            </a:r>
            <a:r>
              <a:rPr lang="en-US" dirty="0" err="1"/>
              <a:t>Sektoren</a:t>
            </a:r>
            <a:r>
              <a:rPr lang="en-US" dirty="0"/>
              <a:t>.</a:t>
            </a:r>
          </a:p>
          <a:p>
            <a:pPr marL="171450" indent="-171450">
              <a:buFont typeface="Arial" panose="020B0604020202020204" pitchFamily="34" charset="0"/>
              <a:buChar char="•"/>
            </a:pPr>
            <a:r>
              <a:rPr lang="en-US" dirty="0"/>
              <a:t>Sei es </a:t>
            </a:r>
            <a:r>
              <a:rPr lang="en-US" dirty="0" err="1"/>
              <a:t>durch</a:t>
            </a:r>
            <a:r>
              <a:rPr lang="en-US" dirty="0"/>
              <a:t> Car/Ride Sharing in der </a:t>
            </a:r>
            <a:r>
              <a:rPr lang="en-US" dirty="0" err="1"/>
              <a:t>Mobililität</a:t>
            </a:r>
            <a:r>
              <a:rPr lang="en-US" dirty="0"/>
              <a:t>, </a:t>
            </a:r>
            <a:r>
              <a:rPr lang="en-US" dirty="0" err="1"/>
              <a:t>durch</a:t>
            </a:r>
            <a:r>
              <a:rPr lang="en-US" dirty="0"/>
              <a:t> Automation in der </a:t>
            </a:r>
            <a:r>
              <a:rPr lang="en-US" dirty="0" err="1"/>
              <a:t>Industrie</a:t>
            </a:r>
            <a:r>
              <a:rPr lang="en-US" dirty="0"/>
              <a:t>, </a:t>
            </a:r>
            <a:r>
              <a:rPr lang="en-US" dirty="0" err="1"/>
              <a:t>durch</a:t>
            </a:r>
            <a:r>
              <a:rPr lang="en-US" dirty="0"/>
              <a:t> </a:t>
            </a:r>
            <a:r>
              <a:rPr lang="en-US" dirty="0" err="1"/>
              <a:t>Präzisionstechnologie</a:t>
            </a:r>
            <a:r>
              <a:rPr lang="en-US" dirty="0"/>
              <a:t> in der </a:t>
            </a:r>
            <a:r>
              <a:rPr lang="en-US" dirty="0" err="1"/>
              <a:t>Tierhaltung</a:t>
            </a:r>
            <a:r>
              <a:rPr lang="en-US" dirty="0"/>
              <a:t>, </a:t>
            </a:r>
            <a:r>
              <a:rPr lang="en-US" dirty="0" err="1"/>
              <a:t>oder</a:t>
            </a:r>
            <a:r>
              <a:rPr lang="en-US" dirty="0"/>
              <a:t> </a:t>
            </a:r>
            <a:r>
              <a:rPr lang="en-US" dirty="0" err="1"/>
              <a:t>durch</a:t>
            </a:r>
            <a:r>
              <a:rPr lang="en-US" dirty="0"/>
              <a:t> </a:t>
            </a:r>
            <a:r>
              <a:rPr lang="en-US" dirty="0" err="1"/>
              <a:t>Gebäudeautomation</a:t>
            </a:r>
            <a:r>
              <a:rPr lang="en-US" dirty="0"/>
              <a:t>.</a:t>
            </a:r>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33</a:t>
            </a:fld>
            <a:endParaRPr lang="en-US" altLang="en-US"/>
          </a:p>
        </p:txBody>
      </p:sp>
    </p:spTree>
    <p:extLst>
      <p:ext uri="{BB962C8B-B14F-4D97-AF65-F5344CB8AC3E}">
        <p14:creationId xmlns:p14="http://schemas.microsoft.com/office/powerpoint/2010/main" val="41173949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en-US" dirty="0"/>
              <a:t>Eine </a:t>
            </a:r>
            <a:r>
              <a:rPr lang="en-US" dirty="0" err="1"/>
              <a:t>bekannte</a:t>
            </a:r>
            <a:r>
              <a:rPr lang="en-US" dirty="0"/>
              <a:t> </a:t>
            </a:r>
            <a:r>
              <a:rPr lang="en-US" dirty="0" err="1"/>
              <a:t>Studie</a:t>
            </a:r>
            <a:r>
              <a:rPr lang="en-US" dirty="0"/>
              <a:t> hat 2015 </a:t>
            </a:r>
            <a:r>
              <a:rPr lang="en-US" dirty="0" err="1"/>
              <a:t>geschätzt</a:t>
            </a:r>
            <a:r>
              <a:rPr lang="en-US" dirty="0"/>
              <a:t>, </a:t>
            </a:r>
            <a:r>
              <a:rPr lang="en-US" dirty="0" err="1"/>
              <a:t>dass</a:t>
            </a:r>
            <a:r>
              <a:rPr lang="en-US" dirty="0"/>
              <a:t> </a:t>
            </a:r>
            <a:r>
              <a:rPr lang="en-US" dirty="0" err="1"/>
              <a:t>wir</a:t>
            </a:r>
            <a:r>
              <a:rPr lang="en-US" dirty="0"/>
              <a:t> bis 2030 </a:t>
            </a:r>
            <a:r>
              <a:rPr lang="en-US" dirty="0" err="1"/>
              <a:t>durch</a:t>
            </a:r>
            <a:r>
              <a:rPr lang="en-US" dirty="0"/>
              <a:t> </a:t>
            </a:r>
            <a:r>
              <a:rPr lang="en-US" dirty="0" err="1"/>
              <a:t>digitale</a:t>
            </a:r>
            <a:r>
              <a:rPr lang="en-US" dirty="0"/>
              <a:t> </a:t>
            </a:r>
            <a:r>
              <a:rPr lang="en-US" dirty="0" err="1"/>
              <a:t>Anwendungen</a:t>
            </a:r>
            <a:r>
              <a:rPr lang="en-US" dirty="0"/>
              <a:t> bis </a:t>
            </a:r>
            <a:r>
              <a:rPr lang="en-US" dirty="0" err="1"/>
              <a:t>zu</a:t>
            </a:r>
            <a:r>
              <a:rPr lang="en-US" dirty="0"/>
              <a:t> 20% der </a:t>
            </a:r>
            <a:r>
              <a:rPr lang="en-US" dirty="0" err="1"/>
              <a:t>globalen</a:t>
            </a:r>
            <a:r>
              <a:rPr lang="en-US" dirty="0"/>
              <a:t> THG-</a:t>
            </a:r>
            <a:r>
              <a:rPr lang="en-US" dirty="0" err="1"/>
              <a:t>Emissionen</a:t>
            </a:r>
            <a:r>
              <a:rPr lang="en-US" dirty="0"/>
              <a:t> </a:t>
            </a:r>
            <a:r>
              <a:rPr lang="en-US" dirty="0" err="1"/>
              <a:t>einsparen</a:t>
            </a:r>
            <a:r>
              <a:rPr lang="en-US" dirty="0"/>
              <a:t> </a:t>
            </a:r>
            <a:r>
              <a:rPr lang="en-US" dirty="0" err="1"/>
              <a:t>können</a:t>
            </a:r>
            <a:r>
              <a:rPr lang="en-US" dirty="0"/>
              <a:t>, in </a:t>
            </a:r>
            <a:r>
              <a:rPr lang="en-US" dirty="0" err="1"/>
              <a:t>allen</a:t>
            </a:r>
            <a:r>
              <a:rPr lang="en-US" dirty="0"/>
              <a:t> </a:t>
            </a:r>
            <a:r>
              <a:rPr lang="en-US" dirty="0" err="1"/>
              <a:t>Sektoren</a:t>
            </a:r>
            <a:r>
              <a:rPr lang="en-US" dirty="0"/>
              <a:t>.</a:t>
            </a:r>
          </a:p>
          <a:p>
            <a:pPr marL="171450" indent="-171450">
              <a:buFont typeface="Arial" panose="020B0604020202020204" pitchFamily="34" charset="0"/>
              <a:buChar char="•"/>
            </a:pPr>
            <a:r>
              <a:rPr lang="en-US" dirty="0"/>
              <a:t>Sei es </a:t>
            </a:r>
            <a:r>
              <a:rPr lang="en-US" dirty="0" err="1"/>
              <a:t>durch</a:t>
            </a:r>
            <a:r>
              <a:rPr lang="en-US" dirty="0"/>
              <a:t> Car/Ride Sharing in der </a:t>
            </a:r>
            <a:r>
              <a:rPr lang="en-US" dirty="0" err="1"/>
              <a:t>Mobililität</a:t>
            </a:r>
            <a:r>
              <a:rPr lang="en-US" dirty="0"/>
              <a:t>, </a:t>
            </a:r>
            <a:r>
              <a:rPr lang="en-US" dirty="0" err="1"/>
              <a:t>durch</a:t>
            </a:r>
            <a:r>
              <a:rPr lang="en-US" dirty="0"/>
              <a:t> Automation in der </a:t>
            </a:r>
            <a:r>
              <a:rPr lang="en-US" dirty="0" err="1"/>
              <a:t>Industrie</a:t>
            </a:r>
            <a:r>
              <a:rPr lang="en-US" dirty="0"/>
              <a:t>, </a:t>
            </a:r>
            <a:r>
              <a:rPr lang="en-US" dirty="0" err="1"/>
              <a:t>durch</a:t>
            </a:r>
            <a:r>
              <a:rPr lang="en-US" dirty="0"/>
              <a:t> </a:t>
            </a:r>
            <a:r>
              <a:rPr lang="en-US" dirty="0" err="1"/>
              <a:t>Präzisionstechnologie</a:t>
            </a:r>
            <a:r>
              <a:rPr lang="en-US" dirty="0"/>
              <a:t> in der </a:t>
            </a:r>
            <a:r>
              <a:rPr lang="en-US" dirty="0" err="1"/>
              <a:t>Tierhaltung</a:t>
            </a:r>
            <a:r>
              <a:rPr lang="en-US" dirty="0"/>
              <a:t>, </a:t>
            </a:r>
            <a:r>
              <a:rPr lang="en-US" dirty="0" err="1"/>
              <a:t>oder</a:t>
            </a:r>
            <a:r>
              <a:rPr lang="en-US" dirty="0"/>
              <a:t> </a:t>
            </a:r>
            <a:r>
              <a:rPr lang="en-US" dirty="0" err="1"/>
              <a:t>durch</a:t>
            </a:r>
            <a:r>
              <a:rPr lang="en-US" dirty="0"/>
              <a:t> </a:t>
            </a:r>
            <a:r>
              <a:rPr lang="en-US" dirty="0" err="1"/>
              <a:t>Gebäudeautomation</a:t>
            </a:r>
            <a:r>
              <a:rPr lang="en-US" dirty="0"/>
              <a:t>.</a:t>
            </a:r>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34</a:t>
            </a:fld>
            <a:endParaRPr lang="en-US" altLang="en-US"/>
          </a:p>
        </p:txBody>
      </p:sp>
    </p:spTree>
    <p:extLst>
      <p:ext uri="{BB962C8B-B14F-4D97-AF65-F5344CB8AC3E}">
        <p14:creationId xmlns:p14="http://schemas.microsoft.com/office/powerpoint/2010/main" val="32343666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de-CH" dirty="0"/>
              <a:t>Die Anzahl an </a:t>
            </a:r>
            <a:r>
              <a:rPr lang="de-CH" dirty="0" err="1"/>
              <a:t>Telefonabos</a:t>
            </a:r>
            <a:r>
              <a:rPr lang="de-CH" dirty="0"/>
              <a:t>, die Anzahl der Menschen, die mit dem Internet verbunden ist, gas gespeicherte Datenvolumen, alles wächst rasant und verändert grundlegend die Art und Weise wie wir zusammen leben</a:t>
            </a:r>
          </a:p>
          <a:p>
            <a:pPr marL="171450" indent="-171450">
              <a:buFont typeface="Arial" panose="020B0604020202020204" pitchFamily="34" charset="0"/>
              <a:buChar char="•"/>
            </a:pPr>
            <a:r>
              <a:rPr lang="de-CH" dirty="0"/>
              <a:t>Da stellt sich dann nun die Frage, was bedeutet die digitale Beschleunigung nun für unsere Ökosysteme?</a:t>
            </a:r>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4</a:t>
            </a:fld>
            <a:endParaRPr lang="en-US" altLang="en-US"/>
          </a:p>
        </p:txBody>
      </p:sp>
    </p:spTree>
    <p:extLst>
      <p:ext uri="{BB962C8B-B14F-4D97-AF65-F5344CB8AC3E}">
        <p14:creationId xmlns:p14="http://schemas.microsoft.com/office/powerpoint/2010/main" val="413392503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810787C-573A-2602-55A8-F5FC48F3A536}"/>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A821B884-9945-A509-C39A-BF4920E827DA}"/>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3337DAFD-F388-BE30-2970-EB06EC6FBE70}"/>
              </a:ext>
            </a:extLst>
          </p:cNvPr>
          <p:cNvSpPr>
            <a:spLocks noGrp="1"/>
          </p:cNvSpPr>
          <p:nvPr>
            <p:ph type="body" idx="1"/>
          </p:nvPr>
        </p:nvSpPr>
        <p:spPr/>
        <p:txBody>
          <a:bodyPr/>
          <a:lstStyle/>
          <a:p>
            <a:pPr marL="171450" indent="-171450">
              <a:buFont typeface="Arial" panose="020B0604020202020204" pitchFamily="34" charset="0"/>
              <a:buChar char="•"/>
            </a:pPr>
            <a:r>
              <a:rPr lang="en-US" dirty="0"/>
              <a:t>Die </a:t>
            </a:r>
            <a:r>
              <a:rPr lang="en-US" dirty="0" err="1"/>
              <a:t>Klimaschutzbeiträge</a:t>
            </a:r>
            <a:r>
              <a:rPr lang="en-US" dirty="0"/>
              <a:t> der </a:t>
            </a:r>
            <a:r>
              <a:rPr lang="en-US" dirty="0" err="1"/>
              <a:t>Digitalisierung</a:t>
            </a:r>
            <a:r>
              <a:rPr lang="en-US" dirty="0"/>
              <a:t> </a:t>
            </a:r>
            <a:r>
              <a:rPr lang="en-US" dirty="0" err="1"/>
              <a:t>werden</a:t>
            </a:r>
            <a:r>
              <a:rPr lang="en-US" dirty="0"/>
              <a:t> </a:t>
            </a:r>
            <a:r>
              <a:rPr lang="en-US" dirty="0" err="1"/>
              <a:t>überschätzt</a:t>
            </a:r>
            <a:r>
              <a:rPr lang="en-US" dirty="0"/>
              <a:t>.</a:t>
            </a:r>
          </a:p>
          <a:p>
            <a:pPr marL="171450" indent="-171450">
              <a:buFont typeface="Arial" panose="020B0604020202020204" pitchFamily="34" charset="0"/>
              <a:buChar char="•"/>
            </a:pPr>
            <a:r>
              <a:rPr lang="en-US" dirty="0" err="1"/>
              <a:t>Beispiel</a:t>
            </a:r>
            <a:r>
              <a:rPr lang="en-US" dirty="0"/>
              <a:t> </a:t>
            </a:r>
            <a:r>
              <a:rPr lang="en-US" dirty="0" err="1"/>
              <a:t>Viedokonferenzen</a:t>
            </a:r>
            <a:endParaRPr lang="en-US" dirty="0"/>
          </a:p>
          <a:p>
            <a:pPr marL="171450" indent="-171450">
              <a:buFont typeface="Arial" panose="020B0604020202020204" pitchFamily="34" charset="0"/>
              <a:buChar char="•"/>
            </a:pPr>
            <a:r>
              <a:rPr lang="en-US" dirty="0" err="1"/>
              <a:t>Diese</a:t>
            </a:r>
            <a:r>
              <a:rPr lang="en-US" dirty="0"/>
              <a:t> </a:t>
            </a:r>
            <a:r>
              <a:rPr lang="en-US" dirty="0" err="1"/>
              <a:t>haben</a:t>
            </a:r>
            <a:r>
              <a:rPr lang="en-US" dirty="0"/>
              <a:t> </a:t>
            </a:r>
            <a:r>
              <a:rPr lang="en-US" dirty="0" err="1"/>
              <a:t>ein</a:t>
            </a:r>
            <a:r>
              <a:rPr lang="en-US" dirty="0"/>
              <a:t> </a:t>
            </a:r>
            <a:r>
              <a:rPr lang="en-US" dirty="0" err="1"/>
              <a:t>riesiges</a:t>
            </a:r>
            <a:r>
              <a:rPr lang="en-US" dirty="0"/>
              <a:t> </a:t>
            </a:r>
            <a:r>
              <a:rPr lang="en-US" dirty="0" err="1"/>
              <a:t>theoretisches</a:t>
            </a:r>
            <a:r>
              <a:rPr lang="en-US" dirty="0"/>
              <a:t> </a:t>
            </a:r>
            <a:r>
              <a:rPr lang="en-US" dirty="0" err="1"/>
              <a:t>Potenzial</a:t>
            </a:r>
            <a:r>
              <a:rPr lang="en-US" dirty="0"/>
              <a:t> </a:t>
            </a:r>
            <a:r>
              <a:rPr lang="en-US" dirty="0" err="1"/>
              <a:t>Emissionen</a:t>
            </a:r>
            <a:r>
              <a:rPr lang="en-US" dirty="0"/>
              <a:t> von </a:t>
            </a:r>
            <a:r>
              <a:rPr lang="en-US" dirty="0" err="1"/>
              <a:t>Geschäftsreisen</a:t>
            </a:r>
            <a:r>
              <a:rPr lang="en-US" dirty="0"/>
              <a:t> </a:t>
            </a:r>
            <a:r>
              <a:rPr lang="en-US" dirty="0" err="1"/>
              <a:t>zu</a:t>
            </a:r>
            <a:r>
              <a:rPr lang="en-US" dirty="0"/>
              <a:t> </a:t>
            </a:r>
            <a:r>
              <a:rPr lang="en-US" dirty="0" err="1"/>
              <a:t>vermeiden</a:t>
            </a:r>
            <a:r>
              <a:rPr lang="en-US" dirty="0"/>
              <a:t>. </a:t>
            </a:r>
          </a:p>
          <a:p>
            <a:pPr marL="171450" indent="-171450">
              <a:buFont typeface="Arial" panose="020B0604020202020204" pitchFamily="34" charset="0"/>
              <a:buChar char="•"/>
            </a:pPr>
            <a:r>
              <a:rPr lang="en-US" dirty="0"/>
              <a:t>Auf der </a:t>
            </a:r>
            <a:r>
              <a:rPr lang="en-US" dirty="0" err="1"/>
              <a:t>linken</a:t>
            </a:r>
            <a:r>
              <a:rPr lang="en-US" dirty="0"/>
              <a:t> </a:t>
            </a:r>
            <a:r>
              <a:rPr lang="en-US" dirty="0" err="1"/>
              <a:t>seite</a:t>
            </a:r>
            <a:r>
              <a:rPr lang="en-US" dirty="0"/>
              <a:t> </a:t>
            </a:r>
            <a:r>
              <a:rPr lang="en-US" dirty="0" err="1"/>
              <a:t>zu</a:t>
            </a:r>
            <a:r>
              <a:rPr lang="en-US" dirty="0"/>
              <a:t> </a:t>
            </a:r>
            <a:r>
              <a:rPr lang="en-US" dirty="0" err="1"/>
              <a:t>sehen</a:t>
            </a:r>
            <a:r>
              <a:rPr lang="en-US" dirty="0"/>
              <a:t> die </a:t>
            </a:r>
            <a:r>
              <a:rPr lang="en-US" dirty="0" err="1"/>
              <a:t>Emissionen</a:t>
            </a:r>
            <a:r>
              <a:rPr lang="en-US" dirty="0"/>
              <a:t> </a:t>
            </a:r>
            <a:r>
              <a:rPr lang="en-US" dirty="0" err="1"/>
              <a:t>einer</a:t>
            </a:r>
            <a:r>
              <a:rPr lang="en-US" dirty="0"/>
              <a:t> </a:t>
            </a:r>
            <a:r>
              <a:rPr lang="en-US" dirty="0" err="1"/>
              <a:t>Geschäftsreise</a:t>
            </a:r>
            <a:r>
              <a:rPr lang="en-US" dirty="0"/>
              <a:t> von Zürich </a:t>
            </a:r>
            <a:r>
              <a:rPr lang="en-US" dirty="0" err="1"/>
              <a:t>nach</a:t>
            </a:r>
            <a:r>
              <a:rPr lang="en-US" dirty="0"/>
              <a:t> Paris und </a:t>
            </a:r>
            <a:r>
              <a:rPr lang="en-US" dirty="0" err="1"/>
              <a:t>zurück</a:t>
            </a:r>
            <a:endParaRPr lang="en-US" dirty="0"/>
          </a:p>
          <a:p>
            <a:pPr marL="171450" indent="-171450">
              <a:buFont typeface="Arial" panose="020B0604020202020204" pitchFamily="34" charset="0"/>
              <a:buChar char="•"/>
            </a:pPr>
            <a:r>
              <a:rPr lang="en-US" dirty="0" err="1"/>
              <a:t>Über</a:t>
            </a:r>
            <a:r>
              <a:rPr lang="en-US" dirty="0"/>
              <a:t> 300x </a:t>
            </a:r>
            <a:r>
              <a:rPr lang="en-US" dirty="0" err="1"/>
              <a:t>mehr</a:t>
            </a:r>
            <a:r>
              <a:rPr lang="en-US" dirty="0"/>
              <a:t> </a:t>
            </a:r>
            <a:r>
              <a:rPr lang="en-US" dirty="0" err="1"/>
              <a:t>Emissionen</a:t>
            </a:r>
            <a:r>
              <a:rPr lang="en-US" dirty="0"/>
              <a:t> </a:t>
            </a:r>
            <a:r>
              <a:rPr lang="en-US" dirty="0" err="1"/>
              <a:t>werden</a:t>
            </a:r>
            <a:r>
              <a:rPr lang="en-US" dirty="0"/>
              <a:t> </a:t>
            </a:r>
            <a:r>
              <a:rPr lang="en-US" dirty="0" err="1"/>
              <a:t>ausgestossen</a:t>
            </a:r>
            <a:r>
              <a:rPr lang="en-US" dirty="0"/>
              <a:t>, </a:t>
            </a:r>
            <a:r>
              <a:rPr lang="en-US" dirty="0" err="1"/>
              <a:t>wenn</a:t>
            </a:r>
            <a:r>
              <a:rPr lang="en-US" dirty="0"/>
              <a:t> man </a:t>
            </a:r>
            <a:r>
              <a:rPr lang="en-US" dirty="0" err="1"/>
              <a:t>mit</a:t>
            </a:r>
            <a:r>
              <a:rPr lang="en-US" dirty="0"/>
              <a:t> dem </a:t>
            </a:r>
            <a:r>
              <a:rPr lang="en-US" dirty="0" err="1"/>
              <a:t>Flugzeug</a:t>
            </a:r>
            <a:r>
              <a:rPr lang="en-US" dirty="0"/>
              <a:t> </a:t>
            </a:r>
            <a:r>
              <a:rPr lang="en-US" dirty="0" err="1"/>
              <a:t>oder</a:t>
            </a:r>
            <a:r>
              <a:rPr lang="en-US" dirty="0"/>
              <a:t> Auto </a:t>
            </a:r>
            <a:r>
              <a:rPr lang="en-US" dirty="0" err="1"/>
              <a:t>anreist</a:t>
            </a:r>
            <a:r>
              <a:rPr lang="en-US" dirty="0"/>
              <a:t> </a:t>
            </a:r>
            <a:r>
              <a:rPr lang="en-US" dirty="0" err="1"/>
              <a:t>anstatt</a:t>
            </a:r>
            <a:r>
              <a:rPr lang="en-US" dirty="0"/>
              <a:t> </a:t>
            </a:r>
            <a:r>
              <a:rPr lang="en-US" dirty="0" err="1"/>
              <a:t>eine</a:t>
            </a:r>
            <a:r>
              <a:rPr lang="en-US" dirty="0"/>
              <a:t> VK </a:t>
            </a:r>
            <a:r>
              <a:rPr lang="en-US" dirty="0" err="1"/>
              <a:t>durchzuführen</a:t>
            </a:r>
            <a:r>
              <a:rPr lang="en-US" dirty="0"/>
              <a:t>.</a:t>
            </a:r>
          </a:p>
          <a:p>
            <a:pPr marL="171450" indent="-171450">
              <a:buFont typeface="Arial" panose="020B0604020202020204" pitchFamily="34" charset="0"/>
              <a:buChar char="•"/>
            </a:pPr>
            <a:r>
              <a:rPr lang="en-US" dirty="0"/>
              <a:t>Also </a:t>
            </a:r>
            <a:r>
              <a:rPr lang="en-US" dirty="0" err="1"/>
              <a:t>ein</a:t>
            </a:r>
            <a:r>
              <a:rPr lang="en-US" dirty="0"/>
              <a:t> </a:t>
            </a:r>
            <a:r>
              <a:rPr lang="en-US" dirty="0" err="1"/>
              <a:t>riesiges</a:t>
            </a:r>
            <a:r>
              <a:rPr lang="en-US" dirty="0"/>
              <a:t> </a:t>
            </a:r>
            <a:r>
              <a:rPr lang="en-US" dirty="0" err="1"/>
              <a:t>Potenzial</a:t>
            </a:r>
            <a:r>
              <a:rPr lang="en-US" dirty="0"/>
              <a:t>. </a:t>
            </a:r>
            <a:r>
              <a:rPr lang="en-US" dirty="0" err="1"/>
              <a:t>Doch</a:t>
            </a:r>
            <a:r>
              <a:rPr lang="en-US" dirty="0"/>
              <a:t> </a:t>
            </a:r>
            <a:r>
              <a:rPr lang="en-US" dirty="0" err="1"/>
              <a:t>eins</a:t>
            </a:r>
            <a:r>
              <a:rPr lang="en-US" dirty="0"/>
              <a:t> </a:t>
            </a:r>
            <a:r>
              <a:rPr lang="en-US" dirty="0" err="1"/>
              <a:t>wird</a:t>
            </a:r>
            <a:r>
              <a:rPr lang="en-US" dirty="0"/>
              <a:t> </a:t>
            </a:r>
            <a:r>
              <a:rPr lang="en-US" dirty="0" err="1"/>
              <a:t>dabei</a:t>
            </a:r>
            <a:r>
              <a:rPr lang="en-US" dirty="0"/>
              <a:t> </a:t>
            </a:r>
            <a:r>
              <a:rPr lang="en-US" dirty="0" err="1"/>
              <a:t>häufig</a:t>
            </a:r>
            <a:r>
              <a:rPr lang="en-US" dirty="0"/>
              <a:t> </a:t>
            </a:r>
            <a:r>
              <a:rPr lang="en-US" dirty="0" err="1"/>
              <a:t>übersehen</a:t>
            </a:r>
            <a:r>
              <a:rPr lang="en-US" dirty="0"/>
              <a:t>.</a:t>
            </a:r>
          </a:p>
        </p:txBody>
      </p:sp>
      <p:sp>
        <p:nvSpPr>
          <p:cNvPr id="4" name="Foliennummernplatzhalter 3">
            <a:extLst>
              <a:ext uri="{FF2B5EF4-FFF2-40B4-BE49-F238E27FC236}">
                <a16:creationId xmlns:a16="http://schemas.microsoft.com/office/drawing/2014/main" id="{3D9382AC-7A87-D665-B9E8-42E076A85698}"/>
              </a:ext>
            </a:extLst>
          </p:cNvPr>
          <p:cNvSpPr>
            <a:spLocks noGrp="1"/>
          </p:cNvSpPr>
          <p:nvPr>
            <p:ph type="sldNum" sz="quarter" idx="5"/>
          </p:nvPr>
        </p:nvSpPr>
        <p:spPr/>
        <p:txBody>
          <a:bodyPr/>
          <a:lstStyle/>
          <a:p>
            <a:pPr>
              <a:defRPr/>
            </a:pPr>
            <a:fld id="{52EACC8D-AB67-CC46-8362-770A9B3BA69F}" type="slidenum">
              <a:rPr lang="en-US" altLang="en-US" smtClean="0"/>
              <a:pPr>
                <a:defRPr/>
              </a:pPr>
              <a:t>37</a:t>
            </a:fld>
            <a:endParaRPr lang="en-US" altLang="en-US"/>
          </a:p>
        </p:txBody>
      </p:sp>
    </p:spTree>
    <p:extLst>
      <p:ext uri="{BB962C8B-B14F-4D97-AF65-F5344CB8AC3E}">
        <p14:creationId xmlns:p14="http://schemas.microsoft.com/office/powerpoint/2010/main" val="230087371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CAB2ED-9487-B1C7-4FEB-9F96236267AC}"/>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F5F160B9-06CE-9EAB-C09A-876468F03C8C}"/>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66B856EC-583E-E7FB-16AC-7A243B576B79}"/>
              </a:ext>
            </a:extLst>
          </p:cNvPr>
          <p:cNvSpPr>
            <a:spLocks noGrp="1"/>
          </p:cNvSpPr>
          <p:nvPr>
            <p:ph type="body" idx="1"/>
          </p:nvPr>
        </p:nvSpPr>
        <p:spPr/>
        <p:txBody>
          <a:bodyPr/>
          <a:lstStyle/>
          <a:p>
            <a:pPr marL="171450" indent="-171450">
              <a:buFont typeface="Arial" panose="020B0604020202020204" pitchFamily="34" charset="0"/>
              <a:buChar char="•"/>
            </a:pPr>
            <a:r>
              <a:rPr lang="en-US" dirty="0"/>
              <a:t>Die </a:t>
            </a:r>
            <a:r>
              <a:rPr lang="en-US" dirty="0" err="1"/>
              <a:t>Klimaschutzbeiträge</a:t>
            </a:r>
            <a:r>
              <a:rPr lang="en-US" dirty="0"/>
              <a:t> der </a:t>
            </a:r>
            <a:r>
              <a:rPr lang="en-US" dirty="0" err="1"/>
              <a:t>Digitalisierung</a:t>
            </a:r>
            <a:r>
              <a:rPr lang="en-US" dirty="0"/>
              <a:t> </a:t>
            </a:r>
            <a:r>
              <a:rPr lang="en-US" dirty="0" err="1"/>
              <a:t>werden</a:t>
            </a:r>
            <a:r>
              <a:rPr lang="en-US" dirty="0"/>
              <a:t> </a:t>
            </a:r>
            <a:r>
              <a:rPr lang="en-US" dirty="0" err="1"/>
              <a:t>überschätzt</a:t>
            </a:r>
            <a:r>
              <a:rPr lang="en-US" dirty="0"/>
              <a:t>.</a:t>
            </a:r>
          </a:p>
          <a:p>
            <a:pPr marL="171450" indent="-171450">
              <a:buFont typeface="Arial" panose="020B0604020202020204" pitchFamily="34" charset="0"/>
              <a:buChar char="•"/>
            </a:pPr>
            <a:r>
              <a:rPr lang="en-US" dirty="0" err="1"/>
              <a:t>Beispiel</a:t>
            </a:r>
            <a:r>
              <a:rPr lang="en-US" dirty="0"/>
              <a:t> </a:t>
            </a:r>
            <a:r>
              <a:rPr lang="en-US" dirty="0" err="1"/>
              <a:t>Viedokonferenzen</a:t>
            </a:r>
            <a:endParaRPr lang="en-US" dirty="0"/>
          </a:p>
          <a:p>
            <a:pPr marL="171450" indent="-171450">
              <a:buFont typeface="Arial" panose="020B0604020202020204" pitchFamily="34" charset="0"/>
              <a:buChar char="•"/>
            </a:pPr>
            <a:r>
              <a:rPr lang="en-US" dirty="0" err="1"/>
              <a:t>Diese</a:t>
            </a:r>
            <a:r>
              <a:rPr lang="en-US" dirty="0"/>
              <a:t> </a:t>
            </a:r>
            <a:r>
              <a:rPr lang="en-US" dirty="0" err="1"/>
              <a:t>haben</a:t>
            </a:r>
            <a:r>
              <a:rPr lang="en-US" dirty="0"/>
              <a:t> </a:t>
            </a:r>
            <a:r>
              <a:rPr lang="en-US" dirty="0" err="1"/>
              <a:t>ein</a:t>
            </a:r>
            <a:r>
              <a:rPr lang="en-US" dirty="0"/>
              <a:t> </a:t>
            </a:r>
            <a:r>
              <a:rPr lang="en-US" dirty="0" err="1"/>
              <a:t>riesiges</a:t>
            </a:r>
            <a:r>
              <a:rPr lang="en-US" dirty="0"/>
              <a:t> </a:t>
            </a:r>
            <a:r>
              <a:rPr lang="en-US" dirty="0" err="1"/>
              <a:t>theoretisches</a:t>
            </a:r>
            <a:r>
              <a:rPr lang="en-US" dirty="0"/>
              <a:t> </a:t>
            </a:r>
            <a:r>
              <a:rPr lang="en-US" dirty="0" err="1"/>
              <a:t>Potenzial</a:t>
            </a:r>
            <a:r>
              <a:rPr lang="en-US" dirty="0"/>
              <a:t> </a:t>
            </a:r>
            <a:r>
              <a:rPr lang="en-US" dirty="0" err="1"/>
              <a:t>Emissionen</a:t>
            </a:r>
            <a:r>
              <a:rPr lang="en-US" dirty="0"/>
              <a:t> von </a:t>
            </a:r>
            <a:r>
              <a:rPr lang="en-US" dirty="0" err="1"/>
              <a:t>Geschäftsreisen</a:t>
            </a:r>
            <a:r>
              <a:rPr lang="en-US" dirty="0"/>
              <a:t> </a:t>
            </a:r>
            <a:r>
              <a:rPr lang="en-US" dirty="0" err="1"/>
              <a:t>zu</a:t>
            </a:r>
            <a:r>
              <a:rPr lang="en-US" dirty="0"/>
              <a:t> </a:t>
            </a:r>
            <a:r>
              <a:rPr lang="en-US" dirty="0" err="1"/>
              <a:t>vermeiden</a:t>
            </a:r>
            <a:r>
              <a:rPr lang="en-US" dirty="0"/>
              <a:t>. </a:t>
            </a:r>
          </a:p>
          <a:p>
            <a:pPr marL="171450" indent="-171450">
              <a:buFont typeface="Arial" panose="020B0604020202020204" pitchFamily="34" charset="0"/>
              <a:buChar char="•"/>
            </a:pPr>
            <a:r>
              <a:rPr lang="en-US" dirty="0"/>
              <a:t>Auf der </a:t>
            </a:r>
            <a:r>
              <a:rPr lang="en-US" dirty="0" err="1"/>
              <a:t>linken</a:t>
            </a:r>
            <a:r>
              <a:rPr lang="en-US" dirty="0"/>
              <a:t> </a:t>
            </a:r>
            <a:r>
              <a:rPr lang="en-US" dirty="0" err="1"/>
              <a:t>seite</a:t>
            </a:r>
            <a:r>
              <a:rPr lang="en-US" dirty="0"/>
              <a:t> </a:t>
            </a:r>
            <a:r>
              <a:rPr lang="en-US" dirty="0" err="1"/>
              <a:t>zu</a:t>
            </a:r>
            <a:r>
              <a:rPr lang="en-US" dirty="0"/>
              <a:t> </a:t>
            </a:r>
            <a:r>
              <a:rPr lang="en-US" dirty="0" err="1"/>
              <a:t>sehen</a:t>
            </a:r>
            <a:r>
              <a:rPr lang="en-US" dirty="0"/>
              <a:t> die </a:t>
            </a:r>
            <a:r>
              <a:rPr lang="en-US" dirty="0" err="1"/>
              <a:t>Emissionen</a:t>
            </a:r>
            <a:r>
              <a:rPr lang="en-US" dirty="0"/>
              <a:t> </a:t>
            </a:r>
            <a:r>
              <a:rPr lang="en-US" dirty="0" err="1"/>
              <a:t>einer</a:t>
            </a:r>
            <a:r>
              <a:rPr lang="en-US" dirty="0"/>
              <a:t> </a:t>
            </a:r>
            <a:r>
              <a:rPr lang="en-US" dirty="0" err="1"/>
              <a:t>Geschäftsreise</a:t>
            </a:r>
            <a:r>
              <a:rPr lang="en-US" dirty="0"/>
              <a:t> von Zürich </a:t>
            </a:r>
            <a:r>
              <a:rPr lang="en-US" dirty="0" err="1"/>
              <a:t>nach</a:t>
            </a:r>
            <a:r>
              <a:rPr lang="en-US" dirty="0"/>
              <a:t> Paris und </a:t>
            </a:r>
            <a:r>
              <a:rPr lang="en-US" dirty="0" err="1"/>
              <a:t>zurück</a:t>
            </a:r>
            <a:endParaRPr lang="en-US" dirty="0"/>
          </a:p>
          <a:p>
            <a:pPr marL="171450" indent="-171450">
              <a:buFont typeface="Arial" panose="020B0604020202020204" pitchFamily="34" charset="0"/>
              <a:buChar char="•"/>
            </a:pPr>
            <a:r>
              <a:rPr lang="en-US" dirty="0" err="1"/>
              <a:t>Über</a:t>
            </a:r>
            <a:r>
              <a:rPr lang="en-US" dirty="0"/>
              <a:t> 300x </a:t>
            </a:r>
            <a:r>
              <a:rPr lang="en-US" dirty="0" err="1"/>
              <a:t>mehr</a:t>
            </a:r>
            <a:r>
              <a:rPr lang="en-US" dirty="0"/>
              <a:t> </a:t>
            </a:r>
            <a:r>
              <a:rPr lang="en-US" dirty="0" err="1"/>
              <a:t>Emissionen</a:t>
            </a:r>
            <a:r>
              <a:rPr lang="en-US" dirty="0"/>
              <a:t> </a:t>
            </a:r>
            <a:r>
              <a:rPr lang="en-US" dirty="0" err="1"/>
              <a:t>werden</a:t>
            </a:r>
            <a:r>
              <a:rPr lang="en-US" dirty="0"/>
              <a:t> </a:t>
            </a:r>
            <a:r>
              <a:rPr lang="en-US" dirty="0" err="1"/>
              <a:t>ausgestossen</a:t>
            </a:r>
            <a:r>
              <a:rPr lang="en-US" dirty="0"/>
              <a:t>, </a:t>
            </a:r>
            <a:r>
              <a:rPr lang="en-US" dirty="0" err="1"/>
              <a:t>wenn</a:t>
            </a:r>
            <a:r>
              <a:rPr lang="en-US" dirty="0"/>
              <a:t> man </a:t>
            </a:r>
            <a:r>
              <a:rPr lang="en-US" dirty="0" err="1"/>
              <a:t>mit</a:t>
            </a:r>
            <a:r>
              <a:rPr lang="en-US" dirty="0"/>
              <a:t> dem </a:t>
            </a:r>
            <a:r>
              <a:rPr lang="en-US" dirty="0" err="1"/>
              <a:t>Flugzeug</a:t>
            </a:r>
            <a:r>
              <a:rPr lang="en-US" dirty="0"/>
              <a:t> </a:t>
            </a:r>
            <a:r>
              <a:rPr lang="en-US" dirty="0" err="1"/>
              <a:t>oder</a:t>
            </a:r>
            <a:r>
              <a:rPr lang="en-US" dirty="0"/>
              <a:t> Auto </a:t>
            </a:r>
            <a:r>
              <a:rPr lang="en-US" dirty="0" err="1"/>
              <a:t>anreist</a:t>
            </a:r>
            <a:r>
              <a:rPr lang="en-US" dirty="0"/>
              <a:t> </a:t>
            </a:r>
            <a:r>
              <a:rPr lang="en-US" dirty="0" err="1"/>
              <a:t>anstatt</a:t>
            </a:r>
            <a:r>
              <a:rPr lang="en-US" dirty="0"/>
              <a:t> </a:t>
            </a:r>
            <a:r>
              <a:rPr lang="en-US" dirty="0" err="1"/>
              <a:t>eine</a:t>
            </a:r>
            <a:r>
              <a:rPr lang="en-US" dirty="0"/>
              <a:t> VK </a:t>
            </a:r>
            <a:r>
              <a:rPr lang="en-US" dirty="0" err="1"/>
              <a:t>durchzuführen</a:t>
            </a:r>
            <a:r>
              <a:rPr lang="en-US" dirty="0"/>
              <a:t>.</a:t>
            </a:r>
          </a:p>
          <a:p>
            <a:pPr marL="171450" indent="-171450">
              <a:buFont typeface="Arial" panose="020B0604020202020204" pitchFamily="34" charset="0"/>
              <a:buChar char="•"/>
            </a:pPr>
            <a:r>
              <a:rPr lang="en-US" dirty="0"/>
              <a:t>Also </a:t>
            </a:r>
            <a:r>
              <a:rPr lang="en-US" dirty="0" err="1"/>
              <a:t>ein</a:t>
            </a:r>
            <a:r>
              <a:rPr lang="en-US" dirty="0"/>
              <a:t> </a:t>
            </a:r>
            <a:r>
              <a:rPr lang="en-US" dirty="0" err="1"/>
              <a:t>riesiges</a:t>
            </a:r>
            <a:r>
              <a:rPr lang="en-US" dirty="0"/>
              <a:t> </a:t>
            </a:r>
            <a:r>
              <a:rPr lang="en-US" dirty="0" err="1"/>
              <a:t>Potenzial</a:t>
            </a:r>
            <a:r>
              <a:rPr lang="en-US" dirty="0"/>
              <a:t>. </a:t>
            </a:r>
            <a:r>
              <a:rPr lang="en-US" dirty="0" err="1"/>
              <a:t>Doch</a:t>
            </a:r>
            <a:r>
              <a:rPr lang="en-US" dirty="0"/>
              <a:t> </a:t>
            </a:r>
            <a:r>
              <a:rPr lang="en-US" dirty="0" err="1"/>
              <a:t>eins</a:t>
            </a:r>
            <a:r>
              <a:rPr lang="en-US" dirty="0"/>
              <a:t> </a:t>
            </a:r>
            <a:r>
              <a:rPr lang="en-US" dirty="0" err="1"/>
              <a:t>wird</a:t>
            </a:r>
            <a:r>
              <a:rPr lang="en-US" dirty="0"/>
              <a:t> </a:t>
            </a:r>
            <a:r>
              <a:rPr lang="en-US" dirty="0" err="1"/>
              <a:t>dabei</a:t>
            </a:r>
            <a:r>
              <a:rPr lang="en-US" dirty="0"/>
              <a:t> </a:t>
            </a:r>
            <a:r>
              <a:rPr lang="en-US" dirty="0" err="1"/>
              <a:t>häufig</a:t>
            </a:r>
            <a:r>
              <a:rPr lang="en-US" dirty="0"/>
              <a:t> </a:t>
            </a:r>
            <a:r>
              <a:rPr lang="en-US" dirty="0" err="1"/>
              <a:t>übersehen</a:t>
            </a:r>
            <a:r>
              <a:rPr lang="en-US" dirty="0"/>
              <a:t>.</a:t>
            </a:r>
          </a:p>
        </p:txBody>
      </p:sp>
      <p:sp>
        <p:nvSpPr>
          <p:cNvPr id="4" name="Foliennummernplatzhalter 3">
            <a:extLst>
              <a:ext uri="{FF2B5EF4-FFF2-40B4-BE49-F238E27FC236}">
                <a16:creationId xmlns:a16="http://schemas.microsoft.com/office/drawing/2014/main" id="{14147B51-3876-D012-2074-C4748E670CF0}"/>
              </a:ext>
            </a:extLst>
          </p:cNvPr>
          <p:cNvSpPr>
            <a:spLocks noGrp="1"/>
          </p:cNvSpPr>
          <p:nvPr>
            <p:ph type="sldNum" sz="quarter" idx="5"/>
          </p:nvPr>
        </p:nvSpPr>
        <p:spPr/>
        <p:txBody>
          <a:bodyPr/>
          <a:lstStyle/>
          <a:p>
            <a:pPr>
              <a:defRPr/>
            </a:pPr>
            <a:fld id="{52EACC8D-AB67-CC46-8362-770A9B3BA69F}" type="slidenum">
              <a:rPr lang="en-US" altLang="en-US" smtClean="0"/>
              <a:pPr>
                <a:defRPr/>
              </a:pPr>
              <a:t>38</a:t>
            </a:fld>
            <a:endParaRPr lang="en-US" altLang="en-US"/>
          </a:p>
        </p:txBody>
      </p:sp>
    </p:spTree>
    <p:extLst>
      <p:ext uri="{BB962C8B-B14F-4D97-AF65-F5344CB8AC3E}">
        <p14:creationId xmlns:p14="http://schemas.microsoft.com/office/powerpoint/2010/main" val="281116429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222118-9E15-C3FC-052E-04048084036C}"/>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6BD77BE9-DAA0-29B8-DA0A-5C749C585914}"/>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BC237EB4-8C61-4C14-0D8E-B14419147615}"/>
              </a:ext>
            </a:extLst>
          </p:cNvPr>
          <p:cNvSpPr>
            <a:spLocks noGrp="1"/>
          </p:cNvSpPr>
          <p:nvPr>
            <p:ph type="body" idx="1"/>
          </p:nvPr>
        </p:nvSpPr>
        <p:spPr/>
        <p:txBody>
          <a:bodyPr/>
          <a:lstStyle/>
          <a:p>
            <a:pPr marL="171450" indent="-171450">
              <a:buFont typeface="Arial" panose="020B0604020202020204" pitchFamily="34" charset="0"/>
              <a:buChar char="•"/>
            </a:pPr>
            <a:r>
              <a:rPr lang="en-US" dirty="0"/>
              <a:t>Das </a:t>
            </a:r>
            <a:r>
              <a:rPr lang="en-US" dirty="0" err="1"/>
              <a:t>zweite</a:t>
            </a:r>
            <a:r>
              <a:rPr lang="en-US" dirty="0"/>
              <a:t> Problem </a:t>
            </a:r>
            <a:r>
              <a:rPr lang="en-US" dirty="0" err="1"/>
              <a:t>ist</a:t>
            </a:r>
            <a:r>
              <a:rPr lang="en-US" dirty="0"/>
              <a:t>, </a:t>
            </a:r>
            <a:r>
              <a:rPr lang="en-US" dirty="0" err="1"/>
              <a:t>dass</a:t>
            </a:r>
            <a:r>
              <a:rPr lang="en-US" dirty="0"/>
              <a:t> </a:t>
            </a:r>
            <a:r>
              <a:rPr lang="en-US" dirty="0" err="1"/>
              <a:t>klimaschädigende</a:t>
            </a:r>
            <a:r>
              <a:rPr lang="en-US" dirty="0"/>
              <a:t> </a:t>
            </a:r>
            <a:r>
              <a:rPr lang="en-US" dirty="0" err="1"/>
              <a:t>Effekte</a:t>
            </a:r>
            <a:r>
              <a:rPr lang="en-US" dirty="0"/>
              <a:t> </a:t>
            </a:r>
            <a:r>
              <a:rPr lang="en-US" dirty="0" err="1"/>
              <a:t>vernachlässigt</a:t>
            </a:r>
            <a:r>
              <a:rPr lang="en-US" dirty="0"/>
              <a:t> </a:t>
            </a:r>
            <a:r>
              <a:rPr lang="en-US" dirty="0" err="1"/>
              <a:t>werden</a:t>
            </a:r>
            <a:r>
              <a:rPr lang="en-US" dirty="0"/>
              <a:t>.</a:t>
            </a:r>
          </a:p>
          <a:p>
            <a:pPr marL="171450" indent="-171450">
              <a:buFont typeface="Arial" panose="020B0604020202020204" pitchFamily="34" charset="0"/>
              <a:buChar char="•"/>
            </a:pPr>
            <a:r>
              <a:rPr lang="en-US" dirty="0"/>
              <a:t>Wie </a:t>
            </a:r>
            <a:r>
              <a:rPr lang="en-US" dirty="0" err="1"/>
              <a:t>vorher</a:t>
            </a:r>
            <a:r>
              <a:rPr lang="en-US" dirty="0"/>
              <a:t> </a:t>
            </a:r>
            <a:r>
              <a:rPr lang="en-US" dirty="0" err="1"/>
              <a:t>beschrieben</a:t>
            </a:r>
            <a:r>
              <a:rPr lang="en-US" dirty="0"/>
              <a:t> </a:t>
            </a:r>
            <a:r>
              <a:rPr lang="en-US" dirty="0" err="1"/>
              <a:t>befinden</a:t>
            </a:r>
            <a:r>
              <a:rPr lang="en-US" dirty="0"/>
              <a:t> </a:t>
            </a:r>
            <a:r>
              <a:rPr lang="en-US" dirty="0" err="1"/>
              <a:t>sich</a:t>
            </a:r>
            <a:r>
              <a:rPr lang="en-US" dirty="0"/>
              <a:t> </a:t>
            </a:r>
            <a:r>
              <a:rPr lang="en-US" dirty="0" err="1"/>
              <a:t>zum</a:t>
            </a:r>
            <a:r>
              <a:rPr lang="en-US" dirty="0"/>
              <a:t> </a:t>
            </a:r>
            <a:r>
              <a:rPr lang="en-US" dirty="0" err="1"/>
              <a:t>Beispiel</a:t>
            </a:r>
            <a:r>
              <a:rPr lang="en-US" dirty="0"/>
              <a:t> </a:t>
            </a:r>
            <a:r>
              <a:rPr lang="en-US" dirty="0" err="1"/>
              <a:t>im</a:t>
            </a:r>
            <a:r>
              <a:rPr lang="en-US" dirty="0"/>
              <a:t> Google </a:t>
            </a:r>
            <a:r>
              <a:rPr lang="en-US" dirty="0" err="1"/>
              <a:t>Enviornmental</a:t>
            </a:r>
            <a:r>
              <a:rPr lang="en-US" dirty="0"/>
              <a:t> Report </a:t>
            </a:r>
            <a:r>
              <a:rPr lang="en-US" dirty="0" err="1"/>
              <a:t>Beispiele</a:t>
            </a:r>
            <a:r>
              <a:rPr lang="en-US" dirty="0"/>
              <a:t> </a:t>
            </a:r>
            <a:r>
              <a:rPr lang="en-US" dirty="0" err="1"/>
              <a:t>wie</a:t>
            </a:r>
            <a:r>
              <a:rPr lang="en-US" dirty="0"/>
              <a:t> Google Maps, Google Flights </a:t>
            </a:r>
            <a:r>
              <a:rPr lang="en-US" dirty="0" err="1"/>
              <a:t>oder</a:t>
            </a:r>
            <a:r>
              <a:rPr lang="en-US" dirty="0"/>
              <a:t> Google Nest </a:t>
            </a:r>
            <a:r>
              <a:rPr lang="en-US" dirty="0" err="1"/>
              <a:t>Emissionen</a:t>
            </a:r>
            <a:r>
              <a:rPr lang="en-US" dirty="0"/>
              <a:t> </a:t>
            </a:r>
            <a:r>
              <a:rPr lang="en-US" dirty="0" err="1"/>
              <a:t>vermeidet</a:t>
            </a:r>
            <a:r>
              <a:rPr lang="en-US" dirty="0"/>
              <a:t>. Und das </a:t>
            </a:r>
            <a:r>
              <a:rPr lang="en-US" dirty="0" err="1"/>
              <a:t>können</a:t>
            </a:r>
            <a:r>
              <a:rPr lang="en-US" dirty="0"/>
              <a:t> </a:t>
            </a:r>
            <a:r>
              <a:rPr lang="en-US" dirty="0" err="1"/>
              <a:t>sie</a:t>
            </a:r>
            <a:r>
              <a:rPr lang="en-US" dirty="0"/>
              <a:t> </a:t>
            </a:r>
            <a:r>
              <a:rPr lang="en-US" dirty="0" err="1"/>
              <a:t>sicherlich</a:t>
            </a:r>
            <a:r>
              <a:rPr lang="en-US" dirty="0"/>
              <a:t> </a:t>
            </a:r>
            <a:r>
              <a:rPr lang="en-US" dirty="0" err="1"/>
              <a:t>auch</a:t>
            </a:r>
            <a:r>
              <a:rPr lang="en-US" dirty="0"/>
              <a:t>.</a:t>
            </a:r>
          </a:p>
          <a:p>
            <a:pPr marL="171450" indent="-171450">
              <a:buFont typeface="Arial" panose="020B0604020202020204" pitchFamily="34" charset="0"/>
              <a:buChar char="•"/>
            </a:pPr>
            <a:r>
              <a:rPr lang="en-US" dirty="0"/>
              <a:t>Was </a:t>
            </a:r>
            <a:r>
              <a:rPr lang="en-US" dirty="0" err="1"/>
              <a:t>aber</a:t>
            </a:r>
            <a:r>
              <a:rPr lang="en-US" dirty="0"/>
              <a:t> </a:t>
            </a:r>
            <a:r>
              <a:rPr lang="en-US" dirty="0" err="1"/>
              <a:t>nicht</a:t>
            </a:r>
            <a:r>
              <a:rPr lang="en-US" dirty="0"/>
              <a:t> </a:t>
            </a:r>
            <a:r>
              <a:rPr lang="en-US" dirty="0" err="1"/>
              <a:t>einmal</a:t>
            </a:r>
            <a:r>
              <a:rPr lang="en-US" dirty="0"/>
              <a:t> </a:t>
            </a:r>
            <a:r>
              <a:rPr lang="en-US" dirty="0" err="1"/>
              <a:t>erwähnt</a:t>
            </a:r>
            <a:r>
              <a:rPr lang="en-US" dirty="0"/>
              <a:t> </a:t>
            </a:r>
            <a:r>
              <a:rPr lang="en-US" dirty="0" err="1"/>
              <a:t>wird</a:t>
            </a:r>
            <a:r>
              <a:rPr lang="en-US" dirty="0"/>
              <a:t>, </a:t>
            </a:r>
            <a:r>
              <a:rPr lang="en-US" dirty="0" err="1"/>
              <a:t>ist</a:t>
            </a:r>
            <a:r>
              <a:rPr lang="en-US" dirty="0"/>
              <a:t> </a:t>
            </a:r>
            <a:r>
              <a:rPr lang="en-US" dirty="0" err="1"/>
              <a:t>dass</a:t>
            </a:r>
            <a:r>
              <a:rPr lang="en-US" dirty="0"/>
              <a:t> der Kern des </a:t>
            </a:r>
            <a:r>
              <a:rPr lang="en-US" dirty="0" err="1"/>
              <a:t>Geschäftsmodell</a:t>
            </a:r>
            <a:r>
              <a:rPr lang="en-US" dirty="0"/>
              <a:t> der </a:t>
            </a:r>
            <a:r>
              <a:rPr lang="en-US" dirty="0" err="1"/>
              <a:t>Firma</a:t>
            </a:r>
            <a:r>
              <a:rPr lang="en-US" dirty="0"/>
              <a:t>, von </a:t>
            </a:r>
            <a:r>
              <a:rPr lang="en-US" dirty="0" err="1"/>
              <a:t>vielen</a:t>
            </a:r>
            <a:r>
              <a:rPr lang="en-US" dirty="0"/>
              <a:t> digitalin </a:t>
            </a:r>
            <a:r>
              <a:rPr lang="en-US" dirty="0" err="1"/>
              <a:t>Plattformen</a:t>
            </a:r>
            <a:r>
              <a:rPr lang="en-US" dirty="0"/>
              <a:t>, </a:t>
            </a:r>
            <a:r>
              <a:rPr lang="en-US" dirty="0" err="1"/>
              <a:t>Emissionen</a:t>
            </a:r>
            <a:r>
              <a:rPr lang="en-US" dirty="0"/>
              <a:t> </a:t>
            </a:r>
            <a:r>
              <a:rPr lang="en-US" dirty="0" err="1"/>
              <a:t>erhöht</a:t>
            </a:r>
            <a:r>
              <a:rPr lang="en-US" dirty="0"/>
              <a:t>.</a:t>
            </a:r>
          </a:p>
          <a:p>
            <a:pPr marL="171450" indent="-171450">
              <a:buFont typeface="Arial" panose="020B0604020202020204" pitchFamily="34" charset="0"/>
              <a:buChar char="•"/>
            </a:pPr>
            <a:r>
              <a:rPr lang="en-US" dirty="0"/>
              <a:t>Man </a:t>
            </a:r>
            <a:r>
              <a:rPr lang="en-US" dirty="0" err="1"/>
              <a:t>kann</a:t>
            </a:r>
            <a:r>
              <a:rPr lang="en-US" dirty="0"/>
              <a:t> es </a:t>
            </a:r>
            <a:r>
              <a:rPr lang="en-US" dirty="0" err="1"/>
              <a:t>sich</a:t>
            </a:r>
            <a:r>
              <a:rPr lang="en-US" dirty="0"/>
              <a:t> </a:t>
            </a:r>
            <a:r>
              <a:rPr lang="en-US" dirty="0" err="1"/>
              <a:t>wie</a:t>
            </a:r>
            <a:r>
              <a:rPr lang="en-US" dirty="0"/>
              <a:t> </a:t>
            </a:r>
            <a:r>
              <a:rPr lang="en-US" dirty="0" err="1"/>
              <a:t>folgt</a:t>
            </a:r>
            <a:r>
              <a:rPr lang="en-US" dirty="0"/>
              <a:t> </a:t>
            </a:r>
            <a:r>
              <a:rPr lang="en-US" dirty="0" err="1"/>
              <a:t>vorstellen</a:t>
            </a:r>
            <a:r>
              <a:rPr lang="en-US" dirty="0"/>
              <a:t>.</a:t>
            </a:r>
          </a:p>
          <a:p>
            <a:pPr marL="628650" lvl="1" indent="-171450">
              <a:buFont typeface="Arial" panose="020B0604020202020204" pitchFamily="34" charset="0"/>
              <a:buChar char="•"/>
            </a:pPr>
            <a:r>
              <a:rPr lang="en-US" dirty="0" err="1"/>
              <a:t>Digitale</a:t>
            </a:r>
            <a:r>
              <a:rPr lang="en-US" dirty="0"/>
              <a:t> </a:t>
            </a:r>
            <a:r>
              <a:rPr lang="en-US" dirty="0" err="1"/>
              <a:t>Plattformen</a:t>
            </a:r>
            <a:r>
              <a:rPr lang="en-US" dirty="0"/>
              <a:t> </a:t>
            </a:r>
            <a:r>
              <a:rPr lang="en-US" dirty="0" err="1"/>
              <a:t>machen</a:t>
            </a:r>
            <a:r>
              <a:rPr lang="en-US" dirty="0"/>
              <a:t> Geld, in dem </a:t>
            </a:r>
            <a:r>
              <a:rPr lang="en-US" dirty="0" err="1"/>
              <a:t>sie</a:t>
            </a:r>
            <a:r>
              <a:rPr lang="en-US" dirty="0"/>
              <a:t> </a:t>
            </a:r>
            <a:r>
              <a:rPr lang="en-US" dirty="0" err="1"/>
              <a:t>uns</a:t>
            </a:r>
            <a:r>
              <a:rPr lang="en-US" dirty="0"/>
              <a:t> </a:t>
            </a:r>
            <a:r>
              <a:rPr lang="en-US" dirty="0" err="1"/>
              <a:t>werbung</a:t>
            </a:r>
            <a:r>
              <a:rPr lang="en-US" dirty="0"/>
              <a:t> </a:t>
            </a:r>
            <a:r>
              <a:rPr lang="en-US" dirty="0" err="1"/>
              <a:t>anzeigen</a:t>
            </a:r>
            <a:r>
              <a:rPr lang="en-US" dirty="0"/>
              <a:t> auf die </a:t>
            </a:r>
            <a:r>
              <a:rPr lang="en-US" dirty="0" err="1"/>
              <a:t>wir</a:t>
            </a:r>
            <a:r>
              <a:rPr lang="en-US" dirty="0"/>
              <a:t> </a:t>
            </a:r>
            <a:r>
              <a:rPr lang="en-US" dirty="0" err="1"/>
              <a:t>klicken</a:t>
            </a:r>
            <a:endParaRPr lang="en-US" dirty="0"/>
          </a:p>
          <a:p>
            <a:pPr marL="628650" lvl="1" indent="-171450">
              <a:buFont typeface="Arial" panose="020B0604020202020204" pitchFamily="34" charset="0"/>
              <a:buChar char="•"/>
            </a:pPr>
            <a:r>
              <a:rPr lang="en-US" dirty="0"/>
              <a:t>Sie </a:t>
            </a:r>
            <a:r>
              <a:rPr lang="en-US" dirty="0" err="1"/>
              <a:t>machen</a:t>
            </a:r>
            <a:r>
              <a:rPr lang="en-US" dirty="0"/>
              <a:t> </a:t>
            </a:r>
            <a:r>
              <a:rPr lang="en-US" dirty="0" err="1"/>
              <a:t>mehr</a:t>
            </a:r>
            <a:r>
              <a:rPr lang="en-US" dirty="0"/>
              <a:t> Geld, je </a:t>
            </a:r>
            <a:r>
              <a:rPr lang="en-US" dirty="0" err="1"/>
              <a:t>länger</a:t>
            </a:r>
            <a:r>
              <a:rPr lang="en-US" dirty="0"/>
              <a:t> </a:t>
            </a:r>
            <a:r>
              <a:rPr lang="en-US" dirty="0" err="1"/>
              <a:t>wir</a:t>
            </a:r>
            <a:r>
              <a:rPr lang="en-US" dirty="0"/>
              <a:t> auf den </a:t>
            </a:r>
            <a:r>
              <a:rPr lang="en-US" dirty="0" err="1"/>
              <a:t>Plattformen</a:t>
            </a:r>
            <a:r>
              <a:rPr lang="en-US" dirty="0"/>
              <a:t> </a:t>
            </a:r>
            <a:r>
              <a:rPr lang="en-US" dirty="0" err="1"/>
              <a:t>sind</a:t>
            </a:r>
            <a:r>
              <a:rPr lang="en-US" dirty="0"/>
              <a:t>, den </a:t>
            </a:r>
            <a:r>
              <a:rPr lang="en-US" dirty="0" err="1"/>
              <a:t>dann</a:t>
            </a:r>
            <a:r>
              <a:rPr lang="en-US" dirty="0"/>
              <a:t> </a:t>
            </a:r>
            <a:r>
              <a:rPr lang="en-US" dirty="0" err="1"/>
              <a:t>können</a:t>
            </a:r>
            <a:r>
              <a:rPr lang="en-US" dirty="0"/>
              <a:t> </a:t>
            </a:r>
            <a:r>
              <a:rPr lang="en-US" dirty="0" err="1"/>
              <a:t>sie</a:t>
            </a:r>
            <a:r>
              <a:rPr lang="en-US" dirty="0"/>
              <a:t> </a:t>
            </a:r>
            <a:r>
              <a:rPr lang="en-US" dirty="0" err="1"/>
              <a:t>uns</a:t>
            </a:r>
            <a:r>
              <a:rPr lang="en-US" dirty="0"/>
              <a:t> </a:t>
            </a:r>
            <a:r>
              <a:rPr lang="en-US" dirty="0" err="1"/>
              <a:t>mehr</a:t>
            </a:r>
            <a:r>
              <a:rPr lang="en-US" dirty="0"/>
              <a:t> </a:t>
            </a:r>
            <a:r>
              <a:rPr lang="en-US" dirty="0" err="1"/>
              <a:t>werbung</a:t>
            </a:r>
            <a:r>
              <a:rPr lang="en-US" dirty="0"/>
              <a:t> </a:t>
            </a:r>
            <a:r>
              <a:rPr lang="en-US" dirty="0" err="1"/>
              <a:t>anzeigen</a:t>
            </a:r>
            <a:r>
              <a:rPr lang="en-US" dirty="0"/>
              <a:t>, und </a:t>
            </a:r>
            <a:r>
              <a:rPr lang="en-US" dirty="0" err="1"/>
              <a:t>mehr</a:t>
            </a:r>
            <a:r>
              <a:rPr lang="en-US" dirty="0"/>
              <a:t> </a:t>
            </a:r>
            <a:r>
              <a:rPr lang="en-US" dirty="0" err="1"/>
              <a:t>daten</a:t>
            </a:r>
            <a:r>
              <a:rPr lang="en-US" dirty="0"/>
              <a:t> </a:t>
            </a:r>
            <a:r>
              <a:rPr lang="en-US" dirty="0" err="1"/>
              <a:t>über</a:t>
            </a:r>
            <a:r>
              <a:rPr lang="en-US" dirty="0"/>
              <a:t> </a:t>
            </a:r>
            <a:r>
              <a:rPr lang="en-US" dirty="0" err="1"/>
              <a:t>uns</a:t>
            </a:r>
            <a:r>
              <a:rPr lang="en-US" dirty="0"/>
              <a:t> </a:t>
            </a:r>
            <a:r>
              <a:rPr lang="en-US" dirty="0" err="1"/>
              <a:t>sammeln</a:t>
            </a:r>
            <a:r>
              <a:rPr lang="en-US" dirty="0"/>
              <a:t>, die </a:t>
            </a:r>
            <a:r>
              <a:rPr lang="en-US" dirty="0" err="1"/>
              <a:t>wiederum</a:t>
            </a:r>
            <a:r>
              <a:rPr lang="en-US" dirty="0"/>
              <a:t> </a:t>
            </a:r>
            <a:r>
              <a:rPr lang="en-US" dirty="0" err="1"/>
              <a:t>dazu</a:t>
            </a:r>
            <a:r>
              <a:rPr lang="en-US" dirty="0"/>
              <a:t> </a:t>
            </a:r>
            <a:r>
              <a:rPr lang="en-US" dirty="0" err="1"/>
              <a:t>genutzt</a:t>
            </a:r>
            <a:r>
              <a:rPr lang="en-US" dirty="0"/>
              <a:t> warden, die </a:t>
            </a:r>
            <a:r>
              <a:rPr lang="en-US" dirty="0" err="1"/>
              <a:t>werbung</a:t>
            </a:r>
            <a:r>
              <a:rPr lang="en-US" dirty="0"/>
              <a:t> </a:t>
            </a:r>
            <a:r>
              <a:rPr lang="en-US" dirty="0" err="1"/>
              <a:t>zu</a:t>
            </a:r>
            <a:r>
              <a:rPr lang="en-US" dirty="0"/>
              <a:t> </a:t>
            </a:r>
            <a:r>
              <a:rPr lang="en-US" dirty="0" err="1"/>
              <a:t>personalisieren</a:t>
            </a:r>
            <a:r>
              <a:rPr lang="en-US" dirty="0"/>
              <a:t>.</a:t>
            </a:r>
          </a:p>
          <a:p>
            <a:pPr marL="628650" lvl="1" indent="-171450">
              <a:buFont typeface="Arial" panose="020B0604020202020204" pitchFamily="34" charset="0"/>
              <a:buChar char="•"/>
            </a:pPr>
            <a:r>
              <a:rPr lang="en-US" dirty="0"/>
              <a:t>Je </a:t>
            </a:r>
            <a:r>
              <a:rPr lang="en-US" dirty="0" err="1"/>
              <a:t>länger</a:t>
            </a:r>
            <a:r>
              <a:rPr lang="en-US" dirty="0"/>
              <a:t> </a:t>
            </a:r>
            <a:r>
              <a:rPr lang="en-US" dirty="0" err="1"/>
              <a:t>wir</a:t>
            </a:r>
            <a:r>
              <a:rPr lang="en-US" dirty="0"/>
              <a:t> auf den </a:t>
            </a:r>
            <a:r>
              <a:rPr lang="en-US" dirty="0" err="1"/>
              <a:t>Pattformen</a:t>
            </a:r>
            <a:r>
              <a:rPr lang="en-US" dirty="0"/>
              <a:t> </a:t>
            </a:r>
            <a:r>
              <a:rPr lang="en-US" dirty="0" err="1"/>
              <a:t>sind</a:t>
            </a:r>
            <a:r>
              <a:rPr lang="en-US" dirty="0"/>
              <a:t>, </a:t>
            </a:r>
            <a:r>
              <a:rPr lang="en-US" dirty="0" err="1"/>
              <a:t>desto</a:t>
            </a:r>
            <a:r>
              <a:rPr lang="en-US" dirty="0"/>
              <a:t> </a:t>
            </a:r>
            <a:r>
              <a:rPr lang="en-US" dirty="0" err="1"/>
              <a:t>wahrscheinlicher</a:t>
            </a:r>
            <a:r>
              <a:rPr lang="en-US" dirty="0"/>
              <a:t> </a:t>
            </a:r>
            <a:r>
              <a:rPr lang="en-US" dirty="0" err="1"/>
              <a:t>ist</a:t>
            </a:r>
            <a:r>
              <a:rPr lang="en-US" dirty="0"/>
              <a:t> es </a:t>
            </a:r>
            <a:r>
              <a:rPr lang="en-US" dirty="0" err="1"/>
              <a:t>dass</a:t>
            </a:r>
            <a:r>
              <a:rPr lang="en-US" dirty="0"/>
              <a:t> </a:t>
            </a:r>
            <a:r>
              <a:rPr lang="en-US" dirty="0" err="1"/>
              <a:t>wir</a:t>
            </a:r>
            <a:r>
              <a:rPr lang="en-US" dirty="0"/>
              <a:t> den </a:t>
            </a:r>
            <a:r>
              <a:rPr lang="en-US" dirty="0" err="1"/>
              <a:t>Werbungen</a:t>
            </a:r>
            <a:r>
              <a:rPr lang="en-US" dirty="0"/>
              <a:t> </a:t>
            </a:r>
            <a:r>
              <a:rPr lang="en-US" dirty="0" err="1"/>
              <a:t>folgen</a:t>
            </a:r>
            <a:r>
              <a:rPr lang="en-US" dirty="0"/>
              <a:t> und </a:t>
            </a:r>
            <a:r>
              <a:rPr lang="en-US" dirty="0" err="1"/>
              <a:t>vielleicht</a:t>
            </a:r>
            <a:r>
              <a:rPr lang="en-US" dirty="0"/>
              <a:t> </a:t>
            </a:r>
            <a:r>
              <a:rPr lang="en-US" dirty="0" err="1"/>
              <a:t>Produkte</a:t>
            </a:r>
            <a:r>
              <a:rPr lang="en-US" dirty="0"/>
              <a:t> </a:t>
            </a:r>
            <a:r>
              <a:rPr lang="en-US" dirty="0" err="1"/>
              <a:t>kaufen</a:t>
            </a:r>
            <a:r>
              <a:rPr lang="en-US" dirty="0"/>
              <a:t> die </a:t>
            </a:r>
            <a:r>
              <a:rPr lang="en-US" dirty="0" err="1"/>
              <a:t>wir</a:t>
            </a:r>
            <a:r>
              <a:rPr lang="en-US" dirty="0"/>
              <a:t> gar </a:t>
            </a:r>
            <a:r>
              <a:rPr lang="en-US" dirty="0" err="1"/>
              <a:t>nicht</a:t>
            </a:r>
            <a:r>
              <a:rPr lang="en-US" dirty="0"/>
              <a:t> </a:t>
            </a:r>
            <a:r>
              <a:rPr lang="en-US" dirty="0" err="1"/>
              <a:t>unbeding</a:t>
            </a:r>
            <a:r>
              <a:rPr lang="en-US" dirty="0"/>
              <a:t> </a:t>
            </a:r>
            <a:r>
              <a:rPr lang="en-US" dirty="0" err="1"/>
              <a:t>benötigen</a:t>
            </a:r>
            <a:endParaRPr lang="en-US" dirty="0"/>
          </a:p>
          <a:p>
            <a:pPr marL="628650" lvl="1" indent="-171450">
              <a:buFont typeface="Arial" panose="020B0604020202020204" pitchFamily="34" charset="0"/>
              <a:buChar char="•"/>
            </a:pPr>
            <a:r>
              <a:rPr lang="en-US" dirty="0"/>
              <a:t>Das heist, das das </a:t>
            </a:r>
            <a:r>
              <a:rPr lang="en-US" dirty="0" err="1"/>
              <a:t>ganze</a:t>
            </a:r>
            <a:r>
              <a:rPr lang="en-US" dirty="0"/>
              <a:t> System der </a:t>
            </a:r>
            <a:r>
              <a:rPr lang="en-US" dirty="0" err="1"/>
              <a:t>Plattform</a:t>
            </a:r>
            <a:r>
              <a:rPr lang="en-US" dirty="0"/>
              <a:t> von den </a:t>
            </a:r>
            <a:r>
              <a:rPr lang="en-US" dirty="0" err="1"/>
              <a:t>Anreizstrukturen</a:t>
            </a:r>
            <a:r>
              <a:rPr lang="en-US" dirty="0"/>
              <a:t> so </a:t>
            </a:r>
            <a:r>
              <a:rPr lang="en-US" dirty="0" err="1"/>
              <a:t>ausgelegt</a:t>
            </a:r>
            <a:r>
              <a:rPr lang="en-US" dirty="0"/>
              <a:t> </a:t>
            </a:r>
            <a:r>
              <a:rPr lang="en-US" dirty="0" err="1"/>
              <a:t>ist</a:t>
            </a:r>
            <a:r>
              <a:rPr lang="en-US" dirty="0"/>
              <a:t>, </a:t>
            </a:r>
            <a:r>
              <a:rPr lang="en-US" dirty="0" err="1"/>
              <a:t>dass</a:t>
            </a:r>
            <a:r>
              <a:rPr lang="en-US" dirty="0"/>
              <a:t> es </a:t>
            </a:r>
            <a:r>
              <a:rPr lang="en-US" dirty="0" err="1"/>
              <a:t>Emissionen</a:t>
            </a:r>
            <a:r>
              <a:rPr lang="en-US" dirty="0"/>
              <a:t> </a:t>
            </a:r>
            <a:r>
              <a:rPr lang="en-US" dirty="0" err="1"/>
              <a:t>erhöht</a:t>
            </a:r>
            <a:r>
              <a:rPr lang="en-US" dirty="0"/>
              <a:t>, das </a:t>
            </a:r>
            <a:r>
              <a:rPr lang="en-US" dirty="0" err="1"/>
              <a:t>wird</a:t>
            </a:r>
            <a:r>
              <a:rPr lang="en-US" dirty="0"/>
              <a:t> </a:t>
            </a:r>
            <a:r>
              <a:rPr lang="en-US" dirty="0" err="1"/>
              <a:t>aber</a:t>
            </a:r>
            <a:r>
              <a:rPr lang="en-US" dirty="0"/>
              <a:t> </a:t>
            </a:r>
            <a:r>
              <a:rPr lang="en-US" dirty="0" err="1"/>
              <a:t>nirgendwo</a:t>
            </a:r>
            <a:r>
              <a:rPr lang="en-US" dirty="0"/>
              <a:t> </a:t>
            </a:r>
            <a:r>
              <a:rPr lang="en-US" dirty="0" err="1"/>
              <a:t>erwähnt</a:t>
            </a:r>
            <a:r>
              <a:rPr lang="en-US" dirty="0"/>
              <a:t>.</a:t>
            </a:r>
          </a:p>
        </p:txBody>
      </p:sp>
      <p:sp>
        <p:nvSpPr>
          <p:cNvPr id="4" name="Foliennummernplatzhalter 3">
            <a:extLst>
              <a:ext uri="{FF2B5EF4-FFF2-40B4-BE49-F238E27FC236}">
                <a16:creationId xmlns:a16="http://schemas.microsoft.com/office/drawing/2014/main" id="{3C1581B8-E239-C854-26C1-889B6570CA3B}"/>
              </a:ext>
            </a:extLst>
          </p:cNvPr>
          <p:cNvSpPr>
            <a:spLocks noGrp="1"/>
          </p:cNvSpPr>
          <p:nvPr>
            <p:ph type="sldNum" sz="quarter" idx="5"/>
          </p:nvPr>
        </p:nvSpPr>
        <p:spPr/>
        <p:txBody>
          <a:bodyPr/>
          <a:lstStyle/>
          <a:p>
            <a:pPr>
              <a:defRPr/>
            </a:pPr>
            <a:fld id="{52EACC8D-AB67-CC46-8362-770A9B3BA69F}" type="slidenum">
              <a:rPr lang="en-US" altLang="en-US" smtClean="0"/>
              <a:pPr>
                <a:defRPr/>
              </a:pPr>
              <a:t>41</a:t>
            </a:fld>
            <a:endParaRPr lang="en-US" altLang="en-US"/>
          </a:p>
        </p:txBody>
      </p:sp>
    </p:spTree>
    <p:extLst>
      <p:ext uri="{BB962C8B-B14F-4D97-AF65-F5344CB8AC3E}">
        <p14:creationId xmlns:p14="http://schemas.microsoft.com/office/powerpoint/2010/main" val="293068130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F1FB5C-76BE-FC02-E4A0-9F88B755F695}"/>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2C2D9331-2BFC-4925-6C35-BDB4EDF6DF26}"/>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28AE5C5C-2254-B8A9-9E14-C9631E965558}"/>
              </a:ext>
            </a:extLst>
          </p:cNvPr>
          <p:cNvSpPr>
            <a:spLocks noGrp="1"/>
          </p:cNvSpPr>
          <p:nvPr>
            <p:ph type="body" idx="1"/>
          </p:nvPr>
        </p:nvSpPr>
        <p:spPr/>
        <p:txBody>
          <a:bodyPr/>
          <a:lstStyle/>
          <a:p>
            <a:pPr marL="171450" indent="-171450">
              <a:buFont typeface="Arial" panose="020B0604020202020204" pitchFamily="34" charset="0"/>
              <a:buChar char="•"/>
            </a:pPr>
            <a:r>
              <a:rPr lang="en-US" dirty="0"/>
              <a:t>Und </a:t>
            </a:r>
            <a:r>
              <a:rPr lang="en-US" dirty="0" err="1"/>
              <a:t>heute</a:t>
            </a:r>
            <a:r>
              <a:rPr lang="en-US" dirty="0"/>
              <a:t> </a:t>
            </a:r>
            <a:r>
              <a:rPr lang="en-US" dirty="0" err="1"/>
              <a:t>kommt</a:t>
            </a:r>
            <a:r>
              <a:rPr lang="en-US" dirty="0"/>
              <a:t> </a:t>
            </a:r>
            <a:r>
              <a:rPr lang="en-US" dirty="0" err="1"/>
              <a:t>nocht</a:t>
            </a:r>
            <a:r>
              <a:rPr lang="en-US" dirty="0"/>
              <a:t> </a:t>
            </a:r>
            <a:r>
              <a:rPr lang="en-US" dirty="0" err="1"/>
              <a:t>hinzu</a:t>
            </a:r>
            <a:r>
              <a:rPr lang="en-US" dirty="0"/>
              <a:t>, </a:t>
            </a:r>
            <a:r>
              <a:rPr lang="en-US" dirty="0" err="1"/>
              <a:t>dass</a:t>
            </a:r>
            <a:r>
              <a:rPr lang="en-US" dirty="0"/>
              <a:t> die </a:t>
            </a:r>
            <a:r>
              <a:rPr lang="en-US" dirty="0" err="1"/>
              <a:t>Plattformen</a:t>
            </a:r>
            <a:r>
              <a:rPr lang="en-US" dirty="0"/>
              <a:t> </a:t>
            </a:r>
            <a:r>
              <a:rPr lang="en-US" dirty="0" err="1"/>
              <a:t>ganz</a:t>
            </a:r>
            <a:r>
              <a:rPr lang="en-US" dirty="0"/>
              <a:t> </a:t>
            </a:r>
            <a:r>
              <a:rPr lang="en-US" dirty="0" err="1"/>
              <a:t>gezielt</a:t>
            </a:r>
            <a:r>
              <a:rPr lang="en-US" dirty="0"/>
              <a:t> so </a:t>
            </a:r>
            <a:r>
              <a:rPr lang="en-US" dirty="0" err="1"/>
              <a:t>gestaltet</a:t>
            </a:r>
            <a:r>
              <a:rPr lang="en-US" dirty="0"/>
              <a:t> warden, </a:t>
            </a:r>
            <a:r>
              <a:rPr lang="en-US" dirty="0" err="1"/>
              <a:t>dass</a:t>
            </a:r>
            <a:r>
              <a:rPr lang="en-US" dirty="0"/>
              <a:t> </a:t>
            </a:r>
            <a:r>
              <a:rPr lang="en-US" dirty="0" err="1"/>
              <a:t>wir</a:t>
            </a:r>
            <a:r>
              <a:rPr lang="en-US" dirty="0"/>
              <a:t> </a:t>
            </a:r>
            <a:r>
              <a:rPr lang="en-US" dirty="0" err="1"/>
              <a:t>möglichst</a:t>
            </a:r>
            <a:r>
              <a:rPr lang="en-US" dirty="0"/>
              <a:t> </a:t>
            </a:r>
            <a:r>
              <a:rPr lang="en-US" dirty="0" err="1"/>
              <a:t>viel</a:t>
            </a:r>
            <a:r>
              <a:rPr lang="en-US" dirty="0"/>
              <a:t> Zeit auf </a:t>
            </a:r>
            <a:r>
              <a:rPr lang="en-US" dirty="0" err="1"/>
              <a:t>ihnen</a:t>
            </a:r>
            <a:r>
              <a:rPr lang="en-US" dirty="0"/>
              <a:t> </a:t>
            </a:r>
            <a:r>
              <a:rPr lang="en-US" dirty="0" err="1"/>
              <a:t>verbringen</a:t>
            </a:r>
            <a:r>
              <a:rPr lang="en-US" dirty="0"/>
              <a:t> und Dinge tun, die </a:t>
            </a:r>
            <a:r>
              <a:rPr lang="en-US" dirty="0" err="1"/>
              <a:t>wir</a:t>
            </a:r>
            <a:r>
              <a:rPr lang="en-US" dirty="0"/>
              <a:t> </a:t>
            </a:r>
            <a:r>
              <a:rPr lang="en-US" dirty="0" err="1"/>
              <a:t>vielleicht</a:t>
            </a:r>
            <a:r>
              <a:rPr lang="en-US" dirty="0"/>
              <a:t> gar </a:t>
            </a:r>
            <a:r>
              <a:rPr lang="en-US" dirty="0" err="1"/>
              <a:t>nicht</a:t>
            </a:r>
            <a:r>
              <a:rPr lang="en-US" dirty="0"/>
              <a:t> tun </a:t>
            </a:r>
            <a:r>
              <a:rPr lang="en-US" dirty="0" err="1"/>
              <a:t>wollen</a:t>
            </a:r>
            <a:r>
              <a:rPr lang="en-US" dirty="0"/>
              <a:t>.</a:t>
            </a:r>
          </a:p>
          <a:p>
            <a:pPr marL="171450" indent="-171450">
              <a:buFont typeface="Arial" panose="020B0604020202020204" pitchFamily="34" charset="0"/>
              <a:buChar char="•"/>
            </a:pPr>
            <a:r>
              <a:rPr lang="en-US" dirty="0"/>
              <a:t>Addictive Design </a:t>
            </a:r>
            <a:r>
              <a:rPr lang="en-US" dirty="0" err="1"/>
              <a:t>beschreibt</a:t>
            </a:r>
            <a:r>
              <a:rPr lang="en-US" dirty="0"/>
              <a:t> </a:t>
            </a:r>
            <a:r>
              <a:rPr lang="en-US" dirty="0" err="1"/>
              <a:t>Techniken</a:t>
            </a:r>
            <a:r>
              <a:rPr lang="en-US" dirty="0"/>
              <a:t>, die </a:t>
            </a:r>
            <a:r>
              <a:rPr lang="en-US" dirty="0" err="1"/>
              <a:t>darauf</a:t>
            </a:r>
            <a:r>
              <a:rPr lang="en-US" dirty="0"/>
              <a:t> </a:t>
            </a:r>
            <a:r>
              <a:rPr lang="en-US" dirty="0" err="1"/>
              <a:t>abzielen</a:t>
            </a:r>
            <a:r>
              <a:rPr lang="en-US" dirty="0"/>
              <a:t> </a:t>
            </a:r>
            <a:r>
              <a:rPr lang="en-US" dirty="0" err="1"/>
              <a:t>uns</a:t>
            </a:r>
            <a:r>
              <a:rPr lang="en-US" dirty="0"/>
              <a:t> </a:t>
            </a:r>
            <a:r>
              <a:rPr lang="en-US" dirty="0" err="1"/>
              <a:t>zu</a:t>
            </a:r>
            <a:r>
              <a:rPr lang="en-US" dirty="0"/>
              <a:t> </a:t>
            </a:r>
            <a:r>
              <a:rPr lang="en-US" dirty="0" err="1"/>
              <a:t>verlocken</a:t>
            </a:r>
            <a:r>
              <a:rPr lang="en-US" dirty="0"/>
              <a:t> auf </a:t>
            </a:r>
            <a:r>
              <a:rPr lang="en-US" dirty="0" err="1"/>
              <a:t>digitale</a:t>
            </a:r>
            <a:r>
              <a:rPr lang="en-US" dirty="0"/>
              <a:t> </a:t>
            </a:r>
            <a:r>
              <a:rPr lang="en-US" dirty="0" err="1"/>
              <a:t>Plattformen</a:t>
            </a:r>
            <a:r>
              <a:rPr lang="en-US" dirty="0"/>
              <a:t> </a:t>
            </a:r>
            <a:r>
              <a:rPr lang="en-US" dirty="0" err="1"/>
              <a:t>zu</a:t>
            </a:r>
            <a:r>
              <a:rPr lang="en-US" dirty="0"/>
              <a:t> </a:t>
            </a:r>
            <a:r>
              <a:rPr lang="en-US" dirty="0" err="1"/>
              <a:t>gehen</a:t>
            </a:r>
            <a:r>
              <a:rPr lang="en-US" dirty="0"/>
              <a:t> </a:t>
            </a:r>
            <a:r>
              <a:rPr lang="en-US" dirty="0" err="1"/>
              <a:t>bzw</a:t>
            </a:r>
            <a:r>
              <a:rPr lang="en-US" dirty="0"/>
              <a:t>. Lange auf </a:t>
            </a:r>
            <a:r>
              <a:rPr lang="en-US" dirty="0" err="1"/>
              <a:t>ihnen</a:t>
            </a:r>
            <a:r>
              <a:rPr lang="en-US" dirty="0"/>
              <a:t> </a:t>
            </a:r>
            <a:r>
              <a:rPr lang="en-US" dirty="0" err="1"/>
              <a:t>zu</a:t>
            </a:r>
            <a:r>
              <a:rPr lang="en-US" dirty="0"/>
              <a:t> </a:t>
            </a:r>
            <a:r>
              <a:rPr lang="en-US" dirty="0" err="1"/>
              <a:t>bleiben</a:t>
            </a:r>
            <a:r>
              <a:rPr lang="en-US" dirty="0"/>
              <a:t>, </a:t>
            </a:r>
            <a:r>
              <a:rPr lang="en-US" dirty="0" err="1"/>
              <a:t>dazu</a:t>
            </a:r>
            <a:r>
              <a:rPr lang="en-US" dirty="0"/>
              <a:t> </a:t>
            </a:r>
            <a:r>
              <a:rPr lang="en-US" dirty="0" err="1"/>
              <a:t>gehören</a:t>
            </a:r>
            <a:r>
              <a:rPr lang="en-US" dirty="0"/>
              <a:t> </a:t>
            </a:r>
            <a:r>
              <a:rPr lang="en-US" dirty="0" err="1"/>
              <a:t>zum</a:t>
            </a:r>
            <a:r>
              <a:rPr lang="en-US" dirty="0"/>
              <a:t> </a:t>
            </a:r>
            <a:r>
              <a:rPr lang="en-US" dirty="0" err="1"/>
              <a:t>Beispiel</a:t>
            </a:r>
            <a:r>
              <a:rPr lang="en-US" dirty="0"/>
              <a:t> </a:t>
            </a:r>
            <a:r>
              <a:rPr lang="en-US" dirty="0" err="1"/>
              <a:t>niemals</a:t>
            </a:r>
            <a:r>
              <a:rPr lang="en-US" dirty="0"/>
              <a:t> </a:t>
            </a:r>
            <a:r>
              <a:rPr lang="en-US" dirty="0" err="1"/>
              <a:t>Endende</a:t>
            </a:r>
            <a:r>
              <a:rPr lang="en-US" dirty="0"/>
              <a:t> News Feeds, der Like Button, der </a:t>
            </a:r>
            <a:r>
              <a:rPr lang="en-US" dirty="0" err="1"/>
              <a:t>zu</a:t>
            </a:r>
            <a:r>
              <a:rPr lang="en-US" dirty="0"/>
              <a:t> </a:t>
            </a:r>
            <a:r>
              <a:rPr lang="en-US" dirty="0" err="1"/>
              <a:t>einer</a:t>
            </a:r>
            <a:r>
              <a:rPr lang="en-US" dirty="0"/>
              <a:t> </a:t>
            </a:r>
            <a:r>
              <a:rPr lang="en-US" dirty="0" err="1"/>
              <a:t>Ausschüttzung</a:t>
            </a:r>
            <a:r>
              <a:rPr lang="en-US" dirty="0"/>
              <a:t> von </a:t>
            </a:r>
            <a:r>
              <a:rPr lang="en-US" dirty="0" err="1"/>
              <a:t>Glückshormonen</a:t>
            </a:r>
            <a:r>
              <a:rPr lang="en-US" dirty="0"/>
              <a:t> </a:t>
            </a:r>
            <a:r>
              <a:rPr lang="en-US" dirty="0" err="1"/>
              <a:t>bei</a:t>
            </a:r>
            <a:r>
              <a:rPr lang="en-US" dirty="0"/>
              <a:t> </a:t>
            </a:r>
            <a:r>
              <a:rPr lang="en-US" dirty="0" err="1"/>
              <a:t>uns</a:t>
            </a:r>
            <a:r>
              <a:rPr lang="en-US" dirty="0"/>
              <a:t> </a:t>
            </a:r>
            <a:r>
              <a:rPr lang="en-US" dirty="0" err="1"/>
              <a:t>im</a:t>
            </a:r>
            <a:r>
              <a:rPr lang="en-US" dirty="0"/>
              <a:t> </a:t>
            </a:r>
            <a:r>
              <a:rPr lang="en-US" dirty="0" err="1"/>
              <a:t>Hirn</a:t>
            </a:r>
            <a:r>
              <a:rPr lang="en-US" dirty="0"/>
              <a:t> </a:t>
            </a:r>
            <a:r>
              <a:rPr lang="en-US" dirty="0" err="1"/>
              <a:t>führt</a:t>
            </a:r>
            <a:r>
              <a:rPr lang="en-US" dirty="0"/>
              <a:t>.</a:t>
            </a:r>
          </a:p>
          <a:p>
            <a:pPr marL="171450" indent="-171450">
              <a:buFont typeface="Arial" panose="020B0604020202020204" pitchFamily="34" charset="0"/>
              <a:buChar char="•"/>
            </a:pPr>
            <a:r>
              <a:rPr lang="en-US" dirty="0"/>
              <a:t>Dark Patterns, </a:t>
            </a:r>
            <a:r>
              <a:rPr lang="en-US" dirty="0" err="1"/>
              <a:t>sind</a:t>
            </a:r>
            <a:r>
              <a:rPr lang="en-US" dirty="0"/>
              <a:t> </a:t>
            </a:r>
            <a:r>
              <a:rPr lang="en-US" dirty="0" err="1"/>
              <a:t>ähnliche</a:t>
            </a:r>
            <a:r>
              <a:rPr lang="en-US" dirty="0"/>
              <a:t> </a:t>
            </a:r>
            <a:r>
              <a:rPr lang="en-US" dirty="0" err="1"/>
              <a:t>Techniken</a:t>
            </a:r>
            <a:r>
              <a:rPr lang="en-US" dirty="0"/>
              <a:t>, die </a:t>
            </a:r>
            <a:r>
              <a:rPr lang="en-US" dirty="0" err="1"/>
              <a:t>uns</a:t>
            </a:r>
            <a:r>
              <a:rPr lang="en-US" dirty="0"/>
              <a:t> </a:t>
            </a:r>
            <a:r>
              <a:rPr lang="en-US" dirty="0" err="1"/>
              <a:t>manipulieren</a:t>
            </a:r>
            <a:r>
              <a:rPr lang="en-US" dirty="0"/>
              <a:t> </a:t>
            </a:r>
            <a:r>
              <a:rPr lang="en-US" dirty="0" err="1"/>
              <a:t>sollen</a:t>
            </a:r>
            <a:r>
              <a:rPr lang="en-US" dirty="0"/>
              <a:t> dinge </a:t>
            </a:r>
            <a:r>
              <a:rPr lang="en-US" dirty="0" err="1"/>
              <a:t>zu</a:t>
            </a:r>
            <a:r>
              <a:rPr lang="en-US" dirty="0"/>
              <a:t> tun, die </a:t>
            </a:r>
            <a:r>
              <a:rPr lang="en-US" dirty="0" err="1"/>
              <a:t>wir</a:t>
            </a:r>
            <a:r>
              <a:rPr lang="en-US" dirty="0"/>
              <a:t> </a:t>
            </a:r>
            <a:r>
              <a:rPr lang="en-US" dirty="0" err="1"/>
              <a:t>eigentlich</a:t>
            </a:r>
            <a:r>
              <a:rPr lang="en-US" dirty="0"/>
              <a:t> gar </a:t>
            </a:r>
            <a:r>
              <a:rPr lang="en-US" dirty="0" err="1"/>
              <a:t>nicht</a:t>
            </a:r>
            <a:r>
              <a:rPr lang="en-US" dirty="0"/>
              <a:t> tun </a:t>
            </a:r>
            <a:r>
              <a:rPr lang="en-US" dirty="0" err="1"/>
              <a:t>wollen</a:t>
            </a:r>
            <a:r>
              <a:rPr lang="en-US" dirty="0"/>
              <a:t>.</a:t>
            </a:r>
          </a:p>
          <a:p>
            <a:pPr marL="171450" indent="-171450">
              <a:buFont typeface="Arial" panose="020B0604020202020204" pitchFamily="34" charset="0"/>
              <a:buChar char="•"/>
            </a:pPr>
            <a:r>
              <a:rPr lang="en-US" dirty="0"/>
              <a:t>Und </a:t>
            </a:r>
            <a:r>
              <a:rPr lang="en-US" dirty="0" err="1"/>
              <a:t>diese</a:t>
            </a:r>
            <a:r>
              <a:rPr lang="en-US" dirty="0"/>
              <a:t> </a:t>
            </a:r>
            <a:r>
              <a:rPr lang="en-US" dirty="0" err="1"/>
              <a:t>Techniken</a:t>
            </a:r>
            <a:r>
              <a:rPr lang="en-US" dirty="0"/>
              <a:t> </a:t>
            </a:r>
            <a:r>
              <a:rPr lang="en-US" dirty="0" err="1"/>
              <a:t>beruhen</a:t>
            </a:r>
            <a:r>
              <a:rPr lang="en-US" dirty="0"/>
              <a:t> auf </a:t>
            </a:r>
            <a:r>
              <a:rPr lang="en-US" dirty="0" err="1"/>
              <a:t>ausgeklügelten</a:t>
            </a:r>
            <a:r>
              <a:rPr lang="en-US" dirty="0"/>
              <a:t> </a:t>
            </a:r>
            <a:r>
              <a:rPr lang="en-US" dirty="0" err="1"/>
              <a:t>sozial-psychologische</a:t>
            </a:r>
            <a:r>
              <a:rPr lang="en-US" dirty="0"/>
              <a:t> </a:t>
            </a:r>
            <a:r>
              <a:rPr lang="en-US" dirty="0" err="1"/>
              <a:t>Manipulationsmechanismen</a:t>
            </a:r>
            <a:r>
              <a:rPr lang="en-US" dirty="0"/>
              <a:t> und </a:t>
            </a:r>
            <a:r>
              <a:rPr lang="en-US" dirty="0" err="1"/>
              <a:t>zielen</a:t>
            </a:r>
            <a:r>
              <a:rPr lang="en-US" dirty="0"/>
              <a:t> </a:t>
            </a:r>
            <a:r>
              <a:rPr lang="en-US" dirty="0" err="1"/>
              <a:t>darauf</a:t>
            </a:r>
            <a:r>
              <a:rPr lang="en-US" dirty="0"/>
              <a:t> ab digitalin und am Ende </a:t>
            </a:r>
            <a:r>
              <a:rPr lang="en-US" dirty="0" err="1"/>
              <a:t>auch</a:t>
            </a:r>
            <a:r>
              <a:rPr lang="en-US" dirty="0"/>
              <a:t> </a:t>
            </a:r>
            <a:r>
              <a:rPr lang="en-US" dirty="0" err="1"/>
              <a:t>physischen</a:t>
            </a:r>
            <a:r>
              <a:rPr lang="en-US" dirty="0"/>
              <a:t> </a:t>
            </a:r>
            <a:r>
              <a:rPr lang="en-US" dirty="0" err="1"/>
              <a:t>Konsum</a:t>
            </a:r>
            <a:r>
              <a:rPr lang="en-US" dirty="0"/>
              <a:t>, und </a:t>
            </a:r>
            <a:r>
              <a:rPr lang="en-US" dirty="0" err="1"/>
              <a:t>damit</a:t>
            </a:r>
            <a:r>
              <a:rPr lang="en-US" dirty="0"/>
              <a:t> </a:t>
            </a:r>
            <a:r>
              <a:rPr lang="en-US" dirty="0" err="1"/>
              <a:t>auch</a:t>
            </a:r>
            <a:r>
              <a:rPr lang="en-US" dirty="0"/>
              <a:t> </a:t>
            </a:r>
            <a:r>
              <a:rPr lang="en-US" dirty="0" err="1"/>
              <a:t>Emissionen</a:t>
            </a:r>
            <a:r>
              <a:rPr lang="en-US" dirty="0"/>
              <a:t> </a:t>
            </a:r>
            <a:r>
              <a:rPr lang="en-US" dirty="0" err="1"/>
              <a:t>zu</a:t>
            </a:r>
            <a:r>
              <a:rPr lang="en-US" dirty="0"/>
              <a:t> </a:t>
            </a:r>
            <a:r>
              <a:rPr lang="en-US" dirty="0" err="1"/>
              <a:t>erhöhen</a:t>
            </a:r>
            <a:r>
              <a:rPr lang="en-US" dirty="0"/>
              <a:t>.</a:t>
            </a:r>
          </a:p>
          <a:p>
            <a:pPr marL="171450" indent="-171450">
              <a:buFont typeface="Arial" panose="020B0604020202020204" pitchFamily="34" charset="0"/>
              <a:buChar char="•"/>
            </a:pPr>
            <a:r>
              <a:rPr lang="en-US" dirty="0"/>
              <a:t>Nun </a:t>
            </a:r>
            <a:r>
              <a:rPr lang="en-US" dirty="0" err="1"/>
              <a:t>kann</a:t>
            </a:r>
            <a:r>
              <a:rPr lang="en-US" dirty="0"/>
              <a:t> man </a:t>
            </a:r>
            <a:r>
              <a:rPr lang="en-US" dirty="0" err="1"/>
              <a:t>sagen</a:t>
            </a:r>
            <a:r>
              <a:rPr lang="en-US" dirty="0"/>
              <a:t>, </a:t>
            </a:r>
            <a:r>
              <a:rPr lang="en-US" dirty="0" err="1"/>
              <a:t>Werbung</a:t>
            </a:r>
            <a:r>
              <a:rPr lang="en-US" dirty="0"/>
              <a:t> etc. gab es </a:t>
            </a:r>
            <a:r>
              <a:rPr lang="en-US" dirty="0" err="1"/>
              <a:t>schon</a:t>
            </a:r>
            <a:r>
              <a:rPr lang="en-US" dirty="0"/>
              <a:t> </a:t>
            </a:r>
            <a:r>
              <a:rPr lang="en-US" dirty="0" err="1"/>
              <a:t>immer</a:t>
            </a:r>
            <a:r>
              <a:rPr lang="en-US" dirty="0"/>
              <a:t>, </a:t>
            </a:r>
            <a:r>
              <a:rPr lang="en-US" dirty="0" err="1"/>
              <a:t>aber</a:t>
            </a:r>
            <a:r>
              <a:rPr lang="en-US" dirty="0"/>
              <a:t> in der </a:t>
            </a:r>
            <a:r>
              <a:rPr lang="en-US" dirty="0" err="1"/>
              <a:t>digitalel</a:t>
            </a:r>
            <a:r>
              <a:rPr lang="en-US" dirty="0"/>
              <a:t> Welt </a:t>
            </a:r>
            <a:r>
              <a:rPr lang="en-US" dirty="0" err="1"/>
              <a:t>ist</a:t>
            </a:r>
            <a:r>
              <a:rPr lang="en-US" dirty="0"/>
              <a:t> </a:t>
            </a:r>
            <a:r>
              <a:rPr lang="en-US" dirty="0" err="1"/>
              <a:t>sie</a:t>
            </a:r>
            <a:r>
              <a:rPr lang="en-US" dirty="0"/>
              <a:t> so </a:t>
            </a:r>
            <a:r>
              <a:rPr lang="en-US" dirty="0" err="1"/>
              <a:t>spezifische</a:t>
            </a:r>
            <a:r>
              <a:rPr lang="en-US" dirty="0"/>
              <a:t> auf </a:t>
            </a:r>
            <a:r>
              <a:rPr lang="en-US" dirty="0" err="1"/>
              <a:t>unsere</a:t>
            </a:r>
            <a:r>
              <a:rPr lang="en-US" dirty="0"/>
              <a:t> </a:t>
            </a:r>
            <a:r>
              <a:rPr lang="en-US" dirty="0" err="1"/>
              <a:t>individuellen</a:t>
            </a:r>
            <a:r>
              <a:rPr lang="en-US" dirty="0"/>
              <a:t> </a:t>
            </a:r>
            <a:r>
              <a:rPr lang="en-US" dirty="0" err="1"/>
              <a:t>Bedürfnisse</a:t>
            </a:r>
            <a:r>
              <a:rPr lang="en-US" dirty="0"/>
              <a:t> </a:t>
            </a:r>
            <a:r>
              <a:rPr lang="en-US" dirty="0" err="1"/>
              <a:t>zugeschnitten</a:t>
            </a:r>
            <a:r>
              <a:rPr lang="en-US" dirty="0"/>
              <a:t> und </a:t>
            </a:r>
            <a:r>
              <a:rPr lang="en-US" dirty="0" err="1"/>
              <a:t>versucht</a:t>
            </a:r>
            <a:r>
              <a:rPr lang="en-US" dirty="0"/>
              <a:t> </a:t>
            </a:r>
            <a:r>
              <a:rPr lang="en-US" dirty="0" err="1"/>
              <a:t>uns</a:t>
            </a:r>
            <a:r>
              <a:rPr lang="en-US" dirty="0"/>
              <a:t> </a:t>
            </a:r>
            <a:r>
              <a:rPr lang="en-US" dirty="0" err="1"/>
              <a:t>zu</a:t>
            </a:r>
            <a:r>
              <a:rPr lang="en-US" dirty="0"/>
              <a:t> </a:t>
            </a:r>
            <a:r>
              <a:rPr lang="en-US" dirty="0" err="1"/>
              <a:t>manipulieren</a:t>
            </a:r>
            <a:r>
              <a:rPr lang="en-US" dirty="0"/>
              <a:t>, so </a:t>
            </a:r>
            <a:r>
              <a:rPr lang="en-US" dirty="0" err="1"/>
              <a:t>dass</a:t>
            </a:r>
            <a:r>
              <a:rPr lang="en-US" dirty="0"/>
              <a:t> </a:t>
            </a:r>
            <a:r>
              <a:rPr lang="en-US" dirty="0" err="1"/>
              <a:t>aus</a:t>
            </a:r>
            <a:r>
              <a:rPr lang="en-US" dirty="0"/>
              <a:t> </a:t>
            </a:r>
            <a:r>
              <a:rPr lang="en-US" dirty="0" err="1"/>
              <a:t>meiner</a:t>
            </a:r>
            <a:r>
              <a:rPr lang="en-US" dirty="0"/>
              <a:t> Sicht </a:t>
            </a:r>
            <a:r>
              <a:rPr lang="en-US" dirty="0" err="1"/>
              <a:t>damit</a:t>
            </a:r>
            <a:r>
              <a:rPr lang="en-US" dirty="0"/>
              <a:t> </a:t>
            </a:r>
            <a:r>
              <a:rPr lang="en-US" dirty="0" err="1"/>
              <a:t>eine</a:t>
            </a:r>
            <a:r>
              <a:rPr lang="en-US" dirty="0"/>
              <a:t> </a:t>
            </a:r>
            <a:r>
              <a:rPr lang="en-US" dirty="0" err="1"/>
              <a:t>Grenze</a:t>
            </a:r>
            <a:r>
              <a:rPr lang="en-US" dirty="0"/>
              <a:t> </a:t>
            </a:r>
            <a:r>
              <a:rPr lang="en-US" dirty="0" err="1"/>
              <a:t>überschritten</a:t>
            </a:r>
            <a:r>
              <a:rPr lang="en-US" dirty="0"/>
              <a:t> </a:t>
            </a:r>
            <a:r>
              <a:rPr lang="en-US" dirty="0" err="1"/>
              <a:t>ist</a:t>
            </a:r>
            <a:r>
              <a:rPr lang="en-US" dirty="0"/>
              <a:t>.</a:t>
            </a:r>
          </a:p>
        </p:txBody>
      </p:sp>
      <p:sp>
        <p:nvSpPr>
          <p:cNvPr id="4" name="Foliennummernplatzhalter 3">
            <a:extLst>
              <a:ext uri="{FF2B5EF4-FFF2-40B4-BE49-F238E27FC236}">
                <a16:creationId xmlns:a16="http://schemas.microsoft.com/office/drawing/2014/main" id="{F72113AB-7037-FC0E-FFD5-609B53178F56}"/>
              </a:ext>
            </a:extLst>
          </p:cNvPr>
          <p:cNvSpPr>
            <a:spLocks noGrp="1"/>
          </p:cNvSpPr>
          <p:nvPr>
            <p:ph type="sldNum" sz="quarter" idx="5"/>
          </p:nvPr>
        </p:nvSpPr>
        <p:spPr/>
        <p:txBody>
          <a:bodyPr/>
          <a:lstStyle/>
          <a:p>
            <a:pPr>
              <a:defRPr/>
            </a:pPr>
            <a:fld id="{52EACC8D-AB67-CC46-8362-770A9B3BA69F}" type="slidenum">
              <a:rPr lang="en-US" altLang="en-US" smtClean="0"/>
              <a:pPr>
                <a:defRPr/>
              </a:pPr>
              <a:t>42</a:t>
            </a:fld>
            <a:endParaRPr lang="en-US" altLang="en-US"/>
          </a:p>
        </p:txBody>
      </p:sp>
    </p:spTree>
    <p:extLst>
      <p:ext uri="{BB962C8B-B14F-4D97-AF65-F5344CB8AC3E}">
        <p14:creationId xmlns:p14="http://schemas.microsoft.com/office/powerpoint/2010/main" val="365096810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t>https://</a:t>
            </a:r>
            <a:r>
              <a:rPr lang="de-CH" dirty="0" err="1"/>
              <a:t>teague.com</a:t>
            </a:r>
            <a:r>
              <a:rPr lang="de-CH" dirty="0"/>
              <a:t>/</a:t>
            </a:r>
            <a:r>
              <a:rPr lang="de-CH" dirty="0" err="1"/>
              <a:t>work</a:t>
            </a:r>
            <a:r>
              <a:rPr lang="de-CH" dirty="0"/>
              <a:t>/</a:t>
            </a:r>
            <a:r>
              <a:rPr lang="de-CH" dirty="0" err="1"/>
              <a:t>autonomous</a:t>
            </a:r>
            <a:r>
              <a:rPr lang="de-CH" dirty="0"/>
              <a:t>-school-bus</a:t>
            </a:r>
          </a:p>
          <a:p>
            <a:r>
              <a:rPr lang="de-CH" dirty="0"/>
              <a:t>https://</a:t>
            </a:r>
            <a:r>
              <a:rPr lang="de-CH" dirty="0" err="1"/>
              <a:t>www.wired.com</a:t>
            </a:r>
            <a:r>
              <a:rPr lang="de-CH" dirty="0"/>
              <a:t>/</a:t>
            </a:r>
            <a:r>
              <a:rPr lang="de-CH" dirty="0" err="1"/>
              <a:t>story</a:t>
            </a:r>
            <a:r>
              <a:rPr lang="de-CH" dirty="0"/>
              <a:t>/</a:t>
            </a:r>
            <a:r>
              <a:rPr lang="de-CH" dirty="0" err="1"/>
              <a:t>self</a:t>
            </a:r>
            <a:r>
              <a:rPr lang="de-CH" dirty="0"/>
              <a:t>-</a:t>
            </a:r>
            <a:r>
              <a:rPr lang="de-CH" dirty="0" err="1"/>
              <a:t>driving</a:t>
            </a:r>
            <a:r>
              <a:rPr lang="de-CH" dirty="0"/>
              <a:t>-school-bus/</a:t>
            </a:r>
          </a:p>
          <a:p>
            <a:endParaRPr lang="de-CH" dirty="0"/>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44</a:t>
            </a:fld>
            <a:endParaRPr lang="en-US" altLang="en-US"/>
          </a:p>
        </p:txBody>
      </p:sp>
    </p:spTree>
    <p:extLst>
      <p:ext uri="{BB962C8B-B14F-4D97-AF65-F5344CB8AC3E}">
        <p14:creationId xmlns:p14="http://schemas.microsoft.com/office/powerpoint/2010/main" val="137846866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de-CH" b="0" dirty="0"/>
              <a:t>Für die Digitalisierung bedeutet das auch, dass wir nicht einfach drauf los digitalisieren sollten.</a:t>
            </a:r>
          </a:p>
          <a:p>
            <a:pPr marL="171450" indent="-171450">
              <a:buFont typeface="Arial" panose="020B0604020202020204" pitchFamily="34" charset="0"/>
              <a:buChar char="•"/>
            </a:pPr>
            <a:r>
              <a:rPr lang="de-CH" b="0" dirty="0"/>
              <a:t>Leider hat sich die Digitalisierung in den letzten Jahren etwas zum Selbstzweck entwickelt, wir machen </a:t>
            </a:r>
            <a:r>
              <a:rPr lang="de-CH" b="0" dirty="0" err="1"/>
              <a:t>digitalisierung</a:t>
            </a:r>
            <a:r>
              <a:rPr lang="de-CH" b="0" dirty="0"/>
              <a:t> um der </a:t>
            </a:r>
            <a:r>
              <a:rPr lang="de-CH" b="0" dirty="0" err="1"/>
              <a:t>digitalisierung</a:t>
            </a:r>
            <a:r>
              <a:rPr lang="de-CH" b="0" dirty="0"/>
              <a:t> willen, und weil sich damit natürlich auch viel </a:t>
            </a:r>
            <a:r>
              <a:rPr lang="de-CH" b="0" dirty="0" err="1"/>
              <a:t>geld</a:t>
            </a:r>
            <a:r>
              <a:rPr lang="de-CH" b="0" dirty="0"/>
              <a:t> verdienen lässt.</a:t>
            </a:r>
          </a:p>
          <a:p>
            <a:pPr marL="171450" indent="-171450">
              <a:buFont typeface="Arial" panose="020B0604020202020204" pitchFamily="34" charset="0"/>
              <a:buChar char="•"/>
            </a:pPr>
            <a:r>
              <a:rPr lang="de-CH" b="0" dirty="0"/>
              <a:t>Wenn wir aber wirkliche eine nachhaltige Digitalisierung wollen, dann muss die </a:t>
            </a:r>
            <a:r>
              <a:rPr lang="de-CH" b="0" dirty="0" err="1"/>
              <a:t>digitalisierung</a:t>
            </a:r>
            <a:r>
              <a:rPr lang="de-CH" b="0" dirty="0"/>
              <a:t> an klaren </a:t>
            </a:r>
            <a:r>
              <a:rPr lang="de-CH" b="0" dirty="0" err="1"/>
              <a:t>kriterien</a:t>
            </a:r>
            <a:r>
              <a:rPr lang="de-CH" b="0" dirty="0"/>
              <a:t> ausgerichtet werden und dies </a:t>
            </a:r>
            <a:r>
              <a:rPr lang="de-CH" b="0" dirty="0" err="1"/>
              <a:t>begintt</a:t>
            </a:r>
            <a:r>
              <a:rPr lang="de-CH" b="0" dirty="0"/>
              <a:t> mit der frage: Was muss sich verändern, dass wir unsere </a:t>
            </a:r>
            <a:r>
              <a:rPr lang="de-CH" b="0" dirty="0" err="1"/>
              <a:t>nachhaltigszeile</a:t>
            </a:r>
            <a:r>
              <a:rPr lang="de-CH" b="0" dirty="0"/>
              <a:t> erreichen. Und erst dann stellt man die Frage wie kann ich digitale </a:t>
            </a:r>
            <a:r>
              <a:rPr lang="de-CH" b="0" dirty="0" err="1"/>
              <a:t>technik</a:t>
            </a:r>
            <a:r>
              <a:rPr lang="de-CH" b="0" dirty="0"/>
              <a:t> nutzen um diesen </a:t>
            </a:r>
            <a:r>
              <a:rPr lang="de-CH" b="0" dirty="0" err="1"/>
              <a:t>wandel</a:t>
            </a:r>
            <a:r>
              <a:rPr lang="de-CH" b="0" dirty="0"/>
              <a:t> herbeizuführen.</a:t>
            </a:r>
          </a:p>
          <a:p>
            <a:pPr marL="171450" indent="-171450">
              <a:buFont typeface="Arial" panose="020B0604020202020204" pitchFamily="34" charset="0"/>
              <a:buChar char="•"/>
            </a:pPr>
            <a:r>
              <a:rPr lang="de-CH" b="0" dirty="0"/>
              <a:t>Dann würde </a:t>
            </a:r>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46</a:t>
            </a:fld>
            <a:endParaRPr lang="en-US" altLang="en-US"/>
          </a:p>
        </p:txBody>
      </p:sp>
    </p:spTree>
    <p:extLst>
      <p:ext uri="{BB962C8B-B14F-4D97-AF65-F5344CB8AC3E}">
        <p14:creationId xmlns:p14="http://schemas.microsoft.com/office/powerpoint/2010/main" val="160576515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a:t>Herzlichen Dank für ihre Aufmerksamkeit</a:t>
            </a:r>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47</a:t>
            </a:fld>
            <a:endParaRPr lang="en-US" altLang="en-US"/>
          </a:p>
        </p:txBody>
      </p:sp>
    </p:spTree>
    <p:extLst>
      <p:ext uri="{BB962C8B-B14F-4D97-AF65-F5344CB8AC3E}">
        <p14:creationId xmlns:p14="http://schemas.microsoft.com/office/powerpoint/2010/main" val="307131652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800" dirty="0"/>
              <a:t>- Lange Zeit: Digitalisierung als DIE Lösungsstrategie</a:t>
            </a:r>
          </a:p>
        </p:txBody>
      </p:sp>
      <p:sp>
        <p:nvSpPr>
          <p:cNvPr id="4" name="Foliennummernplatzhalter 3"/>
          <p:cNvSpPr>
            <a:spLocks noGrp="1"/>
          </p:cNvSpPr>
          <p:nvPr>
            <p:ph type="sldNum" sz="quarter" idx="5"/>
          </p:nvPr>
        </p:nvSpPr>
        <p:spPr/>
        <p:txBody>
          <a:bodyPr/>
          <a:lstStyle/>
          <a:p>
            <a:fld id="{D6D0FC59-6275-BA4C-839B-22FE6916E9E2}" type="slidenum">
              <a:rPr lang="de-DE" smtClean="0"/>
              <a:t>49</a:t>
            </a:fld>
            <a:endParaRPr lang="de-DE"/>
          </a:p>
        </p:txBody>
      </p:sp>
    </p:spTree>
    <p:extLst>
      <p:ext uri="{BB962C8B-B14F-4D97-AF65-F5344CB8AC3E}">
        <p14:creationId xmlns:p14="http://schemas.microsoft.com/office/powerpoint/2010/main" val="161169309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CC87D7-0434-B098-CA02-6FD2FFA49996}"/>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AAF6573-EA2B-467B-7065-73CE054AEE09}"/>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89A352C6-2DC4-D051-78DD-C36D29480239}"/>
              </a:ext>
            </a:extLst>
          </p:cNvPr>
          <p:cNvSpPr>
            <a:spLocks noGrp="1"/>
          </p:cNvSpPr>
          <p:nvPr>
            <p:ph type="body" idx="1"/>
          </p:nvPr>
        </p:nvSpPr>
        <p:spPr/>
        <p:txBody>
          <a:bodyPr/>
          <a:lstStyle/>
          <a:p>
            <a:endParaRPr lang="de-DE" sz="1400" dirty="0"/>
          </a:p>
        </p:txBody>
      </p:sp>
      <p:sp>
        <p:nvSpPr>
          <p:cNvPr id="4" name="Foliennummernplatzhalter 3">
            <a:extLst>
              <a:ext uri="{FF2B5EF4-FFF2-40B4-BE49-F238E27FC236}">
                <a16:creationId xmlns:a16="http://schemas.microsoft.com/office/drawing/2014/main" id="{9452699E-57AD-6A10-63EB-55F120D85782}"/>
              </a:ext>
            </a:extLst>
          </p:cNvPr>
          <p:cNvSpPr>
            <a:spLocks noGrp="1"/>
          </p:cNvSpPr>
          <p:nvPr>
            <p:ph type="sldNum" sz="quarter" idx="5"/>
          </p:nvPr>
        </p:nvSpPr>
        <p:spPr/>
        <p:txBody>
          <a:bodyPr/>
          <a:lstStyle/>
          <a:p>
            <a:fld id="{D6D0FC59-6275-BA4C-839B-22FE6916E9E2}" type="slidenum">
              <a:rPr lang="de-DE" smtClean="0"/>
              <a:t>51</a:t>
            </a:fld>
            <a:endParaRPr lang="de-DE"/>
          </a:p>
        </p:txBody>
      </p:sp>
    </p:spTree>
    <p:extLst>
      <p:ext uri="{BB962C8B-B14F-4D97-AF65-F5344CB8AC3E}">
        <p14:creationId xmlns:p14="http://schemas.microsoft.com/office/powerpoint/2010/main" val="46180516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505FDB-2B0D-0C43-0071-08B943A81D12}"/>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B7AAA1C9-96AB-720A-6DFB-5D8C942B3477}"/>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A22834B5-1C07-10C9-354F-9AEEA355CA24}"/>
              </a:ext>
            </a:extLst>
          </p:cNvPr>
          <p:cNvSpPr>
            <a:spLocks noGrp="1"/>
          </p:cNvSpPr>
          <p:nvPr>
            <p:ph type="body" idx="1"/>
          </p:nvPr>
        </p:nvSpPr>
        <p:spPr/>
        <p:txBody>
          <a:bodyPr/>
          <a:lstStyle/>
          <a:p>
            <a:pPr lvl="2"/>
            <a:endParaRPr lang="de-CH" sz="1400" dirty="0"/>
          </a:p>
          <a:p>
            <a:pPr lvl="2" indent="-868363"/>
            <a:r>
              <a:rPr lang="de-CH" sz="1600" dirty="0"/>
              <a:t>Ebenen des digitalen Wandels</a:t>
            </a:r>
          </a:p>
          <a:p>
            <a:pPr lvl="2" indent="-868363"/>
            <a:r>
              <a:rPr lang="de-CH" sz="1600" dirty="0"/>
              <a:t>- </a:t>
            </a:r>
          </a:p>
        </p:txBody>
      </p:sp>
      <p:sp>
        <p:nvSpPr>
          <p:cNvPr id="4" name="Foliennummernplatzhalter 3">
            <a:extLst>
              <a:ext uri="{FF2B5EF4-FFF2-40B4-BE49-F238E27FC236}">
                <a16:creationId xmlns:a16="http://schemas.microsoft.com/office/drawing/2014/main" id="{F3B6A6D2-F7A1-63CE-8630-230F0A99F61D}"/>
              </a:ext>
            </a:extLst>
          </p:cNvPr>
          <p:cNvSpPr>
            <a:spLocks noGrp="1"/>
          </p:cNvSpPr>
          <p:nvPr>
            <p:ph type="sldNum" sz="quarter" idx="5"/>
          </p:nvPr>
        </p:nvSpPr>
        <p:spPr/>
        <p:txBody>
          <a:bodyPr/>
          <a:lstStyle/>
          <a:p>
            <a:fld id="{D6D0FC59-6275-BA4C-839B-22FE6916E9E2}" type="slidenum">
              <a:rPr lang="de-DE" smtClean="0"/>
              <a:t>52</a:t>
            </a:fld>
            <a:endParaRPr lang="de-DE"/>
          </a:p>
        </p:txBody>
      </p:sp>
    </p:spTree>
    <p:extLst>
      <p:ext uri="{BB962C8B-B14F-4D97-AF65-F5344CB8AC3E}">
        <p14:creationId xmlns:p14="http://schemas.microsoft.com/office/powerpoint/2010/main" val="14212066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en-US" dirty="0"/>
              <a:t>Und das </a:t>
            </a:r>
            <a:r>
              <a:rPr lang="en-US" dirty="0" err="1"/>
              <a:t>genau</a:t>
            </a:r>
            <a:r>
              <a:rPr lang="en-US" dirty="0"/>
              <a:t> </a:t>
            </a:r>
            <a:r>
              <a:rPr lang="en-US" dirty="0" err="1"/>
              <a:t>versuchen</a:t>
            </a:r>
            <a:r>
              <a:rPr lang="en-US" dirty="0"/>
              <a:t> </a:t>
            </a:r>
            <a:r>
              <a:rPr lang="en-US" dirty="0" err="1"/>
              <a:t>wir</a:t>
            </a:r>
            <a:r>
              <a:rPr lang="en-US" dirty="0"/>
              <a:t> in </a:t>
            </a:r>
            <a:r>
              <a:rPr lang="en-US" dirty="0" err="1"/>
              <a:t>unserer</a:t>
            </a:r>
            <a:r>
              <a:rPr lang="en-US" dirty="0"/>
              <a:t> </a:t>
            </a:r>
            <a:r>
              <a:rPr lang="en-US" dirty="0" err="1"/>
              <a:t>Forschung</a:t>
            </a:r>
            <a:r>
              <a:rPr lang="en-US" dirty="0"/>
              <a:t> </a:t>
            </a:r>
            <a:r>
              <a:rPr lang="en-US" dirty="0" err="1"/>
              <a:t>zu</a:t>
            </a:r>
            <a:r>
              <a:rPr lang="en-US" dirty="0"/>
              <a:t> verstehen</a:t>
            </a:r>
          </a:p>
          <a:p>
            <a:pPr marL="171450" indent="-171450">
              <a:buFont typeface="Arial" panose="020B0604020202020204" pitchFamily="34" charset="0"/>
              <a:buChar char="•"/>
            </a:pPr>
            <a:r>
              <a:rPr lang="en-US" dirty="0"/>
              <a:t>Und </a:t>
            </a:r>
            <a:r>
              <a:rPr lang="en-US" dirty="0" err="1"/>
              <a:t>dabei</a:t>
            </a:r>
            <a:r>
              <a:rPr lang="en-US" dirty="0"/>
              <a:t> </a:t>
            </a:r>
            <a:r>
              <a:rPr lang="en-US" dirty="0" err="1"/>
              <a:t>unterscheiden</a:t>
            </a:r>
            <a:r>
              <a:rPr lang="en-US" dirty="0"/>
              <a:t> </a:t>
            </a:r>
            <a:r>
              <a:rPr lang="en-US" dirty="0" err="1"/>
              <a:t>wir</a:t>
            </a:r>
            <a:r>
              <a:rPr lang="en-US" dirty="0"/>
              <a:t> 2 </a:t>
            </a:r>
            <a:r>
              <a:rPr lang="en-US" dirty="0" err="1"/>
              <a:t>Effekte</a:t>
            </a:r>
            <a:endParaRPr lang="en-US" dirty="0"/>
          </a:p>
          <a:p>
            <a:pPr marL="628650" lvl="1" indent="-171450">
              <a:buFont typeface="Arial" panose="020B0604020202020204" pitchFamily="34" charset="0"/>
              <a:buChar char="•"/>
            </a:pPr>
            <a:r>
              <a:rPr lang="en-US" dirty="0"/>
              <a:t>Den </a:t>
            </a:r>
            <a:r>
              <a:rPr lang="en-US" dirty="0" err="1"/>
              <a:t>Fussabdruck</a:t>
            </a:r>
            <a:r>
              <a:rPr lang="en-US" dirty="0"/>
              <a:t> der </a:t>
            </a:r>
            <a:r>
              <a:rPr lang="en-US" dirty="0" err="1"/>
              <a:t>Digitalisierung</a:t>
            </a:r>
            <a:r>
              <a:rPr lang="en-US" dirty="0"/>
              <a:t> und den </a:t>
            </a:r>
            <a:r>
              <a:rPr lang="en-US" dirty="0" err="1"/>
              <a:t>Handabdruck</a:t>
            </a:r>
            <a:r>
              <a:rPr lang="en-US" dirty="0"/>
              <a:t> der </a:t>
            </a:r>
            <a:r>
              <a:rPr lang="en-US" dirty="0" err="1"/>
              <a:t>Digitalisierung</a:t>
            </a:r>
            <a:endParaRPr lang="en-US" dirty="0"/>
          </a:p>
          <a:p>
            <a:pPr marL="628650" lvl="1" indent="-171450">
              <a:buFont typeface="Arial" panose="020B0604020202020204" pitchFamily="34" charset="0"/>
              <a:buChar char="•"/>
            </a:pPr>
            <a:r>
              <a:rPr lang="en-US" dirty="0"/>
              <a:t>Ich</a:t>
            </a:r>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5</a:t>
            </a:fld>
            <a:endParaRPr lang="en-US" altLang="en-US"/>
          </a:p>
        </p:txBody>
      </p:sp>
    </p:spTree>
    <p:extLst>
      <p:ext uri="{BB962C8B-B14F-4D97-AF65-F5344CB8AC3E}">
        <p14:creationId xmlns:p14="http://schemas.microsoft.com/office/powerpoint/2010/main" val="253931011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19EB30-F7F5-75C0-09EE-2512969EF598}"/>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CD5F5203-8B1C-C4F8-4E33-47FD1064DA20}"/>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45200E90-342D-7A3B-7748-A573D0CB95E5}"/>
              </a:ext>
            </a:extLst>
          </p:cNvPr>
          <p:cNvSpPr>
            <a:spLocks noGrp="1"/>
          </p:cNvSpPr>
          <p:nvPr>
            <p:ph type="body" idx="1"/>
          </p:nvPr>
        </p:nvSpPr>
        <p:spPr/>
        <p:txBody>
          <a:bodyPr/>
          <a:lstStyle/>
          <a:p>
            <a:pPr lvl="2"/>
            <a:r>
              <a:rPr lang="de-CH" sz="1400" dirty="0"/>
              <a:t>Digitalisierung und Nachhaltige Entwicklung</a:t>
            </a:r>
          </a:p>
          <a:p>
            <a:pPr lvl="2"/>
            <a:endParaRPr lang="de-CH" sz="1400" dirty="0"/>
          </a:p>
          <a:p>
            <a:pPr lvl="2"/>
            <a:r>
              <a:rPr lang="de-CH" sz="1400" dirty="0"/>
              <a:t>Umfassende Entwicklung: Die Art und Weise wie wir produzieren, unsere Handlungen koordinieren, Beziehungen aufbauen, Meinungen bilden, kommunizieren</a:t>
            </a:r>
          </a:p>
          <a:p>
            <a:pPr lvl="2"/>
            <a:endParaRPr lang="de-CH" sz="1400" dirty="0"/>
          </a:p>
          <a:p>
            <a:pPr lvl="2"/>
            <a:endParaRPr lang="de-CH" sz="1600" dirty="0"/>
          </a:p>
        </p:txBody>
      </p:sp>
      <p:sp>
        <p:nvSpPr>
          <p:cNvPr id="4" name="Foliennummernplatzhalter 3">
            <a:extLst>
              <a:ext uri="{FF2B5EF4-FFF2-40B4-BE49-F238E27FC236}">
                <a16:creationId xmlns:a16="http://schemas.microsoft.com/office/drawing/2014/main" id="{B542A37B-FD4A-7C56-3402-F5D76B2FD8BB}"/>
              </a:ext>
            </a:extLst>
          </p:cNvPr>
          <p:cNvSpPr>
            <a:spLocks noGrp="1"/>
          </p:cNvSpPr>
          <p:nvPr>
            <p:ph type="sldNum" sz="quarter" idx="5"/>
          </p:nvPr>
        </p:nvSpPr>
        <p:spPr/>
        <p:txBody>
          <a:bodyPr/>
          <a:lstStyle/>
          <a:p>
            <a:fld id="{D6D0FC59-6275-BA4C-839B-22FE6916E9E2}" type="slidenum">
              <a:rPr lang="de-DE" smtClean="0"/>
              <a:t>53</a:t>
            </a:fld>
            <a:endParaRPr lang="de-DE"/>
          </a:p>
        </p:txBody>
      </p:sp>
    </p:spTree>
    <p:extLst>
      <p:ext uri="{BB962C8B-B14F-4D97-AF65-F5344CB8AC3E}">
        <p14:creationId xmlns:p14="http://schemas.microsoft.com/office/powerpoint/2010/main" val="62415900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E0515C-439F-8A21-EE4B-9BCE8691E8C3}"/>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7AB392DE-90E9-4A54-804E-EAC79418E8FF}"/>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45F809E8-EA42-E50A-FBBB-61DB0D9E9D61}"/>
              </a:ext>
            </a:extLst>
          </p:cNvPr>
          <p:cNvSpPr>
            <a:spLocks noGrp="1"/>
          </p:cNvSpPr>
          <p:nvPr>
            <p:ph type="body" idx="1"/>
          </p:nvPr>
        </p:nvSpPr>
        <p:spPr/>
        <p:txBody>
          <a:bodyPr/>
          <a:lstStyle/>
          <a:p>
            <a:pPr marL="92075" lvl="2"/>
            <a:r>
              <a:rPr lang="de-CH" sz="1600" b="1" dirty="0"/>
              <a:t>Material</a:t>
            </a:r>
            <a:r>
              <a:rPr lang="de-CH" sz="1600" dirty="0"/>
              <a:t>: Smartphones, Tablets: 40.000t Aluminium, 30.000t Kupfer, 11.000t Kobalt</a:t>
            </a:r>
          </a:p>
          <a:p>
            <a:pPr marL="92075" lvl="2">
              <a:buFontTx/>
              <a:buChar char="-"/>
            </a:pPr>
            <a:r>
              <a:rPr lang="de-CH" sz="1600" dirty="0"/>
              <a:t>E-</a:t>
            </a:r>
            <a:r>
              <a:rPr lang="de-CH" sz="1600" dirty="0" err="1"/>
              <a:t>Waste</a:t>
            </a:r>
            <a:r>
              <a:rPr lang="de-CH" sz="1600" dirty="0"/>
              <a:t>: 2014: 42 </a:t>
            </a:r>
            <a:r>
              <a:rPr lang="de-CH" sz="1600" dirty="0" err="1"/>
              <a:t>Mt</a:t>
            </a:r>
            <a:r>
              <a:rPr lang="de-CH" sz="1600" dirty="0"/>
              <a:t> &gt; 2018: 50 </a:t>
            </a:r>
            <a:r>
              <a:rPr lang="de-CH" sz="1600" dirty="0" err="1"/>
              <a:t>Mt</a:t>
            </a:r>
            <a:endParaRPr lang="de-CH" sz="1600" dirty="0"/>
          </a:p>
          <a:p>
            <a:pPr marL="377825" lvl="2" indent="-285750">
              <a:buFontTx/>
              <a:buChar char="-"/>
            </a:pPr>
            <a:r>
              <a:rPr lang="de-CH" sz="1600" dirty="0"/>
              <a:t>IoT Internet </a:t>
            </a:r>
            <a:r>
              <a:rPr lang="de-CH" sz="1600" dirty="0" err="1"/>
              <a:t>of</a:t>
            </a:r>
            <a:r>
              <a:rPr lang="de-CH" sz="1600" dirty="0"/>
              <a:t> </a:t>
            </a:r>
            <a:r>
              <a:rPr lang="de-CH" sz="1600" dirty="0" err="1"/>
              <a:t>things</a:t>
            </a:r>
            <a:endParaRPr lang="de-CH" sz="1600" dirty="0"/>
          </a:p>
          <a:p>
            <a:pPr marL="377825" lvl="2" indent="-285750">
              <a:buFontTx/>
              <a:buChar char="-"/>
            </a:pPr>
            <a:r>
              <a:rPr lang="de-CH" sz="1600" dirty="0"/>
              <a:t>ICT: Total global </a:t>
            </a:r>
            <a:r>
              <a:rPr lang="de-CH" sz="1600" dirty="0" err="1"/>
              <a:t>electricity</a:t>
            </a:r>
            <a:r>
              <a:rPr lang="de-CH" sz="1600" dirty="0"/>
              <a:t>: 11% 2017; 50% 2030.</a:t>
            </a:r>
          </a:p>
          <a:p>
            <a:pPr marL="92075" lvl="2"/>
            <a:r>
              <a:rPr lang="de-CH" sz="1600" b="1" dirty="0"/>
              <a:t>Ökonomie: Verfügbarkeit und Masse</a:t>
            </a:r>
          </a:p>
          <a:p>
            <a:pPr marL="92075" lvl="2"/>
            <a:r>
              <a:rPr lang="de-CH" sz="1600" b="1" dirty="0"/>
              <a:t>Psychologie</a:t>
            </a:r>
            <a:r>
              <a:rPr lang="de-CH" sz="1600" dirty="0"/>
              <a:t>: «Smarter Konsum» ohne schlechtes Gewissen.</a:t>
            </a:r>
          </a:p>
          <a:p>
            <a:pPr marL="92075" lvl="2"/>
            <a:r>
              <a:rPr lang="de-CH" sz="1600" b="1" dirty="0"/>
              <a:t>Infrastruktur</a:t>
            </a:r>
            <a:r>
              <a:rPr lang="de-CH" sz="1600" dirty="0"/>
              <a:t>: Datenzentren, Clouds, </a:t>
            </a:r>
          </a:p>
          <a:p>
            <a:pPr marL="92075" lvl="2"/>
            <a:r>
              <a:rPr lang="de-CH" sz="1600" b="1" dirty="0"/>
              <a:t>Abhängigkeit</a:t>
            </a:r>
            <a:r>
              <a:rPr lang="de-CH" sz="1600" dirty="0"/>
              <a:t>: Digitale Analysen verstärken die Bindung</a:t>
            </a:r>
          </a:p>
          <a:p>
            <a:pPr marL="92075" lvl="2"/>
            <a:endParaRPr lang="de-CH" sz="1600" dirty="0"/>
          </a:p>
        </p:txBody>
      </p:sp>
      <p:sp>
        <p:nvSpPr>
          <p:cNvPr id="4" name="Foliennummernplatzhalter 3">
            <a:extLst>
              <a:ext uri="{FF2B5EF4-FFF2-40B4-BE49-F238E27FC236}">
                <a16:creationId xmlns:a16="http://schemas.microsoft.com/office/drawing/2014/main" id="{FEA36FD1-740A-A198-A086-80BD9C5C42B1}"/>
              </a:ext>
            </a:extLst>
          </p:cNvPr>
          <p:cNvSpPr>
            <a:spLocks noGrp="1"/>
          </p:cNvSpPr>
          <p:nvPr>
            <p:ph type="sldNum" sz="quarter" idx="5"/>
          </p:nvPr>
        </p:nvSpPr>
        <p:spPr/>
        <p:txBody>
          <a:bodyPr/>
          <a:lstStyle/>
          <a:p>
            <a:fld id="{D6D0FC59-6275-BA4C-839B-22FE6916E9E2}" type="slidenum">
              <a:rPr lang="de-DE" smtClean="0"/>
              <a:t>54</a:t>
            </a:fld>
            <a:endParaRPr lang="de-DE"/>
          </a:p>
        </p:txBody>
      </p:sp>
    </p:spTree>
    <p:extLst>
      <p:ext uri="{BB962C8B-B14F-4D97-AF65-F5344CB8AC3E}">
        <p14:creationId xmlns:p14="http://schemas.microsoft.com/office/powerpoint/2010/main" val="331561541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85750" indent="-285750">
              <a:buFont typeface="Symbol" pitchFamily="2" charset="2"/>
              <a:buChar char="-"/>
            </a:pPr>
            <a:r>
              <a:rPr lang="en-GB" sz="1400" dirty="0">
                <a:latin typeface="Aptos" panose="020B0004020202020204" pitchFamily="34" charset="0"/>
              </a:rPr>
              <a:t>“</a:t>
            </a:r>
            <a:r>
              <a:rPr lang="en-GB" sz="1400" dirty="0" err="1">
                <a:latin typeface="Aptos" panose="020B0004020202020204" pitchFamily="34" charset="0"/>
              </a:rPr>
              <a:t>Globales</a:t>
            </a:r>
            <a:r>
              <a:rPr lang="en-GB" sz="1400" dirty="0">
                <a:latin typeface="Aptos" panose="020B0004020202020204" pitchFamily="34" charset="0"/>
              </a:rPr>
              <a:t> Gemeinwohl”: Das ”Gute”, “Beste” </a:t>
            </a:r>
            <a:r>
              <a:rPr lang="en-GB" sz="1400" dirty="0" err="1">
                <a:latin typeface="Aptos" panose="020B0004020202020204" pitchFamily="34" charset="0"/>
              </a:rPr>
              <a:t>soll</a:t>
            </a:r>
            <a:r>
              <a:rPr lang="en-GB" sz="1400" dirty="0">
                <a:latin typeface="Aptos" panose="020B0004020202020204" pitchFamily="34" charset="0"/>
              </a:rPr>
              <a:t> </a:t>
            </a:r>
            <a:r>
              <a:rPr lang="en-GB" sz="1400" dirty="0" err="1">
                <a:latin typeface="Aptos" panose="020B0004020202020204" pitchFamily="34" charset="0"/>
              </a:rPr>
              <a:t>allen</a:t>
            </a:r>
            <a:r>
              <a:rPr lang="en-GB" sz="1400" dirty="0">
                <a:latin typeface="Aptos" panose="020B0004020202020204" pitchFamily="34" charset="0"/>
              </a:rPr>
              <a:t> </a:t>
            </a:r>
            <a:r>
              <a:rPr lang="en-GB" sz="1400" dirty="0" err="1">
                <a:latin typeface="Aptos" panose="020B0004020202020204" pitchFamily="34" charset="0"/>
              </a:rPr>
              <a:t>menschlichen</a:t>
            </a:r>
            <a:r>
              <a:rPr lang="en-GB" sz="1400" dirty="0">
                <a:latin typeface="Aptos" panose="020B0004020202020204" pitchFamily="34" charset="0"/>
              </a:rPr>
              <a:t> </a:t>
            </a:r>
            <a:r>
              <a:rPr lang="en-GB" sz="1400" dirty="0" err="1">
                <a:latin typeface="Aptos" panose="020B0004020202020204" pitchFamily="34" charset="0"/>
              </a:rPr>
              <a:t>Mitgliedern</a:t>
            </a:r>
            <a:r>
              <a:rPr lang="en-GB" sz="1400" dirty="0">
                <a:latin typeface="Aptos" panose="020B0004020202020204" pitchFamily="34" charset="0"/>
              </a:rPr>
              <a:t> der Gemeinschaft </a:t>
            </a:r>
            <a:r>
              <a:rPr lang="en-GB" sz="1400" dirty="0" err="1">
                <a:latin typeface="Aptos" panose="020B0004020202020204" pitchFamily="34" charset="0"/>
              </a:rPr>
              <a:t>zugute</a:t>
            </a:r>
            <a:r>
              <a:rPr lang="en-GB" sz="1400" dirty="0">
                <a:latin typeface="Aptos" panose="020B0004020202020204" pitchFamily="34" charset="0"/>
              </a:rPr>
              <a:t> </a:t>
            </a:r>
            <a:r>
              <a:rPr lang="en-GB" sz="1400" dirty="0" err="1">
                <a:latin typeface="Aptos" panose="020B0004020202020204" pitchFamily="34" charset="0"/>
              </a:rPr>
              <a:t>kommen</a:t>
            </a:r>
            <a:br>
              <a:rPr lang="en-GB" sz="1400" dirty="0">
                <a:latin typeface="Aptos" panose="020B0004020202020204" pitchFamily="34" charset="0"/>
              </a:rPr>
            </a:br>
            <a:endParaRPr lang="en-GB" sz="1400" dirty="0">
              <a:latin typeface="Aptos" panose="020B0004020202020204" pitchFamily="34" charset="0"/>
            </a:endParaRPr>
          </a:p>
          <a:p>
            <a:pPr marL="285750" indent="-285750">
              <a:buFont typeface="Symbol" pitchFamily="2" charset="2"/>
              <a:buChar char="-"/>
            </a:pPr>
            <a:r>
              <a:rPr lang="en-GB" sz="1400" dirty="0">
                <a:latin typeface="Aptos" panose="020B0004020202020204" pitchFamily="34" charset="0"/>
              </a:rPr>
              <a:t>Regulative Idee: </a:t>
            </a:r>
            <a:r>
              <a:rPr lang="de-CH" sz="1400" dirty="0">
                <a:solidFill>
                  <a:srgbClr val="202122"/>
                </a:solidFill>
                <a:latin typeface="Aptos" panose="020B0004020202020204" pitchFamily="34" charset="0"/>
              </a:rPr>
              <a:t>Eine Vorstellung des «guten Lebens» für alle bezieht sich auf: Gleichheit; Gerechtigkeit; Freiheit</a:t>
            </a:r>
            <a:br>
              <a:rPr lang="de-CH" sz="1400" dirty="0">
                <a:solidFill>
                  <a:srgbClr val="202122"/>
                </a:solidFill>
                <a:latin typeface="Aptos" panose="020B0004020202020204" pitchFamily="34" charset="0"/>
              </a:rPr>
            </a:br>
            <a:endParaRPr lang="de-CH" sz="1400" dirty="0">
              <a:solidFill>
                <a:srgbClr val="202122"/>
              </a:solidFill>
              <a:latin typeface="Aptos" panose="020B0004020202020204" pitchFamily="34" charset="0"/>
            </a:endParaRPr>
          </a:p>
          <a:p>
            <a:pPr marL="285750" indent="-285750">
              <a:buFont typeface="Symbol" pitchFamily="2" charset="2"/>
              <a:buChar char="-"/>
            </a:pPr>
            <a:r>
              <a:rPr lang="de-CH" sz="1400" dirty="0">
                <a:solidFill>
                  <a:srgbClr val="202122"/>
                </a:solidFill>
                <a:latin typeface="Aptos" panose="020B0004020202020204" pitchFamily="34" charset="0"/>
              </a:rPr>
              <a:t>Umsetzung: </a:t>
            </a:r>
            <a:r>
              <a:rPr lang="de-CH" sz="1400" dirty="0">
                <a:solidFill>
                  <a:srgbClr val="333333"/>
                </a:solidFill>
                <a:latin typeface="Aptos" panose="020B0004020202020204" pitchFamily="34" charset="0"/>
              </a:rPr>
              <a:t>Nachhaltige Entwicklung ist kein Verhaltenskodex, sondern ein </a:t>
            </a:r>
            <a:r>
              <a:rPr lang="de-CH" sz="1400" b="1" dirty="0">
                <a:solidFill>
                  <a:srgbClr val="333333"/>
                </a:solidFill>
                <a:latin typeface="Aptos" panose="020B0004020202020204" pitchFamily="34" charset="0"/>
              </a:rPr>
              <a:t>individueller und gesellschaftlicher Such-, Lern- und Gestaltungsprozess </a:t>
            </a:r>
            <a:r>
              <a:rPr lang="de-CH" sz="1400" dirty="0">
                <a:solidFill>
                  <a:srgbClr val="333333"/>
                </a:solidFill>
                <a:latin typeface="Aptos" panose="020B0004020202020204" pitchFamily="34" charset="0"/>
              </a:rPr>
              <a:t>mit dem Anspruch der Aushandlung der besten Lösungen für eine nachhaltige Entwicklung auf allen Ebenen</a:t>
            </a:r>
            <a:endParaRPr lang="de-CH" sz="1400" dirty="0">
              <a:solidFill>
                <a:srgbClr val="202122"/>
              </a:solidFill>
              <a:latin typeface="Aptos" panose="020B0004020202020204" pitchFamily="34" charset="0"/>
            </a:endParaRPr>
          </a:p>
          <a:p>
            <a:pPr marL="285750" indent="-285750">
              <a:buFont typeface="Arial" panose="020B0604020202020204" pitchFamily="34" charset="0"/>
              <a:buChar char="•"/>
            </a:pPr>
            <a:endParaRPr lang="de-CH" sz="1400" dirty="0">
              <a:solidFill>
                <a:srgbClr val="202122"/>
              </a:solidFill>
              <a:latin typeface="Aptos" panose="020B0004020202020204" pitchFamily="34" charset="0"/>
            </a:endParaRPr>
          </a:p>
          <a:p>
            <a:pPr marL="285750" indent="-285750">
              <a:buFont typeface="Symbol" pitchFamily="2" charset="2"/>
              <a:buChar char="-"/>
            </a:pPr>
            <a:r>
              <a:rPr lang="de-CH" sz="1400" dirty="0">
                <a:solidFill>
                  <a:srgbClr val="202122"/>
                </a:solidFill>
                <a:latin typeface="Aptos" panose="020B0004020202020204" pitchFamily="34" charset="0"/>
              </a:rPr>
              <a:t>Gesellschaftliche und individuelle Transformationsprozesse für NE: Kompetenz für tiefgreifende Veränderungsprozesse und Bereitschaft für Veränderung &gt; Reflexionskompetenz</a:t>
            </a:r>
            <a:endParaRPr lang="de-DE" sz="1400" dirty="0"/>
          </a:p>
        </p:txBody>
      </p:sp>
      <p:sp>
        <p:nvSpPr>
          <p:cNvPr id="4" name="Foliennummernplatzhalter 3"/>
          <p:cNvSpPr>
            <a:spLocks noGrp="1"/>
          </p:cNvSpPr>
          <p:nvPr>
            <p:ph type="sldNum" sz="quarter" idx="5"/>
          </p:nvPr>
        </p:nvSpPr>
        <p:spPr/>
        <p:txBody>
          <a:bodyPr/>
          <a:lstStyle/>
          <a:p>
            <a:fld id="{D6D0FC59-6275-BA4C-839B-22FE6916E9E2}" type="slidenum">
              <a:rPr lang="de-DE" smtClean="0"/>
              <a:t>56</a:t>
            </a:fld>
            <a:endParaRPr lang="de-DE"/>
          </a:p>
        </p:txBody>
      </p:sp>
    </p:spTree>
    <p:extLst>
      <p:ext uri="{BB962C8B-B14F-4D97-AF65-F5344CB8AC3E}">
        <p14:creationId xmlns:p14="http://schemas.microsoft.com/office/powerpoint/2010/main" val="376750177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sz="1400" dirty="0"/>
              <a:t>2009 hat der schwedische </a:t>
            </a:r>
            <a:r>
              <a:rPr lang="de-CH" sz="1400" dirty="0" err="1"/>
              <a:t>Resilienzforscher</a:t>
            </a:r>
            <a:r>
              <a:rPr lang="de-CH" sz="1400" dirty="0"/>
              <a:t> Johan Rockström das </a:t>
            </a:r>
            <a:r>
              <a:rPr lang="de-CH" sz="1400" u="sng" dirty="0">
                <a:hlinkClick r:id="rId3"/>
              </a:rPr>
              <a:t>Konzept der planetaren Belastungsgrenzen</a:t>
            </a:r>
            <a:r>
              <a:rPr lang="de-CH" sz="1400" dirty="0"/>
              <a:t> entwickelt. Das Konzept definiert </a:t>
            </a:r>
            <a:r>
              <a:rPr lang="de-CH" sz="1400" b="1" dirty="0"/>
              <a:t>neun physikalische, chemische und ökologische </a:t>
            </a:r>
            <a:r>
              <a:rPr lang="de-CH" sz="1400" dirty="0"/>
              <a:t>Grenzen des Erdsystems, die eingehalten werden müssen, um die Lebensgrundlagen für die Menschheit zu bewahren </a:t>
            </a:r>
          </a:p>
          <a:p>
            <a:r>
              <a:rPr lang="de-CH" sz="1400" dirty="0"/>
              <a:t>Die Verfügbarkeit von Süßwasser und feuchter, temperierter Luft ist für Menschen, Pflanzen und viele andere Lebewesen von großer Bedeutung. Bisher nahmen Forschende an, dass wir die planetare Belastungsgrenze für den Wasserhaushalt der Erde noch nicht überschritten haben. Doch nun zeigte sich, dass das sogenannte "grüne Wasser" zunehmend knapp wird, vor allem das für Pflanzen verfügbare Wasser wie Regen, Bodenfeuchte und Verdunstung. Diese Teilgrenze liegt bereits im riskanten Bereich. Beim Wasser in Flüssen, Seen und Grundwasser sieht die Situation zur Zeit immerhin noch besser aus. </a:t>
            </a:r>
          </a:p>
          <a:p>
            <a:r>
              <a:rPr lang="de-CH" sz="1400" dirty="0"/>
              <a:t>In dieser Darstellung repräsentiert die Länge der "Tortenstücke" den aktuellen Zustand in Bezug auf die Planetare Grenze (grüne Linie) und die Hochrisikolinie (orangene Linie). Ein weiches Auslaufen der Länge deutet den Unsicherheitsbereich an. Schraffierung bedeutet, dass jenseits der planetaren Grenze keine quantitative Bestimmung des aktuellen Zustands möglich ist. Verschiedene Varianten dieser Darstellung (hochaufgelöst, farbenblind-freundlich) </a:t>
            </a:r>
            <a:r>
              <a:rPr lang="de-CH" sz="1400" dirty="0">
                <a:hlinkClick r:id="rId4"/>
              </a:rPr>
              <a:t>stehen hier zum Herunterladen zur Verfügung</a:t>
            </a:r>
            <a:r>
              <a:rPr lang="de-CH" sz="1400" dirty="0"/>
              <a:t>.</a:t>
            </a:r>
          </a:p>
          <a:p>
            <a:endParaRPr lang="de-DE" sz="1400" dirty="0"/>
          </a:p>
        </p:txBody>
      </p:sp>
      <p:sp>
        <p:nvSpPr>
          <p:cNvPr id="4" name="Foliennummernplatzhalter 3"/>
          <p:cNvSpPr>
            <a:spLocks noGrp="1"/>
          </p:cNvSpPr>
          <p:nvPr>
            <p:ph type="sldNum" sz="quarter" idx="5"/>
          </p:nvPr>
        </p:nvSpPr>
        <p:spPr/>
        <p:txBody>
          <a:bodyPr/>
          <a:lstStyle/>
          <a:p>
            <a:fld id="{D6D0FC59-6275-BA4C-839B-22FE6916E9E2}" type="slidenum">
              <a:rPr lang="de-DE" smtClean="0"/>
              <a:t>58</a:t>
            </a:fld>
            <a:endParaRPr lang="de-DE"/>
          </a:p>
        </p:txBody>
      </p:sp>
    </p:spTree>
    <p:extLst>
      <p:ext uri="{BB962C8B-B14F-4D97-AF65-F5344CB8AC3E}">
        <p14:creationId xmlns:p14="http://schemas.microsoft.com/office/powerpoint/2010/main" val="3414217172"/>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0867C8-4EE4-D89B-E5A8-C460FE723C69}"/>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E7A36414-09D1-1197-7839-38181CE896B9}"/>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06CEA0B9-62C3-605F-B9FB-5B22012A1E56}"/>
              </a:ext>
            </a:extLst>
          </p:cNvPr>
          <p:cNvSpPr>
            <a:spLocks noGrp="1"/>
          </p:cNvSpPr>
          <p:nvPr>
            <p:ph type="body" idx="1"/>
          </p:nvPr>
        </p:nvSpPr>
        <p:spPr>
          <a:xfrm>
            <a:off x="685800" y="4400549"/>
            <a:ext cx="5486400" cy="4284663"/>
          </a:xfrm>
        </p:spPr>
        <p:txBody>
          <a:bodyPr/>
          <a:lstStyle/>
          <a:p>
            <a:r>
              <a:rPr lang="de-CH" dirty="0"/>
              <a:t>So unterscheiden die Forschenden nun erstmals </a:t>
            </a:r>
            <a:r>
              <a:rPr lang="de-CH" b="1" dirty="0"/>
              <a:t>zwischen sicheren und gerechten Grenzen des Erdsystems</a:t>
            </a:r>
            <a:r>
              <a:rPr lang="de-CH" dirty="0"/>
              <a:t>. Sichere Grenzen sorgen laut </a:t>
            </a:r>
            <a:r>
              <a:rPr lang="de-CH" dirty="0" err="1"/>
              <a:t>Autor:innen</a:t>
            </a:r>
            <a:r>
              <a:rPr lang="de-CH" dirty="0"/>
              <a:t> dafür, dass das Erdsystem stabil und widerstandsfähig bleibt und dabei die Fähigkeit behält, das Leben von Menschen und andere Organismen zu unterstützen. Diese Grenzen richten sich maßgeblich an den biophysikalischen </a:t>
            </a:r>
            <a:r>
              <a:rPr lang="de-CH" u="sng" dirty="0">
                <a:hlinkClick r:id="rId3"/>
              </a:rPr>
              <a:t>Kipppunkten</a:t>
            </a:r>
            <a:r>
              <a:rPr lang="de-CH" dirty="0"/>
              <a:t> des Erdsystems aus. </a:t>
            </a:r>
          </a:p>
          <a:p>
            <a:r>
              <a:rPr lang="de-CH" dirty="0"/>
              <a:t>Die </a:t>
            </a:r>
            <a:r>
              <a:rPr lang="de-CH" b="1" dirty="0"/>
              <a:t>gerechten Grenzen beziehen soziopolitische Faktoren mit ein</a:t>
            </a:r>
            <a:r>
              <a:rPr lang="de-CH" dirty="0"/>
              <a:t>: wie kann man sicherstellen, dass die Menschen ihnen zur Verfügung stehende Ressourcen jetzt und Zukunft gerecht nutzen und nicht ungleich von Veränderungen oder Mängel betroffen sind? Dabei werden drei Formen von Gerechtigkeit berücksichtigt: Gerechtigkeit gegenüber anderen Lebewesen und Ökosystemen, Gerechtigkeit gegenüber den nächsten Generationen und Gerechtigkeit gegenüber den Menschen der heutigen Generation, unabhängig davon, wo und wie sie leben. </a:t>
            </a:r>
          </a:p>
          <a:p>
            <a:r>
              <a:rPr lang="de-CH" dirty="0"/>
              <a:t>Dabei zielen diese Grenzen darauf, die Menschen vor erheblichen Schäden zu schützen. Erheblicher Schaden wird als „schwerwiegende existenzielle oder irreversible negative Auswirkungen auf Einzelpersonen, Gemeinschaften und Länder durch den Wandel des Erdsystems“ definiert. Dazu zählen etwa der Verlust von Menschenleben, Lebensunterhalt oder Einkommen, Vertreibung, Verlust von Nahrungsmitteln sowie Wasser- oder Ernährungssicherheit. </a:t>
            </a:r>
          </a:p>
          <a:p>
            <a:endParaRPr lang="de-DE" dirty="0"/>
          </a:p>
        </p:txBody>
      </p:sp>
      <p:sp>
        <p:nvSpPr>
          <p:cNvPr id="4" name="Foliennummernplatzhalter 3">
            <a:extLst>
              <a:ext uri="{FF2B5EF4-FFF2-40B4-BE49-F238E27FC236}">
                <a16:creationId xmlns:a16="http://schemas.microsoft.com/office/drawing/2014/main" id="{B30C7DAB-0D43-D9AD-2419-5AABB166040C}"/>
              </a:ext>
            </a:extLst>
          </p:cNvPr>
          <p:cNvSpPr>
            <a:spLocks noGrp="1"/>
          </p:cNvSpPr>
          <p:nvPr>
            <p:ph type="sldNum" sz="quarter" idx="5"/>
          </p:nvPr>
        </p:nvSpPr>
        <p:spPr/>
        <p:txBody>
          <a:bodyPr/>
          <a:lstStyle/>
          <a:p>
            <a:fld id="{D6D0FC59-6275-BA4C-839B-22FE6916E9E2}" type="slidenum">
              <a:rPr lang="de-DE" smtClean="0"/>
              <a:t>59</a:t>
            </a:fld>
            <a:endParaRPr lang="de-DE"/>
          </a:p>
        </p:txBody>
      </p:sp>
    </p:spTree>
    <p:extLst>
      <p:ext uri="{BB962C8B-B14F-4D97-AF65-F5344CB8AC3E}">
        <p14:creationId xmlns:p14="http://schemas.microsoft.com/office/powerpoint/2010/main" val="202096194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CEE90F-D5AF-B75E-C4A3-861A5849B1F2}"/>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07B6B89-52AF-0E62-DC9B-A47C1E898455}"/>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69709024-6026-3924-0E55-5E1F76127FEB}"/>
              </a:ext>
            </a:extLst>
          </p:cNvPr>
          <p:cNvSpPr>
            <a:spLocks noGrp="1"/>
          </p:cNvSpPr>
          <p:nvPr>
            <p:ph type="body" idx="1"/>
          </p:nvPr>
        </p:nvSpPr>
        <p:spPr/>
        <p:txBody>
          <a:bodyPr/>
          <a:lstStyle/>
          <a:p>
            <a:r>
              <a:rPr lang="de-CH" dirty="0"/>
              <a:t>Grundsätzlich würde ich sagen, es sind drei Perspektiven, die wir einbeziehen müssen, die Frage der intergenerativen Gerechtigkeit, also alle Generationen, die nach uns folgen, dass wir denen genug Ressourcen und bekömmliche Lebensbedingungen überlassen – das ist ein großes Thema. Das zweite ist aber natürlich auch die Auswirkung unseres Wirtschaftens auf andere Teile der Welt, Stichwort: Ressourcenimporte und anderes mehr. Und dann natürlich die Gerechtigkeit zwischen den heute Lebenden, also die Gerechtigkeitsdimension geht weit über die Verteilungsgerechtigkeit, wie wir es gewohnt sind, zu diskutieren hinaus.“</a:t>
            </a:r>
            <a:endParaRPr lang="de-DE" dirty="0"/>
          </a:p>
        </p:txBody>
      </p:sp>
      <p:sp>
        <p:nvSpPr>
          <p:cNvPr id="4" name="Foliennummernplatzhalter 3">
            <a:extLst>
              <a:ext uri="{FF2B5EF4-FFF2-40B4-BE49-F238E27FC236}">
                <a16:creationId xmlns:a16="http://schemas.microsoft.com/office/drawing/2014/main" id="{DCF3A94C-CF3B-985E-D25B-E7CABF4C0B4C}"/>
              </a:ext>
            </a:extLst>
          </p:cNvPr>
          <p:cNvSpPr>
            <a:spLocks noGrp="1"/>
          </p:cNvSpPr>
          <p:nvPr>
            <p:ph type="sldNum" sz="quarter" idx="5"/>
          </p:nvPr>
        </p:nvSpPr>
        <p:spPr/>
        <p:txBody>
          <a:bodyPr/>
          <a:lstStyle/>
          <a:p>
            <a:fld id="{D6D0FC59-6275-BA4C-839B-22FE6916E9E2}" type="slidenum">
              <a:rPr lang="de-DE" smtClean="0"/>
              <a:t>60</a:t>
            </a:fld>
            <a:endParaRPr lang="de-DE"/>
          </a:p>
        </p:txBody>
      </p:sp>
    </p:spTree>
    <p:extLst>
      <p:ext uri="{BB962C8B-B14F-4D97-AF65-F5344CB8AC3E}">
        <p14:creationId xmlns:p14="http://schemas.microsoft.com/office/powerpoint/2010/main" val="108602478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CE545C-685C-2917-A1F0-A4E63FFB7EAA}"/>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E0844EBA-0AD4-0E43-6773-81F95132E759}"/>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2B64B581-8F50-E104-E4E7-E045664A489B}"/>
              </a:ext>
            </a:extLst>
          </p:cNvPr>
          <p:cNvSpPr>
            <a:spLocks noGrp="1"/>
          </p:cNvSpPr>
          <p:nvPr>
            <p:ph type="body" idx="1"/>
          </p:nvPr>
        </p:nvSpPr>
        <p:spPr/>
        <p:txBody>
          <a:bodyPr/>
          <a:lstStyle/>
          <a:p>
            <a:pPr marL="285750" indent="-285750">
              <a:buFontTx/>
              <a:buChar char="-"/>
            </a:pPr>
            <a:r>
              <a:rPr lang="de-DE" sz="1400" dirty="0"/>
              <a:t>Beispiel </a:t>
            </a:r>
            <a:r>
              <a:rPr lang="de-DE" sz="1400" dirty="0" err="1"/>
              <a:t>Gerechtigkeitproblematik</a:t>
            </a:r>
            <a:r>
              <a:rPr lang="de-DE" sz="1400" dirty="0"/>
              <a:t> grundsätzlich in der Rohstoffproduktion (EU: Global Gateway; </a:t>
            </a:r>
            <a:r>
              <a:rPr lang="de-DE" sz="1400" dirty="0" err="1"/>
              <a:t>Critcial</a:t>
            </a:r>
            <a:r>
              <a:rPr lang="de-DE" sz="1400" dirty="0"/>
              <a:t> Raw Materials Act CRMA)</a:t>
            </a:r>
            <a:br>
              <a:rPr lang="de-DE" sz="1400" dirty="0"/>
            </a:br>
            <a:r>
              <a:rPr lang="de-DE" sz="1400" dirty="0"/>
              <a:t>China: Neue </a:t>
            </a:r>
            <a:r>
              <a:rPr lang="de-DE" sz="1400" dirty="0" err="1"/>
              <a:t>Seidenstrasse</a:t>
            </a:r>
            <a:r>
              <a:rPr lang="de-DE" sz="1400" dirty="0"/>
              <a:t>.</a:t>
            </a:r>
            <a:br>
              <a:rPr lang="de-DE" sz="1400" dirty="0"/>
            </a:br>
            <a:endParaRPr lang="de-DE" sz="1400" dirty="0"/>
          </a:p>
          <a:p>
            <a:pPr marL="285750" indent="-285750">
              <a:buFontTx/>
              <a:buChar char="-"/>
            </a:pPr>
            <a:r>
              <a:rPr lang="de-DE" sz="1400" dirty="0"/>
              <a:t>Beispiel Lithium (wichtig für wiederaufladbare </a:t>
            </a:r>
            <a:r>
              <a:rPr lang="de-DE" sz="1400" dirty="0" err="1"/>
              <a:t>Lithium_Ionen</a:t>
            </a:r>
            <a:r>
              <a:rPr lang="de-DE" sz="1400" dirty="0"/>
              <a:t>-Akkus &gt; in allen digitalen Endgeräten), Erz, Kupfer</a:t>
            </a:r>
            <a:br>
              <a:rPr lang="de-DE" sz="1400" dirty="0"/>
            </a:br>
            <a:endParaRPr lang="de-DE" sz="1400" dirty="0"/>
          </a:p>
          <a:p>
            <a:pPr marL="285750" indent="-285750">
              <a:buFontTx/>
              <a:buChar char="-"/>
            </a:pPr>
            <a:r>
              <a:rPr lang="de-DE" sz="1400" dirty="0"/>
              <a:t>Kobalt: 74% der weltweiten Produktionsmenge wird in der Republik Kongo abgebaut. Bürgerkrieg: Rebellengruppe M23 kontrolliert das </a:t>
            </a:r>
            <a:r>
              <a:rPr lang="de-DE" sz="1400" dirty="0" err="1"/>
              <a:t>grösste</a:t>
            </a:r>
            <a:r>
              <a:rPr lang="de-DE" sz="1400" dirty="0"/>
              <a:t> Coltan-Abbaugebiet in der Region der </a:t>
            </a:r>
            <a:r>
              <a:rPr lang="de-DE" sz="1400" dirty="0" err="1"/>
              <a:t>Grossen</a:t>
            </a:r>
            <a:r>
              <a:rPr lang="de-DE" sz="1400" dirty="0"/>
              <a:t> Seen. Sklavenähnliche Zustände für Arbeiter unter Lebensgefahr</a:t>
            </a:r>
          </a:p>
        </p:txBody>
      </p:sp>
      <p:sp>
        <p:nvSpPr>
          <p:cNvPr id="4" name="Foliennummernplatzhalter 3">
            <a:extLst>
              <a:ext uri="{FF2B5EF4-FFF2-40B4-BE49-F238E27FC236}">
                <a16:creationId xmlns:a16="http://schemas.microsoft.com/office/drawing/2014/main" id="{D87041AA-1344-B553-E666-3334C164F077}"/>
              </a:ext>
            </a:extLst>
          </p:cNvPr>
          <p:cNvSpPr>
            <a:spLocks noGrp="1"/>
          </p:cNvSpPr>
          <p:nvPr>
            <p:ph type="sldNum" sz="quarter" idx="5"/>
          </p:nvPr>
        </p:nvSpPr>
        <p:spPr/>
        <p:txBody>
          <a:bodyPr/>
          <a:lstStyle/>
          <a:p>
            <a:fld id="{D6D0FC59-6275-BA4C-839B-22FE6916E9E2}" type="slidenum">
              <a:rPr lang="de-DE" smtClean="0"/>
              <a:t>61</a:t>
            </a:fld>
            <a:endParaRPr lang="de-DE"/>
          </a:p>
        </p:txBody>
      </p:sp>
    </p:spTree>
    <p:extLst>
      <p:ext uri="{BB962C8B-B14F-4D97-AF65-F5344CB8AC3E}">
        <p14:creationId xmlns:p14="http://schemas.microsoft.com/office/powerpoint/2010/main" val="128372495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15B1E9-0340-3AA9-D30E-30FA5786F4B3}"/>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C8AFD7E2-5C89-990F-42AC-1BA4C35A5F01}"/>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37CE94AB-5C25-0857-CC1A-970F37984294}"/>
              </a:ext>
            </a:extLst>
          </p:cNvPr>
          <p:cNvSpPr>
            <a:spLocks noGrp="1"/>
          </p:cNvSpPr>
          <p:nvPr>
            <p:ph type="body" idx="1"/>
          </p:nvPr>
        </p:nvSpPr>
        <p:spPr/>
        <p:txBody>
          <a:bodyPr/>
          <a:lstStyle/>
          <a:p>
            <a:endParaRPr lang="de-CH" sz="1400" dirty="0"/>
          </a:p>
          <a:p>
            <a:r>
              <a:rPr lang="de-CH" sz="1400" dirty="0"/>
              <a:t>Um das menschliche Wohlergehen auf dem Planeten zu sichern, ist eine gerechte globale Transformation dringend notwendig, so die Forschenden.</a:t>
            </a:r>
          </a:p>
          <a:p>
            <a:endParaRPr lang="de-DE" sz="1400" dirty="0"/>
          </a:p>
        </p:txBody>
      </p:sp>
      <p:sp>
        <p:nvSpPr>
          <p:cNvPr id="4" name="Foliennummernplatzhalter 3">
            <a:extLst>
              <a:ext uri="{FF2B5EF4-FFF2-40B4-BE49-F238E27FC236}">
                <a16:creationId xmlns:a16="http://schemas.microsoft.com/office/drawing/2014/main" id="{1F58A04C-01D4-9E64-7E76-12ECD1236B44}"/>
              </a:ext>
            </a:extLst>
          </p:cNvPr>
          <p:cNvSpPr>
            <a:spLocks noGrp="1"/>
          </p:cNvSpPr>
          <p:nvPr>
            <p:ph type="sldNum" sz="quarter" idx="5"/>
          </p:nvPr>
        </p:nvSpPr>
        <p:spPr/>
        <p:txBody>
          <a:bodyPr/>
          <a:lstStyle/>
          <a:p>
            <a:fld id="{D6D0FC59-6275-BA4C-839B-22FE6916E9E2}" type="slidenum">
              <a:rPr lang="de-DE" smtClean="0"/>
              <a:t>62</a:t>
            </a:fld>
            <a:endParaRPr lang="de-DE"/>
          </a:p>
        </p:txBody>
      </p:sp>
    </p:spTree>
    <p:extLst>
      <p:ext uri="{BB962C8B-B14F-4D97-AF65-F5344CB8AC3E}">
        <p14:creationId xmlns:p14="http://schemas.microsoft.com/office/powerpoint/2010/main" val="419564422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85750" indent="-285750">
              <a:buFont typeface="Arial" panose="020B0604020202020204" pitchFamily="34" charset="0"/>
              <a:buChar char="•"/>
            </a:pPr>
            <a:r>
              <a:rPr lang="en-GB" sz="1600" b="1" dirty="0" err="1"/>
              <a:t>Dominanz</a:t>
            </a:r>
            <a:r>
              <a:rPr lang="en-GB" sz="1600" b="1" dirty="0"/>
              <a:t> der </a:t>
            </a:r>
            <a:r>
              <a:rPr lang="en-GB" sz="1600" b="1" dirty="0" err="1"/>
              <a:t>Effizienz</a:t>
            </a:r>
            <a:r>
              <a:rPr lang="en-GB" sz="1600" b="1" dirty="0"/>
              <a:t>:</a:t>
            </a:r>
            <a:br>
              <a:rPr lang="en-GB" sz="1600" b="1" dirty="0"/>
            </a:br>
            <a:r>
              <a:rPr lang="de-CH" sz="1600" dirty="0"/>
              <a:t>Anschlussfähig an ökonomisches System (ähnliche Ziele und Massnahmen) &gt; Pfadabhängigkeit (quantitative Indikatoren, Sprache, Kultur); Mikroebene: Produkt, Prozess, Dienstleistung</a:t>
            </a:r>
            <a:br>
              <a:rPr lang="de-CH" sz="1600" dirty="0"/>
            </a:br>
            <a:r>
              <a:rPr lang="de-CH" sz="1600" dirty="0"/>
              <a:t>«</a:t>
            </a:r>
            <a:r>
              <a:rPr lang="de-CH" sz="1600" b="1" dirty="0"/>
              <a:t>Efficiency </a:t>
            </a:r>
            <a:r>
              <a:rPr lang="de-CH" sz="1600" b="1" dirty="0" err="1"/>
              <a:t>has</a:t>
            </a:r>
            <a:r>
              <a:rPr lang="de-CH" sz="1600" b="1" dirty="0"/>
              <a:t> </a:t>
            </a:r>
            <a:r>
              <a:rPr lang="de-CH" sz="1600" b="1" dirty="0" err="1"/>
              <a:t>become</a:t>
            </a:r>
            <a:r>
              <a:rPr lang="de-CH" sz="1600" b="1" dirty="0"/>
              <a:t> </a:t>
            </a:r>
            <a:r>
              <a:rPr lang="de-CH" sz="1600" b="1" dirty="0" err="1"/>
              <a:t>nearly</a:t>
            </a:r>
            <a:r>
              <a:rPr lang="de-CH" sz="1600" b="1" dirty="0"/>
              <a:t> </a:t>
            </a:r>
            <a:r>
              <a:rPr lang="de-CH" sz="1600" b="1" dirty="0" err="1"/>
              <a:t>synonymous</a:t>
            </a:r>
            <a:r>
              <a:rPr lang="de-CH" sz="1600" b="1" dirty="0"/>
              <a:t> </a:t>
            </a:r>
            <a:r>
              <a:rPr lang="de-CH" sz="1600" b="1" dirty="0" err="1"/>
              <a:t>with</a:t>
            </a:r>
            <a:r>
              <a:rPr lang="de-CH" sz="1600" b="1" dirty="0"/>
              <a:t> «</a:t>
            </a:r>
            <a:r>
              <a:rPr lang="de-CH" sz="1600" b="1" dirty="0" err="1"/>
              <a:t>good</a:t>
            </a:r>
            <a:r>
              <a:rPr lang="de-CH" sz="1600" b="1" dirty="0"/>
              <a:t>» and «</a:t>
            </a:r>
            <a:r>
              <a:rPr lang="de-CH" sz="1600" b="1" dirty="0" err="1"/>
              <a:t>better</a:t>
            </a:r>
            <a:r>
              <a:rPr lang="de-CH" sz="1600" b="1" dirty="0"/>
              <a:t>» </a:t>
            </a:r>
            <a:r>
              <a:rPr lang="de-CH" sz="1000" b="1" dirty="0"/>
              <a:t>(</a:t>
            </a:r>
            <a:r>
              <a:rPr lang="de-CH" sz="1000" b="1" dirty="0" err="1"/>
              <a:t>Princen</a:t>
            </a:r>
            <a:r>
              <a:rPr lang="de-CH" sz="1000" b="1" dirty="0"/>
              <a:t> 2003: 42</a:t>
            </a:r>
            <a:r>
              <a:rPr lang="de-CH" sz="1000" dirty="0"/>
              <a:t>)</a:t>
            </a:r>
            <a:br>
              <a:rPr lang="de-DE" sz="1600" dirty="0"/>
            </a:br>
            <a:r>
              <a:rPr lang="de-CH" sz="1600" dirty="0"/>
              <a:t>«Ökonomisierung der Lebenswelten»</a:t>
            </a:r>
            <a:br>
              <a:rPr lang="de-CH" sz="1600" dirty="0"/>
            </a:br>
            <a:r>
              <a:rPr lang="de-CH" sz="1600" dirty="0"/>
              <a:t>Kulturell übergreifend positiv besetztes Ziel</a:t>
            </a:r>
          </a:p>
          <a:p>
            <a:r>
              <a:rPr lang="de-CH" sz="1600" dirty="0"/>
              <a:t>	Unzureichende Erfassung relevanter Kriterien </a:t>
            </a:r>
            <a:br>
              <a:rPr lang="de-CH" sz="1600" dirty="0"/>
            </a:br>
            <a:r>
              <a:rPr lang="de-CH" sz="1600" dirty="0"/>
              <a:t>	(ökologische und gesellschaftliche Indikatoren)</a:t>
            </a:r>
          </a:p>
          <a:p>
            <a:pPr marL="285750" indent="-285750">
              <a:buFont typeface="Arial" panose="020B0604020202020204" pitchFamily="34" charset="0"/>
              <a:buChar char="•"/>
            </a:pPr>
            <a:r>
              <a:rPr lang="de-CH" sz="1600" b="1" dirty="0"/>
              <a:t>Konsistenz: </a:t>
            </a:r>
          </a:p>
          <a:p>
            <a:endParaRPr lang="de-DE" sz="1400" dirty="0"/>
          </a:p>
        </p:txBody>
      </p:sp>
      <p:sp>
        <p:nvSpPr>
          <p:cNvPr id="4" name="Foliennummernplatzhalter 3"/>
          <p:cNvSpPr>
            <a:spLocks noGrp="1"/>
          </p:cNvSpPr>
          <p:nvPr>
            <p:ph type="sldNum" sz="quarter" idx="5"/>
          </p:nvPr>
        </p:nvSpPr>
        <p:spPr/>
        <p:txBody>
          <a:bodyPr/>
          <a:lstStyle/>
          <a:p>
            <a:fld id="{D6D0FC59-6275-BA4C-839B-22FE6916E9E2}" type="slidenum">
              <a:rPr lang="de-DE" smtClean="0"/>
              <a:t>63</a:t>
            </a:fld>
            <a:endParaRPr lang="de-DE"/>
          </a:p>
        </p:txBody>
      </p:sp>
    </p:spTree>
    <p:extLst>
      <p:ext uri="{BB962C8B-B14F-4D97-AF65-F5344CB8AC3E}">
        <p14:creationId xmlns:p14="http://schemas.microsoft.com/office/powerpoint/2010/main" val="315543322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361925-3790-34F0-4735-28567A4960C8}"/>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69E45053-A1F6-B587-111B-20E6161118C4}"/>
              </a:ext>
            </a:extLst>
          </p:cNvPr>
          <p:cNvSpPr>
            <a:spLocks noGrp="1" noRot="1" noChangeAspect="1"/>
          </p:cNvSpPr>
          <p:nvPr>
            <p:ph type="sldImg"/>
          </p:nvPr>
        </p:nvSpPr>
        <p:spPr>
          <a:xfrm>
            <a:off x="685800" y="982663"/>
            <a:ext cx="5486400" cy="3086100"/>
          </a:xfrm>
        </p:spPr>
      </p:sp>
      <p:sp>
        <p:nvSpPr>
          <p:cNvPr id="3" name="Notizenplatzhalter 2">
            <a:extLst>
              <a:ext uri="{FF2B5EF4-FFF2-40B4-BE49-F238E27FC236}">
                <a16:creationId xmlns:a16="http://schemas.microsoft.com/office/drawing/2014/main" id="{B3D30614-8BE2-2E61-FC3A-3628C203AD11}"/>
              </a:ext>
            </a:extLst>
          </p:cNvPr>
          <p:cNvSpPr>
            <a:spLocks noGrp="1"/>
          </p:cNvSpPr>
          <p:nvPr>
            <p:ph type="body" idx="1"/>
          </p:nvPr>
        </p:nvSpPr>
        <p:spPr>
          <a:xfrm>
            <a:off x="685800" y="4400549"/>
            <a:ext cx="5486400" cy="4284663"/>
          </a:xfrm>
        </p:spPr>
        <p:txBody>
          <a:bodyPr/>
          <a:lstStyle/>
          <a:p>
            <a:pPr lvl="2"/>
            <a:r>
              <a:rPr lang="en-GB" dirty="0"/>
              <a:t>”Abfall </a:t>
            </a:r>
            <a:r>
              <a:rPr lang="en-GB" dirty="0" err="1"/>
              <a:t>als</a:t>
            </a:r>
            <a:r>
              <a:rPr lang="en-GB" dirty="0"/>
              <a:t> </a:t>
            </a:r>
            <a:r>
              <a:rPr lang="en-GB" dirty="0" err="1"/>
              <a:t>Rohstoff</a:t>
            </a:r>
            <a:r>
              <a:rPr lang="en-GB" dirty="0"/>
              <a:t> verstehen”:</a:t>
            </a:r>
            <a:r>
              <a:rPr lang="en-GB" dirty="0" err="1"/>
              <a:t>Kreislaufwirtschaft</a:t>
            </a:r>
            <a:endParaRPr lang="de-CH" dirty="0"/>
          </a:p>
          <a:p>
            <a:pPr marL="285750" indent="-285750">
              <a:buFont typeface="Arial" panose="020B0604020202020204" pitchFamily="34" charset="0"/>
              <a:buChar char="•"/>
            </a:pPr>
            <a:r>
              <a:rPr lang="en-GB" b="1" dirty="0"/>
              <a:t>Mehr </a:t>
            </a:r>
            <a:r>
              <a:rPr lang="en-GB" b="1" dirty="0" err="1"/>
              <a:t>Diskurs</a:t>
            </a:r>
            <a:r>
              <a:rPr lang="en-GB" b="1" dirty="0"/>
              <a:t> </a:t>
            </a:r>
            <a:r>
              <a:rPr lang="en-GB" b="1" dirty="0" err="1"/>
              <a:t>als</a:t>
            </a:r>
            <a:r>
              <a:rPr lang="en-GB" b="1" dirty="0"/>
              <a:t> </a:t>
            </a:r>
            <a:r>
              <a:rPr lang="en-GB" b="1" dirty="0" err="1"/>
              <a:t>Umsetzung</a:t>
            </a:r>
            <a:r>
              <a:rPr lang="en-GB" b="1" dirty="0"/>
              <a:t>; es </a:t>
            </a:r>
            <a:r>
              <a:rPr lang="en-GB" b="1" dirty="0" err="1"/>
              <a:t>verbleiben</a:t>
            </a:r>
            <a:r>
              <a:rPr lang="en-GB" b="1" dirty="0"/>
              <a:t> </a:t>
            </a:r>
            <a:r>
              <a:rPr lang="en-GB" b="1" dirty="0" err="1"/>
              <a:t>Umweltbelastungen</a:t>
            </a:r>
            <a:endParaRPr lang="en-GB" b="1" dirty="0"/>
          </a:p>
          <a:p>
            <a:r>
              <a:rPr lang="de-DE" dirty="0"/>
              <a:t>Nachhaltige Entwicklung: „Naturverträgliche Technologien und Strukturen“ </a:t>
            </a:r>
            <a:r>
              <a:rPr lang="de-CH" dirty="0"/>
              <a:t>(</a:t>
            </a:r>
            <a:r>
              <a:rPr lang="de-CH" dirty="0" err="1"/>
              <a:t>Kahlenborn</a:t>
            </a:r>
            <a:r>
              <a:rPr lang="de-CH" dirty="0"/>
              <a:t> et. al 2019: 51)</a:t>
            </a:r>
            <a:br>
              <a:rPr lang="de-DE" dirty="0"/>
            </a:br>
            <a:r>
              <a:rPr lang="de-DE" dirty="0"/>
              <a:t>Materialien und Produkte so lange wie möglich “im Kreislauf“ halten:</a:t>
            </a:r>
          </a:p>
          <a:p>
            <a:pPr marL="1657350" lvl="3" indent="-285750">
              <a:buFont typeface="Arial" panose="020B0604020202020204" pitchFamily="34" charset="0"/>
              <a:buChar char="•"/>
            </a:pPr>
            <a:r>
              <a:rPr lang="de-DE" dirty="0"/>
              <a:t>Teilen, leasen, wiederverwenden, reparieren, aufarbeiten, recyceln</a:t>
            </a:r>
          </a:p>
          <a:p>
            <a:pPr marL="1657350" lvl="3" indent="-285750">
              <a:buFont typeface="Arial" panose="020B0604020202020204" pitchFamily="34" charset="0"/>
              <a:buChar char="•"/>
            </a:pPr>
            <a:r>
              <a:rPr lang="de-DE" dirty="0"/>
              <a:t>Erneuerbare Energien, Mobilität, Landwirtschaft</a:t>
            </a:r>
          </a:p>
          <a:p>
            <a:pPr lvl="3"/>
            <a:r>
              <a:rPr lang="de-CH" dirty="0">
                <a:ea typeface="Times New Roman" panose="02020603050405020304" pitchFamily="18" charset="0"/>
              </a:rPr>
              <a:t>Anforderungen steigen:</a:t>
            </a:r>
          </a:p>
          <a:p>
            <a:pPr marL="1657350" lvl="3" indent="-285750">
              <a:buFont typeface="Arial" panose="020B0604020202020204" pitchFamily="34" charset="0"/>
              <a:buChar char="•"/>
            </a:pPr>
            <a:r>
              <a:rPr lang="de-CH" dirty="0">
                <a:ea typeface="Times New Roman" panose="02020603050405020304" pitchFamily="18" charset="0"/>
              </a:rPr>
              <a:t>1970: 309 kg/Jahr/Person; 2021: 698 kg/Jahr/Person (CH)</a:t>
            </a:r>
          </a:p>
          <a:p>
            <a:pPr marL="1657350" lvl="3" indent="-285750">
              <a:buFont typeface="Arial" panose="020B0604020202020204" pitchFamily="34" charset="0"/>
              <a:buChar char="•"/>
            </a:pPr>
            <a:r>
              <a:rPr lang="de-CH" dirty="0">
                <a:ea typeface="Times New Roman" panose="02020603050405020304" pitchFamily="18" charset="0"/>
              </a:rPr>
              <a:t>2022: ca. 50 Mio. t E-Abfall (global) &gt; 17.4% Wiederverwertung (CODES)</a:t>
            </a:r>
          </a:p>
          <a:p>
            <a:pPr marL="1200150" lvl="2" indent="-285750">
              <a:buFont typeface="Arial" panose="020B0604020202020204" pitchFamily="34" charset="0"/>
              <a:buChar char="•"/>
            </a:pPr>
            <a:r>
              <a:rPr lang="de-CH" dirty="0">
                <a:ea typeface="Times New Roman" panose="02020603050405020304" pitchFamily="18" charset="0"/>
              </a:rPr>
              <a:t>Produktion: Langlebigkeit; Zusammensetzung</a:t>
            </a:r>
          </a:p>
          <a:p>
            <a:pPr marL="1200150" lvl="2" indent="-285750">
              <a:buFont typeface="Arial" panose="020B0604020202020204" pitchFamily="34" charset="0"/>
              <a:buChar char="•"/>
            </a:pPr>
            <a:r>
              <a:rPr lang="de-CH" dirty="0">
                <a:ea typeface="Times New Roman" panose="02020603050405020304" pitchFamily="18" charset="0"/>
              </a:rPr>
              <a:t>Konsum: Nachfrage; Mitwirkung Entsorgung</a:t>
            </a:r>
          </a:p>
          <a:p>
            <a:pPr lvl="2"/>
            <a:endParaRPr lang="de-CH" dirty="0"/>
          </a:p>
          <a:p>
            <a:pPr lvl="2"/>
            <a:r>
              <a:rPr lang="de-CH" dirty="0"/>
              <a:t>Beispiel Digitalisierung</a:t>
            </a:r>
          </a:p>
          <a:p>
            <a:pPr marL="1657350" lvl="3" indent="-285750">
              <a:buFont typeface="Arial" panose="020B0604020202020204" pitchFamily="34" charset="0"/>
              <a:buChar char="•"/>
            </a:pPr>
            <a:r>
              <a:rPr lang="de-CH" dirty="0"/>
              <a:t>Ökologischer Fussabdruck Wasser, Rohstoffe, Energie Digitalindustrie &gt; Frankreich, Grossbritannien</a:t>
            </a:r>
            <a:endParaRPr lang="de-DE" dirty="0"/>
          </a:p>
        </p:txBody>
      </p:sp>
      <p:sp>
        <p:nvSpPr>
          <p:cNvPr id="4" name="Foliennummernplatzhalter 3">
            <a:extLst>
              <a:ext uri="{FF2B5EF4-FFF2-40B4-BE49-F238E27FC236}">
                <a16:creationId xmlns:a16="http://schemas.microsoft.com/office/drawing/2014/main" id="{ECB5C6FD-5049-F9A7-51ED-48F4959A9865}"/>
              </a:ext>
            </a:extLst>
          </p:cNvPr>
          <p:cNvSpPr>
            <a:spLocks noGrp="1"/>
          </p:cNvSpPr>
          <p:nvPr>
            <p:ph type="sldNum" sz="quarter" idx="5"/>
          </p:nvPr>
        </p:nvSpPr>
        <p:spPr/>
        <p:txBody>
          <a:bodyPr/>
          <a:lstStyle/>
          <a:p>
            <a:fld id="{D6D0FC59-6275-BA4C-839B-22FE6916E9E2}" type="slidenum">
              <a:rPr lang="de-DE" smtClean="0"/>
              <a:t>64</a:t>
            </a:fld>
            <a:endParaRPr lang="de-DE"/>
          </a:p>
        </p:txBody>
      </p:sp>
    </p:spTree>
    <p:extLst>
      <p:ext uri="{BB962C8B-B14F-4D97-AF65-F5344CB8AC3E}">
        <p14:creationId xmlns:p14="http://schemas.microsoft.com/office/powerpoint/2010/main" val="15677959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450" indent="-171450">
              <a:buFont typeface="Arial" panose="020B0604020202020204" pitchFamily="34" charset="0"/>
              <a:buChar char="•"/>
            </a:pPr>
            <a:r>
              <a:rPr lang="en-US" dirty="0"/>
              <a:t>Ich </a:t>
            </a:r>
            <a:r>
              <a:rPr lang="en-US" dirty="0" err="1"/>
              <a:t>möchte</a:t>
            </a:r>
            <a:r>
              <a:rPr lang="en-US" dirty="0"/>
              <a:t> </a:t>
            </a:r>
            <a:r>
              <a:rPr lang="en-US" dirty="0" err="1"/>
              <a:t>mit</a:t>
            </a:r>
            <a:r>
              <a:rPr lang="en-US" dirty="0"/>
              <a:t> dem </a:t>
            </a:r>
            <a:r>
              <a:rPr lang="en-US" dirty="0" err="1"/>
              <a:t>Fussabdruck</a:t>
            </a:r>
            <a:r>
              <a:rPr lang="en-US" dirty="0"/>
              <a:t> </a:t>
            </a:r>
            <a:r>
              <a:rPr lang="en-US" dirty="0" err="1"/>
              <a:t>beginnen</a:t>
            </a:r>
            <a:r>
              <a:rPr lang="en-US" dirty="0"/>
              <a:t>, </a:t>
            </a:r>
            <a:r>
              <a:rPr lang="en-US" dirty="0" err="1"/>
              <a:t>dieser</a:t>
            </a:r>
            <a:r>
              <a:rPr lang="en-US" dirty="0"/>
              <a:t> </a:t>
            </a:r>
            <a:r>
              <a:rPr lang="en-US" dirty="0" err="1"/>
              <a:t>beschreibt</a:t>
            </a:r>
            <a:r>
              <a:rPr lang="en-US" dirty="0"/>
              <a:t> die </a:t>
            </a:r>
            <a:r>
              <a:rPr lang="en-US" dirty="0" err="1"/>
              <a:t>Menge</a:t>
            </a:r>
            <a:r>
              <a:rPr lang="en-US" dirty="0"/>
              <a:t> an </a:t>
            </a:r>
            <a:r>
              <a:rPr lang="en-US" dirty="0" err="1"/>
              <a:t>Umweltbelastungen</a:t>
            </a:r>
            <a:r>
              <a:rPr lang="en-US" dirty="0"/>
              <a:t>, </a:t>
            </a:r>
            <a:r>
              <a:rPr lang="en-US" dirty="0" err="1"/>
              <a:t>welche</a:t>
            </a:r>
            <a:r>
              <a:rPr lang="en-US" dirty="0"/>
              <a:t> </a:t>
            </a:r>
            <a:r>
              <a:rPr lang="en-US" dirty="0" err="1"/>
              <a:t>durch</a:t>
            </a:r>
            <a:r>
              <a:rPr lang="en-US" dirty="0"/>
              <a:t> </a:t>
            </a:r>
            <a:r>
              <a:rPr lang="en-US" dirty="0" err="1"/>
              <a:t>digitale</a:t>
            </a:r>
            <a:r>
              <a:rPr lang="en-US" dirty="0"/>
              <a:t> Technik in der </a:t>
            </a:r>
            <a:r>
              <a:rPr lang="en-US" dirty="0" err="1"/>
              <a:t>Produktion</a:t>
            </a:r>
            <a:r>
              <a:rPr lang="en-US" dirty="0"/>
              <a:t>, </a:t>
            </a:r>
            <a:r>
              <a:rPr lang="en-US" dirty="0" err="1"/>
              <a:t>im</a:t>
            </a:r>
            <a:r>
              <a:rPr lang="en-US" dirty="0"/>
              <a:t> </a:t>
            </a:r>
            <a:r>
              <a:rPr lang="en-US" dirty="0" err="1"/>
              <a:t>Betrieb</a:t>
            </a:r>
            <a:r>
              <a:rPr lang="en-US" dirty="0"/>
              <a:t> und </a:t>
            </a:r>
            <a:r>
              <a:rPr lang="en-US" dirty="0" err="1"/>
              <a:t>während</a:t>
            </a:r>
            <a:r>
              <a:rPr lang="en-US" dirty="0"/>
              <a:t> der </a:t>
            </a:r>
            <a:r>
              <a:rPr lang="en-US" dirty="0" err="1"/>
              <a:t>Entsorgung</a:t>
            </a:r>
            <a:r>
              <a:rPr lang="en-US" dirty="0"/>
              <a:t> </a:t>
            </a:r>
            <a:r>
              <a:rPr lang="en-US" dirty="0" err="1"/>
              <a:t>anfällt</a:t>
            </a:r>
            <a:endParaRPr lang="en-US" dirty="0"/>
          </a:p>
          <a:p>
            <a:pPr marL="171450" indent="-171450">
              <a:buFont typeface="Arial" panose="020B0604020202020204" pitchFamily="34" charset="0"/>
              <a:buChar char="•"/>
            </a:pPr>
            <a:r>
              <a:rPr lang="en-US" dirty="0"/>
              <a:t>Und es </a:t>
            </a:r>
            <a:r>
              <a:rPr lang="en-US" dirty="0" err="1"/>
              <a:t>gibt</a:t>
            </a:r>
            <a:r>
              <a:rPr lang="en-US" dirty="0"/>
              <a:t> </a:t>
            </a:r>
            <a:r>
              <a:rPr lang="en-US" dirty="0" err="1"/>
              <a:t>einige</a:t>
            </a:r>
            <a:r>
              <a:rPr lang="en-US" dirty="0"/>
              <a:t> </a:t>
            </a:r>
            <a:r>
              <a:rPr lang="en-US" dirty="0" err="1"/>
              <a:t>Studien</a:t>
            </a:r>
            <a:r>
              <a:rPr lang="en-US" dirty="0"/>
              <a:t>, die </a:t>
            </a:r>
            <a:r>
              <a:rPr lang="en-US" dirty="0" err="1"/>
              <a:t>sich</a:t>
            </a:r>
            <a:r>
              <a:rPr lang="en-US" dirty="0"/>
              <a:t> </a:t>
            </a:r>
            <a:r>
              <a:rPr lang="en-US" dirty="0" err="1"/>
              <a:t>diesen</a:t>
            </a:r>
            <a:r>
              <a:rPr lang="en-US" dirty="0"/>
              <a:t> </a:t>
            </a:r>
            <a:r>
              <a:rPr lang="en-US" dirty="0" err="1"/>
              <a:t>Fussabdruck</a:t>
            </a:r>
            <a:r>
              <a:rPr lang="en-US" dirty="0"/>
              <a:t> </a:t>
            </a:r>
            <a:r>
              <a:rPr lang="en-US" dirty="0" err="1"/>
              <a:t>angesehen</a:t>
            </a:r>
            <a:r>
              <a:rPr lang="en-US" dirty="0"/>
              <a:t> </a:t>
            </a:r>
            <a:r>
              <a:rPr lang="en-US" dirty="0" err="1"/>
              <a:t>haben</a:t>
            </a:r>
            <a:endParaRPr lang="en-US" dirty="0"/>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6</a:t>
            </a:fld>
            <a:endParaRPr lang="en-US" altLang="en-US"/>
          </a:p>
        </p:txBody>
      </p:sp>
    </p:spTree>
    <p:extLst>
      <p:ext uri="{BB962C8B-B14F-4D97-AF65-F5344CB8AC3E}">
        <p14:creationId xmlns:p14="http://schemas.microsoft.com/office/powerpoint/2010/main" val="22031294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982B8C-9A49-3AEC-7CAE-EB62C7188440}"/>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FE57F9C3-CFBD-248E-23BB-5A3F2F8C7381}"/>
              </a:ext>
            </a:extLst>
          </p:cNvPr>
          <p:cNvSpPr>
            <a:spLocks noGrp="1" noRot="1" noChangeAspect="1"/>
          </p:cNvSpPr>
          <p:nvPr>
            <p:ph type="sldImg"/>
          </p:nvPr>
        </p:nvSpPr>
        <p:spPr>
          <a:xfrm>
            <a:off x="685800" y="982663"/>
            <a:ext cx="5486400" cy="3086100"/>
          </a:xfrm>
        </p:spPr>
      </p:sp>
      <p:sp>
        <p:nvSpPr>
          <p:cNvPr id="3" name="Notizenplatzhalter 2">
            <a:extLst>
              <a:ext uri="{FF2B5EF4-FFF2-40B4-BE49-F238E27FC236}">
                <a16:creationId xmlns:a16="http://schemas.microsoft.com/office/drawing/2014/main" id="{39B49E3C-3A1D-DF1B-D2B9-F02511D55265}"/>
              </a:ext>
            </a:extLst>
          </p:cNvPr>
          <p:cNvSpPr>
            <a:spLocks noGrp="1"/>
          </p:cNvSpPr>
          <p:nvPr>
            <p:ph type="body" idx="1"/>
          </p:nvPr>
        </p:nvSpPr>
        <p:spPr>
          <a:xfrm>
            <a:off x="685800" y="4400549"/>
            <a:ext cx="5486400" cy="4284663"/>
          </a:xfrm>
        </p:spPr>
        <p:txBody>
          <a:bodyPr/>
          <a:lstStyle/>
          <a:p>
            <a:pPr lvl="2"/>
            <a:r>
              <a:rPr lang="en-GB" dirty="0"/>
              <a:t>”Abfall </a:t>
            </a:r>
            <a:r>
              <a:rPr lang="en-GB" dirty="0" err="1"/>
              <a:t>als</a:t>
            </a:r>
            <a:r>
              <a:rPr lang="en-GB" dirty="0"/>
              <a:t> </a:t>
            </a:r>
            <a:r>
              <a:rPr lang="en-GB" dirty="0" err="1"/>
              <a:t>Rohstoff</a:t>
            </a:r>
            <a:r>
              <a:rPr lang="en-GB" dirty="0"/>
              <a:t> verstehen”:</a:t>
            </a:r>
            <a:r>
              <a:rPr lang="en-GB" dirty="0" err="1"/>
              <a:t>Kreislaufwirtschaft</a:t>
            </a:r>
            <a:endParaRPr lang="de-CH" dirty="0"/>
          </a:p>
          <a:p>
            <a:pPr marL="285750" indent="-285750">
              <a:buFont typeface="Arial" panose="020B0604020202020204" pitchFamily="34" charset="0"/>
              <a:buChar char="•"/>
            </a:pPr>
            <a:r>
              <a:rPr lang="en-GB" b="1" dirty="0"/>
              <a:t>Mehr </a:t>
            </a:r>
            <a:r>
              <a:rPr lang="en-GB" b="1" dirty="0" err="1"/>
              <a:t>Diskurs</a:t>
            </a:r>
            <a:r>
              <a:rPr lang="en-GB" b="1" dirty="0"/>
              <a:t> </a:t>
            </a:r>
            <a:r>
              <a:rPr lang="en-GB" b="1" dirty="0" err="1"/>
              <a:t>als</a:t>
            </a:r>
            <a:r>
              <a:rPr lang="en-GB" b="1" dirty="0"/>
              <a:t> </a:t>
            </a:r>
            <a:r>
              <a:rPr lang="en-GB" b="1" dirty="0" err="1"/>
              <a:t>Umsetzung</a:t>
            </a:r>
            <a:r>
              <a:rPr lang="en-GB" b="1" dirty="0"/>
              <a:t>; es </a:t>
            </a:r>
            <a:r>
              <a:rPr lang="en-GB" b="1" dirty="0" err="1"/>
              <a:t>verbleiben</a:t>
            </a:r>
            <a:r>
              <a:rPr lang="en-GB" b="1" dirty="0"/>
              <a:t> </a:t>
            </a:r>
            <a:r>
              <a:rPr lang="en-GB" b="1" dirty="0" err="1"/>
              <a:t>Umweltbelastungen</a:t>
            </a:r>
            <a:endParaRPr lang="en-GB" b="1" dirty="0"/>
          </a:p>
          <a:p>
            <a:r>
              <a:rPr lang="de-DE" dirty="0"/>
              <a:t>Nachhaltige Entwicklung: „Naturverträgliche Technologien und Strukturen“ </a:t>
            </a:r>
            <a:r>
              <a:rPr lang="de-CH" dirty="0"/>
              <a:t>(</a:t>
            </a:r>
            <a:r>
              <a:rPr lang="de-CH" dirty="0" err="1"/>
              <a:t>Kahlenborn</a:t>
            </a:r>
            <a:r>
              <a:rPr lang="de-CH" dirty="0"/>
              <a:t> et. al 2019: 51)</a:t>
            </a:r>
            <a:br>
              <a:rPr lang="de-DE" dirty="0"/>
            </a:br>
            <a:r>
              <a:rPr lang="de-DE" dirty="0"/>
              <a:t>Materialien und Produkte so lange wie möglich “im Kreislauf“ halten:</a:t>
            </a:r>
          </a:p>
          <a:p>
            <a:pPr marL="1657350" lvl="3" indent="-285750">
              <a:buFont typeface="Arial" panose="020B0604020202020204" pitchFamily="34" charset="0"/>
              <a:buChar char="•"/>
            </a:pPr>
            <a:r>
              <a:rPr lang="de-DE" dirty="0"/>
              <a:t>Teilen, leasen, wiederverwenden, reparieren, aufarbeiten, recyceln</a:t>
            </a:r>
          </a:p>
          <a:p>
            <a:pPr marL="1657350" lvl="3" indent="-285750">
              <a:buFont typeface="Arial" panose="020B0604020202020204" pitchFamily="34" charset="0"/>
              <a:buChar char="•"/>
            </a:pPr>
            <a:r>
              <a:rPr lang="de-DE" dirty="0"/>
              <a:t>Erneuerbare Energien, Mobilität, Landwirtschaft</a:t>
            </a:r>
          </a:p>
          <a:p>
            <a:pPr lvl="3"/>
            <a:r>
              <a:rPr lang="de-CH" dirty="0">
                <a:ea typeface="Times New Roman" panose="02020603050405020304" pitchFamily="18" charset="0"/>
              </a:rPr>
              <a:t>Anforderungen steigen:</a:t>
            </a:r>
          </a:p>
          <a:p>
            <a:pPr marL="1657350" lvl="3" indent="-285750">
              <a:buFont typeface="Arial" panose="020B0604020202020204" pitchFamily="34" charset="0"/>
              <a:buChar char="•"/>
            </a:pPr>
            <a:r>
              <a:rPr lang="de-CH" dirty="0">
                <a:ea typeface="Times New Roman" panose="02020603050405020304" pitchFamily="18" charset="0"/>
              </a:rPr>
              <a:t>1970: 309 kg/Jahr/Person; 2021: 698 kg/Jahr/Person (CH)</a:t>
            </a:r>
          </a:p>
          <a:p>
            <a:pPr marL="1657350" lvl="3" indent="-285750">
              <a:buFont typeface="Arial" panose="020B0604020202020204" pitchFamily="34" charset="0"/>
              <a:buChar char="•"/>
            </a:pPr>
            <a:r>
              <a:rPr lang="de-CH" dirty="0">
                <a:ea typeface="Times New Roman" panose="02020603050405020304" pitchFamily="18" charset="0"/>
              </a:rPr>
              <a:t>2022: ca. 50 Mio. t E-Abfall (global) &gt; 17.4% Wiederverwertung (CODES)</a:t>
            </a:r>
          </a:p>
          <a:p>
            <a:pPr marL="1200150" lvl="2" indent="-285750">
              <a:buFont typeface="Arial" panose="020B0604020202020204" pitchFamily="34" charset="0"/>
              <a:buChar char="•"/>
            </a:pPr>
            <a:r>
              <a:rPr lang="de-CH" dirty="0">
                <a:ea typeface="Times New Roman" panose="02020603050405020304" pitchFamily="18" charset="0"/>
              </a:rPr>
              <a:t>Produktion: Langlebigkeit; Zusammensetzung</a:t>
            </a:r>
          </a:p>
          <a:p>
            <a:pPr marL="1200150" lvl="2" indent="-285750">
              <a:buFont typeface="Arial" panose="020B0604020202020204" pitchFamily="34" charset="0"/>
              <a:buChar char="•"/>
            </a:pPr>
            <a:r>
              <a:rPr lang="de-CH" dirty="0">
                <a:ea typeface="Times New Roman" panose="02020603050405020304" pitchFamily="18" charset="0"/>
              </a:rPr>
              <a:t>Konsum: Nachfrage; Mitwirkung Entsorgung</a:t>
            </a:r>
          </a:p>
          <a:p>
            <a:pPr lvl="2"/>
            <a:endParaRPr lang="de-CH" dirty="0"/>
          </a:p>
          <a:p>
            <a:pPr lvl="2"/>
            <a:r>
              <a:rPr lang="de-CH" dirty="0"/>
              <a:t>Beispiel Digitalisierung</a:t>
            </a:r>
          </a:p>
          <a:p>
            <a:pPr marL="1657350" lvl="3" indent="-285750">
              <a:buFont typeface="Arial" panose="020B0604020202020204" pitchFamily="34" charset="0"/>
              <a:buChar char="•"/>
            </a:pPr>
            <a:r>
              <a:rPr lang="de-CH" dirty="0"/>
              <a:t>Ökologischer Fussabdruck Wasser, Rohstoffe, Energie Digitalindustrie &gt; Frankreich, Grossbritannien</a:t>
            </a:r>
            <a:endParaRPr lang="de-DE" dirty="0"/>
          </a:p>
        </p:txBody>
      </p:sp>
      <p:sp>
        <p:nvSpPr>
          <p:cNvPr id="4" name="Foliennummernplatzhalter 3">
            <a:extLst>
              <a:ext uri="{FF2B5EF4-FFF2-40B4-BE49-F238E27FC236}">
                <a16:creationId xmlns:a16="http://schemas.microsoft.com/office/drawing/2014/main" id="{F99CC120-C3BD-8E33-5EFA-12B45925EBAC}"/>
              </a:ext>
            </a:extLst>
          </p:cNvPr>
          <p:cNvSpPr>
            <a:spLocks noGrp="1"/>
          </p:cNvSpPr>
          <p:nvPr>
            <p:ph type="sldNum" sz="quarter" idx="5"/>
          </p:nvPr>
        </p:nvSpPr>
        <p:spPr/>
        <p:txBody>
          <a:bodyPr/>
          <a:lstStyle/>
          <a:p>
            <a:fld id="{D6D0FC59-6275-BA4C-839B-22FE6916E9E2}" type="slidenum">
              <a:rPr lang="de-DE" smtClean="0"/>
              <a:t>65</a:t>
            </a:fld>
            <a:endParaRPr lang="de-DE"/>
          </a:p>
        </p:txBody>
      </p:sp>
    </p:spTree>
    <p:extLst>
      <p:ext uri="{BB962C8B-B14F-4D97-AF65-F5344CB8AC3E}">
        <p14:creationId xmlns:p14="http://schemas.microsoft.com/office/powerpoint/2010/main" val="338361023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682625"/>
            <a:ext cx="5486400" cy="3086100"/>
          </a:xfrm>
        </p:spPr>
      </p:sp>
      <p:sp>
        <p:nvSpPr>
          <p:cNvPr id="3" name="Notizenplatzhalter 2"/>
          <p:cNvSpPr>
            <a:spLocks noGrp="1"/>
          </p:cNvSpPr>
          <p:nvPr>
            <p:ph type="body" idx="1"/>
          </p:nvPr>
        </p:nvSpPr>
        <p:spPr>
          <a:xfrm>
            <a:off x="685800" y="3989732"/>
            <a:ext cx="5486400" cy="3600450"/>
          </a:xfrm>
        </p:spPr>
        <p:txBody>
          <a:bodyPr/>
          <a:lstStyle/>
          <a:p>
            <a:pPr marL="742950" lvl="1" indent="-285750">
              <a:buFontTx/>
              <a:buChar char="-"/>
            </a:pPr>
            <a:r>
              <a:rPr lang="de-DE" sz="1600" dirty="0"/>
              <a:t>Nachhaltige Entwicklung: „Reduktion des belastenden Konsums“ </a:t>
            </a:r>
            <a:br>
              <a:rPr lang="de-DE" sz="1600" dirty="0"/>
            </a:br>
            <a:r>
              <a:rPr lang="de-DE" sz="1600" dirty="0"/>
              <a:t>(</a:t>
            </a:r>
            <a:r>
              <a:rPr lang="de-CH" sz="1600" dirty="0" err="1"/>
              <a:t>Kahlenborn</a:t>
            </a:r>
            <a:r>
              <a:rPr lang="de-CH" sz="1600" dirty="0"/>
              <a:t> et. al 2019: 51)</a:t>
            </a:r>
            <a:br>
              <a:rPr lang="de-CH" sz="1600" dirty="0"/>
            </a:br>
            <a:endParaRPr lang="de-CH" sz="1600" dirty="0"/>
          </a:p>
          <a:p>
            <a:pPr marL="742950" lvl="1" indent="-285750">
              <a:buFontTx/>
              <a:buChar char="-"/>
            </a:pPr>
            <a:r>
              <a:rPr lang="de-DE" sz="1600" dirty="0"/>
              <a:t>Zentral: Anderes Wirtschaften</a:t>
            </a:r>
          </a:p>
          <a:p>
            <a:pPr marL="1200150" lvl="2" indent="-285750">
              <a:buFont typeface="Arial" panose="020B0604020202020204" pitchFamily="34" charset="0"/>
              <a:buChar char="•"/>
            </a:pPr>
            <a:r>
              <a:rPr lang="de-DE" sz="1600" dirty="0"/>
              <a:t>Produktion Güter, Dienstleistungen (Angebot; Beschaffung; Prozesse)</a:t>
            </a:r>
          </a:p>
          <a:p>
            <a:pPr marL="1200150" lvl="2" indent="-285750">
              <a:buFont typeface="Arial" panose="020B0604020202020204" pitchFamily="34" charset="0"/>
              <a:buChar char="•"/>
            </a:pPr>
            <a:r>
              <a:rPr lang="de-DE" sz="1600" dirty="0"/>
              <a:t>Konsum: Weniger; Besser</a:t>
            </a:r>
            <a:br>
              <a:rPr lang="de-DE" sz="1600" dirty="0"/>
            </a:br>
            <a:endParaRPr lang="de-DE" sz="1600" dirty="0"/>
          </a:p>
          <a:p>
            <a:pPr lvl="1"/>
            <a:r>
              <a:rPr lang="de-DE" sz="1600" dirty="0"/>
              <a:t>- Wohlfahrt statt Wohlstand</a:t>
            </a:r>
          </a:p>
          <a:p>
            <a:pPr marL="1200150" lvl="2" indent="-285750">
              <a:buFont typeface="Arial" panose="020B0604020202020204" pitchFamily="34" charset="0"/>
              <a:buChar char="•"/>
            </a:pPr>
            <a:r>
              <a:rPr lang="de-DE" sz="1600" dirty="0"/>
              <a:t>Materie für Grundbedürfnisse + Zeit + Soziale Beziehungen</a:t>
            </a:r>
            <a:br>
              <a:rPr lang="de-DE" sz="1600" dirty="0"/>
            </a:br>
            <a:endParaRPr lang="de-DE" sz="1600" dirty="0"/>
          </a:p>
          <a:p>
            <a:pPr marL="742950" lvl="1" indent="-285750">
              <a:buFont typeface="Arial" panose="020B0604020202020204" pitchFamily="34" charset="0"/>
              <a:buChar char="•"/>
            </a:pPr>
            <a:r>
              <a:rPr lang="de-DE" sz="1600" dirty="0"/>
              <a:t>Vier </a:t>
            </a:r>
            <a:r>
              <a:rPr lang="de-DE" sz="1600" dirty="0" err="1"/>
              <a:t>E‘s</a:t>
            </a:r>
            <a:r>
              <a:rPr lang="de-DE" sz="1600" dirty="0"/>
              <a:t> (Wolfgang Sachs)</a:t>
            </a:r>
          </a:p>
          <a:p>
            <a:pPr marL="1257300" lvl="2" indent="-342900">
              <a:buFont typeface="Symbol" pitchFamily="2" charset="2"/>
              <a:buChar char="-"/>
            </a:pPr>
            <a:r>
              <a:rPr lang="de-DE" sz="1600" dirty="0"/>
              <a:t>Entschleunigung: Ressourcen der Beschleunigungsinfrastruktur</a:t>
            </a:r>
          </a:p>
          <a:p>
            <a:pPr marL="1257300" lvl="2" indent="-342900">
              <a:buFont typeface="Symbol" pitchFamily="2" charset="2"/>
              <a:buChar char="-"/>
            </a:pPr>
            <a:r>
              <a:rPr lang="de-DE" sz="1600" dirty="0"/>
              <a:t>Entrümpelung: Einfachheit, Entspannung</a:t>
            </a:r>
          </a:p>
          <a:p>
            <a:pPr marL="1257300" lvl="2" indent="-342900">
              <a:buFont typeface="Symbol" pitchFamily="2" charset="2"/>
              <a:buChar char="-"/>
            </a:pPr>
            <a:r>
              <a:rPr lang="de-DE" sz="1600" dirty="0"/>
              <a:t>Entflechtung: Re-Lokalisierung</a:t>
            </a:r>
          </a:p>
          <a:p>
            <a:pPr marL="1257300" lvl="2" indent="-342900">
              <a:buFont typeface="Symbol" pitchFamily="2" charset="2"/>
              <a:buChar char="-"/>
            </a:pPr>
            <a:r>
              <a:rPr lang="de-DE" sz="1600" dirty="0" err="1"/>
              <a:t>Entkommerzialisierung</a:t>
            </a:r>
            <a:r>
              <a:rPr lang="de-DE" sz="1600" dirty="0"/>
              <a:t>: Orte nicht-kommerzieller Tätigkeiten</a:t>
            </a:r>
          </a:p>
        </p:txBody>
      </p:sp>
      <p:sp>
        <p:nvSpPr>
          <p:cNvPr id="4" name="Foliennummernplatzhalter 3"/>
          <p:cNvSpPr>
            <a:spLocks noGrp="1"/>
          </p:cNvSpPr>
          <p:nvPr>
            <p:ph type="sldNum" sz="quarter" idx="5"/>
          </p:nvPr>
        </p:nvSpPr>
        <p:spPr/>
        <p:txBody>
          <a:bodyPr/>
          <a:lstStyle/>
          <a:p>
            <a:fld id="{D6D0FC59-6275-BA4C-839B-22FE6916E9E2}" type="slidenum">
              <a:rPr lang="de-DE" smtClean="0"/>
              <a:t>66</a:t>
            </a:fld>
            <a:endParaRPr lang="de-DE"/>
          </a:p>
        </p:txBody>
      </p:sp>
    </p:spTree>
    <p:extLst>
      <p:ext uri="{BB962C8B-B14F-4D97-AF65-F5344CB8AC3E}">
        <p14:creationId xmlns:p14="http://schemas.microsoft.com/office/powerpoint/2010/main" val="266636457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1EEFA3-8E6B-1E9C-38C5-324C191A21FA}"/>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BF8463C6-ABD6-329C-39AF-4EB887DC8B65}"/>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632EA357-F9FD-6A0D-2754-9D9A8453BF7B}"/>
              </a:ext>
            </a:extLst>
          </p:cNvPr>
          <p:cNvSpPr>
            <a:spLocks noGrp="1"/>
          </p:cNvSpPr>
          <p:nvPr>
            <p:ph type="body" idx="1"/>
          </p:nvPr>
        </p:nvSpPr>
        <p:spPr/>
        <p:txBody>
          <a:bodyPr/>
          <a:lstStyle/>
          <a:p>
            <a:r>
              <a:rPr lang="de-CH" sz="1400" dirty="0"/>
              <a:t>Der aktuelle Stand der neun Systeme und Prozesse mit Planetaren Grenzen. Daten aus dem Planetary Health Check 2024. In dieser Darstellung repräsentiert die Länge der "Tortenstücke" den aktuellen Zustand in Bezug auf die Planetare Grenze (grüne Linie) und die Hochrisikolinie (orangene Linie). Ein weiches Auslaufen der Länge deutet den Unsicherheitsbereich an. Schraffierung bedeutet, dass jenseits der planetaren Grenze keine quantitative Bestimmung des aktuellen Zustands möglich ist. Verschiedene Varianten dieser Darstellung (hochaufgelöst, farbenblind-freundlich) </a:t>
            </a:r>
            <a:r>
              <a:rPr lang="de-CH" sz="1400" dirty="0">
                <a:hlinkClick r:id="rId3"/>
              </a:rPr>
              <a:t>stehen hier zum Herunterladen zur Verfügung</a:t>
            </a:r>
            <a:r>
              <a:rPr lang="de-CH" sz="1400" dirty="0"/>
              <a:t>. In der Versionsnummer (2.0) der Abbildung steht die erste Zahl für die zugrundeliegende Datenquelle und die zweite für visuelle Änderungen an der Abbildung bei unveränderter Datengrundlage.</a:t>
            </a:r>
            <a:endParaRPr lang="de-DE" sz="1400" dirty="0"/>
          </a:p>
        </p:txBody>
      </p:sp>
      <p:sp>
        <p:nvSpPr>
          <p:cNvPr id="4" name="Foliennummernplatzhalter 3">
            <a:extLst>
              <a:ext uri="{FF2B5EF4-FFF2-40B4-BE49-F238E27FC236}">
                <a16:creationId xmlns:a16="http://schemas.microsoft.com/office/drawing/2014/main" id="{F2F4787B-0A6F-3E45-B2C6-5921158F70A2}"/>
              </a:ext>
            </a:extLst>
          </p:cNvPr>
          <p:cNvSpPr>
            <a:spLocks noGrp="1"/>
          </p:cNvSpPr>
          <p:nvPr>
            <p:ph type="sldNum" sz="quarter" idx="5"/>
          </p:nvPr>
        </p:nvSpPr>
        <p:spPr/>
        <p:txBody>
          <a:bodyPr/>
          <a:lstStyle/>
          <a:p>
            <a:fld id="{D6D0FC59-6275-BA4C-839B-22FE6916E9E2}" type="slidenum">
              <a:rPr lang="de-DE" smtClean="0"/>
              <a:t>67</a:t>
            </a:fld>
            <a:endParaRPr lang="de-DE"/>
          </a:p>
        </p:txBody>
      </p:sp>
    </p:spTree>
    <p:extLst>
      <p:ext uri="{BB962C8B-B14F-4D97-AF65-F5344CB8AC3E}">
        <p14:creationId xmlns:p14="http://schemas.microsoft.com/office/powerpoint/2010/main" val="300881225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B017A4-E6CF-D3C7-5ED4-D16E8F4C12E2}"/>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E27821E3-DC0D-B129-7DB5-95099FEAA57A}"/>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99F0B4E6-F610-79EA-FCF3-2E7CE45F9E00}"/>
              </a:ext>
            </a:extLst>
          </p:cNvPr>
          <p:cNvSpPr>
            <a:spLocks noGrp="1"/>
          </p:cNvSpPr>
          <p:nvPr>
            <p:ph type="body" idx="1"/>
          </p:nvPr>
        </p:nvSpPr>
        <p:spPr/>
        <p:txBody>
          <a:bodyPr/>
          <a:lstStyle/>
          <a:p>
            <a:r>
              <a:rPr lang="de-CH" sz="1400" dirty="0"/>
              <a:t>Der aktuelle Stand der neun Systeme und Prozesse mit Planetaren Grenzen. Daten aus dem Planetary Health Check 2024. In dieser Darstellung repräsentiert die Länge der "Tortenstücke" den aktuellen Zustand in Bezug auf die Planetare Grenze (grüne Linie) und die Hochrisikolinie (orangene Linie). Ein weiches Auslaufen der Länge deutet den Unsicherheitsbereich an. Schraffierung bedeutet, dass jenseits der planetaren Grenze keine quantitative Bestimmung des aktuellen Zustands möglich ist. Verschiedene Varianten dieser Darstellung (hochaufgelöst, farbenblind-freundlich) </a:t>
            </a:r>
            <a:r>
              <a:rPr lang="de-CH" sz="1400" dirty="0">
                <a:hlinkClick r:id="rId3"/>
              </a:rPr>
              <a:t>stehen hier zum Herunterladen zur Verfügung</a:t>
            </a:r>
            <a:r>
              <a:rPr lang="de-CH" sz="1400" dirty="0"/>
              <a:t>. In der Versionsnummer (2.0) der Abbildung steht die erste Zahl für die zugrundeliegende Datenquelle und die zweite für visuelle Änderungen an der Abbildung bei unveränderter Datengrundlage.</a:t>
            </a:r>
            <a:endParaRPr lang="de-DE" sz="1400" dirty="0"/>
          </a:p>
        </p:txBody>
      </p:sp>
      <p:sp>
        <p:nvSpPr>
          <p:cNvPr id="4" name="Foliennummernplatzhalter 3">
            <a:extLst>
              <a:ext uri="{FF2B5EF4-FFF2-40B4-BE49-F238E27FC236}">
                <a16:creationId xmlns:a16="http://schemas.microsoft.com/office/drawing/2014/main" id="{449E905D-DA9C-219A-8745-D74EA279A01B}"/>
              </a:ext>
            </a:extLst>
          </p:cNvPr>
          <p:cNvSpPr>
            <a:spLocks noGrp="1"/>
          </p:cNvSpPr>
          <p:nvPr>
            <p:ph type="sldNum" sz="quarter" idx="5"/>
          </p:nvPr>
        </p:nvSpPr>
        <p:spPr/>
        <p:txBody>
          <a:bodyPr/>
          <a:lstStyle/>
          <a:p>
            <a:fld id="{D6D0FC59-6275-BA4C-839B-22FE6916E9E2}" type="slidenum">
              <a:rPr lang="de-DE" smtClean="0"/>
              <a:t>68</a:t>
            </a:fld>
            <a:endParaRPr lang="de-DE"/>
          </a:p>
        </p:txBody>
      </p:sp>
    </p:spTree>
    <p:extLst>
      <p:ext uri="{BB962C8B-B14F-4D97-AF65-F5344CB8AC3E}">
        <p14:creationId xmlns:p14="http://schemas.microsoft.com/office/powerpoint/2010/main" val="163568295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98173E-E933-B8AF-F2DC-8C71FFDC8A51}"/>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AB29428F-931B-31F6-8EE6-A92CAEF732FC}"/>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8F178EB2-C505-B876-6B09-F6635AB3AF5D}"/>
              </a:ext>
            </a:extLst>
          </p:cNvPr>
          <p:cNvSpPr>
            <a:spLocks noGrp="1"/>
          </p:cNvSpPr>
          <p:nvPr>
            <p:ph type="body" idx="1"/>
          </p:nvPr>
        </p:nvSpPr>
        <p:spPr/>
        <p:txBody>
          <a:bodyPr/>
          <a:lstStyle/>
          <a:p>
            <a:r>
              <a:rPr lang="de-CH" sz="1400" dirty="0"/>
              <a:t>Der aktuelle Stand der neun Systeme und Prozesse mit Planetaren Grenzen. Daten aus dem Planetary Health Check 2024. In dieser Darstellung repräsentiert die Länge der "Tortenstücke" den aktuellen Zustand in Bezug auf die Planetare Grenze (grüne Linie) und die Hochrisikolinie (orangene Linie). Ein weiches Auslaufen der Länge deutet den Unsicherheitsbereich an. Schraffierung bedeutet, dass jenseits der planetaren Grenze keine quantitative Bestimmung des aktuellen Zustands möglich ist. Verschiedene Varianten dieser Darstellung (hochaufgelöst, farbenblind-freundlich) </a:t>
            </a:r>
            <a:r>
              <a:rPr lang="de-CH" sz="1400" dirty="0">
                <a:hlinkClick r:id="rId3"/>
              </a:rPr>
              <a:t>stehen hier zum Herunterladen zur Verfügung</a:t>
            </a:r>
            <a:r>
              <a:rPr lang="de-CH" sz="1400" dirty="0"/>
              <a:t>. In der Versionsnummer (2.0) der Abbildung steht die erste Zahl für die zugrundeliegende Datenquelle und die zweite für visuelle Änderungen an der Abbildung bei unveränderter Datengrundlage.</a:t>
            </a:r>
            <a:endParaRPr lang="de-DE" sz="1400" dirty="0"/>
          </a:p>
        </p:txBody>
      </p:sp>
      <p:sp>
        <p:nvSpPr>
          <p:cNvPr id="4" name="Foliennummernplatzhalter 3">
            <a:extLst>
              <a:ext uri="{FF2B5EF4-FFF2-40B4-BE49-F238E27FC236}">
                <a16:creationId xmlns:a16="http://schemas.microsoft.com/office/drawing/2014/main" id="{93B832EB-EEEF-4927-CAA0-B29BA283FDC2}"/>
              </a:ext>
            </a:extLst>
          </p:cNvPr>
          <p:cNvSpPr>
            <a:spLocks noGrp="1"/>
          </p:cNvSpPr>
          <p:nvPr>
            <p:ph type="sldNum" sz="quarter" idx="5"/>
          </p:nvPr>
        </p:nvSpPr>
        <p:spPr/>
        <p:txBody>
          <a:bodyPr/>
          <a:lstStyle/>
          <a:p>
            <a:fld id="{D6D0FC59-6275-BA4C-839B-22FE6916E9E2}" type="slidenum">
              <a:rPr lang="de-DE" smtClean="0"/>
              <a:t>69</a:t>
            </a:fld>
            <a:endParaRPr lang="de-DE"/>
          </a:p>
        </p:txBody>
      </p:sp>
    </p:spTree>
    <p:extLst>
      <p:ext uri="{BB962C8B-B14F-4D97-AF65-F5344CB8AC3E}">
        <p14:creationId xmlns:p14="http://schemas.microsoft.com/office/powerpoint/2010/main" val="19081593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de-CH" sz="800" kern="100" dirty="0">
                <a:effectLst/>
                <a:latin typeface="Calibri" panose="020F0502020204030204" pitchFamily="34" charset="0"/>
                <a:ea typeface="Calibri" panose="020F0502020204030204" pitchFamily="34" charset="0"/>
                <a:cs typeface="Times New Roman" panose="02020603050405020304" pitchFamily="18" charset="0"/>
              </a:rPr>
              <a:t>Energieverbrauch des ICT-Sektors steigt ähnliche wie der Umsatz &lt;-&gt; Energieintensität muss zwischen 2020 und 2030 um 35% sinken</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CH" sz="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de-CH" sz="800" kern="100" dirty="0">
                <a:effectLst/>
                <a:latin typeface="Calibri" panose="020F0502020204030204" pitchFamily="34" charset="0"/>
                <a:ea typeface="Calibri" panose="020F0502020204030204" pitchFamily="34" charset="0"/>
                <a:cs typeface="Times New Roman" panose="02020603050405020304" pitchFamily="18" charset="0"/>
              </a:rPr>
              <a:t>Heute: </a:t>
            </a:r>
          </a:p>
          <a:p>
            <a:pPr marL="449580"/>
            <a:r>
              <a:rPr lang="de-CH" sz="800" kern="100" dirty="0">
                <a:effectLst/>
                <a:latin typeface="Calibri" panose="020F0502020204030204" pitchFamily="34" charset="0"/>
                <a:ea typeface="Calibri" panose="020F0502020204030204" pitchFamily="34" charset="0"/>
                <a:cs typeface="Times New Roman" panose="02020603050405020304" pitchFamily="18" charset="0"/>
              </a:rPr>
              <a:t>Je mehr Konsum, desto mehr Daten, desto Mehr Revenue, Desto Mehr Energieverbrauch</a:t>
            </a:r>
          </a:p>
          <a:p>
            <a:pPr marL="449580"/>
            <a:r>
              <a:rPr lang="de-CH" sz="800" kern="100" dirty="0">
                <a:effectLst/>
                <a:latin typeface="Calibri" panose="020F0502020204030204" pitchFamily="34" charset="0"/>
                <a:ea typeface="Calibri" panose="020F0502020204030204" pitchFamily="34" charset="0"/>
                <a:cs typeface="Times New Roman" panose="02020603050405020304" pitchFamily="18" charset="0"/>
              </a:rPr>
              <a:t>Techniken um Konsum zu erhöhen (Autoplay, Addictive Design, </a:t>
            </a:r>
            <a:r>
              <a:rPr lang="de-CH" sz="800" kern="100" dirty="0" err="1">
                <a:effectLst/>
                <a:latin typeface="Calibri" panose="020F0502020204030204" pitchFamily="34" charset="0"/>
                <a:ea typeface="Calibri" panose="020F0502020204030204" pitchFamily="34" charset="0"/>
                <a:cs typeface="Times New Roman" panose="02020603050405020304" pitchFamily="18" charset="0"/>
              </a:rPr>
              <a:t>Neverending</a:t>
            </a:r>
            <a:r>
              <a:rPr lang="de-CH" sz="800" kern="100" dirty="0">
                <a:effectLst/>
                <a:latin typeface="Calibri" panose="020F0502020204030204" pitchFamily="34" charset="0"/>
                <a:ea typeface="Calibri" panose="020F0502020204030204" pitchFamily="34" charset="0"/>
                <a:cs typeface="Times New Roman" panose="02020603050405020304" pitchFamily="18" charset="0"/>
              </a:rPr>
              <a:t> Feeds, eingebettet Videos, Pop-Ups, </a:t>
            </a:r>
            <a:r>
              <a:rPr lang="de-CH" sz="800" kern="100" dirty="0" err="1">
                <a:effectLst/>
                <a:latin typeface="Calibri" panose="020F0502020204030204" pitchFamily="34" charset="0"/>
                <a:ea typeface="Calibri" panose="020F0502020204030204" pitchFamily="34" charset="0"/>
                <a:cs typeface="Times New Roman" panose="02020603050405020304" pitchFamily="18" charset="0"/>
              </a:rPr>
              <a:t>Notifications</a:t>
            </a:r>
            <a:r>
              <a:rPr lang="de-CH" sz="800" kern="100" dirty="0">
                <a:effectLst/>
                <a:latin typeface="Calibri" panose="020F0502020204030204" pitchFamily="34" charset="0"/>
                <a:ea typeface="Calibri" panose="020F0502020204030204" pitchFamily="34" charset="0"/>
                <a:cs typeface="Times New Roman" panose="02020603050405020304" pitchFamily="18" charset="0"/>
              </a:rPr>
              <a:t>, Like Button,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CH" sz="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de-CH" dirty="0"/>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7</a:t>
            </a:fld>
            <a:endParaRPr lang="en-US" altLang="en-US"/>
          </a:p>
        </p:txBody>
      </p:sp>
    </p:spTree>
    <p:extLst>
      <p:ext uri="{BB962C8B-B14F-4D97-AF65-F5344CB8AC3E}">
        <p14:creationId xmlns:p14="http://schemas.microsoft.com/office/powerpoint/2010/main" val="31968967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de-CH" sz="800" kern="100" dirty="0">
                <a:effectLst/>
                <a:latin typeface="Calibri" panose="020F0502020204030204" pitchFamily="34" charset="0"/>
                <a:ea typeface="Calibri" panose="020F0502020204030204" pitchFamily="34" charset="0"/>
                <a:cs typeface="Times New Roman" panose="02020603050405020304" pitchFamily="18" charset="0"/>
              </a:rPr>
              <a:t>Energieverbrauch des ICT-Sektors steigt ähnliche wie der Umsatz &lt;-&gt; Energieintensität muss zwischen 2020 und 2030 um 35% sinken</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CH" sz="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de-CH" sz="800" kern="100" dirty="0">
                <a:effectLst/>
                <a:latin typeface="Calibri" panose="020F0502020204030204" pitchFamily="34" charset="0"/>
                <a:ea typeface="Calibri" panose="020F0502020204030204" pitchFamily="34" charset="0"/>
                <a:cs typeface="Times New Roman" panose="02020603050405020304" pitchFamily="18" charset="0"/>
              </a:rPr>
              <a:t>Heute: </a:t>
            </a:r>
          </a:p>
          <a:p>
            <a:pPr marL="449580"/>
            <a:r>
              <a:rPr lang="de-CH" sz="800" kern="100" dirty="0">
                <a:effectLst/>
                <a:latin typeface="Calibri" panose="020F0502020204030204" pitchFamily="34" charset="0"/>
                <a:ea typeface="Calibri" panose="020F0502020204030204" pitchFamily="34" charset="0"/>
                <a:cs typeface="Times New Roman" panose="02020603050405020304" pitchFamily="18" charset="0"/>
              </a:rPr>
              <a:t>Je mehr Konsum, desto mehr Daten, desto Mehr Revenue, Desto Mehr Energieverbrauch</a:t>
            </a:r>
          </a:p>
          <a:p>
            <a:pPr marL="449580"/>
            <a:r>
              <a:rPr lang="de-CH" sz="800" kern="100" dirty="0">
                <a:effectLst/>
                <a:latin typeface="Calibri" panose="020F0502020204030204" pitchFamily="34" charset="0"/>
                <a:ea typeface="Calibri" panose="020F0502020204030204" pitchFamily="34" charset="0"/>
                <a:cs typeface="Times New Roman" panose="02020603050405020304" pitchFamily="18" charset="0"/>
              </a:rPr>
              <a:t>Techniken um Konsum zu erhöhen (Autoplay, Addictive Design, </a:t>
            </a:r>
            <a:r>
              <a:rPr lang="de-CH" sz="800" kern="100" dirty="0" err="1">
                <a:effectLst/>
                <a:latin typeface="Calibri" panose="020F0502020204030204" pitchFamily="34" charset="0"/>
                <a:ea typeface="Calibri" panose="020F0502020204030204" pitchFamily="34" charset="0"/>
                <a:cs typeface="Times New Roman" panose="02020603050405020304" pitchFamily="18" charset="0"/>
              </a:rPr>
              <a:t>Neverending</a:t>
            </a:r>
            <a:r>
              <a:rPr lang="de-CH" sz="800" kern="100" dirty="0">
                <a:effectLst/>
                <a:latin typeface="Calibri" panose="020F0502020204030204" pitchFamily="34" charset="0"/>
                <a:ea typeface="Calibri" panose="020F0502020204030204" pitchFamily="34" charset="0"/>
                <a:cs typeface="Times New Roman" panose="02020603050405020304" pitchFamily="18" charset="0"/>
              </a:rPr>
              <a:t> Feeds, eingebettet Videos, Pop-Ups, </a:t>
            </a:r>
            <a:r>
              <a:rPr lang="de-CH" sz="800" kern="100" dirty="0" err="1">
                <a:effectLst/>
                <a:latin typeface="Calibri" panose="020F0502020204030204" pitchFamily="34" charset="0"/>
                <a:ea typeface="Calibri" panose="020F0502020204030204" pitchFamily="34" charset="0"/>
                <a:cs typeface="Times New Roman" panose="02020603050405020304" pitchFamily="18" charset="0"/>
              </a:rPr>
              <a:t>Notifications</a:t>
            </a:r>
            <a:r>
              <a:rPr lang="de-CH" sz="800" kern="100" dirty="0">
                <a:effectLst/>
                <a:latin typeface="Calibri" panose="020F0502020204030204" pitchFamily="34" charset="0"/>
                <a:ea typeface="Calibri" panose="020F0502020204030204" pitchFamily="34" charset="0"/>
                <a:cs typeface="Times New Roman" panose="02020603050405020304" pitchFamily="18" charset="0"/>
              </a:rPr>
              <a:t>, Like Button,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CH" sz="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de-CH" dirty="0"/>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8</a:t>
            </a:fld>
            <a:endParaRPr lang="en-US" altLang="en-US"/>
          </a:p>
        </p:txBody>
      </p:sp>
    </p:spTree>
    <p:extLst>
      <p:ext uri="{BB962C8B-B14F-4D97-AF65-F5344CB8AC3E}">
        <p14:creationId xmlns:p14="http://schemas.microsoft.com/office/powerpoint/2010/main" val="6357267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de-CH" sz="800" kern="100" dirty="0">
                <a:effectLst/>
                <a:latin typeface="Calibri" panose="020F0502020204030204" pitchFamily="34" charset="0"/>
                <a:ea typeface="Calibri" panose="020F0502020204030204" pitchFamily="34" charset="0"/>
                <a:cs typeface="Times New Roman" panose="02020603050405020304" pitchFamily="18" charset="0"/>
              </a:rPr>
              <a:t>Energieverbrauch des ICT-Sektors steigt ähnliche wie der Umsatz &lt;-&gt; Energieintensität muss zwischen 2020 und 2030 um 35% sinken</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CH" sz="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de-CH" sz="800" kern="100" dirty="0">
                <a:effectLst/>
                <a:latin typeface="Calibri" panose="020F0502020204030204" pitchFamily="34" charset="0"/>
                <a:ea typeface="Calibri" panose="020F0502020204030204" pitchFamily="34" charset="0"/>
                <a:cs typeface="Times New Roman" panose="02020603050405020304" pitchFamily="18" charset="0"/>
              </a:rPr>
              <a:t>Heute: </a:t>
            </a:r>
          </a:p>
          <a:p>
            <a:pPr marL="449580"/>
            <a:r>
              <a:rPr lang="de-CH" sz="800" kern="100" dirty="0">
                <a:effectLst/>
                <a:latin typeface="Calibri" panose="020F0502020204030204" pitchFamily="34" charset="0"/>
                <a:ea typeface="Calibri" panose="020F0502020204030204" pitchFamily="34" charset="0"/>
                <a:cs typeface="Times New Roman" panose="02020603050405020304" pitchFamily="18" charset="0"/>
              </a:rPr>
              <a:t>Je mehr Konsum, desto mehr Daten, desto Mehr Revenue, Desto Mehr Energieverbrauch</a:t>
            </a:r>
          </a:p>
          <a:p>
            <a:pPr marL="449580"/>
            <a:r>
              <a:rPr lang="de-CH" sz="800" kern="100" dirty="0">
                <a:effectLst/>
                <a:latin typeface="Calibri" panose="020F0502020204030204" pitchFamily="34" charset="0"/>
                <a:ea typeface="Calibri" panose="020F0502020204030204" pitchFamily="34" charset="0"/>
                <a:cs typeface="Times New Roman" panose="02020603050405020304" pitchFamily="18" charset="0"/>
              </a:rPr>
              <a:t>Techniken um Konsum zu erhöhen (Autoplay, Addictive Design, </a:t>
            </a:r>
            <a:r>
              <a:rPr lang="de-CH" sz="800" kern="100" dirty="0" err="1">
                <a:effectLst/>
                <a:latin typeface="Calibri" panose="020F0502020204030204" pitchFamily="34" charset="0"/>
                <a:ea typeface="Calibri" panose="020F0502020204030204" pitchFamily="34" charset="0"/>
                <a:cs typeface="Times New Roman" panose="02020603050405020304" pitchFamily="18" charset="0"/>
              </a:rPr>
              <a:t>Neverending</a:t>
            </a:r>
            <a:r>
              <a:rPr lang="de-CH" sz="800" kern="100" dirty="0">
                <a:effectLst/>
                <a:latin typeface="Calibri" panose="020F0502020204030204" pitchFamily="34" charset="0"/>
                <a:ea typeface="Calibri" panose="020F0502020204030204" pitchFamily="34" charset="0"/>
                <a:cs typeface="Times New Roman" panose="02020603050405020304" pitchFamily="18" charset="0"/>
              </a:rPr>
              <a:t> Feeds, eingebettet Videos, Pop-Ups, </a:t>
            </a:r>
            <a:r>
              <a:rPr lang="de-CH" sz="800" kern="100" dirty="0" err="1">
                <a:effectLst/>
                <a:latin typeface="Calibri" panose="020F0502020204030204" pitchFamily="34" charset="0"/>
                <a:ea typeface="Calibri" panose="020F0502020204030204" pitchFamily="34" charset="0"/>
                <a:cs typeface="Times New Roman" panose="02020603050405020304" pitchFamily="18" charset="0"/>
              </a:rPr>
              <a:t>Notifications</a:t>
            </a:r>
            <a:r>
              <a:rPr lang="de-CH" sz="800" kern="100" dirty="0">
                <a:effectLst/>
                <a:latin typeface="Calibri" panose="020F0502020204030204" pitchFamily="34" charset="0"/>
                <a:ea typeface="Calibri" panose="020F0502020204030204" pitchFamily="34" charset="0"/>
                <a:cs typeface="Times New Roman" panose="02020603050405020304" pitchFamily="18" charset="0"/>
              </a:rPr>
              <a:t>, Like Button,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CH" sz="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de-CH" dirty="0"/>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9</a:t>
            </a:fld>
            <a:endParaRPr lang="en-US" altLang="en-US"/>
          </a:p>
        </p:txBody>
      </p:sp>
    </p:spTree>
    <p:extLst>
      <p:ext uri="{BB962C8B-B14F-4D97-AF65-F5344CB8AC3E}">
        <p14:creationId xmlns:p14="http://schemas.microsoft.com/office/powerpoint/2010/main" val="7930356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de-CH" sz="800" kern="100" dirty="0">
                <a:effectLst/>
                <a:latin typeface="Calibri" panose="020F0502020204030204" pitchFamily="34" charset="0"/>
                <a:ea typeface="Calibri" panose="020F0502020204030204" pitchFamily="34" charset="0"/>
                <a:cs typeface="Times New Roman" panose="02020603050405020304" pitchFamily="18" charset="0"/>
              </a:rPr>
              <a:t>Energieverbrauch des ICT-Sektors steigt ähnliche wie der Umsatz &lt;-&gt; Energieintensität muss zwischen 2020 und 2030 um 35% sinken</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CH" sz="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de-CH" sz="800" kern="100" dirty="0">
                <a:effectLst/>
                <a:latin typeface="Calibri" panose="020F0502020204030204" pitchFamily="34" charset="0"/>
                <a:ea typeface="Calibri" panose="020F0502020204030204" pitchFamily="34" charset="0"/>
                <a:cs typeface="Times New Roman" panose="02020603050405020304" pitchFamily="18" charset="0"/>
              </a:rPr>
              <a:t>Heute: </a:t>
            </a:r>
          </a:p>
          <a:p>
            <a:pPr marL="449580"/>
            <a:r>
              <a:rPr lang="de-CH" sz="800" kern="100" dirty="0">
                <a:effectLst/>
                <a:latin typeface="Calibri" panose="020F0502020204030204" pitchFamily="34" charset="0"/>
                <a:ea typeface="Calibri" panose="020F0502020204030204" pitchFamily="34" charset="0"/>
                <a:cs typeface="Times New Roman" panose="02020603050405020304" pitchFamily="18" charset="0"/>
              </a:rPr>
              <a:t>Je mehr Konsum, desto mehr Daten, desto Mehr Revenue, Desto Mehr Energieverbrauch</a:t>
            </a:r>
          </a:p>
          <a:p>
            <a:pPr marL="449580"/>
            <a:r>
              <a:rPr lang="de-CH" sz="800" kern="100" dirty="0">
                <a:effectLst/>
                <a:latin typeface="Calibri" panose="020F0502020204030204" pitchFamily="34" charset="0"/>
                <a:ea typeface="Calibri" panose="020F0502020204030204" pitchFamily="34" charset="0"/>
                <a:cs typeface="Times New Roman" panose="02020603050405020304" pitchFamily="18" charset="0"/>
              </a:rPr>
              <a:t>Techniken um Konsum zu erhöhen (Autoplay, Addictive Design, </a:t>
            </a:r>
            <a:r>
              <a:rPr lang="de-CH" sz="800" kern="100" dirty="0" err="1">
                <a:effectLst/>
                <a:latin typeface="Calibri" panose="020F0502020204030204" pitchFamily="34" charset="0"/>
                <a:ea typeface="Calibri" panose="020F0502020204030204" pitchFamily="34" charset="0"/>
                <a:cs typeface="Times New Roman" panose="02020603050405020304" pitchFamily="18" charset="0"/>
              </a:rPr>
              <a:t>Neverending</a:t>
            </a:r>
            <a:r>
              <a:rPr lang="de-CH" sz="800" kern="100" dirty="0">
                <a:effectLst/>
                <a:latin typeface="Calibri" panose="020F0502020204030204" pitchFamily="34" charset="0"/>
                <a:ea typeface="Calibri" panose="020F0502020204030204" pitchFamily="34" charset="0"/>
                <a:cs typeface="Times New Roman" panose="02020603050405020304" pitchFamily="18" charset="0"/>
              </a:rPr>
              <a:t> Feeds, eingebettet Videos, Pop-Ups, </a:t>
            </a:r>
            <a:r>
              <a:rPr lang="de-CH" sz="800" kern="100" dirty="0" err="1">
                <a:effectLst/>
                <a:latin typeface="Calibri" panose="020F0502020204030204" pitchFamily="34" charset="0"/>
                <a:ea typeface="Calibri" panose="020F0502020204030204" pitchFamily="34" charset="0"/>
                <a:cs typeface="Times New Roman" panose="02020603050405020304" pitchFamily="18" charset="0"/>
              </a:rPr>
              <a:t>Notifications</a:t>
            </a:r>
            <a:r>
              <a:rPr lang="de-CH" sz="800" kern="100" dirty="0">
                <a:effectLst/>
                <a:latin typeface="Calibri" panose="020F0502020204030204" pitchFamily="34" charset="0"/>
                <a:ea typeface="Calibri" panose="020F0502020204030204" pitchFamily="34" charset="0"/>
                <a:cs typeface="Times New Roman" panose="02020603050405020304" pitchFamily="18" charset="0"/>
              </a:rPr>
              <a:t>, Like Button, </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de-CH" sz="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de-CH" dirty="0"/>
          </a:p>
        </p:txBody>
      </p:sp>
      <p:sp>
        <p:nvSpPr>
          <p:cNvPr id="4" name="Foliennummernplatzhalter 3"/>
          <p:cNvSpPr>
            <a:spLocks noGrp="1"/>
          </p:cNvSpPr>
          <p:nvPr>
            <p:ph type="sldNum" sz="quarter" idx="5"/>
          </p:nvPr>
        </p:nvSpPr>
        <p:spPr/>
        <p:txBody>
          <a:bodyPr/>
          <a:lstStyle/>
          <a:p>
            <a:pPr>
              <a:defRPr/>
            </a:pPr>
            <a:fld id="{52EACC8D-AB67-CC46-8362-770A9B3BA69F}" type="slidenum">
              <a:rPr lang="en-US" altLang="en-US" smtClean="0"/>
              <a:pPr>
                <a:defRPr/>
              </a:pPr>
              <a:t>10</a:t>
            </a:fld>
            <a:endParaRPr lang="en-US" altLang="en-US"/>
          </a:p>
        </p:txBody>
      </p:sp>
    </p:spTree>
    <p:extLst>
      <p:ext uri="{BB962C8B-B14F-4D97-AF65-F5344CB8AC3E}">
        <p14:creationId xmlns:p14="http://schemas.microsoft.com/office/powerpoint/2010/main" val="2289267287"/>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Master" Target="../slideMasters/slideMaster1.xml"/><Relationship Id="rId7" Type="http://schemas.openxmlformats.org/officeDocument/2006/relationships/oleObject" Target="../embeddings/oleObject3.bin"/><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14.xml"/><Relationship Id="rId4" Type="http://schemas.openxmlformats.org/officeDocument/2006/relationships/image" Target="../media/image1.emf"/></Relationships>
</file>

<file path=ppt/slideLayouts/_rels/slideLayout11.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15.xml"/><Relationship Id="rId4" Type="http://schemas.openxmlformats.org/officeDocument/2006/relationships/image" Target="../media/image1.emf"/></Relationships>
</file>

<file path=ppt/slideLayouts/_rels/slideLayout12.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1.xml"/><Relationship Id="rId1" Type="http://schemas.openxmlformats.org/officeDocument/2006/relationships/tags" Target="../tags/tag16.xml"/><Relationship Id="rId4" Type="http://schemas.openxmlformats.org/officeDocument/2006/relationships/image" Target="../media/image1.emf"/></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oleObject" Target="../embeddings/oleObject5.bin"/><Relationship Id="rId5" Type="http://schemas.openxmlformats.org/officeDocument/2006/relationships/image" Target="../media/image1.emf"/><Relationship Id="rId4" Type="http://schemas.openxmlformats.org/officeDocument/2006/relationships/oleObject" Target="../embeddings/oleObject4.bin"/></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tags" Target="../tags/tag7.xml"/><Relationship Id="rId4" Type="http://schemas.openxmlformats.org/officeDocument/2006/relationships/image" Target="../media/image1.emf"/></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1.emf"/></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1.emf"/></Relationships>
</file>

<file path=ppt/slideLayouts/_rels/slideLayout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10.xml"/><Relationship Id="rId4"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11.xml"/><Relationship Id="rId4" Type="http://schemas.openxmlformats.org/officeDocument/2006/relationships/image" Target="../media/image1.emf"/></Relationships>
</file>

<file path=ppt/slideLayouts/_rels/slideLayout8.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12.xml"/><Relationship Id="rId4" Type="http://schemas.openxmlformats.org/officeDocument/2006/relationships/image" Target="../media/image1.emf"/></Relationships>
</file>

<file path=ppt/slideLayouts/_rels/slideLayout9.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13.xml"/><Relationship Id="rId4" Type="http://schemas.openxmlformats.org/officeDocument/2006/relationships/image" Target="../media/image1.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2" name="Grafik 1">
            <a:extLst>
              <a:ext uri="{FF2B5EF4-FFF2-40B4-BE49-F238E27FC236}">
                <a16:creationId xmlns:a16="http://schemas.microsoft.com/office/drawing/2014/main" id="{35194007-0650-2D2C-D250-3DDEDC836C51}"/>
              </a:ext>
            </a:extLst>
          </p:cNvPr>
          <p:cNvPicPr>
            <a:picLocks noChangeAspect="1" noChangeArrowheads="1"/>
          </p:cNvPicPr>
          <p:nvPr userDrawn="1"/>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263664" y="26988"/>
            <a:ext cx="3928336" cy="123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 name="Objekt 2" hidden="1">
            <a:extLst>
              <a:ext uri="{FF2B5EF4-FFF2-40B4-BE49-F238E27FC236}">
                <a16:creationId xmlns:a16="http://schemas.microsoft.com/office/drawing/2014/main" id="{FB64E43D-17CD-6E0F-9ACD-92BD3CF7A734}"/>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Folie" r:id="rId5" imgW="38100" imgH="38100" progId="TCLayout.ActiveDocument.1">
                  <p:embed/>
                </p:oleObj>
              </mc:Choice>
              <mc:Fallback>
                <p:oleObj name="think-cell Folie" r:id="rId5" imgW="38100" imgH="38100" progId="TCLayout.ActiveDocument.1">
                  <p:embed/>
                  <p:pic>
                    <p:nvPicPr>
                      <p:cNvPr id="3" name="Objekt 2" hidden="1">
                        <a:extLst>
                          <a:ext uri="{FF2B5EF4-FFF2-40B4-BE49-F238E27FC236}">
                            <a16:creationId xmlns:a16="http://schemas.microsoft.com/office/drawing/2014/main" id="{FB64E43D-17CD-6E0F-9ACD-92BD3CF7A73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 name="Objekt 8" hidden="1">
            <a:extLst>
              <a:ext uri="{FF2B5EF4-FFF2-40B4-BE49-F238E27FC236}">
                <a16:creationId xmlns:a16="http://schemas.microsoft.com/office/drawing/2014/main" id="{BCEE8129-634E-3D85-4A6F-015FDDC57DDF}"/>
              </a:ext>
            </a:extLst>
          </p:cNvPr>
          <p:cNvGraphicFramePr>
            <a:graphicFrameLocks noChangeAspect="1"/>
          </p:cNvGraphicFramePr>
          <p:nvPr userDrawn="1">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Folie" r:id="rId7" imgW="38100" imgH="38100" progId="TCLayout.ActiveDocument.1">
                  <p:embed/>
                </p:oleObj>
              </mc:Choice>
              <mc:Fallback>
                <p:oleObj name="think-cell Folie" r:id="rId7" imgW="38100" imgH="38100" progId="TCLayout.ActiveDocument.1">
                  <p:embed/>
                  <p:pic>
                    <p:nvPicPr>
                      <p:cNvPr id="4" name="Objekt 8" hidden="1">
                        <a:extLst>
                          <a:ext uri="{FF2B5EF4-FFF2-40B4-BE49-F238E27FC236}">
                            <a16:creationId xmlns:a16="http://schemas.microsoft.com/office/drawing/2014/main" id="{BCEE8129-634E-3D85-4A6F-015FDDC57DD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Line 8">
            <a:extLst>
              <a:ext uri="{FF2B5EF4-FFF2-40B4-BE49-F238E27FC236}">
                <a16:creationId xmlns:a16="http://schemas.microsoft.com/office/drawing/2014/main" id="{333F2CEE-9AC4-7D49-6751-5C6B4444FD99}"/>
              </a:ext>
            </a:extLst>
          </p:cNvPr>
          <p:cNvSpPr>
            <a:spLocks noChangeShapeType="1"/>
          </p:cNvSpPr>
          <p:nvPr/>
        </p:nvSpPr>
        <p:spPr bwMode="auto">
          <a:xfrm>
            <a:off x="0" y="1125538"/>
            <a:ext cx="12192000" cy="0"/>
          </a:xfrm>
          <a:prstGeom prst="line">
            <a:avLst/>
          </a:prstGeom>
          <a:noFill/>
          <a:ln w="15875">
            <a:solidFill>
              <a:schemeClr val="accent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6" name="Text Box 16">
            <a:extLst>
              <a:ext uri="{FF2B5EF4-FFF2-40B4-BE49-F238E27FC236}">
                <a16:creationId xmlns:a16="http://schemas.microsoft.com/office/drawing/2014/main" id="{0C92D90A-894A-F044-C777-2781B0A18DAE}"/>
              </a:ext>
            </a:extLst>
          </p:cNvPr>
          <p:cNvSpPr txBox="1">
            <a:spLocks noChangeArrowheads="1"/>
          </p:cNvSpPr>
          <p:nvPr/>
        </p:nvSpPr>
        <p:spPr bwMode="auto">
          <a:xfrm>
            <a:off x="911225" y="852488"/>
            <a:ext cx="9791700" cy="227012"/>
          </a:xfrm>
          <a:prstGeom prst="rect">
            <a:avLst/>
          </a:prstGeom>
          <a:noFill/>
          <a:ln w="9525">
            <a:noFill/>
            <a:miter lim="800000"/>
            <a:headEnd/>
            <a:tailEnd/>
          </a:ln>
          <a:effectLst/>
        </p:spPr>
        <p:txBody>
          <a:bodyPr lIns="0" tIns="36000" rIns="0" bIns="0"/>
          <a:lstStyle>
            <a:lvl1pPr eaLnBrk="0" hangingPunct="0">
              <a:defRPr sz="1700">
                <a:solidFill>
                  <a:schemeClr val="tx1"/>
                </a:solidFill>
                <a:latin typeface="Arial" panose="020B0604020202020204" pitchFamily="34" charset="0"/>
                <a:cs typeface="Arial" panose="020B0604020202020204" pitchFamily="34" charset="0"/>
              </a:defRPr>
            </a:lvl1pPr>
            <a:lvl2pPr marL="37931725" indent="-37474525" eaLnBrk="0" hangingPunct="0">
              <a:defRPr sz="1700">
                <a:solidFill>
                  <a:schemeClr val="tx1"/>
                </a:solidFill>
                <a:latin typeface="Arial" panose="020B0604020202020204" pitchFamily="34" charset="0"/>
                <a:cs typeface="Arial" panose="020B0604020202020204" pitchFamily="34" charset="0"/>
              </a:defRPr>
            </a:lvl2pPr>
            <a:lvl3pPr eaLnBrk="0" hangingPunct="0">
              <a:defRPr sz="1700">
                <a:solidFill>
                  <a:schemeClr val="tx1"/>
                </a:solidFill>
                <a:latin typeface="Arial" panose="020B0604020202020204" pitchFamily="34" charset="0"/>
                <a:cs typeface="Arial" panose="020B0604020202020204" pitchFamily="34" charset="0"/>
              </a:defRPr>
            </a:lvl3pPr>
            <a:lvl4pPr eaLnBrk="0" hangingPunct="0">
              <a:defRPr sz="1700">
                <a:solidFill>
                  <a:schemeClr val="tx1"/>
                </a:solidFill>
                <a:latin typeface="Arial" panose="020B0604020202020204" pitchFamily="34" charset="0"/>
                <a:cs typeface="Arial" panose="020B0604020202020204" pitchFamily="34" charset="0"/>
              </a:defRPr>
            </a:lvl4pPr>
            <a:lvl5pPr eaLnBrk="0" hangingPunct="0">
              <a:defRPr sz="1700">
                <a:solidFill>
                  <a:schemeClr val="tx1"/>
                </a:solidFill>
                <a:latin typeface="Arial" panose="020B0604020202020204" pitchFamily="34" charset="0"/>
                <a:cs typeface="Arial" panose="020B0604020202020204" pitchFamily="34" charset="0"/>
              </a:defRPr>
            </a:lvl5pPr>
            <a:lvl6pPr marL="457200" eaLnBrk="0" fontAlgn="base" hangingPunct="0">
              <a:spcBef>
                <a:spcPct val="0"/>
              </a:spcBef>
              <a:spcAft>
                <a:spcPct val="0"/>
              </a:spcAft>
              <a:defRPr sz="1700">
                <a:solidFill>
                  <a:schemeClr val="tx1"/>
                </a:solidFill>
                <a:latin typeface="Arial" panose="020B0604020202020204" pitchFamily="34" charset="0"/>
                <a:cs typeface="Arial" panose="020B0604020202020204" pitchFamily="34" charset="0"/>
              </a:defRPr>
            </a:lvl6pPr>
            <a:lvl7pPr marL="914400" eaLnBrk="0" fontAlgn="base" hangingPunct="0">
              <a:spcBef>
                <a:spcPct val="0"/>
              </a:spcBef>
              <a:spcAft>
                <a:spcPct val="0"/>
              </a:spcAft>
              <a:defRPr sz="1700">
                <a:solidFill>
                  <a:schemeClr val="tx1"/>
                </a:solidFill>
                <a:latin typeface="Arial" panose="020B0604020202020204" pitchFamily="34" charset="0"/>
                <a:cs typeface="Arial" panose="020B0604020202020204" pitchFamily="34" charset="0"/>
              </a:defRPr>
            </a:lvl7pPr>
            <a:lvl8pPr marL="1371600" eaLnBrk="0" fontAlgn="base" hangingPunct="0">
              <a:spcBef>
                <a:spcPct val="0"/>
              </a:spcBef>
              <a:spcAft>
                <a:spcPct val="0"/>
              </a:spcAft>
              <a:defRPr sz="1700">
                <a:solidFill>
                  <a:schemeClr val="tx1"/>
                </a:solidFill>
                <a:latin typeface="Arial" panose="020B0604020202020204" pitchFamily="34" charset="0"/>
                <a:cs typeface="Arial" panose="020B0604020202020204" pitchFamily="34" charset="0"/>
              </a:defRPr>
            </a:lvl8pPr>
            <a:lvl9pPr marL="1828800" eaLnBrk="0" fontAlgn="base" hangingPunct="0">
              <a:spcBef>
                <a:spcPct val="0"/>
              </a:spcBef>
              <a:spcAft>
                <a:spcPct val="0"/>
              </a:spcAft>
              <a:defRPr sz="1700">
                <a:solidFill>
                  <a:schemeClr val="tx1"/>
                </a:solidFill>
                <a:latin typeface="Arial" panose="020B0604020202020204" pitchFamily="34" charset="0"/>
                <a:cs typeface="Arial" panose="020B0604020202020204" pitchFamily="34" charset="0"/>
              </a:defRPr>
            </a:lvl9pPr>
          </a:lstStyle>
          <a:p>
            <a:pPr eaLnBrk="1" hangingPunct="1">
              <a:spcBef>
                <a:spcPct val="50000"/>
              </a:spcBef>
              <a:defRPr/>
            </a:pPr>
            <a:r>
              <a:rPr lang="en-US" altLang="de-DE" sz="1400" b="1" dirty="0">
                <a:ea typeface="+mn-ea"/>
              </a:rPr>
              <a:t>Department of Informatics</a:t>
            </a:r>
          </a:p>
        </p:txBody>
      </p:sp>
      <p:pic>
        <p:nvPicPr>
          <p:cNvPr id="7" name="Picture 15" descr="uzh_logo_e_pos_grau_1mm">
            <a:extLst>
              <a:ext uri="{FF2B5EF4-FFF2-40B4-BE49-F238E27FC236}">
                <a16:creationId xmlns:a16="http://schemas.microsoft.com/office/drawing/2014/main" id="{A21F006C-9E57-D0C1-79A3-5815836176FE}"/>
              </a:ext>
            </a:extLst>
          </p:cNvPr>
          <p:cNvPicPr>
            <a:picLocks noChangeAspect="1" noChangeArrowheads="1"/>
          </p:cNvPicPr>
          <p:nvPr userDrawn="1"/>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1925" y="142875"/>
            <a:ext cx="2027238"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 name="Rectangle 2"/>
          <p:cNvSpPr>
            <a:spLocks noGrp="1" noChangeArrowheads="1"/>
          </p:cNvSpPr>
          <p:nvPr>
            <p:ph type="ctrTitle"/>
          </p:nvPr>
        </p:nvSpPr>
        <p:spPr>
          <a:xfrm>
            <a:off x="695399" y="1989138"/>
            <a:ext cx="10945217" cy="1295400"/>
          </a:xfrm>
        </p:spPr>
        <p:txBody>
          <a:bodyPr/>
          <a:lstStyle>
            <a:lvl1pPr>
              <a:defRPr sz="3900"/>
            </a:lvl1pPr>
          </a:lstStyle>
          <a:p>
            <a:r>
              <a:rPr lang="en-US" dirty="0" err="1"/>
              <a:t>Mastertitelformat</a:t>
            </a:r>
            <a:r>
              <a:rPr lang="en-US" dirty="0"/>
              <a:t> </a:t>
            </a:r>
            <a:r>
              <a:rPr lang="en-US" dirty="0" err="1"/>
              <a:t>bearbeiten</a:t>
            </a:r>
            <a:endParaRPr lang="en-US" dirty="0"/>
          </a:p>
        </p:txBody>
      </p:sp>
      <p:sp>
        <p:nvSpPr>
          <p:cNvPr id="4099" name="Rectangle 3"/>
          <p:cNvSpPr>
            <a:spLocks noGrp="1" noChangeArrowheads="1"/>
          </p:cNvSpPr>
          <p:nvPr>
            <p:ph type="subTitle" idx="1"/>
          </p:nvPr>
        </p:nvSpPr>
        <p:spPr>
          <a:xfrm>
            <a:off x="695399" y="3429000"/>
            <a:ext cx="10945217" cy="1752600"/>
          </a:xfrm>
        </p:spPr>
        <p:txBody>
          <a:bodyPr/>
          <a:lstStyle>
            <a:lvl1pPr>
              <a:defRPr/>
            </a:lvl1pPr>
          </a:lstStyle>
          <a:p>
            <a:r>
              <a:rPr lang="en-US" dirty="0"/>
              <a:t>Master-</a:t>
            </a:r>
            <a:r>
              <a:rPr lang="en-US" dirty="0" err="1"/>
              <a:t>Untertitelformat</a:t>
            </a:r>
            <a:r>
              <a:rPr lang="en-US" dirty="0"/>
              <a:t> </a:t>
            </a:r>
            <a:r>
              <a:rPr lang="en-US" dirty="0" err="1"/>
              <a:t>bearbeiten</a:t>
            </a:r>
            <a:endParaRPr lang="en-US" dirty="0"/>
          </a:p>
        </p:txBody>
      </p:sp>
      <p:sp>
        <p:nvSpPr>
          <p:cNvPr id="8" name="Rectangle 6">
            <a:extLst>
              <a:ext uri="{FF2B5EF4-FFF2-40B4-BE49-F238E27FC236}">
                <a16:creationId xmlns:a16="http://schemas.microsoft.com/office/drawing/2014/main" id="{03C7F622-86D2-9331-1406-8C170BA589D9}"/>
              </a:ext>
            </a:extLst>
          </p:cNvPr>
          <p:cNvSpPr>
            <a:spLocks noGrp="1" noChangeArrowheads="1"/>
          </p:cNvSpPr>
          <p:nvPr>
            <p:ph type="sldNum" sz="quarter" idx="10"/>
          </p:nvPr>
        </p:nvSpPr>
        <p:spPr>
          <a:xfrm>
            <a:off x="10812463" y="6524625"/>
            <a:ext cx="828675" cy="215900"/>
          </a:xfrm>
        </p:spPr>
        <p:txBody>
          <a:bodyPr/>
          <a:lstStyle>
            <a:lvl1pPr>
              <a:defRPr/>
            </a:lvl1pPr>
          </a:lstStyle>
          <a:p>
            <a:pPr>
              <a:defRPr/>
            </a:pPr>
            <a:r>
              <a:rPr lang="en-US" altLang="en-US"/>
              <a:t>Page </a:t>
            </a:r>
            <a:fld id="{64937B86-B75E-0844-BA30-30855FAD6E91}" type="slidenum">
              <a:rPr lang="en-US" altLang="en-US" smtClean="0"/>
              <a:pPr>
                <a:defRPr/>
              </a:pPr>
              <a:t>‹Nr.›</a:t>
            </a:fld>
            <a:endParaRPr lang="en-US" altLang="en-US"/>
          </a:p>
        </p:txBody>
      </p:sp>
    </p:spTree>
    <p:extLst>
      <p:ext uri="{BB962C8B-B14F-4D97-AF65-F5344CB8AC3E}">
        <p14:creationId xmlns:p14="http://schemas.microsoft.com/office/powerpoint/2010/main" val="34618993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graphicFrame>
        <p:nvGraphicFramePr>
          <p:cNvPr id="4" name="Objekt 2" hidden="1">
            <a:extLst>
              <a:ext uri="{FF2B5EF4-FFF2-40B4-BE49-F238E27FC236}">
                <a16:creationId xmlns:a16="http://schemas.microsoft.com/office/drawing/2014/main" id="{39358429-B88E-06D5-37CC-037253D129F5}"/>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Folie" r:id="rId3" imgW="38100" imgH="38100" progId="TCLayout.ActiveDocument.1">
                  <p:embed/>
                </p:oleObj>
              </mc:Choice>
              <mc:Fallback>
                <p:oleObj name="think-cell Folie" r:id="rId3" imgW="38100" imgH="38100" progId="TCLayout.ActiveDocument.1">
                  <p:embed/>
                  <p:pic>
                    <p:nvPicPr>
                      <p:cNvPr id="4" name="Objekt 2" hidden="1">
                        <a:extLst>
                          <a:ext uri="{FF2B5EF4-FFF2-40B4-BE49-F238E27FC236}">
                            <a16:creationId xmlns:a16="http://schemas.microsoft.com/office/drawing/2014/main" id="{39358429-B88E-06D5-37CC-037253D129F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Title 1"/>
          <p:cNvSpPr>
            <a:spLocks noGrp="1"/>
          </p:cNvSpPr>
          <p:nvPr>
            <p:ph type="title"/>
          </p:nvPr>
        </p:nvSpPr>
        <p:spPr>
          <a:xfrm>
            <a:off x="695400" y="188916"/>
            <a:ext cx="10945216" cy="642937"/>
          </a:xfrm>
        </p:spPr>
        <p:txBody>
          <a:bodyPr/>
          <a:lstStyle/>
          <a:p>
            <a:r>
              <a:rPr lang="en-US" dirty="0"/>
              <a:t>Click to edit Master title style</a:t>
            </a:r>
          </a:p>
        </p:txBody>
      </p:sp>
      <p:sp>
        <p:nvSpPr>
          <p:cNvPr id="3" name="Vertical Text Placeholder 2"/>
          <p:cNvSpPr>
            <a:spLocks noGrp="1"/>
          </p:cNvSpPr>
          <p:nvPr>
            <p:ph type="body" orient="vert" idx="1"/>
          </p:nvPr>
        </p:nvSpPr>
        <p:spPr>
          <a:xfrm>
            <a:off x="695400" y="1125539"/>
            <a:ext cx="10945216" cy="4967287"/>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5">
            <a:extLst>
              <a:ext uri="{FF2B5EF4-FFF2-40B4-BE49-F238E27FC236}">
                <a16:creationId xmlns:a16="http://schemas.microsoft.com/office/drawing/2014/main" id="{CDC8D935-D06F-F984-7684-C083F18D50CB}"/>
              </a:ext>
            </a:extLst>
          </p:cNvPr>
          <p:cNvSpPr>
            <a:spLocks noGrp="1" noChangeArrowheads="1"/>
          </p:cNvSpPr>
          <p:nvPr>
            <p:ph type="ftr" sz="quarter" idx="10"/>
          </p:nvPr>
        </p:nvSpPr>
        <p:spPr/>
        <p:txBody>
          <a:bodyPr/>
          <a:lstStyle>
            <a:lvl1pPr>
              <a:defRPr/>
            </a:lvl1pPr>
          </a:lstStyle>
          <a:p>
            <a:pPr>
              <a:defRPr/>
            </a:pPr>
            <a:endParaRPr lang="en-US" altLang="de-DE"/>
          </a:p>
        </p:txBody>
      </p:sp>
      <p:sp>
        <p:nvSpPr>
          <p:cNvPr id="8" name="Rectangle 6">
            <a:extLst>
              <a:ext uri="{FF2B5EF4-FFF2-40B4-BE49-F238E27FC236}">
                <a16:creationId xmlns:a16="http://schemas.microsoft.com/office/drawing/2014/main" id="{E676A224-2887-F403-E329-EC5A47446789}"/>
              </a:ext>
            </a:extLst>
          </p:cNvPr>
          <p:cNvSpPr>
            <a:spLocks noGrp="1" noChangeArrowheads="1"/>
          </p:cNvSpPr>
          <p:nvPr>
            <p:ph type="sldNum" sz="quarter" idx="11"/>
          </p:nvPr>
        </p:nvSpPr>
        <p:spPr>
          <a:xfrm>
            <a:off x="10812463" y="6524625"/>
            <a:ext cx="828675" cy="215900"/>
          </a:xfrm>
        </p:spPr>
        <p:txBody>
          <a:bodyPr/>
          <a:lstStyle>
            <a:lvl1pPr>
              <a:defRPr/>
            </a:lvl1pPr>
          </a:lstStyle>
          <a:p>
            <a:pPr>
              <a:defRPr/>
            </a:pPr>
            <a:r>
              <a:rPr lang="en-US" altLang="en-US"/>
              <a:t>Page </a:t>
            </a:r>
            <a:fld id="{3BF09BAF-5034-DC43-A1D0-54D19541E650}" type="slidenum">
              <a:rPr lang="en-US" altLang="en-US" smtClean="0"/>
              <a:pPr>
                <a:defRPr/>
              </a:pPr>
              <a:t>‹Nr.›</a:t>
            </a:fld>
            <a:endParaRPr lang="en-US" altLang="en-US"/>
          </a:p>
        </p:txBody>
      </p:sp>
    </p:spTree>
    <p:extLst>
      <p:ext uri="{BB962C8B-B14F-4D97-AF65-F5344CB8AC3E}">
        <p14:creationId xmlns:p14="http://schemas.microsoft.com/office/powerpoint/2010/main" val="3250954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aphicFrame>
        <p:nvGraphicFramePr>
          <p:cNvPr id="4" name="Objekt 2" hidden="1">
            <a:extLst>
              <a:ext uri="{FF2B5EF4-FFF2-40B4-BE49-F238E27FC236}">
                <a16:creationId xmlns:a16="http://schemas.microsoft.com/office/drawing/2014/main" id="{BA232254-1768-FBF1-04A8-6E4EE1282BC9}"/>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Folie" r:id="rId3" imgW="38100" imgH="38100" progId="TCLayout.ActiveDocument.1">
                  <p:embed/>
                </p:oleObj>
              </mc:Choice>
              <mc:Fallback>
                <p:oleObj name="think-cell Folie" r:id="rId3" imgW="38100" imgH="38100" progId="TCLayout.ActiveDocument.1">
                  <p:embed/>
                  <p:pic>
                    <p:nvPicPr>
                      <p:cNvPr id="4" name="Objekt 2" hidden="1">
                        <a:extLst>
                          <a:ext uri="{FF2B5EF4-FFF2-40B4-BE49-F238E27FC236}">
                            <a16:creationId xmlns:a16="http://schemas.microsoft.com/office/drawing/2014/main" id="{BA232254-1768-FBF1-04A8-6E4EE1282BC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Vertical Title 1"/>
          <p:cNvSpPr>
            <a:spLocks noGrp="1"/>
          </p:cNvSpPr>
          <p:nvPr>
            <p:ph type="title" orient="vert"/>
          </p:nvPr>
        </p:nvSpPr>
        <p:spPr>
          <a:xfrm>
            <a:off x="9193749" y="188913"/>
            <a:ext cx="2446867" cy="5903912"/>
          </a:xfrm>
        </p:spPr>
        <p:txBody>
          <a:bodyPr vert="eaVert"/>
          <a:lstStyle/>
          <a:p>
            <a:r>
              <a:rPr lang="en-US" dirty="0"/>
              <a:t>Click to edit Master title style</a:t>
            </a:r>
          </a:p>
        </p:txBody>
      </p:sp>
      <p:sp>
        <p:nvSpPr>
          <p:cNvPr id="3" name="Vertical Text Placeholder 2"/>
          <p:cNvSpPr>
            <a:spLocks noGrp="1"/>
          </p:cNvSpPr>
          <p:nvPr>
            <p:ph type="body" orient="vert" idx="1"/>
          </p:nvPr>
        </p:nvSpPr>
        <p:spPr>
          <a:xfrm>
            <a:off x="695400" y="188913"/>
            <a:ext cx="8280920" cy="5903912"/>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5">
            <a:extLst>
              <a:ext uri="{FF2B5EF4-FFF2-40B4-BE49-F238E27FC236}">
                <a16:creationId xmlns:a16="http://schemas.microsoft.com/office/drawing/2014/main" id="{189ED74E-BA88-3265-0E7B-AD829843E52D}"/>
              </a:ext>
            </a:extLst>
          </p:cNvPr>
          <p:cNvSpPr>
            <a:spLocks noGrp="1" noChangeArrowheads="1"/>
          </p:cNvSpPr>
          <p:nvPr>
            <p:ph type="ftr" sz="quarter" idx="10"/>
          </p:nvPr>
        </p:nvSpPr>
        <p:spPr/>
        <p:txBody>
          <a:bodyPr/>
          <a:lstStyle>
            <a:lvl1pPr>
              <a:defRPr/>
            </a:lvl1pPr>
          </a:lstStyle>
          <a:p>
            <a:pPr>
              <a:defRPr/>
            </a:pPr>
            <a:endParaRPr lang="en-US" altLang="de-DE"/>
          </a:p>
        </p:txBody>
      </p:sp>
      <p:sp>
        <p:nvSpPr>
          <p:cNvPr id="8" name="Rectangle 6">
            <a:extLst>
              <a:ext uri="{FF2B5EF4-FFF2-40B4-BE49-F238E27FC236}">
                <a16:creationId xmlns:a16="http://schemas.microsoft.com/office/drawing/2014/main" id="{29891B9E-C050-41E5-820B-E10F12B6410E}"/>
              </a:ext>
            </a:extLst>
          </p:cNvPr>
          <p:cNvSpPr>
            <a:spLocks noGrp="1" noChangeArrowheads="1"/>
          </p:cNvSpPr>
          <p:nvPr>
            <p:ph type="sldNum" sz="quarter" idx="11"/>
          </p:nvPr>
        </p:nvSpPr>
        <p:spPr>
          <a:xfrm>
            <a:off x="10812463" y="6524625"/>
            <a:ext cx="828675" cy="215900"/>
          </a:xfrm>
        </p:spPr>
        <p:txBody>
          <a:bodyPr/>
          <a:lstStyle>
            <a:lvl1pPr>
              <a:defRPr/>
            </a:lvl1pPr>
          </a:lstStyle>
          <a:p>
            <a:pPr>
              <a:defRPr/>
            </a:pPr>
            <a:r>
              <a:rPr lang="en-US" altLang="en-US"/>
              <a:t>Page </a:t>
            </a:r>
            <a:fld id="{59020016-33AB-B54E-AEFE-A33DFA520B08}" type="slidenum">
              <a:rPr lang="en-US" altLang="en-US" smtClean="0"/>
              <a:pPr>
                <a:defRPr/>
              </a:pPr>
              <a:t>‹Nr.›</a:t>
            </a:fld>
            <a:endParaRPr lang="en-US" altLang="en-US"/>
          </a:p>
        </p:txBody>
      </p:sp>
    </p:spTree>
    <p:extLst>
      <p:ext uri="{BB962C8B-B14F-4D97-AF65-F5344CB8AC3E}">
        <p14:creationId xmlns:p14="http://schemas.microsoft.com/office/powerpoint/2010/main" val="23142153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2 Spalten">
    <p:spTree>
      <p:nvGrpSpPr>
        <p:cNvPr id="1" name=""/>
        <p:cNvGrpSpPr/>
        <p:nvPr/>
      </p:nvGrpSpPr>
      <p:grpSpPr>
        <a:xfrm>
          <a:off x="0" y="0"/>
          <a:ext cx="0" cy="0"/>
          <a:chOff x="0" y="0"/>
          <a:chExt cx="0" cy="0"/>
        </a:xfrm>
      </p:grpSpPr>
      <p:graphicFrame>
        <p:nvGraphicFramePr>
          <p:cNvPr id="4" name="Objekt 2" hidden="1">
            <a:extLst>
              <a:ext uri="{FF2B5EF4-FFF2-40B4-BE49-F238E27FC236}">
                <a16:creationId xmlns:a16="http://schemas.microsoft.com/office/drawing/2014/main" id="{446CCE0F-B2EA-63C0-2314-BD9EEF1652D8}"/>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Folie" r:id="rId3" imgW="38100" imgH="38100" progId="TCLayout.ActiveDocument.1">
                  <p:embed/>
                </p:oleObj>
              </mc:Choice>
              <mc:Fallback>
                <p:oleObj name="think-cell Folie" r:id="rId3" imgW="38100" imgH="38100" progId="TCLayout.ActiveDocument.1">
                  <p:embed/>
                  <p:pic>
                    <p:nvPicPr>
                      <p:cNvPr id="4" name="Objekt 2" hidden="1">
                        <a:extLst>
                          <a:ext uri="{FF2B5EF4-FFF2-40B4-BE49-F238E27FC236}">
                            <a16:creationId xmlns:a16="http://schemas.microsoft.com/office/drawing/2014/main" id="{446CCE0F-B2EA-63C0-2314-BD9EEF1652D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Titel 1"/>
          <p:cNvSpPr>
            <a:spLocks noGrp="1"/>
          </p:cNvSpPr>
          <p:nvPr>
            <p:ph type="title"/>
          </p:nvPr>
        </p:nvSpPr>
        <p:spPr/>
        <p:txBody>
          <a:bodyPr/>
          <a:lstStyle/>
          <a:p>
            <a:r>
              <a:rPr lang="de-CH"/>
              <a:t>Click to edit Master title style</a:t>
            </a:r>
            <a:endParaRPr lang="de-CH" dirty="0"/>
          </a:p>
        </p:txBody>
      </p:sp>
      <p:sp>
        <p:nvSpPr>
          <p:cNvPr id="3" name="Inhaltsplatzhalter 2"/>
          <p:cNvSpPr>
            <a:spLocks noGrp="1"/>
          </p:cNvSpPr>
          <p:nvPr>
            <p:ph idx="1"/>
          </p:nvPr>
        </p:nvSpPr>
        <p:spPr>
          <a:xfrm>
            <a:off x="911225" y="1125539"/>
            <a:ext cx="5005388" cy="4967288"/>
          </a:xfrm>
        </p:spPr>
        <p:txBody>
          <a:bodyPr/>
          <a:lstStyle/>
          <a:p>
            <a:pPr lvl="0"/>
            <a:r>
              <a:rPr lang="de-CH"/>
              <a:t>Click to edit Master text styles</a:t>
            </a:r>
          </a:p>
          <a:p>
            <a:pPr lvl="1"/>
            <a:r>
              <a:rPr lang="de-CH"/>
              <a:t>Second level</a:t>
            </a:r>
          </a:p>
          <a:p>
            <a:pPr lvl="2"/>
            <a:r>
              <a:rPr lang="de-CH"/>
              <a:t>Third level</a:t>
            </a:r>
          </a:p>
          <a:p>
            <a:pPr lvl="3"/>
            <a:r>
              <a:rPr lang="de-CH"/>
              <a:t>Fourth level</a:t>
            </a:r>
          </a:p>
          <a:p>
            <a:pPr lvl="4"/>
            <a:r>
              <a:rPr lang="de-CH"/>
              <a:t>Fifth level</a:t>
            </a:r>
            <a:endParaRPr lang="de-CH" dirty="0"/>
          </a:p>
        </p:txBody>
      </p:sp>
      <p:sp>
        <p:nvSpPr>
          <p:cNvPr id="7" name="Inhaltsplatzhalter 2"/>
          <p:cNvSpPr>
            <a:spLocks noGrp="1"/>
          </p:cNvSpPr>
          <p:nvPr>
            <p:ph idx="13"/>
          </p:nvPr>
        </p:nvSpPr>
        <p:spPr>
          <a:xfrm>
            <a:off x="6291040" y="1125539"/>
            <a:ext cx="5005388" cy="4967288"/>
          </a:xfrm>
        </p:spPr>
        <p:txBody>
          <a:bodyPr/>
          <a:lstStyle/>
          <a:p>
            <a:pPr lvl="0"/>
            <a:r>
              <a:rPr lang="de-CH"/>
              <a:t>Click to edit Master text styles</a:t>
            </a:r>
          </a:p>
          <a:p>
            <a:pPr lvl="1"/>
            <a:r>
              <a:rPr lang="de-CH"/>
              <a:t>Second level</a:t>
            </a:r>
          </a:p>
          <a:p>
            <a:pPr lvl="2"/>
            <a:r>
              <a:rPr lang="de-CH"/>
              <a:t>Third level</a:t>
            </a:r>
          </a:p>
          <a:p>
            <a:pPr lvl="3"/>
            <a:r>
              <a:rPr lang="de-CH"/>
              <a:t>Fourth level</a:t>
            </a:r>
          </a:p>
          <a:p>
            <a:pPr lvl="4"/>
            <a:r>
              <a:rPr lang="de-CH"/>
              <a:t>Fifth level</a:t>
            </a:r>
            <a:endParaRPr lang="de-CH" dirty="0"/>
          </a:p>
        </p:txBody>
      </p:sp>
      <p:sp>
        <p:nvSpPr>
          <p:cNvPr id="5" name="Datumsplatzhalter 3">
            <a:extLst>
              <a:ext uri="{FF2B5EF4-FFF2-40B4-BE49-F238E27FC236}">
                <a16:creationId xmlns:a16="http://schemas.microsoft.com/office/drawing/2014/main" id="{66B698B9-C1E0-470C-4D19-7763347DB3D1}"/>
              </a:ext>
            </a:extLst>
          </p:cNvPr>
          <p:cNvSpPr>
            <a:spLocks noGrp="1"/>
          </p:cNvSpPr>
          <p:nvPr>
            <p:ph type="dt" sz="half" idx="14"/>
          </p:nvPr>
        </p:nvSpPr>
        <p:spPr>
          <a:xfrm>
            <a:off x="911225" y="6524625"/>
            <a:ext cx="1246188" cy="215900"/>
          </a:xfrm>
          <a:prstGeom prst="rect">
            <a:avLst/>
          </a:prstGeom>
        </p:spPr>
        <p:txBody>
          <a:bodyPr/>
          <a:lstStyle>
            <a:lvl1pPr>
              <a:defRPr>
                <a:latin typeface="Arial" charset="0"/>
                <a:ea typeface="MS PGothic" charset="-128"/>
              </a:defRPr>
            </a:lvl1pPr>
          </a:lstStyle>
          <a:p>
            <a:pPr>
              <a:defRPr/>
            </a:pPr>
            <a:r>
              <a:rPr lang="de-CH"/>
              <a:t>04.09.2018</a:t>
            </a:r>
          </a:p>
        </p:txBody>
      </p:sp>
      <p:sp>
        <p:nvSpPr>
          <p:cNvPr id="6" name="Fußzeilenplatzhalter 4">
            <a:extLst>
              <a:ext uri="{FF2B5EF4-FFF2-40B4-BE49-F238E27FC236}">
                <a16:creationId xmlns:a16="http://schemas.microsoft.com/office/drawing/2014/main" id="{CEBA75B3-7793-3D89-9EAF-0BF1295A20FE}"/>
              </a:ext>
            </a:extLst>
          </p:cNvPr>
          <p:cNvSpPr>
            <a:spLocks noGrp="1"/>
          </p:cNvSpPr>
          <p:nvPr>
            <p:ph type="ftr" sz="quarter" idx="15"/>
          </p:nvPr>
        </p:nvSpPr>
        <p:spPr/>
        <p:txBody>
          <a:bodyPr/>
          <a:lstStyle>
            <a:lvl1pPr>
              <a:defRPr/>
            </a:lvl1pPr>
          </a:lstStyle>
          <a:p>
            <a:pPr>
              <a:defRPr/>
            </a:pPr>
            <a:r>
              <a:rPr lang="de-CH"/>
              <a:t>Institut für Informatik, Informatik und Nachhaltigkeit</a:t>
            </a:r>
          </a:p>
        </p:txBody>
      </p:sp>
      <p:sp>
        <p:nvSpPr>
          <p:cNvPr id="8" name="Foliennummernplatzhalter 5">
            <a:extLst>
              <a:ext uri="{FF2B5EF4-FFF2-40B4-BE49-F238E27FC236}">
                <a16:creationId xmlns:a16="http://schemas.microsoft.com/office/drawing/2014/main" id="{24312094-603B-6B99-836C-187EB48F9618}"/>
              </a:ext>
            </a:extLst>
          </p:cNvPr>
          <p:cNvSpPr>
            <a:spLocks noGrp="1"/>
          </p:cNvSpPr>
          <p:nvPr>
            <p:ph type="sldNum" sz="quarter" idx="16"/>
          </p:nvPr>
        </p:nvSpPr>
        <p:spPr/>
        <p:txBody>
          <a:bodyPr/>
          <a:lstStyle>
            <a:lvl1pPr>
              <a:defRPr/>
            </a:lvl1pPr>
          </a:lstStyle>
          <a:p>
            <a:r>
              <a:rPr lang="de-CH" altLang="de-DE"/>
              <a:t>Seite </a:t>
            </a:r>
            <a:fld id="{E2453A3B-E41F-7748-89FB-D2E8E91055AA}" type="slidenum">
              <a:rPr lang="de-CH" altLang="de-DE"/>
              <a:pPr/>
              <a:t>‹Nr.›</a:t>
            </a:fld>
            <a:endParaRPr lang="de-CH" altLang="de-DE"/>
          </a:p>
        </p:txBody>
      </p:sp>
    </p:spTree>
    <p:extLst>
      <p:ext uri="{BB962C8B-B14F-4D97-AF65-F5344CB8AC3E}">
        <p14:creationId xmlns:p14="http://schemas.microsoft.com/office/powerpoint/2010/main" val="37220183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Quote">
    <p:bg>
      <p:bgPr>
        <a:solidFill>
          <a:srgbClr val="0B523E"/>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B2AAA2A-C75E-41A0-9AC4-BDDF2C986AB2}"/>
              </a:ext>
            </a:extLst>
          </p:cNvPr>
          <p:cNvSpPr>
            <a:spLocks noGrp="1"/>
          </p:cNvSpPr>
          <p:nvPr>
            <p:ph type="body" sz="quarter" idx="10" hasCustomPrompt="1"/>
          </p:nvPr>
        </p:nvSpPr>
        <p:spPr>
          <a:xfrm>
            <a:off x="5981700" y="1504950"/>
            <a:ext cx="5613400" cy="3848100"/>
          </a:xfrm>
        </p:spPr>
        <p:txBody>
          <a:bodyPr anchor="ctr">
            <a:normAutofit/>
          </a:bodyPr>
          <a:lstStyle>
            <a:lvl1pPr marL="0" indent="0" algn="ctr">
              <a:buNone/>
              <a:defRPr sz="4000"/>
            </a:lvl1pPr>
            <a:lvl2pPr marL="0" indent="0" algn="ctr">
              <a:buNone/>
              <a:defRPr sz="3200"/>
            </a:lvl2pPr>
            <a:lvl3pPr marL="0" indent="0" algn="ctr">
              <a:buNone/>
              <a:defRPr sz="2800"/>
            </a:lvl3pPr>
            <a:lvl4pPr marL="0" indent="0" algn="ctr">
              <a:buNone/>
              <a:defRPr sz="2400"/>
            </a:lvl4pPr>
            <a:lvl5pPr marL="0" indent="0" algn="ctr">
              <a:buNone/>
              <a:defRPr sz="2400"/>
            </a:lvl5pPr>
          </a:lstStyle>
          <a:p>
            <a:pPr lvl="0"/>
            <a:r>
              <a:rPr lang="en-US" dirty="0"/>
              <a:t>Click to edit your quote</a:t>
            </a:r>
          </a:p>
        </p:txBody>
      </p:sp>
      <p:sp>
        <p:nvSpPr>
          <p:cNvPr id="32" name="Text Placeholder 2">
            <a:extLst>
              <a:ext uri="{FF2B5EF4-FFF2-40B4-BE49-F238E27FC236}">
                <a16:creationId xmlns:a16="http://schemas.microsoft.com/office/drawing/2014/main" id="{B913F339-EAD1-4EFE-932C-7209E3B80EC4}"/>
              </a:ext>
            </a:extLst>
          </p:cNvPr>
          <p:cNvSpPr>
            <a:spLocks noGrp="1"/>
          </p:cNvSpPr>
          <p:nvPr>
            <p:ph type="body" sz="quarter" idx="11" hasCustomPrompt="1"/>
          </p:nvPr>
        </p:nvSpPr>
        <p:spPr>
          <a:xfrm>
            <a:off x="5981700" y="5353050"/>
            <a:ext cx="5613400" cy="552450"/>
          </a:xfrm>
        </p:spPr>
        <p:txBody>
          <a:bodyPr anchor="ctr">
            <a:normAutofit/>
          </a:bodyPr>
          <a:lstStyle>
            <a:lvl1pPr marL="0" indent="0" algn="r">
              <a:buNone/>
              <a:defRPr sz="2000" cap="all" baseline="0"/>
            </a:lvl1pPr>
            <a:lvl2pPr marL="0" indent="0" algn="ctr">
              <a:buNone/>
              <a:defRPr sz="3200"/>
            </a:lvl2pPr>
            <a:lvl3pPr marL="0" indent="0" algn="ctr">
              <a:buNone/>
              <a:defRPr sz="2800"/>
            </a:lvl3pPr>
            <a:lvl4pPr marL="0" indent="0" algn="ctr">
              <a:buNone/>
              <a:defRPr sz="2400"/>
            </a:lvl4pPr>
            <a:lvl5pPr marL="0" indent="0" algn="ctr">
              <a:buNone/>
              <a:defRPr sz="2400"/>
            </a:lvl5pPr>
          </a:lstStyle>
          <a:p>
            <a:pPr lvl="0"/>
            <a:r>
              <a:rPr lang="en-US" dirty="0"/>
              <a:t>Click to edit the author</a:t>
            </a:r>
          </a:p>
        </p:txBody>
      </p:sp>
      <p:sp>
        <p:nvSpPr>
          <p:cNvPr id="33" name="Text Placeholder 2">
            <a:extLst>
              <a:ext uri="{FF2B5EF4-FFF2-40B4-BE49-F238E27FC236}">
                <a16:creationId xmlns:a16="http://schemas.microsoft.com/office/drawing/2014/main" id="{8A065044-6408-4BDA-BF5B-D3DA881D57C1}"/>
              </a:ext>
            </a:extLst>
          </p:cNvPr>
          <p:cNvSpPr>
            <a:spLocks noGrp="1"/>
          </p:cNvSpPr>
          <p:nvPr>
            <p:ph type="body" sz="quarter" idx="12" hasCustomPrompt="1"/>
          </p:nvPr>
        </p:nvSpPr>
        <p:spPr>
          <a:xfrm>
            <a:off x="5981700" y="5905500"/>
            <a:ext cx="5613400" cy="704850"/>
          </a:xfrm>
        </p:spPr>
        <p:txBody>
          <a:bodyPr anchor="t">
            <a:normAutofit/>
          </a:bodyPr>
          <a:lstStyle>
            <a:lvl1pPr marL="0" indent="0" algn="r">
              <a:buNone/>
              <a:defRPr sz="2000" cap="all" baseline="0">
                <a:solidFill>
                  <a:schemeClr val="bg1">
                    <a:lumMod val="50000"/>
                  </a:schemeClr>
                </a:solidFill>
              </a:defRPr>
            </a:lvl1pPr>
            <a:lvl2pPr marL="0" indent="0" algn="ctr">
              <a:buNone/>
              <a:defRPr sz="3200"/>
            </a:lvl2pPr>
            <a:lvl3pPr marL="0" indent="0" algn="ctr">
              <a:buNone/>
              <a:defRPr sz="2800"/>
            </a:lvl3pPr>
            <a:lvl4pPr marL="0" indent="0" algn="ctr">
              <a:buNone/>
              <a:defRPr sz="2400"/>
            </a:lvl4pPr>
            <a:lvl5pPr marL="0" indent="0" algn="ctr">
              <a:buNone/>
              <a:defRPr sz="2400"/>
            </a:lvl5pPr>
          </a:lstStyle>
          <a:p>
            <a:pPr lvl="0"/>
            <a:r>
              <a:rPr lang="en-US" dirty="0"/>
              <a:t>Click to edit extra information</a:t>
            </a:r>
          </a:p>
        </p:txBody>
      </p:sp>
      <p:sp>
        <p:nvSpPr>
          <p:cNvPr id="8" name="Picture Placeholder 7">
            <a:extLst>
              <a:ext uri="{FF2B5EF4-FFF2-40B4-BE49-F238E27FC236}">
                <a16:creationId xmlns:a16="http://schemas.microsoft.com/office/drawing/2014/main" id="{F0F8E67D-68DD-4127-AE6E-E671A9D25F65}"/>
              </a:ext>
            </a:extLst>
          </p:cNvPr>
          <p:cNvSpPr>
            <a:spLocks noGrp="1"/>
          </p:cNvSpPr>
          <p:nvPr>
            <p:ph type="pic" sz="quarter" idx="13"/>
          </p:nvPr>
        </p:nvSpPr>
        <p:spPr>
          <a:xfrm>
            <a:off x="0" y="0"/>
            <a:ext cx="5499100" cy="6858000"/>
          </a:xfrm>
        </p:spPr>
        <p:txBody>
          <a:bodyPr anchor="ctr">
            <a:normAutofit/>
          </a:bodyPr>
          <a:lstStyle>
            <a:lvl1pPr algn="ctr">
              <a:buNone/>
              <a:defRPr sz="4400">
                <a:solidFill>
                  <a:schemeClr val="accent4"/>
                </a:solidFill>
              </a:defRPr>
            </a:lvl1pPr>
          </a:lstStyle>
          <a:p>
            <a:r>
              <a:rPr lang="de-DE"/>
              <a:t>Bild durch Klicken auf Symbol hinzufügen</a:t>
            </a:r>
            <a:endParaRPr lang="en-US"/>
          </a:p>
        </p:txBody>
      </p:sp>
    </p:spTree>
    <p:extLst>
      <p:ext uri="{BB962C8B-B14F-4D97-AF65-F5344CB8AC3E}">
        <p14:creationId xmlns:p14="http://schemas.microsoft.com/office/powerpoint/2010/main" val="19681815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ext/Bild mit Untertitel">
    <p:spTree>
      <p:nvGrpSpPr>
        <p:cNvPr id="1" name=""/>
        <p:cNvGrpSpPr/>
        <p:nvPr/>
      </p:nvGrpSpPr>
      <p:grpSpPr>
        <a:xfrm>
          <a:off x="0" y="0"/>
          <a:ext cx="0" cy="0"/>
          <a:chOff x="0" y="0"/>
          <a:chExt cx="0" cy="0"/>
        </a:xfrm>
      </p:grpSpPr>
      <p:sp>
        <p:nvSpPr>
          <p:cNvPr id="15" name="Textplatzhalter 2"/>
          <p:cNvSpPr>
            <a:spLocks noGrp="1"/>
          </p:cNvSpPr>
          <p:nvPr>
            <p:ph type="body" idx="1"/>
          </p:nvPr>
        </p:nvSpPr>
        <p:spPr>
          <a:xfrm>
            <a:off x="450264" y="1376363"/>
            <a:ext cx="11297814" cy="495637"/>
          </a:xfrm>
          <a:prstGeom prst="rect">
            <a:avLst/>
          </a:prstGeom>
        </p:spPr>
        <p:txBody>
          <a:bodyPr lIns="0" rIns="0" anchor="t" anchorCtr="0"/>
          <a:lstStyle>
            <a:lvl1pPr marL="0" indent="0">
              <a:buNone/>
              <a:defRPr sz="2197" b="0" i="0">
                <a:solidFill>
                  <a:schemeClr val="tx2"/>
                </a:solidFill>
                <a:latin typeface="Lucida Sans"/>
                <a:cs typeface="Lucida Sans"/>
              </a:defRPr>
            </a:lvl1pPr>
            <a:lvl2pPr marL="456606" indent="0">
              <a:buNone/>
              <a:defRPr sz="1997" b="1"/>
            </a:lvl2pPr>
            <a:lvl3pPr marL="913211" indent="0">
              <a:buNone/>
              <a:defRPr sz="1798" b="1"/>
            </a:lvl3pPr>
            <a:lvl4pPr marL="1369817" indent="0">
              <a:buNone/>
              <a:defRPr sz="1598" b="1"/>
            </a:lvl4pPr>
            <a:lvl5pPr marL="1826423" indent="0">
              <a:buNone/>
              <a:defRPr sz="1598" b="1"/>
            </a:lvl5pPr>
            <a:lvl6pPr marL="2283028" indent="0">
              <a:buNone/>
              <a:defRPr sz="1598" b="1"/>
            </a:lvl6pPr>
            <a:lvl7pPr marL="2739634" indent="0">
              <a:buNone/>
              <a:defRPr sz="1598" b="1"/>
            </a:lvl7pPr>
            <a:lvl8pPr marL="3196239" indent="0">
              <a:buNone/>
              <a:defRPr sz="1598" b="1"/>
            </a:lvl8pPr>
            <a:lvl9pPr marL="3652845" indent="0">
              <a:buNone/>
              <a:defRPr sz="1598" b="1"/>
            </a:lvl9pPr>
          </a:lstStyle>
          <a:p>
            <a:pPr lvl="0"/>
            <a:r>
              <a:rPr lang="de-DE"/>
              <a:t>Mastertextformat bearbeiten</a:t>
            </a:r>
          </a:p>
        </p:txBody>
      </p:sp>
      <p:sp>
        <p:nvSpPr>
          <p:cNvPr id="5" name="Foliennummernplatzhalter 2"/>
          <p:cNvSpPr>
            <a:spLocks noGrp="1"/>
          </p:cNvSpPr>
          <p:nvPr>
            <p:ph type="sldNum" sz="quarter" idx="14"/>
          </p:nvPr>
        </p:nvSpPr>
        <p:spPr/>
        <p:txBody>
          <a:bodyPr/>
          <a:lstStyle>
            <a:lvl1pPr>
              <a:defRPr/>
            </a:lvl1pPr>
          </a:lstStyle>
          <a:p>
            <a:pPr>
              <a:defRPr/>
            </a:pPr>
            <a:fld id="{53C55A69-AF00-48CA-9C5B-76F6193071D6}" type="slidenum">
              <a:rPr lang="de-CH"/>
              <a:pPr>
                <a:defRPr/>
              </a:pPr>
              <a:t>‹Nr.›</a:t>
            </a:fld>
            <a:endParaRPr lang="de-CH" dirty="0"/>
          </a:p>
        </p:txBody>
      </p:sp>
      <p:sp>
        <p:nvSpPr>
          <p:cNvPr id="2" name="Titel 1">
            <a:extLst>
              <a:ext uri="{FF2B5EF4-FFF2-40B4-BE49-F238E27FC236}">
                <a16:creationId xmlns:a16="http://schemas.microsoft.com/office/drawing/2014/main" id="{E2C449D1-1247-49B8-8578-3105EE3226E6}"/>
              </a:ext>
            </a:extLst>
          </p:cNvPr>
          <p:cNvSpPr>
            <a:spLocks noGrp="1"/>
          </p:cNvSpPr>
          <p:nvPr>
            <p:ph type="title"/>
          </p:nvPr>
        </p:nvSpPr>
        <p:spPr/>
        <p:txBody>
          <a:bodyPr/>
          <a:lstStyle/>
          <a:p>
            <a:r>
              <a:rPr lang="de-DE"/>
              <a:t>Mastertitelformat bearbeiten</a:t>
            </a:r>
            <a:endParaRPr lang="de-CH"/>
          </a:p>
        </p:txBody>
      </p:sp>
      <p:sp>
        <p:nvSpPr>
          <p:cNvPr id="4" name="Inhaltsplatzhalter 3">
            <a:extLst>
              <a:ext uri="{FF2B5EF4-FFF2-40B4-BE49-F238E27FC236}">
                <a16:creationId xmlns:a16="http://schemas.microsoft.com/office/drawing/2014/main" id="{44C75B05-03A1-469D-8437-A6AA010E7208}"/>
              </a:ext>
            </a:extLst>
          </p:cNvPr>
          <p:cNvSpPr>
            <a:spLocks noGrp="1"/>
          </p:cNvSpPr>
          <p:nvPr>
            <p:ph sz="quarter" idx="15"/>
          </p:nvPr>
        </p:nvSpPr>
        <p:spPr>
          <a:xfrm>
            <a:off x="450264" y="2168525"/>
            <a:ext cx="11291473" cy="3997325"/>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CH"/>
          </a:p>
        </p:txBody>
      </p:sp>
    </p:spTree>
    <p:extLst>
      <p:ext uri="{BB962C8B-B14F-4D97-AF65-F5344CB8AC3E}">
        <p14:creationId xmlns:p14="http://schemas.microsoft.com/office/powerpoint/2010/main" val="24335628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Quote">
    <p:bg>
      <p:bgPr>
        <a:solidFill>
          <a:srgbClr val="0B523E"/>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B2AAA2A-C75E-41A0-9AC4-BDDF2C986AB2}"/>
              </a:ext>
            </a:extLst>
          </p:cNvPr>
          <p:cNvSpPr>
            <a:spLocks noGrp="1"/>
          </p:cNvSpPr>
          <p:nvPr>
            <p:ph type="body" sz="quarter" idx="10" hasCustomPrompt="1"/>
          </p:nvPr>
        </p:nvSpPr>
        <p:spPr>
          <a:xfrm>
            <a:off x="5981700" y="1504950"/>
            <a:ext cx="5613400" cy="3848100"/>
          </a:xfrm>
        </p:spPr>
        <p:txBody>
          <a:bodyPr anchor="ctr">
            <a:normAutofit/>
          </a:bodyPr>
          <a:lstStyle>
            <a:lvl1pPr marL="0" indent="0" algn="ctr">
              <a:buNone/>
              <a:defRPr sz="4000"/>
            </a:lvl1pPr>
            <a:lvl2pPr marL="0" indent="0" algn="ctr">
              <a:buNone/>
              <a:defRPr sz="3200"/>
            </a:lvl2pPr>
            <a:lvl3pPr marL="0" indent="0" algn="ctr">
              <a:buNone/>
              <a:defRPr sz="2800"/>
            </a:lvl3pPr>
            <a:lvl4pPr marL="0" indent="0" algn="ctr">
              <a:buNone/>
              <a:defRPr sz="2400"/>
            </a:lvl4pPr>
            <a:lvl5pPr marL="0" indent="0" algn="ctr">
              <a:buNone/>
              <a:defRPr sz="2400"/>
            </a:lvl5pPr>
          </a:lstStyle>
          <a:p>
            <a:pPr lvl="0"/>
            <a:r>
              <a:rPr lang="en-US" dirty="0"/>
              <a:t>Click to edit your quote</a:t>
            </a:r>
          </a:p>
        </p:txBody>
      </p:sp>
      <p:sp>
        <p:nvSpPr>
          <p:cNvPr id="32" name="Text Placeholder 2">
            <a:extLst>
              <a:ext uri="{FF2B5EF4-FFF2-40B4-BE49-F238E27FC236}">
                <a16:creationId xmlns:a16="http://schemas.microsoft.com/office/drawing/2014/main" id="{B913F339-EAD1-4EFE-932C-7209E3B80EC4}"/>
              </a:ext>
            </a:extLst>
          </p:cNvPr>
          <p:cNvSpPr>
            <a:spLocks noGrp="1"/>
          </p:cNvSpPr>
          <p:nvPr>
            <p:ph type="body" sz="quarter" idx="11" hasCustomPrompt="1"/>
          </p:nvPr>
        </p:nvSpPr>
        <p:spPr>
          <a:xfrm>
            <a:off x="5981700" y="5353050"/>
            <a:ext cx="5613400" cy="552450"/>
          </a:xfrm>
        </p:spPr>
        <p:txBody>
          <a:bodyPr anchor="ctr">
            <a:normAutofit/>
          </a:bodyPr>
          <a:lstStyle>
            <a:lvl1pPr marL="0" indent="0" algn="r">
              <a:buNone/>
              <a:defRPr sz="2000" cap="all" baseline="0"/>
            </a:lvl1pPr>
            <a:lvl2pPr marL="0" indent="0" algn="ctr">
              <a:buNone/>
              <a:defRPr sz="3200"/>
            </a:lvl2pPr>
            <a:lvl3pPr marL="0" indent="0" algn="ctr">
              <a:buNone/>
              <a:defRPr sz="2800"/>
            </a:lvl3pPr>
            <a:lvl4pPr marL="0" indent="0" algn="ctr">
              <a:buNone/>
              <a:defRPr sz="2400"/>
            </a:lvl4pPr>
            <a:lvl5pPr marL="0" indent="0" algn="ctr">
              <a:buNone/>
              <a:defRPr sz="2400"/>
            </a:lvl5pPr>
          </a:lstStyle>
          <a:p>
            <a:pPr lvl="0"/>
            <a:r>
              <a:rPr lang="en-US" dirty="0"/>
              <a:t>Click to edit the author</a:t>
            </a:r>
          </a:p>
        </p:txBody>
      </p:sp>
      <p:sp>
        <p:nvSpPr>
          <p:cNvPr id="33" name="Text Placeholder 2">
            <a:extLst>
              <a:ext uri="{FF2B5EF4-FFF2-40B4-BE49-F238E27FC236}">
                <a16:creationId xmlns:a16="http://schemas.microsoft.com/office/drawing/2014/main" id="{8A065044-6408-4BDA-BF5B-D3DA881D57C1}"/>
              </a:ext>
            </a:extLst>
          </p:cNvPr>
          <p:cNvSpPr>
            <a:spLocks noGrp="1"/>
          </p:cNvSpPr>
          <p:nvPr>
            <p:ph type="body" sz="quarter" idx="12" hasCustomPrompt="1"/>
          </p:nvPr>
        </p:nvSpPr>
        <p:spPr>
          <a:xfrm>
            <a:off x="5981700" y="5905500"/>
            <a:ext cx="5613400" cy="704850"/>
          </a:xfrm>
        </p:spPr>
        <p:txBody>
          <a:bodyPr anchor="t">
            <a:normAutofit/>
          </a:bodyPr>
          <a:lstStyle>
            <a:lvl1pPr marL="0" indent="0" algn="r">
              <a:buNone/>
              <a:defRPr sz="2000" cap="all" baseline="0">
                <a:solidFill>
                  <a:schemeClr val="bg1">
                    <a:lumMod val="50000"/>
                  </a:schemeClr>
                </a:solidFill>
              </a:defRPr>
            </a:lvl1pPr>
            <a:lvl2pPr marL="0" indent="0" algn="ctr">
              <a:buNone/>
              <a:defRPr sz="3200"/>
            </a:lvl2pPr>
            <a:lvl3pPr marL="0" indent="0" algn="ctr">
              <a:buNone/>
              <a:defRPr sz="2800"/>
            </a:lvl3pPr>
            <a:lvl4pPr marL="0" indent="0" algn="ctr">
              <a:buNone/>
              <a:defRPr sz="2400"/>
            </a:lvl4pPr>
            <a:lvl5pPr marL="0" indent="0" algn="ctr">
              <a:buNone/>
              <a:defRPr sz="2400"/>
            </a:lvl5pPr>
          </a:lstStyle>
          <a:p>
            <a:pPr lvl="0"/>
            <a:r>
              <a:rPr lang="en-US" dirty="0"/>
              <a:t>Click to edit extra information</a:t>
            </a:r>
          </a:p>
        </p:txBody>
      </p:sp>
      <p:sp>
        <p:nvSpPr>
          <p:cNvPr id="8" name="Picture Placeholder 7">
            <a:extLst>
              <a:ext uri="{FF2B5EF4-FFF2-40B4-BE49-F238E27FC236}">
                <a16:creationId xmlns:a16="http://schemas.microsoft.com/office/drawing/2014/main" id="{F0F8E67D-68DD-4127-AE6E-E671A9D25F65}"/>
              </a:ext>
            </a:extLst>
          </p:cNvPr>
          <p:cNvSpPr>
            <a:spLocks noGrp="1"/>
          </p:cNvSpPr>
          <p:nvPr>
            <p:ph type="pic" sz="quarter" idx="13"/>
          </p:nvPr>
        </p:nvSpPr>
        <p:spPr>
          <a:xfrm>
            <a:off x="0" y="0"/>
            <a:ext cx="5499100" cy="6858000"/>
          </a:xfrm>
        </p:spPr>
        <p:txBody>
          <a:bodyPr anchor="ctr">
            <a:normAutofit/>
          </a:bodyPr>
          <a:lstStyle>
            <a:lvl1pPr algn="ctr">
              <a:buNone/>
              <a:defRPr sz="4400">
                <a:solidFill>
                  <a:schemeClr val="accent4"/>
                </a:solidFill>
              </a:defRPr>
            </a:lvl1pPr>
          </a:lstStyle>
          <a:p>
            <a:r>
              <a:rPr lang="de-DE"/>
              <a:t>Bild durch Klicken auf Symbol hinzufügen</a:t>
            </a:r>
            <a:endParaRPr lang="en-US"/>
          </a:p>
        </p:txBody>
      </p:sp>
    </p:spTree>
    <p:extLst>
      <p:ext uri="{BB962C8B-B14F-4D97-AF65-F5344CB8AC3E}">
        <p14:creationId xmlns:p14="http://schemas.microsoft.com/office/powerpoint/2010/main" val="32649392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Mastertitelformat bearbeiten</a:t>
            </a:r>
            <a:endParaRPr lang="en-US" dirty="0"/>
          </a:p>
        </p:txBody>
      </p:sp>
      <p:sp>
        <p:nvSpPr>
          <p:cNvPr id="3" name="Content Placeholder 2"/>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10"/>
          </p:nvPr>
        </p:nvSpPr>
        <p:spPr/>
        <p:txBody>
          <a:bodyPr/>
          <a:lstStyle/>
          <a:p>
            <a:fld id="{93665B51-D3EB-42D7-84E4-D98106870988}" type="datetimeFigureOut">
              <a:rPr lang="de-CH" smtClean="0"/>
              <a:t>27.05.2025</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CCB36A46-2649-48C4-8EBA-1971DEC47E64}" type="slidenum">
              <a:rPr lang="de-CH" smtClean="0"/>
              <a:t>‹Nr.›</a:t>
            </a:fld>
            <a:endParaRPr lang="de-CH"/>
          </a:p>
        </p:txBody>
      </p:sp>
    </p:spTree>
    <p:extLst>
      <p:ext uri="{BB962C8B-B14F-4D97-AF65-F5344CB8AC3E}">
        <p14:creationId xmlns:p14="http://schemas.microsoft.com/office/powerpoint/2010/main" val="38319175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en-US" dirty="0"/>
          </a:p>
        </p:txBody>
      </p:sp>
      <p:sp>
        <p:nvSpPr>
          <p:cNvPr id="4" name="Date Placeholder 3"/>
          <p:cNvSpPr>
            <a:spLocks noGrp="1"/>
          </p:cNvSpPr>
          <p:nvPr>
            <p:ph type="dt" sz="half" idx="10"/>
          </p:nvPr>
        </p:nvSpPr>
        <p:spPr/>
        <p:txBody>
          <a:bodyPr/>
          <a:lstStyle/>
          <a:p>
            <a:fld id="{93665B51-D3EB-42D7-84E4-D98106870988}" type="datetimeFigureOut">
              <a:rPr lang="de-CH" smtClean="0"/>
              <a:t>27.05.2025</a:t>
            </a:fld>
            <a:endParaRPr lang="de-CH"/>
          </a:p>
        </p:txBody>
      </p:sp>
      <p:sp>
        <p:nvSpPr>
          <p:cNvPr id="5" name="Footer Placeholder 4"/>
          <p:cNvSpPr>
            <a:spLocks noGrp="1"/>
          </p:cNvSpPr>
          <p:nvPr>
            <p:ph type="ftr" sz="quarter" idx="11"/>
          </p:nvPr>
        </p:nvSpPr>
        <p:spPr/>
        <p:txBody>
          <a:bodyPr/>
          <a:lstStyle/>
          <a:p>
            <a:endParaRPr lang="de-CH"/>
          </a:p>
        </p:txBody>
      </p:sp>
      <p:sp>
        <p:nvSpPr>
          <p:cNvPr id="6" name="Slide Number Placeholder 5"/>
          <p:cNvSpPr>
            <a:spLocks noGrp="1"/>
          </p:cNvSpPr>
          <p:nvPr>
            <p:ph type="sldNum" sz="quarter" idx="12"/>
          </p:nvPr>
        </p:nvSpPr>
        <p:spPr/>
        <p:txBody>
          <a:bodyPr/>
          <a:lstStyle/>
          <a:p>
            <a:fld id="{CCB36A46-2649-48C4-8EBA-1971DEC47E64}" type="slidenum">
              <a:rPr lang="de-CH" smtClean="0"/>
              <a:t>‹Nr.›</a:t>
            </a:fld>
            <a:endParaRPr lang="de-CH"/>
          </a:p>
        </p:txBody>
      </p:sp>
    </p:spTree>
    <p:extLst>
      <p:ext uri="{BB962C8B-B14F-4D97-AF65-F5344CB8AC3E}">
        <p14:creationId xmlns:p14="http://schemas.microsoft.com/office/powerpoint/2010/main" val="36685746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106395E-D317-3B65-B32E-3436D3EEF0EE}"/>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890CA966-157F-C645-84D3-312029EDFCE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87E964E0-09F7-AA18-0B62-C211B0EA1D14}"/>
              </a:ext>
            </a:extLst>
          </p:cNvPr>
          <p:cNvSpPr>
            <a:spLocks noGrp="1"/>
          </p:cNvSpPr>
          <p:nvPr>
            <p:ph type="dt" sz="half" idx="10"/>
          </p:nvPr>
        </p:nvSpPr>
        <p:spPr/>
        <p:txBody>
          <a:bodyPr/>
          <a:lstStyle/>
          <a:p>
            <a:fld id="{11B85A29-4120-264E-B660-9180A0798B2D}" type="datetime1">
              <a:rPr lang="de-CH" smtClean="0"/>
              <a:t>27.05.2025</a:t>
            </a:fld>
            <a:endParaRPr lang="de-DE"/>
          </a:p>
        </p:txBody>
      </p:sp>
      <p:sp>
        <p:nvSpPr>
          <p:cNvPr id="5" name="Fußzeilenplatzhalter 4">
            <a:extLst>
              <a:ext uri="{FF2B5EF4-FFF2-40B4-BE49-F238E27FC236}">
                <a16:creationId xmlns:a16="http://schemas.microsoft.com/office/drawing/2014/main" id="{4C701D63-1ADC-173A-84D8-12709662C300}"/>
              </a:ext>
            </a:extLst>
          </p:cNvPr>
          <p:cNvSpPr>
            <a:spLocks noGrp="1"/>
          </p:cNvSpPr>
          <p:nvPr>
            <p:ph type="ftr" sz="quarter" idx="11"/>
          </p:nvPr>
        </p:nvSpPr>
        <p:spPr/>
        <p:txBody>
          <a:bodyPr/>
          <a:lstStyle/>
          <a:p>
            <a:r>
              <a:rPr lang="de-DE"/>
              <a:t>Dr. Jeannette Behringer, Email: behringer@sustainability.uzh.ch</a:t>
            </a:r>
          </a:p>
        </p:txBody>
      </p:sp>
      <p:sp>
        <p:nvSpPr>
          <p:cNvPr id="6" name="Foliennummernplatzhalter 5">
            <a:extLst>
              <a:ext uri="{FF2B5EF4-FFF2-40B4-BE49-F238E27FC236}">
                <a16:creationId xmlns:a16="http://schemas.microsoft.com/office/drawing/2014/main" id="{E6532157-CADE-1768-D92D-0108A90FA8D5}"/>
              </a:ext>
            </a:extLst>
          </p:cNvPr>
          <p:cNvSpPr>
            <a:spLocks noGrp="1"/>
          </p:cNvSpPr>
          <p:nvPr>
            <p:ph type="sldNum" sz="quarter" idx="12"/>
          </p:nvPr>
        </p:nvSpPr>
        <p:spPr/>
        <p:txBody>
          <a:bodyPr/>
          <a:lstStyle/>
          <a:p>
            <a:fld id="{9B8DC099-0C3C-CF4E-BB22-13441ABA63CC}" type="slidenum">
              <a:rPr lang="de-DE" smtClean="0"/>
              <a:t>‹Nr.›</a:t>
            </a:fld>
            <a:endParaRPr lang="de-DE"/>
          </a:p>
        </p:txBody>
      </p:sp>
      <p:pic>
        <p:nvPicPr>
          <p:cNvPr id="7" name="Grafik 6">
            <a:extLst>
              <a:ext uri="{FF2B5EF4-FFF2-40B4-BE49-F238E27FC236}">
                <a16:creationId xmlns:a16="http://schemas.microsoft.com/office/drawing/2014/main" id="{68063DAA-AB05-D66D-E29D-3199C0FBF51F}"/>
              </a:ext>
            </a:extLst>
          </p:cNvPr>
          <p:cNvPicPr>
            <a:picLocks noChangeAspect="1"/>
          </p:cNvPicPr>
          <p:nvPr userDrawn="1"/>
        </p:nvPicPr>
        <p:blipFill>
          <a:blip r:embed="rId2"/>
          <a:stretch>
            <a:fillRect/>
          </a:stretch>
        </p:blipFill>
        <p:spPr>
          <a:xfrm>
            <a:off x="0" y="8444"/>
            <a:ext cx="4075227" cy="1222690"/>
          </a:xfrm>
          <a:prstGeom prst="rect">
            <a:avLst/>
          </a:prstGeom>
        </p:spPr>
      </p:pic>
    </p:spTree>
    <p:extLst>
      <p:ext uri="{BB962C8B-B14F-4D97-AF65-F5344CB8AC3E}">
        <p14:creationId xmlns:p14="http://schemas.microsoft.com/office/powerpoint/2010/main" val="28501234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C7407B-411E-554B-CB63-C600B6C2BFD1}"/>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4EDFDC2B-89A4-9309-CAD5-B83B013AB597}"/>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C5495331-FFAA-99DA-884D-4C6E5C65B028}"/>
              </a:ext>
            </a:extLst>
          </p:cNvPr>
          <p:cNvSpPr>
            <a:spLocks noGrp="1"/>
          </p:cNvSpPr>
          <p:nvPr>
            <p:ph type="dt" sz="half" idx="10"/>
          </p:nvPr>
        </p:nvSpPr>
        <p:spPr/>
        <p:txBody>
          <a:bodyPr/>
          <a:lstStyle/>
          <a:p>
            <a:fld id="{8EFD3D5A-9709-FD43-A164-A3DF39230E43}" type="datetime1">
              <a:rPr lang="de-CH" smtClean="0"/>
              <a:t>27.05.2025</a:t>
            </a:fld>
            <a:endParaRPr lang="de-DE"/>
          </a:p>
        </p:txBody>
      </p:sp>
      <p:sp>
        <p:nvSpPr>
          <p:cNvPr id="5" name="Fußzeilenplatzhalter 4">
            <a:extLst>
              <a:ext uri="{FF2B5EF4-FFF2-40B4-BE49-F238E27FC236}">
                <a16:creationId xmlns:a16="http://schemas.microsoft.com/office/drawing/2014/main" id="{0BA34C57-715E-E79A-C0A7-D6D9074A1A69}"/>
              </a:ext>
            </a:extLst>
          </p:cNvPr>
          <p:cNvSpPr>
            <a:spLocks noGrp="1"/>
          </p:cNvSpPr>
          <p:nvPr>
            <p:ph type="ftr" sz="quarter" idx="11"/>
          </p:nvPr>
        </p:nvSpPr>
        <p:spPr/>
        <p:txBody>
          <a:bodyPr/>
          <a:lstStyle/>
          <a:p>
            <a:r>
              <a:rPr lang="de-DE"/>
              <a:t>Dr. Jeannette Behringer, Email: behringer@sustainability.uzh.ch</a:t>
            </a:r>
          </a:p>
        </p:txBody>
      </p:sp>
      <p:sp>
        <p:nvSpPr>
          <p:cNvPr id="6" name="Foliennummernplatzhalter 5">
            <a:extLst>
              <a:ext uri="{FF2B5EF4-FFF2-40B4-BE49-F238E27FC236}">
                <a16:creationId xmlns:a16="http://schemas.microsoft.com/office/drawing/2014/main" id="{B2D6DEE7-AAF2-06F2-C68B-D45353F5283E}"/>
              </a:ext>
            </a:extLst>
          </p:cNvPr>
          <p:cNvSpPr>
            <a:spLocks noGrp="1"/>
          </p:cNvSpPr>
          <p:nvPr>
            <p:ph type="sldNum" sz="quarter" idx="12"/>
          </p:nvPr>
        </p:nvSpPr>
        <p:spPr/>
        <p:txBody>
          <a:bodyPr/>
          <a:lstStyle/>
          <a:p>
            <a:fld id="{9B8DC099-0C3C-CF4E-BB22-13441ABA63CC}" type="slidenum">
              <a:rPr lang="de-DE" smtClean="0"/>
              <a:t>‹Nr.›</a:t>
            </a:fld>
            <a:endParaRPr lang="de-DE"/>
          </a:p>
        </p:txBody>
      </p:sp>
      <p:pic>
        <p:nvPicPr>
          <p:cNvPr id="7" name="Grafik 6">
            <a:extLst>
              <a:ext uri="{FF2B5EF4-FFF2-40B4-BE49-F238E27FC236}">
                <a16:creationId xmlns:a16="http://schemas.microsoft.com/office/drawing/2014/main" id="{839AD0B3-7B9A-84D8-9461-807A0C6CB92B}"/>
              </a:ext>
            </a:extLst>
          </p:cNvPr>
          <p:cNvPicPr>
            <a:picLocks noChangeAspect="1"/>
          </p:cNvPicPr>
          <p:nvPr userDrawn="1"/>
        </p:nvPicPr>
        <p:blipFill>
          <a:blip r:embed="rId2"/>
          <a:stretch>
            <a:fillRect/>
          </a:stretch>
        </p:blipFill>
        <p:spPr>
          <a:xfrm>
            <a:off x="-19878" y="8448"/>
            <a:ext cx="4075227" cy="1222690"/>
          </a:xfrm>
          <a:prstGeom prst="rect">
            <a:avLst/>
          </a:prstGeom>
        </p:spPr>
      </p:pic>
    </p:spTree>
    <p:extLst>
      <p:ext uri="{BB962C8B-B14F-4D97-AF65-F5344CB8AC3E}">
        <p14:creationId xmlns:p14="http://schemas.microsoft.com/office/powerpoint/2010/main" val="29954859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graphicFrame>
        <p:nvGraphicFramePr>
          <p:cNvPr id="4" name="Objekt 2" hidden="1">
            <a:extLst>
              <a:ext uri="{FF2B5EF4-FFF2-40B4-BE49-F238E27FC236}">
                <a16:creationId xmlns:a16="http://schemas.microsoft.com/office/drawing/2014/main" id="{F7B7E277-1AD0-5FAC-1646-6D8BC7C8DA72}"/>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Folie" r:id="rId4" imgW="38100" imgH="38100" progId="TCLayout.ActiveDocument.1">
                  <p:embed/>
                </p:oleObj>
              </mc:Choice>
              <mc:Fallback>
                <p:oleObj name="think-cell Folie" r:id="rId4" imgW="38100" imgH="38100" progId="TCLayout.ActiveDocument.1">
                  <p:embed/>
                  <p:pic>
                    <p:nvPicPr>
                      <p:cNvPr id="4" name="Objekt 2" hidden="1">
                        <a:extLst>
                          <a:ext uri="{FF2B5EF4-FFF2-40B4-BE49-F238E27FC236}">
                            <a16:creationId xmlns:a16="http://schemas.microsoft.com/office/drawing/2014/main" id="{F7B7E277-1AD0-5FAC-1646-6D8BC7C8DA7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 name="Objekt 8" hidden="1">
            <a:extLst>
              <a:ext uri="{FF2B5EF4-FFF2-40B4-BE49-F238E27FC236}">
                <a16:creationId xmlns:a16="http://schemas.microsoft.com/office/drawing/2014/main" id="{AF6ADEC6-7E9F-8447-57AF-B7C5A383D8E8}"/>
              </a:ext>
            </a:extLst>
          </p:cNvPr>
          <p:cNvGraphicFramePr>
            <a:graphicFrameLocks noChangeAspect="1"/>
          </p:cNvGraphicFramePr>
          <p:nvPr userDrawn="1">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Folie" r:id="rId6" imgW="38100" imgH="38100" progId="TCLayout.ActiveDocument.1">
                  <p:embed/>
                </p:oleObj>
              </mc:Choice>
              <mc:Fallback>
                <p:oleObj name="think-cell Folie" r:id="rId6" imgW="38100" imgH="38100" progId="TCLayout.ActiveDocument.1">
                  <p:embed/>
                  <p:pic>
                    <p:nvPicPr>
                      <p:cNvPr id="5" name="Objekt 8" hidden="1">
                        <a:extLst>
                          <a:ext uri="{FF2B5EF4-FFF2-40B4-BE49-F238E27FC236}">
                            <a16:creationId xmlns:a16="http://schemas.microsoft.com/office/drawing/2014/main" id="{AF6ADEC6-7E9F-8447-57AF-B7C5A383D8E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Title 1"/>
          <p:cNvSpPr>
            <a:spLocks noGrp="1"/>
          </p:cNvSpPr>
          <p:nvPr>
            <p:ph type="title"/>
          </p:nvPr>
        </p:nvSpPr>
        <p:spPr>
          <a:xfrm>
            <a:off x="695399" y="188916"/>
            <a:ext cx="10945217" cy="642937"/>
          </a:xfrm>
        </p:spPr>
        <p:txBody>
          <a:bodyPr/>
          <a:lstStyle/>
          <a:p>
            <a:r>
              <a:rPr lang="en-US" dirty="0"/>
              <a:t>Click to edit Master title style</a:t>
            </a:r>
          </a:p>
        </p:txBody>
      </p:sp>
      <p:sp>
        <p:nvSpPr>
          <p:cNvPr id="3" name="Content Placeholder 2"/>
          <p:cNvSpPr>
            <a:spLocks noGrp="1"/>
          </p:cNvSpPr>
          <p:nvPr>
            <p:ph idx="1"/>
          </p:nvPr>
        </p:nvSpPr>
        <p:spPr>
          <a:xfrm>
            <a:off x="695399" y="1125539"/>
            <a:ext cx="10945217" cy="496728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Rectangle 10">
            <a:extLst>
              <a:ext uri="{FF2B5EF4-FFF2-40B4-BE49-F238E27FC236}">
                <a16:creationId xmlns:a16="http://schemas.microsoft.com/office/drawing/2014/main" id="{9824AF47-3858-07A8-24B1-CB3E89600871}"/>
              </a:ext>
            </a:extLst>
          </p:cNvPr>
          <p:cNvSpPr>
            <a:spLocks noGrp="1" noChangeArrowheads="1"/>
          </p:cNvSpPr>
          <p:nvPr>
            <p:ph type="ftr" sz="quarter" idx="10"/>
          </p:nvPr>
        </p:nvSpPr>
        <p:spPr>
          <a:xfrm>
            <a:off x="3216275" y="6524625"/>
            <a:ext cx="7007225" cy="215900"/>
          </a:xfrm>
        </p:spPr>
        <p:txBody>
          <a:bodyPr/>
          <a:lstStyle>
            <a:lvl1pPr>
              <a:defRPr/>
            </a:lvl1pPr>
          </a:lstStyle>
          <a:p>
            <a:pPr>
              <a:defRPr/>
            </a:pPr>
            <a:endParaRPr lang="en-US" altLang="de-DE"/>
          </a:p>
        </p:txBody>
      </p:sp>
      <p:sp>
        <p:nvSpPr>
          <p:cNvPr id="7" name="Rectangle 11">
            <a:extLst>
              <a:ext uri="{FF2B5EF4-FFF2-40B4-BE49-F238E27FC236}">
                <a16:creationId xmlns:a16="http://schemas.microsoft.com/office/drawing/2014/main" id="{D5C6BF47-CEBD-89CE-72CA-2B72B8E9114B}"/>
              </a:ext>
            </a:extLst>
          </p:cNvPr>
          <p:cNvSpPr>
            <a:spLocks noGrp="1" noChangeArrowheads="1"/>
          </p:cNvSpPr>
          <p:nvPr>
            <p:ph type="sldNum" sz="quarter" idx="11"/>
          </p:nvPr>
        </p:nvSpPr>
        <p:spPr>
          <a:xfrm>
            <a:off x="10812463" y="6524625"/>
            <a:ext cx="828675" cy="215900"/>
          </a:xfrm>
        </p:spPr>
        <p:txBody>
          <a:bodyPr/>
          <a:lstStyle>
            <a:lvl1pPr>
              <a:defRPr/>
            </a:lvl1pPr>
          </a:lstStyle>
          <a:p>
            <a:pPr>
              <a:defRPr/>
            </a:pPr>
            <a:r>
              <a:rPr lang="en-US" altLang="en-US"/>
              <a:t>Page </a:t>
            </a:r>
            <a:fld id="{DEDE1307-F4D1-4E40-9088-EEA02F2A9D93}" type="slidenum">
              <a:rPr lang="en-US" altLang="en-US" smtClean="0"/>
              <a:pPr>
                <a:defRPr/>
              </a:pPr>
              <a:t>‹Nr.›</a:t>
            </a:fld>
            <a:endParaRPr lang="en-US" altLang="en-US"/>
          </a:p>
        </p:txBody>
      </p:sp>
    </p:spTree>
    <p:extLst>
      <p:ext uri="{BB962C8B-B14F-4D97-AF65-F5344CB8AC3E}">
        <p14:creationId xmlns:p14="http://schemas.microsoft.com/office/powerpoint/2010/main" val="410155498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5D0F6C7-49D9-C21D-6CB7-43A552799574}"/>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D00ADB05-A774-1010-7218-8B8BEC824D5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6C975257-21FB-45F9-BEDC-FB18AEC5908B}"/>
              </a:ext>
            </a:extLst>
          </p:cNvPr>
          <p:cNvSpPr>
            <a:spLocks noGrp="1"/>
          </p:cNvSpPr>
          <p:nvPr>
            <p:ph type="dt" sz="half" idx="10"/>
          </p:nvPr>
        </p:nvSpPr>
        <p:spPr/>
        <p:txBody>
          <a:bodyPr/>
          <a:lstStyle/>
          <a:p>
            <a:fld id="{12FE222D-BC94-474F-B147-C2B2901D1EDE}" type="datetime1">
              <a:rPr lang="de-CH" smtClean="0"/>
              <a:t>27.05.2025</a:t>
            </a:fld>
            <a:endParaRPr lang="de-DE"/>
          </a:p>
        </p:txBody>
      </p:sp>
      <p:sp>
        <p:nvSpPr>
          <p:cNvPr id="5" name="Fußzeilenplatzhalter 4">
            <a:extLst>
              <a:ext uri="{FF2B5EF4-FFF2-40B4-BE49-F238E27FC236}">
                <a16:creationId xmlns:a16="http://schemas.microsoft.com/office/drawing/2014/main" id="{69F53C35-67CB-E287-9BCA-CBD6AA1B38A7}"/>
              </a:ext>
            </a:extLst>
          </p:cNvPr>
          <p:cNvSpPr>
            <a:spLocks noGrp="1"/>
          </p:cNvSpPr>
          <p:nvPr>
            <p:ph type="ftr" sz="quarter" idx="11"/>
          </p:nvPr>
        </p:nvSpPr>
        <p:spPr/>
        <p:txBody>
          <a:bodyPr/>
          <a:lstStyle/>
          <a:p>
            <a:r>
              <a:rPr lang="de-DE"/>
              <a:t>Dr. Jeannette Behringer, Email: behringer@sustainability.uzh.ch</a:t>
            </a:r>
          </a:p>
        </p:txBody>
      </p:sp>
      <p:sp>
        <p:nvSpPr>
          <p:cNvPr id="6" name="Foliennummernplatzhalter 5">
            <a:extLst>
              <a:ext uri="{FF2B5EF4-FFF2-40B4-BE49-F238E27FC236}">
                <a16:creationId xmlns:a16="http://schemas.microsoft.com/office/drawing/2014/main" id="{E989B5BD-9E18-6CAA-B995-6D5BC49C3B79}"/>
              </a:ext>
            </a:extLst>
          </p:cNvPr>
          <p:cNvSpPr>
            <a:spLocks noGrp="1"/>
          </p:cNvSpPr>
          <p:nvPr>
            <p:ph type="sldNum" sz="quarter" idx="12"/>
          </p:nvPr>
        </p:nvSpPr>
        <p:spPr/>
        <p:txBody>
          <a:bodyPr/>
          <a:lstStyle/>
          <a:p>
            <a:fld id="{9B8DC099-0C3C-CF4E-BB22-13441ABA63CC}" type="slidenum">
              <a:rPr lang="de-DE" smtClean="0"/>
              <a:t>‹Nr.›</a:t>
            </a:fld>
            <a:endParaRPr lang="de-DE"/>
          </a:p>
        </p:txBody>
      </p:sp>
      <p:pic>
        <p:nvPicPr>
          <p:cNvPr id="7" name="Grafik 6">
            <a:extLst>
              <a:ext uri="{FF2B5EF4-FFF2-40B4-BE49-F238E27FC236}">
                <a16:creationId xmlns:a16="http://schemas.microsoft.com/office/drawing/2014/main" id="{C2538DD3-9D4B-36B5-1E69-3C0B0B40575E}"/>
              </a:ext>
            </a:extLst>
          </p:cNvPr>
          <p:cNvPicPr>
            <a:picLocks noChangeAspect="1"/>
          </p:cNvPicPr>
          <p:nvPr userDrawn="1"/>
        </p:nvPicPr>
        <p:blipFill>
          <a:blip r:embed="rId2"/>
          <a:stretch>
            <a:fillRect/>
          </a:stretch>
        </p:blipFill>
        <p:spPr>
          <a:xfrm>
            <a:off x="0" y="8444"/>
            <a:ext cx="4075227" cy="1222690"/>
          </a:xfrm>
          <a:prstGeom prst="rect">
            <a:avLst/>
          </a:prstGeom>
        </p:spPr>
      </p:pic>
    </p:spTree>
    <p:extLst>
      <p:ext uri="{BB962C8B-B14F-4D97-AF65-F5344CB8AC3E}">
        <p14:creationId xmlns:p14="http://schemas.microsoft.com/office/powerpoint/2010/main" val="31539821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FEBCDF9-4BAD-6DB1-AD5B-CADF4D70A314}"/>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171C1E11-DFC7-0CF3-32AD-7408C41DFE48}"/>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F8846904-C2A9-92DD-39D2-EFAC7A3C29F2}"/>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3B3174ED-AA8D-ACA8-8BDD-9BBB0810B003}"/>
              </a:ext>
            </a:extLst>
          </p:cNvPr>
          <p:cNvSpPr>
            <a:spLocks noGrp="1"/>
          </p:cNvSpPr>
          <p:nvPr>
            <p:ph type="dt" sz="half" idx="10"/>
          </p:nvPr>
        </p:nvSpPr>
        <p:spPr/>
        <p:txBody>
          <a:bodyPr/>
          <a:lstStyle/>
          <a:p>
            <a:fld id="{F89EC2E1-21FE-B84A-9692-F171880D877B}" type="datetime1">
              <a:rPr lang="de-CH" smtClean="0"/>
              <a:t>27.05.2025</a:t>
            </a:fld>
            <a:endParaRPr lang="de-DE"/>
          </a:p>
        </p:txBody>
      </p:sp>
      <p:sp>
        <p:nvSpPr>
          <p:cNvPr id="6" name="Fußzeilenplatzhalter 5">
            <a:extLst>
              <a:ext uri="{FF2B5EF4-FFF2-40B4-BE49-F238E27FC236}">
                <a16:creationId xmlns:a16="http://schemas.microsoft.com/office/drawing/2014/main" id="{F423BC06-2510-E63E-B94A-2C9E9E3030EE}"/>
              </a:ext>
            </a:extLst>
          </p:cNvPr>
          <p:cNvSpPr>
            <a:spLocks noGrp="1"/>
          </p:cNvSpPr>
          <p:nvPr>
            <p:ph type="ftr" sz="quarter" idx="11"/>
          </p:nvPr>
        </p:nvSpPr>
        <p:spPr/>
        <p:txBody>
          <a:bodyPr/>
          <a:lstStyle/>
          <a:p>
            <a:r>
              <a:rPr lang="de-DE"/>
              <a:t>Dr. Jeannette Behringer, Email: behringer@sustainability.uzh.ch</a:t>
            </a:r>
          </a:p>
        </p:txBody>
      </p:sp>
      <p:sp>
        <p:nvSpPr>
          <p:cNvPr id="7" name="Foliennummernplatzhalter 6">
            <a:extLst>
              <a:ext uri="{FF2B5EF4-FFF2-40B4-BE49-F238E27FC236}">
                <a16:creationId xmlns:a16="http://schemas.microsoft.com/office/drawing/2014/main" id="{058C6C6E-60E2-EBB7-55C8-9AC22F7ADF63}"/>
              </a:ext>
            </a:extLst>
          </p:cNvPr>
          <p:cNvSpPr>
            <a:spLocks noGrp="1"/>
          </p:cNvSpPr>
          <p:nvPr>
            <p:ph type="sldNum" sz="quarter" idx="12"/>
          </p:nvPr>
        </p:nvSpPr>
        <p:spPr/>
        <p:txBody>
          <a:bodyPr/>
          <a:lstStyle/>
          <a:p>
            <a:fld id="{9B8DC099-0C3C-CF4E-BB22-13441ABA63CC}" type="slidenum">
              <a:rPr lang="de-DE" smtClean="0"/>
              <a:t>‹Nr.›</a:t>
            </a:fld>
            <a:endParaRPr lang="de-DE"/>
          </a:p>
        </p:txBody>
      </p:sp>
      <p:pic>
        <p:nvPicPr>
          <p:cNvPr id="9" name="Grafik 8">
            <a:extLst>
              <a:ext uri="{FF2B5EF4-FFF2-40B4-BE49-F238E27FC236}">
                <a16:creationId xmlns:a16="http://schemas.microsoft.com/office/drawing/2014/main" id="{F6B839B9-2DED-46D1-BB02-DC8AA11B3733}"/>
              </a:ext>
            </a:extLst>
          </p:cNvPr>
          <p:cNvPicPr>
            <a:picLocks noChangeAspect="1"/>
          </p:cNvPicPr>
          <p:nvPr userDrawn="1"/>
        </p:nvPicPr>
        <p:blipFill>
          <a:blip r:embed="rId2"/>
          <a:stretch>
            <a:fillRect/>
          </a:stretch>
        </p:blipFill>
        <p:spPr>
          <a:xfrm>
            <a:off x="0" y="-11432"/>
            <a:ext cx="4075227" cy="1222690"/>
          </a:xfrm>
          <a:prstGeom prst="rect">
            <a:avLst/>
          </a:prstGeom>
        </p:spPr>
      </p:pic>
    </p:spTree>
    <p:extLst>
      <p:ext uri="{BB962C8B-B14F-4D97-AF65-F5344CB8AC3E}">
        <p14:creationId xmlns:p14="http://schemas.microsoft.com/office/powerpoint/2010/main" val="11715719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5711E8F-09B3-28BD-7C2D-0CE012003F25}"/>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9957D4D6-AA69-E1BC-6818-EA2FC329826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08A735C3-5726-72EA-F7D3-F7E78AA5972B}"/>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CD376D9C-FB40-99FE-DC92-D2E554A2545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854D1284-5636-8ECA-277A-4A23AB166F1D}"/>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60F7973D-DF11-913E-5243-067E6F6A9987}"/>
              </a:ext>
            </a:extLst>
          </p:cNvPr>
          <p:cNvSpPr>
            <a:spLocks noGrp="1"/>
          </p:cNvSpPr>
          <p:nvPr>
            <p:ph type="dt" sz="half" idx="10"/>
          </p:nvPr>
        </p:nvSpPr>
        <p:spPr/>
        <p:txBody>
          <a:bodyPr/>
          <a:lstStyle/>
          <a:p>
            <a:fld id="{B19814E1-4893-F549-9801-7C40781BAD7A}" type="datetime1">
              <a:rPr lang="de-CH" smtClean="0"/>
              <a:t>27.05.2025</a:t>
            </a:fld>
            <a:endParaRPr lang="de-DE"/>
          </a:p>
        </p:txBody>
      </p:sp>
      <p:sp>
        <p:nvSpPr>
          <p:cNvPr id="8" name="Fußzeilenplatzhalter 7">
            <a:extLst>
              <a:ext uri="{FF2B5EF4-FFF2-40B4-BE49-F238E27FC236}">
                <a16:creationId xmlns:a16="http://schemas.microsoft.com/office/drawing/2014/main" id="{3E66568D-6C12-DBB8-14B2-915835F1C39D}"/>
              </a:ext>
            </a:extLst>
          </p:cNvPr>
          <p:cNvSpPr>
            <a:spLocks noGrp="1"/>
          </p:cNvSpPr>
          <p:nvPr>
            <p:ph type="ftr" sz="quarter" idx="11"/>
          </p:nvPr>
        </p:nvSpPr>
        <p:spPr/>
        <p:txBody>
          <a:bodyPr/>
          <a:lstStyle/>
          <a:p>
            <a:r>
              <a:rPr lang="de-DE"/>
              <a:t>Dr. Jeannette Behringer, Email: behringer@sustainability.uzh.ch</a:t>
            </a:r>
          </a:p>
        </p:txBody>
      </p:sp>
      <p:sp>
        <p:nvSpPr>
          <p:cNvPr id="9" name="Foliennummernplatzhalter 8">
            <a:extLst>
              <a:ext uri="{FF2B5EF4-FFF2-40B4-BE49-F238E27FC236}">
                <a16:creationId xmlns:a16="http://schemas.microsoft.com/office/drawing/2014/main" id="{C17D265F-0500-0900-FC33-C0C5BD2B726D}"/>
              </a:ext>
            </a:extLst>
          </p:cNvPr>
          <p:cNvSpPr>
            <a:spLocks noGrp="1"/>
          </p:cNvSpPr>
          <p:nvPr>
            <p:ph type="sldNum" sz="quarter" idx="12"/>
          </p:nvPr>
        </p:nvSpPr>
        <p:spPr/>
        <p:txBody>
          <a:bodyPr/>
          <a:lstStyle/>
          <a:p>
            <a:fld id="{9B8DC099-0C3C-CF4E-BB22-13441ABA63CC}" type="slidenum">
              <a:rPr lang="de-DE" smtClean="0"/>
              <a:t>‹Nr.›</a:t>
            </a:fld>
            <a:endParaRPr lang="de-DE"/>
          </a:p>
        </p:txBody>
      </p:sp>
      <p:pic>
        <p:nvPicPr>
          <p:cNvPr id="10" name="Grafik 9">
            <a:extLst>
              <a:ext uri="{FF2B5EF4-FFF2-40B4-BE49-F238E27FC236}">
                <a16:creationId xmlns:a16="http://schemas.microsoft.com/office/drawing/2014/main" id="{6D49F032-D147-82D1-D6AD-4512B1F0F2EB}"/>
              </a:ext>
            </a:extLst>
          </p:cNvPr>
          <p:cNvPicPr>
            <a:picLocks noChangeAspect="1"/>
          </p:cNvPicPr>
          <p:nvPr userDrawn="1"/>
        </p:nvPicPr>
        <p:blipFill>
          <a:blip r:embed="rId2"/>
          <a:stretch>
            <a:fillRect/>
          </a:stretch>
        </p:blipFill>
        <p:spPr>
          <a:xfrm>
            <a:off x="0" y="-11434"/>
            <a:ext cx="4075227" cy="1222690"/>
          </a:xfrm>
          <a:prstGeom prst="rect">
            <a:avLst/>
          </a:prstGeom>
        </p:spPr>
      </p:pic>
    </p:spTree>
    <p:extLst>
      <p:ext uri="{BB962C8B-B14F-4D97-AF65-F5344CB8AC3E}">
        <p14:creationId xmlns:p14="http://schemas.microsoft.com/office/powerpoint/2010/main" val="133077154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3D306D-4234-7049-A0A3-0DE085834106}"/>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3BF1420A-F5DB-3A3B-8988-21378A1673AF}"/>
              </a:ext>
            </a:extLst>
          </p:cNvPr>
          <p:cNvSpPr>
            <a:spLocks noGrp="1"/>
          </p:cNvSpPr>
          <p:nvPr>
            <p:ph type="dt" sz="half" idx="10"/>
          </p:nvPr>
        </p:nvSpPr>
        <p:spPr/>
        <p:txBody>
          <a:bodyPr/>
          <a:lstStyle/>
          <a:p>
            <a:fld id="{70303FD3-640F-A24C-8E5F-050CD709E2C6}" type="datetime1">
              <a:rPr lang="de-CH" smtClean="0"/>
              <a:t>27.05.2025</a:t>
            </a:fld>
            <a:endParaRPr lang="de-DE"/>
          </a:p>
        </p:txBody>
      </p:sp>
      <p:sp>
        <p:nvSpPr>
          <p:cNvPr id="4" name="Fußzeilenplatzhalter 3">
            <a:extLst>
              <a:ext uri="{FF2B5EF4-FFF2-40B4-BE49-F238E27FC236}">
                <a16:creationId xmlns:a16="http://schemas.microsoft.com/office/drawing/2014/main" id="{05B061DF-1256-281B-7622-478293DE996A}"/>
              </a:ext>
            </a:extLst>
          </p:cNvPr>
          <p:cNvSpPr>
            <a:spLocks noGrp="1"/>
          </p:cNvSpPr>
          <p:nvPr>
            <p:ph type="ftr" sz="quarter" idx="11"/>
          </p:nvPr>
        </p:nvSpPr>
        <p:spPr/>
        <p:txBody>
          <a:bodyPr/>
          <a:lstStyle/>
          <a:p>
            <a:r>
              <a:rPr lang="de-DE"/>
              <a:t>Dr. Jeannette Behringer, Email: behringer@sustainability.uzh.ch</a:t>
            </a:r>
          </a:p>
        </p:txBody>
      </p:sp>
      <p:sp>
        <p:nvSpPr>
          <p:cNvPr id="5" name="Foliennummernplatzhalter 4">
            <a:extLst>
              <a:ext uri="{FF2B5EF4-FFF2-40B4-BE49-F238E27FC236}">
                <a16:creationId xmlns:a16="http://schemas.microsoft.com/office/drawing/2014/main" id="{AD34C0CC-35C9-7150-B11D-8DFD56AF6CB2}"/>
              </a:ext>
            </a:extLst>
          </p:cNvPr>
          <p:cNvSpPr>
            <a:spLocks noGrp="1"/>
          </p:cNvSpPr>
          <p:nvPr>
            <p:ph type="sldNum" sz="quarter" idx="12"/>
          </p:nvPr>
        </p:nvSpPr>
        <p:spPr/>
        <p:txBody>
          <a:bodyPr/>
          <a:lstStyle/>
          <a:p>
            <a:fld id="{9B8DC099-0C3C-CF4E-BB22-13441ABA63CC}" type="slidenum">
              <a:rPr lang="de-DE" smtClean="0"/>
              <a:t>‹Nr.›</a:t>
            </a:fld>
            <a:endParaRPr lang="de-DE"/>
          </a:p>
        </p:txBody>
      </p:sp>
      <p:pic>
        <p:nvPicPr>
          <p:cNvPr id="7" name="Grafik 6">
            <a:extLst>
              <a:ext uri="{FF2B5EF4-FFF2-40B4-BE49-F238E27FC236}">
                <a16:creationId xmlns:a16="http://schemas.microsoft.com/office/drawing/2014/main" id="{DF18DFF8-5B0A-7D65-7E56-C5A513FE1A81}"/>
              </a:ext>
            </a:extLst>
          </p:cNvPr>
          <p:cNvPicPr>
            <a:picLocks noChangeAspect="1"/>
          </p:cNvPicPr>
          <p:nvPr userDrawn="1"/>
        </p:nvPicPr>
        <p:blipFill>
          <a:blip r:embed="rId2"/>
          <a:stretch>
            <a:fillRect/>
          </a:stretch>
        </p:blipFill>
        <p:spPr>
          <a:xfrm>
            <a:off x="0" y="-1495"/>
            <a:ext cx="4075227" cy="1222690"/>
          </a:xfrm>
          <a:prstGeom prst="rect">
            <a:avLst/>
          </a:prstGeom>
        </p:spPr>
      </p:pic>
    </p:spTree>
    <p:extLst>
      <p:ext uri="{BB962C8B-B14F-4D97-AF65-F5344CB8AC3E}">
        <p14:creationId xmlns:p14="http://schemas.microsoft.com/office/powerpoint/2010/main" val="21545907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1E81DDDF-34C6-9FEE-C62A-9909F032600C}"/>
              </a:ext>
            </a:extLst>
          </p:cNvPr>
          <p:cNvSpPr>
            <a:spLocks noGrp="1"/>
          </p:cNvSpPr>
          <p:nvPr>
            <p:ph type="dt" sz="half" idx="10"/>
          </p:nvPr>
        </p:nvSpPr>
        <p:spPr/>
        <p:txBody>
          <a:bodyPr/>
          <a:lstStyle/>
          <a:p>
            <a:fld id="{BCE63986-3B30-BF41-BF4F-066C8193368D}" type="datetime1">
              <a:rPr lang="de-CH" smtClean="0"/>
              <a:t>27.05.2025</a:t>
            </a:fld>
            <a:endParaRPr lang="de-DE"/>
          </a:p>
        </p:txBody>
      </p:sp>
      <p:sp>
        <p:nvSpPr>
          <p:cNvPr id="3" name="Fußzeilenplatzhalter 2">
            <a:extLst>
              <a:ext uri="{FF2B5EF4-FFF2-40B4-BE49-F238E27FC236}">
                <a16:creationId xmlns:a16="http://schemas.microsoft.com/office/drawing/2014/main" id="{84CC8815-C1FB-3ECE-8731-4E9BCC2E8952}"/>
              </a:ext>
            </a:extLst>
          </p:cNvPr>
          <p:cNvSpPr>
            <a:spLocks noGrp="1"/>
          </p:cNvSpPr>
          <p:nvPr>
            <p:ph type="ftr" sz="quarter" idx="11"/>
          </p:nvPr>
        </p:nvSpPr>
        <p:spPr/>
        <p:txBody>
          <a:bodyPr/>
          <a:lstStyle/>
          <a:p>
            <a:r>
              <a:rPr lang="de-DE"/>
              <a:t>Dr. Jeannette Behringer, Email: behringer@sustainability.uzh.ch</a:t>
            </a:r>
          </a:p>
        </p:txBody>
      </p:sp>
      <p:sp>
        <p:nvSpPr>
          <p:cNvPr id="4" name="Foliennummernplatzhalter 3">
            <a:extLst>
              <a:ext uri="{FF2B5EF4-FFF2-40B4-BE49-F238E27FC236}">
                <a16:creationId xmlns:a16="http://schemas.microsoft.com/office/drawing/2014/main" id="{3786FEFF-F64A-9100-6AE6-092D24B9AD7C}"/>
              </a:ext>
            </a:extLst>
          </p:cNvPr>
          <p:cNvSpPr>
            <a:spLocks noGrp="1"/>
          </p:cNvSpPr>
          <p:nvPr>
            <p:ph type="sldNum" sz="quarter" idx="12"/>
          </p:nvPr>
        </p:nvSpPr>
        <p:spPr/>
        <p:txBody>
          <a:bodyPr/>
          <a:lstStyle/>
          <a:p>
            <a:fld id="{9B8DC099-0C3C-CF4E-BB22-13441ABA63CC}" type="slidenum">
              <a:rPr lang="de-DE" smtClean="0"/>
              <a:t>‹Nr.›</a:t>
            </a:fld>
            <a:endParaRPr lang="de-DE"/>
          </a:p>
        </p:txBody>
      </p:sp>
      <p:pic>
        <p:nvPicPr>
          <p:cNvPr id="5" name="Grafik 4">
            <a:extLst>
              <a:ext uri="{FF2B5EF4-FFF2-40B4-BE49-F238E27FC236}">
                <a16:creationId xmlns:a16="http://schemas.microsoft.com/office/drawing/2014/main" id="{E6937EF6-0942-9343-D789-0BF33B3FC909}"/>
              </a:ext>
            </a:extLst>
          </p:cNvPr>
          <p:cNvPicPr>
            <a:picLocks noChangeAspect="1"/>
          </p:cNvPicPr>
          <p:nvPr userDrawn="1"/>
        </p:nvPicPr>
        <p:blipFill>
          <a:blip r:embed="rId2"/>
          <a:stretch>
            <a:fillRect/>
          </a:stretch>
        </p:blipFill>
        <p:spPr>
          <a:xfrm>
            <a:off x="0" y="-1495"/>
            <a:ext cx="4075227" cy="1222690"/>
          </a:xfrm>
          <a:prstGeom prst="rect">
            <a:avLst/>
          </a:prstGeom>
        </p:spPr>
      </p:pic>
    </p:spTree>
    <p:extLst>
      <p:ext uri="{BB962C8B-B14F-4D97-AF65-F5344CB8AC3E}">
        <p14:creationId xmlns:p14="http://schemas.microsoft.com/office/powerpoint/2010/main" val="214215936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340E503-4B00-F4BA-0C36-FBB252A7008C}"/>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8C46AD36-265A-9D38-F18A-5FCC21EE75E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73CF8C46-80AC-44CD-377B-AD6E1D930CE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1B87C1E8-648F-D1E5-BBD3-D8A522315DB6}"/>
              </a:ext>
            </a:extLst>
          </p:cNvPr>
          <p:cNvSpPr>
            <a:spLocks noGrp="1"/>
          </p:cNvSpPr>
          <p:nvPr>
            <p:ph type="dt" sz="half" idx="10"/>
          </p:nvPr>
        </p:nvSpPr>
        <p:spPr/>
        <p:txBody>
          <a:bodyPr/>
          <a:lstStyle/>
          <a:p>
            <a:fld id="{8F42BAAF-89E5-5F46-A880-CFAC67770803}" type="datetime1">
              <a:rPr lang="de-CH" smtClean="0"/>
              <a:t>27.05.2025</a:t>
            </a:fld>
            <a:endParaRPr lang="de-DE"/>
          </a:p>
        </p:txBody>
      </p:sp>
      <p:sp>
        <p:nvSpPr>
          <p:cNvPr id="6" name="Fußzeilenplatzhalter 5">
            <a:extLst>
              <a:ext uri="{FF2B5EF4-FFF2-40B4-BE49-F238E27FC236}">
                <a16:creationId xmlns:a16="http://schemas.microsoft.com/office/drawing/2014/main" id="{B28336AB-904C-CF23-521B-A48D815DCA28}"/>
              </a:ext>
            </a:extLst>
          </p:cNvPr>
          <p:cNvSpPr>
            <a:spLocks noGrp="1"/>
          </p:cNvSpPr>
          <p:nvPr>
            <p:ph type="ftr" sz="quarter" idx="11"/>
          </p:nvPr>
        </p:nvSpPr>
        <p:spPr/>
        <p:txBody>
          <a:bodyPr/>
          <a:lstStyle/>
          <a:p>
            <a:r>
              <a:rPr lang="de-DE"/>
              <a:t>Dr. Jeannette Behringer, Email: behringer@sustainability.uzh.ch</a:t>
            </a:r>
          </a:p>
        </p:txBody>
      </p:sp>
      <p:sp>
        <p:nvSpPr>
          <p:cNvPr id="7" name="Foliennummernplatzhalter 6">
            <a:extLst>
              <a:ext uri="{FF2B5EF4-FFF2-40B4-BE49-F238E27FC236}">
                <a16:creationId xmlns:a16="http://schemas.microsoft.com/office/drawing/2014/main" id="{4D3096F9-05E5-088C-14CA-EB32151E3735}"/>
              </a:ext>
            </a:extLst>
          </p:cNvPr>
          <p:cNvSpPr>
            <a:spLocks noGrp="1"/>
          </p:cNvSpPr>
          <p:nvPr>
            <p:ph type="sldNum" sz="quarter" idx="12"/>
          </p:nvPr>
        </p:nvSpPr>
        <p:spPr/>
        <p:txBody>
          <a:bodyPr/>
          <a:lstStyle/>
          <a:p>
            <a:fld id="{9B8DC099-0C3C-CF4E-BB22-13441ABA63CC}" type="slidenum">
              <a:rPr lang="de-DE" smtClean="0"/>
              <a:t>‹Nr.›</a:t>
            </a:fld>
            <a:endParaRPr lang="de-DE"/>
          </a:p>
        </p:txBody>
      </p:sp>
      <p:pic>
        <p:nvPicPr>
          <p:cNvPr id="8" name="Grafik 7">
            <a:extLst>
              <a:ext uri="{FF2B5EF4-FFF2-40B4-BE49-F238E27FC236}">
                <a16:creationId xmlns:a16="http://schemas.microsoft.com/office/drawing/2014/main" id="{5D861BDF-49E1-A761-B016-E9657C459C24}"/>
              </a:ext>
            </a:extLst>
          </p:cNvPr>
          <p:cNvPicPr>
            <a:picLocks noChangeAspect="1"/>
          </p:cNvPicPr>
          <p:nvPr userDrawn="1"/>
        </p:nvPicPr>
        <p:blipFill>
          <a:blip r:embed="rId2"/>
          <a:stretch>
            <a:fillRect/>
          </a:stretch>
        </p:blipFill>
        <p:spPr>
          <a:xfrm>
            <a:off x="0" y="8444"/>
            <a:ext cx="4075227" cy="1222690"/>
          </a:xfrm>
          <a:prstGeom prst="rect">
            <a:avLst/>
          </a:prstGeom>
        </p:spPr>
      </p:pic>
    </p:spTree>
    <p:extLst>
      <p:ext uri="{BB962C8B-B14F-4D97-AF65-F5344CB8AC3E}">
        <p14:creationId xmlns:p14="http://schemas.microsoft.com/office/powerpoint/2010/main" val="31401856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4FFE3D2-3AD0-28AF-B742-C03D99A8753E}"/>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039CFE89-8D8C-7958-A899-A81151FB782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CB6FC507-0FEC-5D41-1FC0-CAA23B9126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87F9AB36-BAE4-2E91-4984-BBA9EA0FBF20}"/>
              </a:ext>
            </a:extLst>
          </p:cNvPr>
          <p:cNvSpPr>
            <a:spLocks noGrp="1"/>
          </p:cNvSpPr>
          <p:nvPr>
            <p:ph type="dt" sz="half" idx="10"/>
          </p:nvPr>
        </p:nvSpPr>
        <p:spPr/>
        <p:txBody>
          <a:bodyPr/>
          <a:lstStyle/>
          <a:p>
            <a:fld id="{AEDCB83E-F3E5-884D-8504-1C4F05A8D435}" type="datetime1">
              <a:rPr lang="de-CH" smtClean="0"/>
              <a:t>27.05.2025</a:t>
            </a:fld>
            <a:endParaRPr lang="de-DE"/>
          </a:p>
        </p:txBody>
      </p:sp>
      <p:sp>
        <p:nvSpPr>
          <p:cNvPr id="6" name="Fußzeilenplatzhalter 5">
            <a:extLst>
              <a:ext uri="{FF2B5EF4-FFF2-40B4-BE49-F238E27FC236}">
                <a16:creationId xmlns:a16="http://schemas.microsoft.com/office/drawing/2014/main" id="{A3AFBA9D-7CD4-00C0-F975-54719D3D64D1}"/>
              </a:ext>
            </a:extLst>
          </p:cNvPr>
          <p:cNvSpPr>
            <a:spLocks noGrp="1"/>
          </p:cNvSpPr>
          <p:nvPr>
            <p:ph type="ftr" sz="quarter" idx="11"/>
          </p:nvPr>
        </p:nvSpPr>
        <p:spPr/>
        <p:txBody>
          <a:bodyPr/>
          <a:lstStyle/>
          <a:p>
            <a:r>
              <a:rPr lang="de-DE"/>
              <a:t>Dr. Jeannette Behringer, Email: behringer@sustainability.uzh.ch</a:t>
            </a:r>
          </a:p>
        </p:txBody>
      </p:sp>
      <p:sp>
        <p:nvSpPr>
          <p:cNvPr id="7" name="Foliennummernplatzhalter 6">
            <a:extLst>
              <a:ext uri="{FF2B5EF4-FFF2-40B4-BE49-F238E27FC236}">
                <a16:creationId xmlns:a16="http://schemas.microsoft.com/office/drawing/2014/main" id="{1E537D3D-84A8-2FA5-B7F0-875FCA555070}"/>
              </a:ext>
            </a:extLst>
          </p:cNvPr>
          <p:cNvSpPr>
            <a:spLocks noGrp="1"/>
          </p:cNvSpPr>
          <p:nvPr>
            <p:ph type="sldNum" sz="quarter" idx="12"/>
          </p:nvPr>
        </p:nvSpPr>
        <p:spPr/>
        <p:txBody>
          <a:bodyPr/>
          <a:lstStyle/>
          <a:p>
            <a:fld id="{9B8DC099-0C3C-CF4E-BB22-13441ABA63CC}" type="slidenum">
              <a:rPr lang="de-DE" smtClean="0"/>
              <a:t>‹Nr.›</a:t>
            </a:fld>
            <a:endParaRPr lang="de-DE"/>
          </a:p>
        </p:txBody>
      </p:sp>
      <p:pic>
        <p:nvPicPr>
          <p:cNvPr id="8" name="Grafik 7">
            <a:extLst>
              <a:ext uri="{FF2B5EF4-FFF2-40B4-BE49-F238E27FC236}">
                <a16:creationId xmlns:a16="http://schemas.microsoft.com/office/drawing/2014/main" id="{8076481E-BEBE-707F-4EC4-A9380B4C2DC7}"/>
              </a:ext>
            </a:extLst>
          </p:cNvPr>
          <p:cNvPicPr>
            <a:picLocks noChangeAspect="1"/>
          </p:cNvPicPr>
          <p:nvPr userDrawn="1"/>
        </p:nvPicPr>
        <p:blipFill>
          <a:blip r:embed="rId2"/>
          <a:stretch>
            <a:fillRect/>
          </a:stretch>
        </p:blipFill>
        <p:spPr>
          <a:xfrm>
            <a:off x="0" y="-1494"/>
            <a:ext cx="4075227" cy="1222690"/>
          </a:xfrm>
          <a:prstGeom prst="rect">
            <a:avLst/>
          </a:prstGeom>
        </p:spPr>
      </p:pic>
    </p:spTree>
    <p:extLst>
      <p:ext uri="{BB962C8B-B14F-4D97-AF65-F5344CB8AC3E}">
        <p14:creationId xmlns:p14="http://schemas.microsoft.com/office/powerpoint/2010/main" val="156562098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1B5EBF4-444C-2A6B-6143-3274C8727B5D}"/>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4C499AA1-553A-1A9A-77E9-614DDDBE32FD}"/>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37EA47F0-5ACA-134C-2F39-CBA6CDA72845}"/>
              </a:ext>
            </a:extLst>
          </p:cNvPr>
          <p:cNvSpPr>
            <a:spLocks noGrp="1"/>
          </p:cNvSpPr>
          <p:nvPr>
            <p:ph type="dt" sz="half" idx="10"/>
          </p:nvPr>
        </p:nvSpPr>
        <p:spPr/>
        <p:txBody>
          <a:bodyPr/>
          <a:lstStyle/>
          <a:p>
            <a:fld id="{13B51A91-CA1B-5B4A-871D-C04057D5F9C7}" type="datetime1">
              <a:rPr lang="de-CH" smtClean="0"/>
              <a:t>27.05.2025</a:t>
            </a:fld>
            <a:endParaRPr lang="de-DE"/>
          </a:p>
        </p:txBody>
      </p:sp>
      <p:sp>
        <p:nvSpPr>
          <p:cNvPr id="5" name="Fußzeilenplatzhalter 4">
            <a:extLst>
              <a:ext uri="{FF2B5EF4-FFF2-40B4-BE49-F238E27FC236}">
                <a16:creationId xmlns:a16="http://schemas.microsoft.com/office/drawing/2014/main" id="{52EA8023-E312-3891-05FB-B4177412ACF6}"/>
              </a:ext>
            </a:extLst>
          </p:cNvPr>
          <p:cNvSpPr>
            <a:spLocks noGrp="1"/>
          </p:cNvSpPr>
          <p:nvPr>
            <p:ph type="ftr" sz="quarter" idx="11"/>
          </p:nvPr>
        </p:nvSpPr>
        <p:spPr/>
        <p:txBody>
          <a:bodyPr/>
          <a:lstStyle/>
          <a:p>
            <a:r>
              <a:rPr lang="de-DE"/>
              <a:t>Dr. Jeannette Behringer, Email: behringer@sustainability.uzh.ch</a:t>
            </a:r>
          </a:p>
        </p:txBody>
      </p:sp>
      <p:sp>
        <p:nvSpPr>
          <p:cNvPr id="6" name="Foliennummernplatzhalter 5">
            <a:extLst>
              <a:ext uri="{FF2B5EF4-FFF2-40B4-BE49-F238E27FC236}">
                <a16:creationId xmlns:a16="http://schemas.microsoft.com/office/drawing/2014/main" id="{1B02100C-E953-6375-3A09-227FE78D8191}"/>
              </a:ext>
            </a:extLst>
          </p:cNvPr>
          <p:cNvSpPr>
            <a:spLocks noGrp="1"/>
          </p:cNvSpPr>
          <p:nvPr>
            <p:ph type="sldNum" sz="quarter" idx="12"/>
          </p:nvPr>
        </p:nvSpPr>
        <p:spPr/>
        <p:txBody>
          <a:bodyPr/>
          <a:lstStyle/>
          <a:p>
            <a:fld id="{9B8DC099-0C3C-CF4E-BB22-13441ABA63CC}" type="slidenum">
              <a:rPr lang="de-DE" smtClean="0"/>
              <a:t>‹Nr.›</a:t>
            </a:fld>
            <a:endParaRPr lang="de-DE"/>
          </a:p>
        </p:txBody>
      </p:sp>
      <p:pic>
        <p:nvPicPr>
          <p:cNvPr id="7" name="Grafik 6">
            <a:extLst>
              <a:ext uri="{FF2B5EF4-FFF2-40B4-BE49-F238E27FC236}">
                <a16:creationId xmlns:a16="http://schemas.microsoft.com/office/drawing/2014/main" id="{E7E824A8-F53D-C8E0-A514-224CCDBB0C1B}"/>
              </a:ext>
            </a:extLst>
          </p:cNvPr>
          <p:cNvPicPr>
            <a:picLocks noChangeAspect="1"/>
          </p:cNvPicPr>
          <p:nvPr userDrawn="1"/>
        </p:nvPicPr>
        <p:blipFill>
          <a:blip r:embed="rId2"/>
          <a:stretch>
            <a:fillRect/>
          </a:stretch>
        </p:blipFill>
        <p:spPr>
          <a:xfrm>
            <a:off x="0" y="-1496"/>
            <a:ext cx="4075227" cy="1222690"/>
          </a:xfrm>
          <a:prstGeom prst="rect">
            <a:avLst/>
          </a:prstGeom>
        </p:spPr>
      </p:pic>
    </p:spTree>
    <p:extLst>
      <p:ext uri="{BB962C8B-B14F-4D97-AF65-F5344CB8AC3E}">
        <p14:creationId xmlns:p14="http://schemas.microsoft.com/office/powerpoint/2010/main" val="37664225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C0CA003F-33FE-4D7F-D42B-C6D24B681600}"/>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CF475C0B-438F-22F8-766F-21993356B901}"/>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0A0B9813-A8C3-A3F7-E01F-F42DFE90E017}"/>
              </a:ext>
            </a:extLst>
          </p:cNvPr>
          <p:cNvSpPr>
            <a:spLocks noGrp="1"/>
          </p:cNvSpPr>
          <p:nvPr>
            <p:ph type="dt" sz="half" idx="10"/>
          </p:nvPr>
        </p:nvSpPr>
        <p:spPr/>
        <p:txBody>
          <a:bodyPr/>
          <a:lstStyle/>
          <a:p>
            <a:fld id="{BC3FDF42-AD9B-6044-8C28-1CBA99234C4D}" type="datetime1">
              <a:rPr lang="de-CH" smtClean="0"/>
              <a:t>27.05.2025</a:t>
            </a:fld>
            <a:endParaRPr lang="de-DE"/>
          </a:p>
        </p:txBody>
      </p:sp>
      <p:sp>
        <p:nvSpPr>
          <p:cNvPr id="5" name="Fußzeilenplatzhalter 4">
            <a:extLst>
              <a:ext uri="{FF2B5EF4-FFF2-40B4-BE49-F238E27FC236}">
                <a16:creationId xmlns:a16="http://schemas.microsoft.com/office/drawing/2014/main" id="{6BE702EE-C927-9DA4-E203-977811955E2A}"/>
              </a:ext>
            </a:extLst>
          </p:cNvPr>
          <p:cNvSpPr>
            <a:spLocks noGrp="1"/>
          </p:cNvSpPr>
          <p:nvPr>
            <p:ph type="ftr" sz="quarter" idx="11"/>
          </p:nvPr>
        </p:nvSpPr>
        <p:spPr/>
        <p:txBody>
          <a:bodyPr/>
          <a:lstStyle/>
          <a:p>
            <a:r>
              <a:rPr lang="de-DE"/>
              <a:t>Dr. Jeannette Behringer, Email: behringer@sustainability.uzh.ch</a:t>
            </a:r>
          </a:p>
        </p:txBody>
      </p:sp>
      <p:sp>
        <p:nvSpPr>
          <p:cNvPr id="6" name="Foliennummernplatzhalter 5">
            <a:extLst>
              <a:ext uri="{FF2B5EF4-FFF2-40B4-BE49-F238E27FC236}">
                <a16:creationId xmlns:a16="http://schemas.microsoft.com/office/drawing/2014/main" id="{EB4B337C-B040-9992-2F74-25156C46F83A}"/>
              </a:ext>
            </a:extLst>
          </p:cNvPr>
          <p:cNvSpPr>
            <a:spLocks noGrp="1"/>
          </p:cNvSpPr>
          <p:nvPr>
            <p:ph type="sldNum" sz="quarter" idx="12"/>
          </p:nvPr>
        </p:nvSpPr>
        <p:spPr/>
        <p:txBody>
          <a:bodyPr/>
          <a:lstStyle/>
          <a:p>
            <a:fld id="{9B8DC099-0C3C-CF4E-BB22-13441ABA63CC}" type="slidenum">
              <a:rPr lang="de-DE" smtClean="0"/>
              <a:t>‹Nr.›</a:t>
            </a:fld>
            <a:endParaRPr lang="de-DE"/>
          </a:p>
        </p:txBody>
      </p:sp>
      <p:pic>
        <p:nvPicPr>
          <p:cNvPr id="7" name="Grafik 6">
            <a:extLst>
              <a:ext uri="{FF2B5EF4-FFF2-40B4-BE49-F238E27FC236}">
                <a16:creationId xmlns:a16="http://schemas.microsoft.com/office/drawing/2014/main" id="{4A57F5B3-8DEC-58A0-3B23-10B1B25A14F4}"/>
              </a:ext>
            </a:extLst>
          </p:cNvPr>
          <p:cNvPicPr>
            <a:picLocks noChangeAspect="1"/>
          </p:cNvPicPr>
          <p:nvPr userDrawn="1"/>
        </p:nvPicPr>
        <p:blipFill>
          <a:blip r:embed="rId2"/>
          <a:stretch>
            <a:fillRect/>
          </a:stretch>
        </p:blipFill>
        <p:spPr>
          <a:xfrm>
            <a:off x="0" y="-1496"/>
            <a:ext cx="4075227" cy="1222690"/>
          </a:xfrm>
          <a:prstGeom prst="rect">
            <a:avLst/>
          </a:prstGeom>
        </p:spPr>
      </p:pic>
    </p:spTree>
    <p:extLst>
      <p:ext uri="{BB962C8B-B14F-4D97-AF65-F5344CB8AC3E}">
        <p14:creationId xmlns:p14="http://schemas.microsoft.com/office/powerpoint/2010/main" val="795113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aphicFrame>
        <p:nvGraphicFramePr>
          <p:cNvPr id="4" name="Objekt 2" hidden="1">
            <a:extLst>
              <a:ext uri="{FF2B5EF4-FFF2-40B4-BE49-F238E27FC236}">
                <a16:creationId xmlns:a16="http://schemas.microsoft.com/office/drawing/2014/main" id="{97061B7C-1493-5F4E-1A89-EC4EDE6AEBA9}"/>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Folie" r:id="rId3" imgW="38100" imgH="38100" progId="TCLayout.ActiveDocument.1">
                  <p:embed/>
                </p:oleObj>
              </mc:Choice>
              <mc:Fallback>
                <p:oleObj name="think-cell Folie" r:id="rId3" imgW="38100" imgH="38100" progId="TCLayout.ActiveDocument.1">
                  <p:embed/>
                  <p:pic>
                    <p:nvPicPr>
                      <p:cNvPr id="4" name="Objekt 2" hidden="1">
                        <a:extLst>
                          <a:ext uri="{FF2B5EF4-FFF2-40B4-BE49-F238E27FC236}">
                            <a16:creationId xmlns:a16="http://schemas.microsoft.com/office/drawing/2014/main" id="{97061B7C-1493-5F4E-1A89-EC4EDE6AEBA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Title 1"/>
          <p:cNvSpPr>
            <a:spLocks noGrp="1"/>
          </p:cNvSpPr>
          <p:nvPr>
            <p:ph type="title"/>
          </p:nvPr>
        </p:nvSpPr>
        <p:spPr>
          <a:xfrm>
            <a:off x="695400" y="4406903"/>
            <a:ext cx="10945216" cy="1362075"/>
          </a:xfrm>
        </p:spPr>
        <p:txBody>
          <a:bodyPr/>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695400" y="2906713"/>
            <a:ext cx="10945216"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Click to edit Master text styles</a:t>
            </a:r>
          </a:p>
        </p:txBody>
      </p:sp>
      <p:sp>
        <p:nvSpPr>
          <p:cNvPr id="7" name="Rectangle 5">
            <a:extLst>
              <a:ext uri="{FF2B5EF4-FFF2-40B4-BE49-F238E27FC236}">
                <a16:creationId xmlns:a16="http://schemas.microsoft.com/office/drawing/2014/main" id="{EA7BC55B-EE5D-BE11-180B-F6FDC2807D5A}"/>
              </a:ext>
            </a:extLst>
          </p:cNvPr>
          <p:cNvSpPr>
            <a:spLocks noGrp="1" noChangeArrowheads="1"/>
          </p:cNvSpPr>
          <p:nvPr>
            <p:ph type="ftr" sz="quarter" idx="10"/>
          </p:nvPr>
        </p:nvSpPr>
        <p:spPr/>
        <p:txBody>
          <a:bodyPr/>
          <a:lstStyle>
            <a:lvl1pPr>
              <a:defRPr/>
            </a:lvl1pPr>
          </a:lstStyle>
          <a:p>
            <a:pPr>
              <a:defRPr/>
            </a:pPr>
            <a:endParaRPr lang="en-US" altLang="de-DE"/>
          </a:p>
        </p:txBody>
      </p:sp>
      <p:sp>
        <p:nvSpPr>
          <p:cNvPr id="8" name="Rectangle 6">
            <a:extLst>
              <a:ext uri="{FF2B5EF4-FFF2-40B4-BE49-F238E27FC236}">
                <a16:creationId xmlns:a16="http://schemas.microsoft.com/office/drawing/2014/main" id="{B38289EC-393E-8CC9-D6EC-00095F0EBFDE}"/>
              </a:ext>
            </a:extLst>
          </p:cNvPr>
          <p:cNvSpPr>
            <a:spLocks noGrp="1" noChangeArrowheads="1"/>
          </p:cNvSpPr>
          <p:nvPr>
            <p:ph type="sldNum" sz="quarter" idx="11"/>
          </p:nvPr>
        </p:nvSpPr>
        <p:spPr>
          <a:xfrm>
            <a:off x="10812463" y="6524625"/>
            <a:ext cx="828675" cy="215900"/>
          </a:xfrm>
        </p:spPr>
        <p:txBody>
          <a:bodyPr/>
          <a:lstStyle>
            <a:lvl1pPr>
              <a:defRPr/>
            </a:lvl1pPr>
          </a:lstStyle>
          <a:p>
            <a:pPr>
              <a:defRPr/>
            </a:pPr>
            <a:r>
              <a:rPr lang="en-US" altLang="en-US"/>
              <a:t>Page </a:t>
            </a:r>
            <a:fld id="{687F82F8-E3E4-484F-B4B4-5FAA7F446ECC}" type="slidenum">
              <a:rPr lang="en-US" altLang="en-US" smtClean="0"/>
              <a:pPr>
                <a:defRPr/>
              </a:pPr>
              <a:t>‹Nr.›</a:t>
            </a:fld>
            <a:endParaRPr lang="en-US" altLang="en-US"/>
          </a:p>
        </p:txBody>
      </p:sp>
    </p:spTree>
    <p:extLst>
      <p:ext uri="{BB962C8B-B14F-4D97-AF65-F5344CB8AC3E}">
        <p14:creationId xmlns:p14="http://schemas.microsoft.com/office/powerpoint/2010/main" val="1050784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graphicFrame>
        <p:nvGraphicFramePr>
          <p:cNvPr id="5" name="Objekt 2" hidden="1">
            <a:extLst>
              <a:ext uri="{FF2B5EF4-FFF2-40B4-BE49-F238E27FC236}">
                <a16:creationId xmlns:a16="http://schemas.microsoft.com/office/drawing/2014/main" id="{FDB7E7E1-A4D9-FC68-4418-EA45D6E313F4}"/>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Folie" r:id="rId3" imgW="38100" imgH="38100" progId="TCLayout.ActiveDocument.1">
                  <p:embed/>
                </p:oleObj>
              </mc:Choice>
              <mc:Fallback>
                <p:oleObj name="think-cell Folie" r:id="rId3" imgW="38100" imgH="38100" progId="TCLayout.ActiveDocument.1">
                  <p:embed/>
                  <p:pic>
                    <p:nvPicPr>
                      <p:cNvPr id="5" name="Objekt 2" hidden="1">
                        <a:extLst>
                          <a:ext uri="{FF2B5EF4-FFF2-40B4-BE49-F238E27FC236}">
                            <a16:creationId xmlns:a16="http://schemas.microsoft.com/office/drawing/2014/main" id="{FDB7E7E1-A4D9-FC68-4418-EA45D6E313F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Title 1"/>
          <p:cNvSpPr>
            <a:spLocks noGrp="1"/>
          </p:cNvSpPr>
          <p:nvPr>
            <p:ph type="title"/>
          </p:nvPr>
        </p:nvSpPr>
        <p:spPr>
          <a:xfrm>
            <a:off x="695400" y="188916"/>
            <a:ext cx="10945216" cy="642937"/>
          </a:xfrm>
        </p:spPr>
        <p:txBody>
          <a:bodyPr/>
          <a:lstStyle/>
          <a:p>
            <a:r>
              <a:rPr lang="en-US" dirty="0"/>
              <a:t>Click to edit Master title style</a:t>
            </a:r>
          </a:p>
        </p:txBody>
      </p:sp>
      <p:sp>
        <p:nvSpPr>
          <p:cNvPr id="3" name="Content Placeholder 2"/>
          <p:cNvSpPr>
            <a:spLocks noGrp="1"/>
          </p:cNvSpPr>
          <p:nvPr>
            <p:ph sz="half" idx="1"/>
          </p:nvPr>
        </p:nvSpPr>
        <p:spPr>
          <a:xfrm>
            <a:off x="695400" y="1125539"/>
            <a:ext cx="5298997" cy="4967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341617" y="1125539"/>
            <a:ext cx="5298999" cy="49672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ectangle 5">
            <a:extLst>
              <a:ext uri="{FF2B5EF4-FFF2-40B4-BE49-F238E27FC236}">
                <a16:creationId xmlns:a16="http://schemas.microsoft.com/office/drawing/2014/main" id="{4A001733-CB17-5BF4-EF03-2611D38B4001}"/>
              </a:ext>
            </a:extLst>
          </p:cNvPr>
          <p:cNvSpPr>
            <a:spLocks noGrp="1" noChangeArrowheads="1"/>
          </p:cNvSpPr>
          <p:nvPr>
            <p:ph type="ftr" sz="quarter" idx="10"/>
          </p:nvPr>
        </p:nvSpPr>
        <p:spPr/>
        <p:txBody>
          <a:bodyPr/>
          <a:lstStyle>
            <a:lvl1pPr>
              <a:defRPr/>
            </a:lvl1pPr>
          </a:lstStyle>
          <a:p>
            <a:pPr>
              <a:defRPr/>
            </a:pPr>
            <a:endParaRPr lang="en-US" altLang="de-DE"/>
          </a:p>
        </p:txBody>
      </p:sp>
      <p:sp>
        <p:nvSpPr>
          <p:cNvPr id="9" name="Rectangle 6">
            <a:extLst>
              <a:ext uri="{FF2B5EF4-FFF2-40B4-BE49-F238E27FC236}">
                <a16:creationId xmlns:a16="http://schemas.microsoft.com/office/drawing/2014/main" id="{37FAB1A7-5103-C5BE-EDA7-826F0F132F66}"/>
              </a:ext>
            </a:extLst>
          </p:cNvPr>
          <p:cNvSpPr>
            <a:spLocks noGrp="1" noChangeArrowheads="1"/>
          </p:cNvSpPr>
          <p:nvPr>
            <p:ph type="sldNum" sz="quarter" idx="11"/>
          </p:nvPr>
        </p:nvSpPr>
        <p:spPr>
          <a:xfrm>
            <a:off x="10812463" y="6524625"/>
            <a:ext cx="828675" cy="215900"/>
          </a:xfrm>
        </p:spPr>
        <p:txBody>
          <a:bodyPr/>
          <a:lstStyle>
            <a:lvl1pPr>
              <a:defRPr/>
            </a:lvl1pPr>
          </a:lstStyle>
          <a:p>
            <a:pPr>
              <a:defRPr/>
            </a:pPr>
            <a:r>
              <a:rPr lang="en-US" altLang="en-US"/>
              <a:t>Page </a:t>
            </a:r>
            <a:fld id="{953995B5-E4EB-FF45-BF0E-DB912C436F01}" type="slidenum">
              <a:rPr lang="en-US" altLang="en-US" smtClean="0"/>
              <a:pPr>
                <a:defRPr/>
              </a:pPr>
              <a:t>‹Nr.›</a:t>
            </a:fld>
            <a:endParaRPr lang="en-US" altLang="en-US"/>
          </a:p>
        </p:txBody>
      </p:sp>
    </p:spTree>
    <p:extLst>
      <p:ext uri="{BB962C8B-B14F-4D97-AF65-F5344CB8AC3E}">
        <p14:creationId xmlns:p14="http://schemas.microsoft.com/office/powerpoint/2010/main" val="32257783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graphicFrame>
        <p:nvGraphicFramePr>
          <p:cNvPr id="7" name="Objekt 2" hidden="1">
            <a:extLst>
              <a:ext uri="{FF2B5EF4-FFF2-40B4-BE49-F238E27FC236}">
                <a16:creationId xmlns:a16="http://schemas.microsoft.com/office/drawing/2014/main" id="{BC097F26-5AAC-291F-EA79-473262013143}"/>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Folie" r:id="rId3" imgW="38100" imgH="38100" progId="TCLayout.ActiveDocument.1">
                  <p:embed/>
                </p:oleObj>
              </mc:Choice>
              <mc:Fallback>
                <p:oleObj name="think-cell Folie" r:id="rId3" imgW="38100" imgH="38100" progId="TCLayout.ActiveDocument.1">
                  <p:embed/>
                  <p:pic>
                    <p:nvPicPr>
                      <p:cNvPr id="7" name="Objekt 2" hidden="1">
                        <a:extLst>
                          <a:ext uri="{FF2B5EF4-FFF2-40B4-BE49-F238E27FC236}">
                            <a16:creationId xmlns:a16="http://schemas.microsoft.com/office/drawing/2014/main" id="{BC097F26-5AAC-291F-EA79-47326201314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Title 1"/>
          <p:cNvSpPr>
            <a:spLocks noGrp="1"/>
          </p:cNvSpPr>
          <p:nvPr>
            <p:ph type="title"/>
          </p:nvPr>
        </p:nvSpPr>
        <p:spPr>
          <a:xfrm>
            <a:off x="695400" y="274638"/>
            <a:ext cx="10945216" cy="1143000"/>
          </a:xfrm>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6954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954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93369" y="1535113"/>
            <a:ext cx="544724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193369" y="2174875"/>
            <a:ext cx="544724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Rectangle 5">
            <a:extLst>
              <a:ext uri="{FF2B5EF4-FFF2-40B4-BE49-F238E27FC236}">
                <a16:creationId xmlns:a16="http://schemas.microsoft.com/office/drawing/2014/main" id="{8B55B47A-5818-8F62-EA78-B0BA2D71158B}"/>
              </a:ext>
            </a:extLst>
          </p:cNvPr>
          <p:cNvSpPr>
            <a:spLocks noGrp="1" noChangeArrowheads="1"/>
          </p:cNvSpPr>
          <p:nvPr>
            <p:ph type="ftr" sz="quarter" idx="10"/>
          </p:nvPr>
        </p:nvSpPr>
        <p:spPr/>
        <p:txBody>
          <a:bodyPr/>
          <a:lstStyle>
            <a:lvl1pPr>
              <a:defRPr/>
            </a:lvl1pPr>
          </a:lstStyle>
          <a:p>
            <a:pPr>
              <a:defRPr/>
            </a:pPr>
            <a:endParaRPr lang="en-US" altLang="de-DE"/>
          </a:p>
        </p:txBody>
      </p:sp>
      <p:sp>
        <p:nvSpPr>
          <p:cNvPr id="11" name="Rectangle 6">
            <a:extLst>
              <a:ext uri="{FF2B5EF4-FFF2-40B4-BE49-F238E27FC236}">
                <a16:creationId xmlns:a16="http://schemas.microsoft.com/office/drawing/2014/main" id="{AB829471-4324-E699-40F3-4B80BCEA1FAD}"/>
              </a:ext>
            </a:extLst>
          </p:cNvPr>
          <p:cNvSpPr>
            <a:spLocks noGrp="1" noChangeArrowheads="1"/>
          </p:cNvSpPr>
          <p:nvPr>
            <p:ph type="sldNum" sz="quarter" idx="11"/>
          </p:nvPr>
        </p:nvSpPr>
        <p:spPr>
          <a:xfrm>
            <a:off x="10812463" y="6524625"/>
            <a:ext cx="828675" cy="215900"/>
          </a:xfrm>
        </p:spPr>
        <p:txBody>
          <a:bodyPr/>
          <a:lstStyle>
            <a:lvl1pPr>
              <a:defRPr/>
            </a:lvl1pPr>
          </a:lstStyle>
          <a:p>
            <a:pPr>
              <a:defRPr/>
            </a:pPr>
            <a:r>
              <a:rPr lang="en-US" altLang="en-US"/>
              <a:t>Page </a:t>
            </a:r>
            <a:fld id="{70A0B197-9D5A-0D41-8129-A93B6873F82B}" type="slidenum">
              <a:rPr lang="en-US" altLang="en-US" smtClean="0"/>
              <a:pPr>
                <a:defRPr/>
              </a:pPr>
              <a:t>‹Nr.›</a:t>
            </a:fld>
            <a:endParaRPr lang="en-US" altLang="en-US"/>
          </a:p>
        </p:txBody>
      </p:sp>
    </p:spTree>
    <p:extLst>
      <p:ext uri="{BB962C8B-B14F-4D97-AF65-F5344CB8AC3E}">
        <p14:creationId xmlns:p14="http://schemas.microsoft.com/office/powerpoint/2010/main" val="11530678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graphicFrame>
        <p:nvGraphicFramePr>
          <p:cNvPr id="3" name="Objekt 8" hidden="1">
            <a:extLst>
              <a:ext uri="{FF2B5EF4-FFF2-40B4-BE49-F238E27FC236}">
                <a16:creationId xmlns:a16="http://schemas.microsoft.com/office/drawing/2014/main" id="{5E6DC0A0-C45E-63A7-C75B-05549A154DA0}"/>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Folie" r:id="rId3" imgW="38100" imgH="38100" progId="TCLayout.ActiveDocument.1">
                  <p:embed/>
                </p:oleObj>
              </mc:Choice>
              <mc:Fallback>
                <p:oleObj name="think-cell Folie" r:id="rId3" imgW="38100" imgH="38100" progId="TCLayout.ActiveDocument.1">
                  <p:embed/>
                  <p:pic>
                    <p:nvPicPr>
                      <p:cNvPr id="3" name="Objekt 8" hidden="1">
                        <a:extLst>
                          <a:ext uri="{FF2B5EF4-FFF2-40B4-BE49-F238E27FC236}">
                            <a16:creationId xmlns:a16="http://schemas.microsoft.com/office/drawing/2014/main" id="{5E6DC0A0-C45E-63A7-C75B-05549A154DA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Title 1"/>
          <p:cNvSpPr>
            <a:spLocks noGrp="1"/>
          </p:cNvSpPr>
          <p:nvPr>
            <p:ph type="title"/>
          </p:nvPr>
        </p:nvSpPr>
        <p:spPr>
          <a:xfrm>
            <a:off x="695400" y="188916"/>
            <a:ext cx="10945216" cy="642937"/>
          </a:xfrm>
        </p:spPr>
        <p:txBody>
          <a:bodyPr/>
          <a:lstStyle/>
          <a:p>
            <a:r>
              <a:rPr lang="en-US" dirty="0"/>
              <a:t>Click to edit Master title style</a:t>
            </a:r>
          </a:p>
        </p:txBody>
      </p:sp>
      <p:sp>
        <p:nvSpPr>
          <p:cNvPr id="6" name="Rectangle 11">
            <a:extLst>
              <a:ext uri="{FF2B5EF4-FFF2-40B4-BE49-F238E27FC236}">
                <a16:creationId xmlns:a16="http://schemas.microsoft.com/office/drawing/2014/main" id="{207F8BC8-4D47-34ED-4584-CC54E8CCA15F}"/>
              </a:ext>
            </a:extLst>
          </p:cNvPr>
          <p:cNvSpPr>
            <a:spLocks noGrp="1" noChangeArrowheads="1"/>
          </p:cNvSpPr>
          <p:nvPr>
            <p:ph type="ftr" sz="quarter" idx="10"/>
          </p:nvPr>
        </p:nvSpPr>
        <p:spPr/>
        <p:txBody>
          <a:bodyPr/>
          <a:lstStyle>
            <a:lvl1pPr>
              <a:defRPr/>
            </a:lvl1pPr>
          </a:lstStyle>
          <a:p>
            <a:pPr>
              <a:defRPr/>
            </a:pPr>
            <a:endParaRPr lang="en-US" altLang="de-DE"/>
          </a:p>
        </p:txBody>
      </p:sp>
      <p:sp>
        <p:nvSpPr>
          <p:cNvPr id="7" name="Rectangle 12">
            <a:extLst>
              <a:ext uri="{FF2B5EF4-FFF2-40B4-BE49-F238E27FC236}">
                <a16:creationId xmlns:a16="http://schemas.microsoft.com/office/drawing/2014/main" id="{E95AB5CD-F255-F2B3-CC4B-451729720560}"/>
              </a:ext>
            </a:extLst>
          </p:cNvPr>
          <p:cNvSpPr>
            <a:spLocks noGrp="1" noChangeArrowheads="1"/>
          </p:cNvSpPr>
          <p:nvPr>
            <p:ph type="sldNum" sz="quarter" idx="11"/>
          </p:nvPr>
        </p:nvSpPr>
        <p:spPr>
          <a:xfrm>
            <a:off x="10812463" y="6524625"/>
            <a:ext cx="828675" cy="215900"/>
          </a:xfrm>
        </p:spPr>
        <p:txBody>
          <a:bodyPr/>
          <a:lstStyle>
            <a:lvl1pPr>
              <a:defRPr/>
            </a:lvl1pPr>
          </a:lstStyle>
          <a:p>
            <a:pPr>
              <a:defRPr/>
            </a:pPr>
            <a:r>
              <a:rPr lang="en-US" altLang="en-US"/>
              <a:t>Page </a:t>
            </a:r>
            <a:fld id="{E926156A-AB83-8444-97FC-78B0C15B4400}" type="slidenum">
              <a:rPr lang="en-US" altLang="en-US" smtClean="0"/>
              <a:pPr>
                <a:defRPr/>
              </a:pPr>
              <a:t>‹Nr.›</a:t>
            </a:fld>
            <a:endParaRPr lang="en-US" altLang="en-US"/>
          </a:p>
        </p:txBody>
      </p:sp>
    </p:spTree>
    <p:extLst>
      <p:ext uri="{BB962C8B-B14F-4D97-AF65-F5344CB8AC3E}">
        <p14:creationId xmlns:p14="http://schemas.microsoft.com/office/powerpoint/2010/main" val="28957077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aphicFrame>
        <p:nvGraphicFramePr>
          <p:cNvPr id="2" name="Objekt 2" hidden="1">
            <a:extLst>
              <a:ext uri="{FF2B5EF4-FFF2-40B4-BE49-F238E27FC236}">
                <a16:creationId xmlns:a16="http://schemas.microsoft.com/office/drawing/2014/main" id="{499AD0BF-4245-AF4A-D992-AAC0013C9855}"/>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Folie" r:id="rId3" imgW="38100" imgH="38100" progId="TCLayout.ActiveDocument.1">
                  <p:embed/>
                </p:oleObj>
              </mc:Choice>
              <mc:Fallback>
                <p:oleObj name="think-cell Folie" r:id="rId3" imgW="38100" imgH="38100" progId="TCLayout.ActiveDocument.1">
                  <p:embed/>
                  <p:pic>
                    <p:nvPicPr>
                      <p:cNvPr id="2" name="Objekt 2" hidden="1">
                        <a:extLst>
                          <a:ext uri="{FF2B5EF4-FFF2-40B4-BE49-F238E27FC236}">
                            <a16:creationId xmlns:a16="http://schemas.microsoft.com/office/drawing/2014/main" id="{499AD0BF-4245-AF4A-D992-AAC0013C985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Rectangle 5">
            <a:extLst>
              <a:ext uri="{FF2B5EF4-FFF2-40B4-BE49-F238E27FC236}">
                <a16:creationId xmlns:a16="http://schemas.microsoft.com/office/drawing/2014/main" id="{A000C01B-418E-AFCA-F8F3-9157DB4E308C}"/>
              </a:ext>
            </a:extLst>
          </p:cNvPr>
          <p:cNvSpPr>
            <a:spLocks noGrp="1" noChangeArrowheads="1"/>
          </p:cNvSpPr>
          <p:nvPr>
            <p:ph type="ftr" sz="quarter" idx="10"/>
          </p:nvPr>
        </p:nvSpPr>
        <p:spPr/>
        <p:txBody>
          <a:bodyPr/>
          <a:lstStyle>
            <a:lvl1pPr>
              <a:defRPr/>
            </a:lvl1pPr>
          </a:lstStyle>
          <a:p>
            <a:pPr>
              <a:defRPr/>
            </a:pPr>
            <a:endParaRPr lang="en-US" altLang="de-DE"/>
          </a:p>
        </p:txBody>
      </p:sp>
      <p:sp>
        <p:nvSpPr>
          <p:cNvPr id="6" name="Rectangle 6">
            <a:extLst>
              <a:ext uri="{FF2B5EF4-FFF2-40B4-BE49-F238E27FC236}">
                <a16:creationId xmlns:a16="http://schemas.microsoft.com/office/drawing/2014/main" id="{5B74569E-EEF0-061B-6803-1B8ADCFC1C5D}"/>
              </a:ext>
            </a:extLst>
          </p:cNvPr>
          <p:cNvSpPr>
            <a:spLocks noGrp="1" noChangeArrowheads="1"/>
          </p:cNvSpPr>
          <p:nvPr>
            <p:ph type="sldNum" sz="quarter" idx="11"/>
          </p:nvPr>
        </p:nvSpPr>
        <p:spPr>
          <a:xfrm>
            <a:off x="10812463" y="6524625"/>
            <a:ext cx="828675" cy="215900"/>
          </a:xfrm>
        </p:spPr>
        <p:txBody>
          <a:bodyPr/>
          <a:lstStyle>
            <a:lvl1pPr>
              <a:defRPr/>
            </a:lvl1pPr>
          </a:lstStyle>
          <a:p>
            <a:pPr>
              <a:defRPr/>
            </a:pPr>
            <a:r>
              <a:rPr lang="en-US" altLang="en-US"/>
              <a:t>Page </a:t>
            </a:r>
            <a:fld id="{55858F71-AEDB-CD48-971D-77D8911ED1AE}" type="slidenum">
              <a:rPr lang="en-US" altLang="en-US" smtClean="0"/>
              <a:pPr>
                <a:defRPr/>
              </a:pPr>
              <a:t>‹Nr.›</a:t>
            </a:fld>
            <a:endParaRPr lang="en-US" altLang="en-US"/>
          </a:p>
        </p:txBody>
      </p:sp>
    </p:spTree>
    <p:extLst>
      <p:ext uri="{BB962C8B-B14F-4D97-AF65-F5344CB8AC3E}">
        <p14:creationId xmlns:p14="http://schemas.microsoft.com/office/powerpoint/2010/main" val="13038475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aphicFrame>
        <p:nvGraphicFramePr>
          <p:cNvPr id="5" name="Objekt 2" hidden="1">
            <a:extLst>
              <a:ext uri="{FF2B5EF4-FFF2-40B4-BE49-F238E27FC236}">
                <a16:creationId xmlns:a16="http://schemas.microsoft.com/office/drawing/2014/main" id="{A484E3F7-59A5-BD27-55D4-3AD976DDCC93}"/>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Folie" r:id="rId3" imgW="38100" imgH="38100" progId="TCLayout.ActiveDocument.1">
                  <p:embed/>
                </p:oleObj>
              </mc:Choice>
              <mc:Fallback>
                <p:oleObj name="think-cell Folie" r:id="rId3" imgW="38100" imgH="38100" progId="TCLayout.ActiveDocument.1">
                  <p:embed/>
                  <p:pic>
                    <p:nvPicPr>
                      <p:cNvPr id="5" name="Objekt 2" hidden="1">
                        <a:extLst>
                          <a:ext uri="{FF2B5EF4-FFF2-40B4-BE49-F238E27FC236}">
                            <a16:creationId xmlns:a16="http://schemas.microsoft.com/office/drawing/2014/main" id="{A484E3F7-59A5-BD27-55D4-3AD976DDCC9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Title 1"/>
          <p:cNvSpPr>
            <a:spLocks noGrp="1"/>
          </p:cNvSpPr>
          <p:nvPr>
            <p:ph type="title"/>
          </p:nvPr>
        </p:nvSpPr>
        <p:spPr>
          <a:xfrm>
            <a:off x="695400" y="273050"/>
            <a:ext cx="4011084" cy="1162050"/>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4824949"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95400"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8" name="Rectangle 5">
            <a:extLst>
              <a:ext uri="{FF2B5EF4-FFF2-40B4-BE49-F238E27FC236}">
                <a16:creationId xmlns:a16="http://schemas.microsoft.com/office/drawing/2014/main" id="{67F47E94-FD3F-D942-9030-A0EE7F7231E0}"/>
              </a:ext>
            </a:extLst>
          </p:cNvPr>
          <p:cNvSpPr>
            <a:spLocks noGrp="1" noChangeArrowheads="1"/>
          </p:cNvSpPr>
          <p:nvPr>
            <p:ph type="ftr" sz="quarter" idx="10"/>
          </p:nvPr>
        </p:nvSpPr>
        <p:spPr/>
        <p:txBody>
          <a:bodyPr/>
          <a:lstStyle>
            <a:lvl1pPr>
              <a:defRPr/>
            </a:lvl1pPr>
          </a:lstStyle>
          <a:p>
            <a:pPr>
              <a:defRPr/>
            </a:pPr>
            <a:endParaRPr lang="en-US" altLang="de-DE"/>
          </a:p>
        </p:txBody>
      </p:sp>
      <p:sp>
        <p:nvSpPr>
          <p:cNvPr id="9" name="Rectangle 6">
            <a:extLst>
              <a:ext uri="{FF2B5EF4-FFF2-40B4-BE49-F238E27FC236}">
                <a16:creationId xmlns:a16="http://schemas.microsoft.com/office/drawing/2014/main" id="{B17DB50E-A047-1710-5B74-0D31FA30F6F0}"/>
              </a:ext>
            </a:extLst>
          </p:cNvPr>
          <p:cNvSpPr>
            <a:spLocks noGrp="1" noChangeArrowheads="1"/>
          </p:cNvSpPr>
          <p:nvPr>
            <p:ph type="sldNum" sz="quarter" idx="11"/>
          </p:nvPr>
        </p:nvSpPr>
        <p:spPr>
          <a:xfrm>
            <a:off x="10812463" y="6524625"/>
            <a:ext cx="828675" cy="215900"/>
          </a:xfrm>
        </p:spPr>
        <p:txBody>
          <a:bodyPr/>
          <a:lstStyle>
            <a:lvl1pPr>
              <a:defRPr/>
            </a:lvl1pPr>
          </a:lstStyle>
          <a:p>
            <a:pPr>
              <a:defRPr/>
            </a:pPr>
            <a:r>
              <a:rPr lang="en-US" altLang="en-US"/>
              <a:t>Page </a:t>
            </a:r>
            <a:fld id="{6F5CCCB8-0988-754E-B1A7-2946A446F8D7}" type="slidenum">
              <a:rPr lang="en-US" altLang="en-US" smtClean="0"/>
              <a:pPr>
                <a:defRPr/>
              </a:pPr>
              <a:t>‹Nr.›</a:t>
            </a:fld>
            <a:endParaRPr lang="en-US" altLang="en-US"/>
          </a:p>
        </p:txBody>
      </p:sp>
    </p:spTree>
    <p:extLst>
      <p:ext uri="{BB962C8B-B14F-4D97-AF65-F5344CB8AC3E}">
        <p14:creationId xmlns:p14="http://schemas.microsoft.com/office/powerpoint/2010/main" val="36124184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aphicFrame>
        <p:nvGraphicFramePr>
          <p:cNvPr id="5" name="Objekt 2" hidden="1">
            <a:extLst>
              <a:ext uri="{FF2B5EF4-FFF2-40B4-BE49-F238E27FC236}">
                <a16:creationId xmlns:a16="http://schemas.microsoft.com/office/drawing/2014/main" id="{B70AE23E-445F-A573-5F27-0AE3E38899D7}"/>
              </a:ext>
            </a:extLst>
          </p:cNvPr>
          <p:cNvGraphicFramePr>
            <a:graphicFrameLocks noChangeAspect="1"/>
          </p:cNvGraphicFramePr>
          <p:nvPr userDrawn="1">
            <p:custDataLst>
              <p:tags r:id="rId1"/>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Folie" r:id="rId3" imgW="38100" imgH="38100" progId="TCLayout.ActiveDocument.1">
                  <p:embed/>
                </p:oleObj>
              </mc:Choice>
              <mc:Fallback>
                <p:oleObj name="think-cell Folie" r:id="rId3" imgW="38100" imgH="38100" progId="TCLayout.ActiveDocument.1">
                  <p:embed/>
                  <p:pic>
                    <p:nvPicPr>
                      <p:cNvPr id="5" name="Objekt 2" hidden="1">
                        <a:extLst>
                          <a:ext uri="{FF2B5EF4-FFF2-40B4-BE49-F238E27FC236}">
                            <a16:creationId xmlns:a16="http://schemas.microsoft.com/office/drawing/2014/main" id="{B70AE23E-445F-A573-5F27-0AE3E38899D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dirty="0"/>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8" name="Rectangle 5">
            <a:extLst>
              <a:ext uri="{FF2B5EF4-FFF2-40B4-BE49-F238E27FC236}">
                <a16:creationId xmlns:a16="http://schemas.microsoft.com/office/drawing/2014/main" id="{D6AADBCC-0B1D-6AEB-B0A3-02028C9779D3}"/>
              </a:ext>
            </a:extLst>
          </p:cNvPr>
          <p:cNvSpPr>
            <a:spLocks noGrp="1" noChangeArrowheads="1"/>
          </p:cNvSpPr>
          <p:nvPr>
            <p:ph type="ftr" sz="quarter" idx="10"/>
          </p:nvPr>
        </p:nvSpPr>
        <p:spPr/>
        <p:txBody>
          <a:bodyPr/>
          <a:lstStyle>
            <a:lvl1pPr>
              <a:defRPr/>
            </a:lvl1pPr>
          </a:lstStyle>
          <a:p>
            <a:pPr>
              <a:defRPr/>
            </a:pPr>
            <a:endParaRPr lang="en-US" altLang="de-DE"/>
          </a:p>
        </p:txBody>
      </p:sp>
      <p:sp>
        <p:nvSpPr>
          <p:cNvPr id="9" name="Rectangle 6">
            <a:extLst>
              <a:ext uri="{FF2B5EF4-FFF2-40B4-BE49-F238E27FC236}">
                <a16:creationId xmlns:a16="http://schemas.microsoft.com/office/drawing/2014/main" id="{FB6C690F-4CB9-9B7A-0C32-202DE325D2A2}"/>
              </a:ext>
            </a:extLst>
          </p:cNvPr>
          <p:cNvSpPr>
            <a:spLocks noGrp="1" noChangeArrowheads="1"/>
          </p:cNvSpPr>
          <p:nvPr>
            <p:ph type="sldNum" sz="quarter" idx="11"/>
          </p:nvPr>
        </p:nvSpPr>
        <p:spPr>
          <a:xfrm>
            <a:off x="10812463" y="6524625"/>
            <a:ext cx="828675" cy="215900"/>
          </a:xfrm>
        </p:spPr>
        <p:txBody>
          <a:bodyPr/>
          <a:lstStyle>
            <a:lvl1pPr>
              <a:defRPr/>
            </a:lvl1pPr>
          </a:lstStyle>
          <a:p>
            <a:pPr>
              <a:defRPr/>
            </a:pPr>
            <a:r>
              <a:rPr lang="en-US" altLang="en-US"/>
              <a:t>Page </a:t>
            </a:r>
            <a:fld id="{594BFA7E-AAF6-2C4F-8F9F-714DFC1ED540}" type="slidenum">
              <a:rPr lang="en-US" altLang="en-US" smtClean="0"/>
              <a:pPr>
                <a:defRPr/>
              </a:pPr>
              <a:t>‹Nr.›</a:t>
            </a:fld>
            <a:endParaRPr lang="en-US" altLang="en-US"/>
          </a:p>
        </p:txBody>
      </p:sp>
    </p:spTree>
    <p:extLst>
      <p:ext uri="{BB962C8B-B14F-4D97-AF65-F5344CB8AC3E}">
        <p14:creationId xmlns:p14="http://schemas.microsoft.com/office/powerpoint/2010/main" val="37181624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oleObject" Target="../embeddings/oleObject1.bin"/><Relationship Id="rId2" Type="http://schemas.openxmlformats.org/officeDocument/2006/relationships/slideLayout" Target="../slideLayouts/slideLayout2.xml"/><Relationship Id="rId16" Type="http://schemas.openxmlformats.org/officeDocument/2006/relationships/tags" Target="../tags/tag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heme" Target="../theme/theme2.xml"/><Relationship Id="rId1" Type="http://schemas.openxmlformats.org/officeDocument/2006/relationships/slideLayout" Target="../slideLayouts/slideLayout15.xml"/><Relationship Id="rId6" Type="http://schemas.openxmlformats.org/officeDocument/2006/relationships/hyperlink" Target="http://www.presentationgo.com/" TargetMode="External"/><Relationship Id="rId5" Type="http://schemas.openxmlformats.org/officeDocument/2006/relationships/image" Target="../media/image4.emf"/><Relationship Id="rId4" Type="http://schemas.openxmlformats.org/officeDocument/2006/relationships/oleObject" Target="../embeddings/oleObject9.bin"/></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4.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graphicFrame>
        <p:nvGraphicFramePr>
          <p:cNvPr id="1026" name="Objekt 2" hidden="1">
            <a:extLst>
              <a:ext uri="{FF2B5EF4-FFF2-40B4-BE49-F238E27FC236}">
                <a16:creationId xmlns:a16="http://schemas.microsoft.com/office/drawing/2014/main" id="{693F02B2-1F10-CA32-96D8-1D3CFE682CA2}"/>
              </a:ext>
            </a:extLst>
          </p:cNvPr>
          <p:cNvGraphicFramePr>
            <a:graphicFrameLocks noChangeAspect="1"/>
          </p:cNvGraphicFramePr>
          <p:nvPr userDrawn="1">
            <p:custDataLst>
              <p:tags r:id="rId16"/>
            </p:custDataLst>
            <p:extLst>
              <p:ext uri="{D42A27DB-BD31-4B8C-83A1-F6EECF244321}">
                <p14:modId xmlns:p14="http://schemas.microsoft.com/office/powerpoint/2010/main" val="4123911749"/>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Folie" r:id="rId17" imgW="38100" imgH="38100" progId="TCLayout.ActiveDocument.1">
                  <p:embed/>
                </p:oleObj>
              </mc:Choice>
              <mc:Fallback>
                <p:oleObj name="think-cell Folie" r:id="rId17" imgW="38100" imgH="38100" progId="TCLayout.ActiveDocument.1">
                  <p:embed/>
                  <p:pic>
                    <p:nvPicPr>
                      <p:cNvPr id="1026" name="Objekt 2" hidden="1">
                        <a:extLst>
                          <a:ext uri="{FF2B5EF4-FFF2-40B4-BE49-F238E27FC236}">
                            <a16:creationId xmlns:a16="http://schemas.microsoft.com/office/drawing/2014/main" id="{693F02B2-1F10-CA32-96D8-1D3CFE682CA2}"/>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27" name="Rectangle 2">
            <a:extLst>
              <a:ext uri="{FF2B5EF4-FFF2-40B4-BE49-F238E27FC236}">
                <a16:creationId xmlns:a16="http://schemas.microsoft.com/office/drawing/2014/main" id="{477BF51E-0EF1-E4B9-7461-DE36549954B4}"/>
              </a:ext>
            </a:extLst>
          </p:cNvPr>
          <p:cNvSpPr>
            <a:spLocks noGrp="1" noChangeArrowheads="1"/>
          </p:cNvSpPr>
          <p:nvPr>
            <p:ph type="title"/>
          </p:nvPr>
        </p:nvSpPr>
        <p:spPr bwMode="auto">
          <a:xfrm>
            <a:off x="695325" y="188913"/>
            <a:ext cx="10296525"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p>
            <a:pPr lvl="0"/>
            <a:r>
              <a:rPr lang="en-US" altLang="en-US"/>
              <a:t>Mastertitelformat bearbeiten</a:t>
            </a:r>
          </a:p>
        </p:txBody>
      </p:sp>
      <p:sp>
        <p:nvSpPr>
          <p:cNvPr id="1028" name="Rectangle 3">
            <a:extLst>
              <a:ext uri="{FF2B5EF4-FFF2-40B4-BE49-F238E27FC236}">
                <a16:creationId xmlns:a16="http://schemas.microsoft.com/office/drawing/2014/main" id="{5636E73D-98E5-77EA-2F70-FBAB3CC1C9E1}"/>
              </a:ext>
            </a:extLst>
          </p:cNvPr>
          <p:cNvSpPr>
            <a:spLocks noGrp="1" noChangeArrowheads="1"/>
          </p:cNvSpPr>
          <p:nvPr>
            <p:ph type="body" idx="1"/>
          </p:nvPr>
        </p:nvSpPr>
        <p:spPr bwMode="auto">
          <a:xfrm>
            <a:off x="695325" y="1125538"/>
            <a:ext cx="10296525" cy="4967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Mastertextformat bearbeiten</a:t>
            </a:r>
          </a:p>
          <a:p>
            <a:pPr lvl="1"/>
            <a:r>
              <a:rPr lang="en-US" altLang="en-US"/>
              <a:t>Zweite Ebene</a:t>
            </a:r>
          </a:p>
          <a:p>
            <a:pPr lvl="2"/>
            <a:r>
              <a:rPr lang="en-US" altLang="en-US"/>
              <a:t>Dritte Ebene</a:t>
            </a:r>
          </a:p>
          <a:p>
            <a:pPr lvl="3"/>
            <a:r>
              <a:rPr lang="en-US" altLang="en-US"/>
              <a:t>Vierte Ebene</a:t>
            </a:r>
          </a:p>
          <a:p>
            <a:pPr lvl="4"/>
            <a:r>
              <a:rPr lang="en-US" altLang="en-US"/>
              <a:t>Fünfte Ebene</a:t>
            </a:r>
          </a:p>
        </p:txBody>
      </p:sp>
      <p:sp>
        <p:nvSpPr>
          <p:cNvPr id="1029" name="Rectangle 5">
            <a:extLst>
              <a:ext uri="{FF2B5EF4-FFF2-40B4-BE49-F238E27FC236}">
                <a16:creationId xmlns:a16="http://schemas.microsoft.com/office/drawing/2014/main" id="{89FEF705-ADCA-DAA2-90AF-514E5C8D182C}"/>
              </a:ext>
            </a:extLst>
          </p:cNvPr>
          <p:cNvSpPr>
            <a:spLocks noGrp="1" noChangeArrowheads="1"/>
          </p:cNvSpPr>
          <p:nvPr>
            <p:ph type="ftr" sz="quarter" idx="3"/>
          </p:nvPr>
        </p:nvSpPr>
        <p:spPr bwMode="auto">
          <a:xfrm>
            <a:off x="2544763" y="6524625"/>
            <a:ext cx="7007225" cy="2159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eaLnBrk="1" hangingPunct="1">
              <a:defRPr sz="1000">
                <a:latin typeface="Arial" panose="020B0604020202020204" pitchFamily="34" charset="0"/>
                <a:ea typeface="+mn-ea"/>
                <a:cs typeface="Arial" panose="020B0604020202020204" pitchFamily="34" charset="0"/>
              </a:defRPr>
            </a:lvl1pPr>
          </a:lstStyle>
          <a:p>
            <a:pPr>
              <a:defRPr/>
            </a:pPr>
            <a:endParaRPr lang="en-US" altLang="de-DE"/>
          </a:p>
        </p:txBody>
      </p:sp>
      <p:sp>
        <p:nvSpPr>
          <p:cNvPr id="1030" name="Rectangle 6">
            <a:extLst>
              <a:ext uri="{FF2B5EF4-FFF2-40B4-BE49-F238E27FC236}">
                <a16:creationId xmlns:a16="http://schemas.microsoft.com/office/drawing/2014/main" id="{027C181D-528D-B53D-07CA-1ED9626A6952}"/>
              </a:ext>
            </a:extLst>
          </p:cNvPr>
          <p:cNvSpPr>
            <a:spLocks noGrp="1" noChangeArrowheads="1"/>
          </p:cNvSpPr>
          <p:nvPr>
            <p:ph type="sldNum" sz="quarter" idx="4"/>
          </p:nvPr>
        </p:nvSpPr>
        <p:spPr bwMode="auto">
          <a:xfrm>
            <a:off x="10583863" y="6524625"/>
            <a:ext cx="1057275" cy="21590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algn="r" eaLnBrk="1" hangingPunct="1">
              <a:defRPr sz="1000"/>
            </a:lvl1pPr>
          </a:lstStyle>
          <a:p>
            <a:pPr>
              <a:defRPr/>
            </a:pPr>
            <a:r>
              <a:rPr lang="en-US" altLang="en-US"/>
              <a:t>Page </a:t>
            </a:r>
            <a:fld id="{48D2A933-1D5A-EF4E-9880-DA736F6178EC}" type="slidenum">
              <a:rPr lang="en-US" altLang="en-US" smtClean="0"/>
              <a:pPr>
                <a:defRPr/>
              </a:pPr>
              <a:t>‹Nr.›</a:t>
            </a:fld>
            <a:endParaRPr lang="en-US" altLang="en-US"/>
          </a:p>
        </p:txBody>
      </p:sp>
    </p:spTree>
  </p:cSld>
  <p:clrMap bg1="lt1" tx1="dk1" bg2="lt2" tx2="dk2" accent1="accent1" accent2="accent2" accent3="accent3" accent4="accent4" accent5="accent5" accent6="accent6" hlink="hlink" folHlink="folHlink"/>
  <p:sldLayoutIdLst>
    <p:sldLayoutId id="2147485063" r:id="rId1"/>
    <p:sldLayoutId id="2147485064" r:id="rId2"/>
    <p:sldLayoutId id="2147485065" r:id="rId3"/>
    <p:sldLayoutId id="2147485066" r:id="rId4"/>
    <p:sldLayoutId id="2147485067" r:id="rId5"/>
    <p:sldLayoutId id="2147485068" r:id="rId6"/>
    <p:sldLayoutId id="2147485069" r:id="rId7"/>
    <p:sldLayoutId id="2147485070" r:id="rId8"/>
    <p:sldLayoutId id="2147485071" r:id="rId9"/>
    <p:sldLayoutId id="2147485072" r:id="rId10"/>
    <p:sldLayoutId id="2147485073" r:id="rId11"/>
    <p:sldLayoutId id="2147485075" r:id="rId12"/>
    <p:sldLayoutId id="2147485078" r:id="rId13"/>
    <p:sldLayoutId id="2147485079" r:id="rId14"/>
  </p:sldLayoutIdLst>
  <p:hf sldNum="0" hdr="0" ftr="0" dt="0"/>
  <p:txStyles>
    <p:title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p:titleStyle>
    <p:body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1AC73E1-56E4-D36C-A15F-AEE6DAA8B9F6}"/>
              </a:ext>
            </a:extLst>
          </p:cNvPr>
          <p:cNvGraphicFramePr>
            <a:graphicFrameLocks noChangeAspect="1"/>
          </p:cNvGraphicFramePr>
          <p:nvPr userDrawn="1">
            <p:custDataLst>
              <p:tags r:id="rId3"/>
            </p:custDataLst>
            <p:extLst>
              <p:ext uri="{D42A27DB-BD31-4B8C-83A1-F6EECF244321}">
                <p14:modId xmlns:p14="http://schemas.microsoft.com/office/powerpoint/2010/main" val="303587178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Folie" r:id="rId4" imgW="7772400" imgH="10058400" progId="TCLayout.ActiveDocument.1">
                  <p:embed/>
                </p:oleObj>
              </mc:Choice>
              <mc:Fallback>
                <p:oleObj name="think-cell Folie" r:id="rId4" imgW="7772400" imgH="10058400" progId="TCLayout.ActiveDocument.1">
                  <p:embed/>
                  <p:pic>
                    <p:nvPicPr>
                      <p:cNvPr id="9" name="think-cell data - do not delete" hidden="1">
                        <a:extLst>
                          <a:ext uri="{FF2B5EF4-FFF2-40B4-BE49-F238E27FC236}">
                            <a16:creationId xmlns:a16="http://schemas.microsoft.com/office/drawing/2014/main" id="{F1AC73E1-56E4-D36C-A15F-AEE6DAA8B9F6}"/>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2" name="Title Placeholder 1">
            <a:extLst>
              <a:ext uri="{FF2B5EF4-FFF2-40B4-BE49-F238E27FC236}">
                <a16:creationId xmlns:a16="http://schemas.microsoft.com/office/drawing/2014/main" id="{7D6C7F94-AC2B-4ABA-8168-9102B651ED5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en-US" dirty="0"/>
          </a:p>
        </p:txBody>
      </p:sp>
      <p:sp>
        <p:nvSpPr>
          <p:cNvPr id="3" name="Text Placeholder 2">
            <a:extLst>
              <a:ext uri="{FF2B5EF4-FFF2-40B4-BE49-F238E27FC236}">
                <a16:creationId xmlns:a16="http://schemas.microsoft.com/office/drawing/2014/main" id="{C499E8B4-649E-4A8B-B6EE-CC6C44EF5A3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a:extLst>
              <a:ext uri="{FF2B5EF4-FFF2-40B4-BE49-F238E27FC236}">
                <a16:creationId xmlns:a16="http://schemas.microsoft.com/office/drawing/2014/main" id="{534133B5-720F-4407-9AAB-3B5E07088D3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Date</a:t>
            </a:r>
          </a:p>
        </p:txBody>
      </p:sp>
      <p:sp>
        <p:nvSpPr>
          <p:cNvPr id="5" name="Footer Placeholder 4">
            <a:extLst>
              <a:ext uri="{FF2B5EF4-FFF2-40B4-BE49-F238E27FC236}">
                <a16:creationId xmlns:a16="http://schemas.microsoft.com/office/drawing/2014/main" id="{2091AE36-FE6A-4E21-B178-40F00D0FF5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Your Footer Here</a:t>
            </a:r>
          </a:p>
        </p:txBody>
      </p:sp>
      <p:sp>
        <p:nvSpPr>
          <p:cNvPr id="6" name="Slide Number Placeholder 5">
            <a:extLst>
              <a:ext uri="{FF2B5EF4-FFF2-40B4-BE49-F238E27FC236}">
                <a16:creationId xmlns:a16="http://schemas.microsoft.com/office/drawing/2014/main" id="{A6154408-120E-4EFA-AC50-C50B6469D22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2B7600-67E3-4D97-B453-880E2742B982}" type="slidenum">
              <a:rPr lang="en-US" smtClean="0"/>
              <a:t>‹Nr.›</a:t>
            </a:fld>
            <a:endParaRPr lang="en-US"/>
          </a:p>
        </p:txBody>
      </p:sp>
      <p:sp>
        <p:nvSpPr>
          <p:cNvPr id="7" name="Rectangle 6">
            <a:extLst>
              <a:ext uri="{FF2B5EF4-FFF2-40B4-BE49-F238E27FC236}">
                <a16:creationId xmlns:a16="http://schemas.microsoft.com/office/drawing/2014/main" id="{9793780E-9A94-4D66-9FC2-734AC5AEF5F1}"/>
              </a:ext>
            </a:extLst>
          </p:cNvPr>
          <p:cNvSpPr/>
          <p:nvPr userDrawn="1"/>
        </p:nvSpPr>
        <p:spPr>
          <a:xfrm>
            <a:off x="-12701" y="7007226"/>
            <a:ext cx="1661032" cy="261610"/>
          </a:xfrm>
          <a:prstGeom prst="rect">
            <a:avLst/>
          </a:prstGeom>
        </p:spPr>
        <p:txBody>
          <a:bodyPr wrap="none">
            <a:spAutoFit/>
          </a:bodyPr>
          <a:lstStyle/>
          <a:p>
            <a:r>
              <a:rPr lang="en-US" sz="1100" b="0" i="0" dirty="0">
                <a:solidFill>
                  <a:schemeClr val="accent1"/>
                </a:solidFill>
                <a:effectLst/>
                <a:latin typeface="Open Sans" panose="020B0606030504020204" pitchFamily="34" charset="0"/>
              </a:rPr>
              <a:t>© </a:t>
            </a:r>
            <a:r>
              <a:rPr lang="en-US" sz="1100" b="0" i="0" u="none" strike="noStrike" dirty="0">
                <a:solidFill>
                  <a:schemeClr val="accent1"/>
                </a:solidFill>
                <a:effectLst/>
                <a:latin typeface="Open Sans" panose="020B0606030504020204" pitchFamily="34" charset="0"/>
                <a:hlinkClick r:id="rId6" tooltip="PresentationGo!">
                  <a:extLst>
                    <a:ext uri="{A12FA001-AC4F-418D-AE19-62706E023703}">
                      <ahyp:hlinkClr xmlns:ahyp="http://schemas.microsoft.com/office/drawing/2018/hyperlinkcolor" val="tx"/>
                    </a:ext>
                  </a:extLst>
                </a:hlinkClick>
              </a:rPr>
              <a:t>presentationgo.com</a:t>
            </a:r>
            <a:endParaRPr lang="en-US" sz="1100" dirty="0">
              <a:solidFill>
                <a:schemeClr val="accent1"/>
              </a:solidFill>
              <a:latin typeface="Calibri" panose="020F0502020204030204" pitchFamily="34" charset="0"/>
            </a:endParaRPr>
          </a:p>
        </p:txBody>
      </p:sp>
    </p:spTree>
    <p:extLst>
      <p:ext uri="{BB962C8B-B14F-4D97-AF65-F5344CB8AC3E}">
        <p14:creationId xmlns:p14="http://schemas.microsoft.com/office/powerpoint/2010/main" val="1413063325"/>
      </p:ext>
    </p:extLst>
  </p:cSld>
  <p:clrMap bg1="lt1" tx1="dk1" bg2="lt2" tx2="dk2" accent1="accent1" accent2="accent2" accent3="accent3" accent4="accent4" accent5="accent5" accent6="accent6" hlink="hlink" folHlink="folHlink"/>
  <p:sldLayoutIdLst>
    <p:sldLayoutId id="2147485077" r:id="rId1"/>
  </p:sldLayoutIdLst>
  <p:hf hdr="0"/>
  <p:txStyles>
    <p:titleStyle>
      <a:lvl1pPr algn="l" defTabSz="914400" rtl="0" eaLnBrk="1" latinLnBrk="0" hangingPunct="1">
        <a:lnSpc>
          <a:spcPct val="90000"/>
        </a:lnSpc>
        <a:spcBef>
          <a:spcPct val="0"/>
        </a:spcBef>
        <a:buNone/>
        <a:defRPr sz="4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spcAft>
          <a:spcPts val="1200"/>
        </a:spcAft>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spcAft>
          <a:spcPts val="1200"/>
        </a:spcAft>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spcAft>
          <a:spcPts val="1200"/>
        </a:spcAft>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spcAft>
          <a:spcPts val="1200"/>
        </a:spcAft>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spcAft>
          <a:spcPts val="1200"/>
        </a:spcAft>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de-DE"/>
              <a:t>Mastertitelformat bearbeiten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C9BF06-5503-1347-AC3E-4929EF65D83B}" type="datetime1">
              <a:rPr lang="fr-CH" smtClean="0"/>
              <a:t>27.05.2025</a:t>
            </a:fld>
            <a:endParaRPr lang="fr-FR"/>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81D763-C0C0-3947-AD69-7C16FA9CE9B4}" type="slidenum">
              <a:rPr lang="fr-FR" smtClean="0"/>
              <a:t>‹Nr.›</a:t>
            </a:fld>
            <a:endParaRPr lang="fr-FR"/>
          </a:p>
        </p:txBody>
      </p:sp>
    </p:spTree>
    <p:extLst>
      <p:ext uri="{BB962C8B-B14F-4D97-AF65-F5344CB8AC3E}">
        <p14:creationId xmlns:p14="http://schemas.microsoft.com/office/powerpoint/2010/main" val="774621370"/>
      </p:ext>
    </p:extLst>
  </p:cSld>
  <p:clrMap bg1="lt1" tx1="dk1" bg2="lt2" tx2="dk2" accent1="accent1" accent2="accent2" accent3="accent3" accent4="accent4" accent5="accent5" accent6="accent6" hlink="hlink" folHlink="folHlink"/>
  <p:sldLayoutIdLst>
    <p:sldLayoutId id="2147483715" r:id="rId1"/>
    <p:sldLayoutId id="2147483714"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7544AB3B-1323-6B0E-B02B-D08E6F3CEB2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B9EEBDB5-1187-1A70-ACA8-4F45CD3C7D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E8FF171E-3FB4-F654-0446-A62109D0910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80A6E96-4D9D-404E-AFB8-E6D5573C4BE3}" type="datetime1">
              <a:rPr lang="de-CH" smtClean="0"/>
              <a:t>27.05.2025</a:t>
            </a:fld>
            <a:endParaRPr lang="de-DE"/>
          </a:p>
        </p:txBody>
      </p:sp>
      <p:sp>
        <p:nvSpPr>
          <p:cNvPr id="5" name="Fußzeilenplatzhalter 4">
            <a:extLst>
              <a:ext uri="{FF2B5EF4-FFF2-40B4-BE49-F238E27FC236}">
                <a16:creationId xmlns:a16="http://schemas.microsoft.com/office/drawing/2014/main" id="{421031F5-DA77-8CD7-D39E-D72C068498C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de-DE"/>
              <a:t>Dr. Jeannette Behringer, Email: behringer@sustainability.uzh.ch</a:t>
            </a:r>
          </a:p>
        </p:txBody>
      </p:sp>
      <p:sp>
        <p:nvSpPr>
          <p:cNvPr id="6" name="Foliennummernplatzhalter 5">
            <a:extLst>
              <a:ext uri="{FF2B5EF4-FFF2-40B4-BE49-F238E27FC236}">
                <a16:creationId xmlns:a16="http://schemas.microsoft.com/office/drawing/2014/main" id="{914A1E13-425B-3A6D-9025-691AFEEE3AB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B8DC099-0C3C-CF4E-BB22-13441ABA63CC}" type="slidenum">
              <a:rPr lang="de-DE" smtClean="0"/>
              <a:t>‹Nr.›</a:t>
            </a:fld>
            <a:endParaRPr lang="de-DE"/>
          </a:p>
        </p:txBody>
      </p:sp>
    </p:spTree>
    <p:extLst>
      <p:ext uri="{BB962C8B-B14F-4D97-AF65-F5344CB8AC3E}">
        <p14:creationId xmlns:p14="http://schemas.microsoft.com/office/powerpoint/2010/main" val="29490148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7.xml"/><Relationship Id="rId4" Type="http://schemas.openxmlformats.org/officeDocument/2006/relationships/image" Target="../media/image8.jpg"/></Relationships>
</file>

<file path=ppt/slides/_rels/slide10.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25.png"/><Relationship Id="rId5" Type="http://schemas.openxmlformats.org/officeDocument/2006/relationships/image" Target="../media/image24.jpeg"/><Relationship Id="rId10" Type="http://schemas.openxmlformats.org/officeDocument/2006/relationships/image" Target="../media/image19.jpeg"/><Relationship Id="rId4" Type="http://schemas.openxmlformats.org/officeDocument/2006/relationships/image" Target="../media/image23.jpeg"/><Relationship Id="rId9" Type="http://schemas.openxmlformats.org/officeDocument/2006/relationships/image" Target="../media/image21.jpe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hyperlink" Target="https://www.zora.uzh.ch/id/eprint/141128/" TargetMode="External"/><Relationship Id="rId5" Type="http://schemas.openxmlformats.org/officeDocument/2006/relationships/image" Target="../media/image19.jpeg"/><Relationship Id="rId4" Type="http://schemas.openxmlformats.org/officeDocument/2006/relationships/image" Target="../media/image21.jpeg"/></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hyperlink" Target="https://www.zora.uzh.ch/id/eprint/141128/" TargetMode="External"/><Relationship Id="rId5" Type="http://schemas.openxmlformats.org/officeDocument/2006/relationships/image" Target="../media/image19.jpeg"/><Relationship Id="rId4" Type="http://schemas.openxmlformats.org/officeDocument/2006/relationships/image" Target="../media/image21.jpeg"/></Relationships>
</file>

<file path=ppt/slides/_rels/slide1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2.xml"/><Relationship Id="rId1" Type="http://schemas.openxmlformats.org/officeDocument/2006/relationships/slideLayout" Target="../slideLayouts/slideLayout12.xml"/><Relationship Id="rId5" Type="http://schemas.openxmlformats.org/officeDocument/2006/relationships/image" Target="../media/image28.jpeg"/><Relationship Id="rId4" Type="http://schemas.openxmlformats.org/officeDocument/2006/relationships/hyperlink" Target="https://ieeexplore.ieee.org/document/5440129"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image" Target="../media/image29.png"/><Relationship Id="rId5" Type="http://schemas.openxmlformats.org/officeDocument/2006/relationships/chart" Target="../charts/chart1.xml"/><Relationship Id="rId4" Type="http://schemas.openxmlformats.org/officeDocument/2006/relationships/hyperlink" Target="https://www.sciencedirect.com/science/article/abs/pii/S0308596123002124" TargetMode="External"/></Relationships>
</file>

<file path=ppt/slides/_rels/slide15.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chart" Target="../charts/chart2.xml"/><Relationship Id="rId7" Type="http://schemas.openxmlformats.org/officeDocument/2006/relationships/image" Target="../media/image33.png"/><Relationship Id="rId2" Type="http://schemas.openxmlformats.org/officeDocument/2006/relationships/image" Target="../media/image29.png"/><Relationship Id="rId1" Type="http://schemas.openxmlformats.org/officeDocument/2006/relationships/slideLayout" Target="../slideLayouts/slideLayout14.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 Id="rId9" Type="http://schemas.openxmlformats.org/officeDocument/2006/relationships/image" Target="../media/image35.png"/></Relationships>
</file>

<file path=ppt/slides/_rels/slide16.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hyperlink" Target="https://www.carbonfootprint.com/docs/2022_01_emissions_factors_sources_for_2021_electricity_v10.pdf" TargetMode="External"/><Relationship Id="rId7" Type="http://schemas.openxmlformats.org/officeDocument/2006/relationships/image" Target="../media/image32.png"/><Relationship Id="rId2" Type="http://schemas.openxmlformats.org/officeDocument/2006/relationships/image" Target="../media/image29.png"/><Relationship Id="rId1" Type="http://schemas.openxmlformats.org/officeDocument/2006/relationships/slideLayout" Target="../slideLayouts/slideLayout14.xml"/><Relationship Id="rId6" Type="http://schemas.openxmlformats.org/officeDocument/2006/relationships/image" Target="../media/image31.png"/><Relationship Id="rId5" Type="http://schemas.openxmlformats.org/officeDocument/2006/relationships/image" Target="../media/image30.png"/><Relationship Id="rId10" Type="http://schemas.openxmlformats.org/officeDocument/2006/relationships/image" Target="../media/image35.png"/><Relationship Id="rId4" Type="http://schemas.openxmlformats.org/officeDocument/2006/relationships/chart" Target="../charts/chart3.xml"/><Relationship Id="rId9" Type="http://schemas.openxmlformats.org/officeDocument/2006/relationships/image" Target="../media/image34.png"/></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12.xml"/><Relationship Id="rId6" Type="http://schemas.openxmlformats.org/officeDocument/2006/relationships/hyperlink" Target="https://www.zora.uzh.ch/id/eprint/141128/" TargetMode="External"/><Relationship Id="rId5" Type="http://schemas.openxmlformats.org/officeDocument/2006/relationships/image" Target="../media/image19.jpeg"/><Relationship Id="rId4" Type="http://schemas.openxmlformats.org/officeDocument/2006/relationships/image" Target="../media/image21.jpeg"/></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hyperlink" Target="https://www.zora.uzh.ch/id/eprint/141128/" TargetMode="External"/><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chart" Target="../charts/chart4.xml"/><Relationship Id="rId5" Type="http://schemas.openxmlformats.org/officeDocument/2006/relationships/image" Target="../media/image19.jpeg"/><Relationship Id="rId4" Type="http://schemas.openxmlformats.org/officeDocument/2006/relationships/image" Target="../media/image21.jpeg"/></Relationships>
</file>

<file path=ppt/slides/_rels/slide19.xml.rels><?xml version="1.0" encoding="UTF-8" standalone="yes"?>
<Relationships xmlns="http://schemas.openxmlformats.org/package/2006/relationships"><Relationship Id="rId8" Type="http://schemas.openxmlformats.org/officeDocument/2006/relationships/image" Target="../media/image36.jpeg"/><Relationship Id="rId3" Type="http://schemas.openxmlformats.org/officeDocument/2006/relationships/slideLayout" Target="../slideLayouts/slideLayout14.xml"/><Relationship Id="rId7" Type="http://schemas.openxmlformats.org/officeDocument/2006/relationships/image" Target="../media/image19.jpeg"/><Relationship Id="rId2" Type="http://schemas.microsoft.com/office/2007/relationships/media" Target="../media/media1.mp4"/><Relationship Id="rId1" Type="http://schemas.openxmlformats.org/officeDocument/2006/relationships/video" Target="NULL" TargetMode="External"/><Relationship Id="rId6" Type="http://schemas.openxmlformats.org/officeDocument/2006/relationships/image" Target="../media/image21.jpeg"/><Relationship Id="rId11" Type="http://schemas.openxmlformats.org/officeDocument/2006/relationships/image" Target="../media/image38.png"/><Relationship Id="rId5" Type="http://schemas.openxmlformats.org/officeDocument/2006/relationships/image" Target="../media/image20.png"/><Relationship Id="rId10" Type="http://schemas.openxmlformats.org/officeDocument/2006/relationships/chart" Target="../charts/chart5.xml"/><Relationship Id="rId4" Type="http://schemas.openxmlformats.org/officeDocument/2006/relationships/hyperlink" Target="https://www.cnet.com/tech/mobile/how-apples-daisy-iphone-recycling-robot-works/" TargetMode="External"/><Relationship Id="rId9" Type="http://schemas.openxmlformats.org/officeDocument/2006/relationships/image" Target="../media/image37.jpeg"/></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9.jpg"/><Relationship Id="rId7" Type="http://schemas.openxmlformats.org/officeDocument/2006/relationships/hyperlink" Target="https://journals.sagepub.com/doi/abs/10.1177/2053019614564785"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image" Target="../media/image14.png"/><Relationship Id="rId5" Type="http://schemas.openxmlformats.org/officeDocument/2006/relationships/hyperlink" Target="https://unsplash.com/de/fotos/B09tL5bSQJk" TargetMode="External"/><Relationship Id="rId10" Type="http://schemas.openxmlformats.org/officeDocument/2006/relationships/image" Target="../media/image13.png"/><Relationship Id="rId4" Type="http://schemas.openxmlformats.org/officeDocument/2006/relationships/hyperlink" Target="https://unsplash.com/photos/aerial-photo-of-wind-turbines-near-field-B09tL5bSQJk" TargetMode="External"/><Relationship Id="rId9" Type="http://schemas.openxmlformats.org/officeDocument/2006/relationships/image" Target="../media/image12.png"/></Relationships>
</file>

<file path=ppt/slides/_rels/slide20.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hyperlink" Target="https://link.springer.com/chapter/10.1007/978-3-319-09228-7_12" TargetMode="External"/><Relationship Id="rId1" Type="http://schemas.openxmlformats.org/officeDocument/2006/relationships/slideLayout" Target="../slideLayouts/slideLayout14.xml"/><Relationship Id="rId6" Type="http://schemas.openxmlformats.org/officeDocument/2006/relationships/image" Target="../media/image19.jpeg"/><Relationship Id="rId5" Type="http://schemas.openxmlformats.org/officeDocument/2006/relationships/image" Target="../media/image21.jpeg"/><Relationship Id="rId4" Type="http://schemas.openxmlformats.org/officeDocument/2006/relationships/image" Target="../media/image20.png"/></Relationships>
</file>

<file path=ppt/slides/_rels/slide2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6.xml"/><Relationship Id="rId1" Type="http://schemas.openxmlformats.org/officeDocument/2006/relationships/slideLayout" Target="../slideLayouts/slideLayout12.xml"/><Relationship Id="rId6" Type="http://schemas.openxmlformats.org/officeDocument/2006/relationships/hyperlink" Target="https://www.zora.uzh.ch/id/eprint/141128/" TargetMode="External"/><Relationship Id="rId5" Type="http://schemas.openxmlformats.org/officeDocument/2006/relationships/image" Target="../media/image19.jpeg"/><Relationship Id="rId4" Type="http://schemas.openxmlformats.org/officeDocument/2006/relationships/image" Target="../media/image21.jpeg"/></Relationships>
</file>

<file path=ppt/slides/_rels/slide2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hyperlink" Target="https://www.sciencedirect.com/science/article/pii/S095965261733233X"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hyperlink" Target="https://www.sciencedirect.com/science/article/pii/S095965261733233X" TargetMode="External"/><Relationship Id="rId4" Type="http://schemas.openxmlformats.org/officeDocument/2006/relationships/image" Target="../media/image40.png"/></Relationships>
</file>

<file path=ppt/slides/_rels/slide24.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hyperlink" Target="https://www.sciencedirect.com/science/article/pii/S095965261733233X" TargetMode="External"/><Relationship Id="rId4" Type="http://schemas.openxmlformats.org/officeDocument/2006/relationships/image" Target="../media/image40.png"/></Relationships>
</file>

<file path=ppt/slides/_rels/slide25.xml.rels><?xml version="1.0" encoding="UTF-8" standalone="yes"?>
<Relationships xmlns="http://schemas.openxmlformats.org/package/2006/relationships"><Relationship Id="rId3" Type="http://schemas.openxmlformats.org/officeDocument/2006/relationships/image" Target="../media/image39.jpeg"/><Relationship Id="rId7" Type="http://schemas.openxmlformats.org/officeDocument/2006/relationships/image" Target="../media/image42.jpe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41.jpeg"/><Relationship Id="rId5" Type="http://schemas.openxmlformats.org/officeDocument/2006/relationships/hyperlink" Target="https://www.sciencedirect.com/science/article/pii/S095965261733233X" TargetMode="External"/><Relationship Id="rId4" Type="http://schemas.openxmlformats.org/officeDocument/2006/relationships/image" Target="../media/image40.png"/></Relationships>
</file>

<file path=ppt/slides/_rels/slide26.xml.rels><?xml version="1.0" encoding="UTF-8" standalone="yes"?>
<Relationships xmlns="http://schemas.openxmlformats.org/package/2006/relationships"><Relationship Id="rId8" Type="http://schemas.openxmlformats.org/officeDocument/2006/relationships/chart" Target="../charts/chart7.xml"/><Relationship Id="rId3" Type="http://schemas.openxmlformats.org/officeDocument/2006/relationships/image" Target="../media/image42.jpeg"/><Relationship Id="rId7" Type="http://schemas.openxmlformats.org/officeDocument/2006/relationships/image" Target="../media/image44.jpeg"/><Relationship Id="rId2" Type="http://schemas.openxmlformats.org/officeDocument/2006/relationships/notesSlide" Target="../notesSlides/notesSlide21.xml"/><Relationship Id="rId1" Type="http://schemas.openxmlformats.org/officeDocument/2006/relationships/slideLayout" Target="../slideLayouts/slideLayout12.xml"/><Relationship Id="rId6" Type="http://schemas.openxmlformats.org/officeDocument/2006/relationships/hyperlink" Target="https://www.sciencedirect.com/science/article/pii/S2666389921001884" TargetMode="External"/><Relationship Id="rId5" Type="http://schemas.openxmlformats.org/officeDocument/2006/relationships/image" Target="../media/image43.jpeg"/><Relationship Id="rId10" Type="http://schemas.openxmlformats.org/officeDocument/2006/relationships/hyperlink" Target="https://www.reuters.com/technology/tech-giants-ai-like-bing-bard-poses-billion-dollar-search-problem-2023-02-22/" TargetMode="External"/><Relationship Id="rId4" Type="http://schemas.openxmlformats.org/officeDocument/2006/relationships/image" Target="../media/image41.jpeg"/><Relationship Id="rId9" Type="http://schemas.openxmlformats.org/officeDocument/2006/relationships/hyperlink" Target="https://www.sciencedirect.com/science/article/pii/S2542435123003653"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43.jpeg"/><Relationship Id="rId7" Type="http://schemas.openxmlformats.org/officeDocument/2006/relationships/chart" Target="../charts/chart9.xml"/><Relationship Id="rId2" Type="http://schemas.openxmlformats.org/officeDocument/2006/relationships/notesSlide" Target="../notesSlides/notesSlide22.xml"/><Relationship Id="rId1" Type="http://schemas.openxmlformats.org/officeDocument/2006/relationships/slideLayout" Target="../slideLayouts/slideLayout12.xml"/><Relationship Id="rId6" Type="http://schemas.openxmlformats.org/officeDocument/2006/relationships/hyperlink" Target="https://www.reuters.com/technology/tech-giants-ai-like-bing-bard-poses-billion-dollar-search-problem-2023-02-22/" TargetMode="External"/><Relationship Id="rId5" Type="http://schemas.openxmlformats.org/officeDocument/2006/relationships/hyperlink" Target="https://www.sciencedirect.com/science/article/pii/S2542435123003653" TargetMode="External"/><Relationship Id="rId4" Type="http://schemas.openxmlformats.org/officeDocument/2006/relationships/chart" Target="../charts/chart8.xml"/></Relationships>
</file>

<file path=ppt/slides/_rels/slide28.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43.jpeg"/><Relationship Id="rId7" Type="http://schemas.openxmlformats.org/officeDocument/2006/relationships/image" Target="../media/image29.png"/><Relationship Id="rId2" Type="http://schemas.openxmlformats.org/officeDocument/2006/relationships/notesSlide" Target="../notesSlides/notesSlide23.xml"/><Relationship Id="rId1" Type="http://schemas.openxmlformats.org/officeDocument/2006/relationships/slideLayout" Target="../slideLayouts/slideLayout12.xml"/><Relationship Id="rId6" Type="http://schemas.openxmlformats.org/officeDocument/2006/relationships/hyperlink" Target="https://www.reuters.com/technology/tech-giants-ai-like-bing-bard-poses-billion-dollar-search-problem-2023-02-22/" TargetMode="External"/><Relationship Id="rId5" Type="http://schemas.openxmlformats.org/officeDocument/2006/relationships/hyperlink" Target="https://www.sciencedirect.com/science/article/pii/S2542435123003653" TargetMode="External"/><Relationship Id="rId4" Type="http://schemas.openxmlformats.org/officeDocument/2006/relationships/chart" Target="../charts/chart10.xml"/><Relationship Id="rId9" Type="http://schemas.openxmlformats.org/officeDocument/2006/relationships/image" Target="../media/image18.jpeg"/></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hyperlink" Target="https://journals.sagepub.com/doi/abs/10.1177/2053019614564785" TargetMode="External"/><Relationship Id="rId7"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hyperlink" Target="https://schoolsforfuture.net/m/ext/s4f/S4F-Wachstum_Die_grosse_Beschleunigung%20-%20Einsteiger_--_32_Folien_--_2020-08-19.pdf" TargetMode="External"/><Relationship Id="rId10" Type="http://schemas.openxmlformats.org/officeDocument/2006/relationships/image" Target="../media/image16.png"/><Relationship Id="rId4" Type="http://schemas.openxmlformats.org/officeDocument/2006/relationships/image" Target="../media/image15.jpg"/><Relationship Id="rId9" Type="http://schemas.openxmlformats.org/officeDocument/2006/relationships/image" Target="../media/image14.png"/></Relationships>
</file>

<file path=ppt/slides/_rels/slide30.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17.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hyperlink" Target="https://www.euractiv.com/section/future-eu/interview/von-der-leyen-we-now-need-to-build-resilient-green-digital-europe/" TargetMode="External"/><Relationship Id="rId5" Type="http://schemas.microsoft.com/office/2007/relationships/hdphoto" Target="../media/hdphoto1.wdp"/><Relationship Id="rId4" Type="http://schemas.openxmlformats.org/officeDocument/2006/relationships/image" Target="../media/image45.png"/></Relationships>
</file>

<file path=ppt/slides/_rels/slide31.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18.jpeg"/><Relationship Id="rId7" Type="http://schemas.openxmlformats.org/officeDocument/2006/relationships/chart" Target="../charts/chart11.xml"/><Relationship Id="rId2" Type="http://schemas.openxmlformats.org/officeDocument/2006/relationships/notesSlide" Target="../notesSlides/notesSlide26.xml"/><Relationship Id="rId1" Type="http://schemas.openxmlformats.org/officeDocument/2006/relationships/slideLayout" Target="../slideLayouts/slideLayout13.xml"/><Relationship Id="rId6" Type="http://schemas.openxmlformats.org/officeDocument/2006/relationships/hyperlink" Target="https://www.euractiv.com/section/future-eu/interview/von-der-leyen-we-now-need-to-build-resilient-green-digital-europe/" TargetMode="External"/><Relationship Id="rId5" Type="http://schemas.microsoft.com/office/2007/relationships/hdphoto" Target="../media/hdphoto1.wdp"/><Relationship Id="rId4" Type="http://schemas.openxmlformats.org/officeDocument/2006/relationships/image" Target="../media/image45.png"/><Relationship Id="rId9" Type="http://schemas.openxmlformats.org/officeDocument/2006/relationships/image" Target="../media/image17.png"/></Relationships>
</file>

<file path=ppt/slides/_rels/slide32.xml.rels><?xml version="1.0" encoding="UTF-8" standalone="yes"?>
<Relationships xmlns="http://schemas.openxmlformats.org/package/2006/relationships"><Relationship Id="rId3" Type="http://schemas.openxmlformats.org/officeDocument/2006/relationships/image" Target="../media/image39.jpeg"/><Relationship Id="rId7" Type="http://schemas.openxmlformats.org/officeDocument/2006/relationships/image" Target="../media/image47.jpeg"/><Relationship Id="rId2" Type="http://schemas.openxmlformats.org/officeDocument/2006/relationships/notesSlide" Target="../notesSlides/notesSlide27.xml"/><Relationship Id="rId1" Type="http://schemas.openxmlformats.org/officeDocument/2006/relationships/slideLayout" Target="../slideLayouts/slideLayout12.xml"/><Relationship Id="rId6" Type="http://schemas.openxmlformats.org/officeDocument/2006/relationships/image" Target="../media/image46.png"/><Relationship Id="rId5" Type="http://schemas.openxmlformats.org/officeDocument/2006/relationships/hyperlink" Target="https://smarter2030.gesi.org/downloads/Full_report.pdf" TargetMode="External"/><Relationship Id="rId4" Type="http://schemas.openxmlformats.org/officeDocument/2006/relationships/chart" Target="../charts/chart12.xml"/></Relationships>
</file>

<file path=ppt/slides/_rels/slide33.xml.rels><?xml version="1.0" encoding="UTF-8" standalone="yes"?>
<Relationships xmlns="http://schemas.openxmlformats.org/package/2006/relationships"><Relationship Id="rId8" Type="http://schemas.openxmlformats.org/officeDocument/2006/relationships/image" Target="../media/image47.jpeg"/><Relationship Id="rId3" Type="http://schemas.openxmlformats.org/officeDocument/2006/relationships/image" Target="../media/image39.jpeg"/><Relationship Id="rId7" Type="http://schemas.openxmlformats.org/officeDocument/2006/relationships/image" Target="../media/image49.png"/><Relationship Id="rId2" Type="http://schemas.openxmlformats.org/officeDocument/2006/relationships/notesSlide" Target="../notesSlides/notesSlide28.xml"/><Relationship Id="rId1" Type="http://schemas.openxmlformats.org/officeDocument/2006/relationships/slideLayout" Target="../slideLayouts/slideLayout12.xml"/><Relationship Id="rId6" Type="http://schemas.openxmlformats.org/officeDocument/2006/relationships/hyperlink" Target="https://smarter2030.gesi.org/downloads/Full_report.pdf" TargetMode="External"/><Relationship Id="rId5" Type="http://schemas.openxmlformats.org/officeDocument/2006/relationships/chart" Target="../charts/chart13.xml"/><Relationship Id="rId4" Type="http://schemas.openxmlformats.org/officeDocument/2006/relationships/image" Target="../media/image48.png"/></Relationships>
</file>

<file path=ppt/slides/_rels/slide34.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8.png"/><Relationship Id="rId7" Type="http://schemas.openxmlformats.org/officeDocument/2006/relationships/image" Target="../media/image51.png"/><Relationship Id="rId2" Type="http://schemas.openxmlformats.org/officeDocument/2006/relationships/notesSlide" Target="../notesSlides/notesSlide29.xml"/><Relationship Id="rId1" Type="http://schemas.openxmlformats.org/officeDocument/2006/relationships/slideLayout" Target="../slideLayouts/slideLayout12.xml"/><Relationship Id="rId6" Type="http://schemas.openxmlformats.org/officeDocument/2006/relationships/image" Target="../media/image50.png"/><Relationship Id="rId5" Type="http://schemas.openxmlformats.org/officeDocument/2006/relationships/hyperlink" Target="https://smarter2030.gesi.org/downloads/Full_report.pdf" TargetMode="External"/><Relationship Id="rId4" Type="http://schemas.openxmlformats.org/officeDocument/2006/relationships/chart" Target="../charts/chart14.xml"/><Relationship Id="rId9" Type="http://schemas.openxmlformats.org/officeDocument/2006/relationships/image" Target="../media/image53.png"/></Relationships>
</file>

<file path=ppt/slides/_rels/slide3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53.png"/><Relationship Id="rId4" Type="http://schemas.openxmlformats.org/officeDocument/2006/relationships/image" Target="../media/image52.png"/></Relationships>
</file>

<file path=ppt/slides/_rels/slide3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5" Type="http://schemas.openxmlformats.org/officeDocument/2006/relationships/image" Target="../media/image53.png"/><Relationship Id="rId4" Type="http://schemas.openxmlformats.org/officeDocument/2006/relationships/image" Target="../media/image52.png"/></Relationships>
</file>

<file path=ppt/slides/_rels/slide37.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30.xml"/><Relationship Id="rId1" Type="http://schemas.openxmlformats.org/officeDocument/2006/relationships/slideLayout" Target="../slideLayouts/slideLayout12.xml"/><Relationship Id="rId6" Type="http://schemas.openxmlformats.org/officeDocument/2006/relationships/image" Target="../media/image480.png"/><Relationship Id="rId5" Type="http://schemas.openxmlformats.org/officeDocument/2006/relationships/hyperlink" Target="file:///\\Users\bsj4\Downloads\2016-08-15_Factsheet_Dienstreisen-2.pdf" TargetMode="External"/><Relationship Id="rId4" Type="http://schemas.openxmlformats.org/officeDocument/2006/relationships/chart" Target="../charts/chart15.xml"/></Relationships>
</file>

<file path=ppt/slides/_rels/slide38.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54.jpeg"/><Relationship Id="rId7" Type="http://schemas.openxmlformats.org/officeDocument/2006/relationships/image" Target="../media/image51.png"/><Relationship Id="rId2" Type="http://schemas.openxmlformats.org/officeDocument/2006/relationships/notesSlide" Target="../notesSlides/notesSlide31.xml"/><Relationship Id="rId1" Type="http://schemas.openxmlformats.org/officeDocument/2006/relationships/slideLayout" Target="../slideLayouts/slideLayout12.xml"/><Relationship Id="rId6" Type="http://schemas.openxmlformats.org/officeDocument/2006/relationships/image" Target="../media/image50.png"/><Relationship Id="rId5" Type="http://schemas.openxmlformats.org/officeDocument/2006/relationships/hyperlink" Target="file:///\\Users\bsj4\Downloads\2016-08-15_Factsheet_Dienstreisen-2.pdf" TargetMode="External"/><Relationship Id="rId4" Type="http://schemas.openxmlformats.org/officeDocument/2006/relationships/chart" Target="../charts/chart16.xml"/><Relationship Id="rId9" Type="http://schemas.openxmlformats.org/officeDocument/2006/relationships/image" Target="../media/image53.png"/></Relationships>
</file>

<file path=ppt/slides/_rels/slide3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5" Type="http://schemas.openxmlformats.org/officeDocument/2006/relationships/image" Target="../media/image53.png"/><Relationship Id="rId4" Type="http://schemas.openxmlformats.org/officeDocument/2006/relationships/image" Target="../media/image52.png"/></Relationships>
</file>

<file path=ppt/slides/_rels/slide4.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hyperlink" Target="https://journals.sagepub.com/doi/abs/10.1177/2053019614564785"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10" Type="http://schemas.openxmlformats.org/officeDocument/2006/relationships/image" Target="../media/image18.jpeg"/><Relationship Id="rId4" Type="http://schemas.openxmlformats.org/officeDocument/2006/relationships/image" Target="../media/image12.png"/><Relationship Id="rId9" Type="http://schemas.openxmlformats.org/officeDocument/2006/relationships/image" Target="../media/image17.png"/></Relationships>
</file>

<file path=ppt/slides/_rels/slide4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5" Type="http://schemas.openxmlformats.org/officeDocument/2006/relationships/image" Target="../media/image53.png"/><Relationship Id="rId4" Type="http://schemas.openxmlformats.org/officeDocument/2006/relationships/image" Target="../media/image52.png"/></Relationships>
</file>

<file path=ppt/slides/_rels/slide41.xml.rels><?xml version="1.0" encoding="UTF-8" standalone="yes"?>
<Relationships xmlns="http://schemas.openxmlformats.org/package/2006/relationships"><Relationship Id="rId8" Type="http://schemas.microsoft.com/office/2007/relationships/hdphoto" Target="../media/hdphoto4.wdp"/><Relationship Id="rId3" Type="http://schemas.openxmlformats.org/officeDocument/2006/relationships/image" Target="../media/image55.jpeg"/><Relationship Id="rId7" Type="http://schemas.microsoft.com/office/2007/relationships/hdphoto" Target="../media/hdphoto3.wdp"/><Relationship Id="rId2" Type="http://schemas.openxmlformats.org/officeDocument/2006/relationships/notesSlide" Target="../notesSlides/notesSlide32.xml"/><Relationship Id="rId1" Type="http://schemas.openxmlformats.org/officeDocument/2006/relationships/slideLayout" Target="../slideLayouts/slideLayout12.xml"/><Relationship Id="rId6" Type="http://schemas.microsoft.com/office/2007/relationships/hdphoto" Target="../media/hdphoto2.wdp"/><Relationship Id="rId5" Type="http://schemas.openxmlformats.org/officeDocument/2006/relationships/image" Target="../media/image56.png"/><Relationship Id="rId10" Type="http://schemas.microsoft.com/office/2007/relationships/hdphoto" Target="../media/hdphoto6.wdp"/><Relationship Id="rId4" Type="http://schemas.openxmlformats.org/officeDocument/2006/relationships/hyperlink" Target="https://stolenfocusbook.com/" TargetMode="External"/><Relationship Id="rId9" Type="http://schemas.microsoft.com/office/2007/relationships/hdphoto" Target="../media/hdphoto5.wdp"/></Relationships>
</file>

<file path=ppt/slides/_rels/slide42.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57.jpeg"/><Relationship Id="rId7" Type="http://schemas.openxmlformats.org/officeDocument/2006/relationships/image" Target="../media/image51.png"/><Relationship Id="rId2" Type="http://schemas.openxmlformats.org/officeDocument/2006/relationships/notesSlide" Target="../notesSlides/notesSlide33.xml"/><Relationship Id="rId1" Type="http://schemas.openxmlformats.org/officeDocument/2006/relationships/slideLayout" Target="../slideLayouts/slideLayout12.xml"/><Relationship Id="rId6" Type="http://schemas.openxmlformats.org/officeDocument/2006/relationships/image" Target="../media/image50.png"/><Relationship Id="rId5" Type="http://schemas.openxmlformats.org/officeDocument/2006/relationships/image" Target="../media/image39.jpeg"/><Relationship Id="rId4" Type="http://schemas.openxmlformats.org/officeDocument/2006/relationships/hyperlink" Target="https://www.economist.com/1843/2016/10/20/the-scientists-who-make-apps-addictive" TargetMode="External"/><Relationship Id="rId9" Type="http://schemas.openxmlformats.org/officeDocument/2006/relationships/image" Target="../media/image53.png"/></Relationships>
</file>

<file path=ppt/slides/_rels/slide4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6" Type="http://schemas.openxmlformats.org/officeDocument/2006/relationships/image" Target="../media/image39.jpeg"/><Relationship Id="rId5" Type="http://schemas.openxmlformats.org/officeDocument/2006/relationships/image" Target="../media/image53.png"/><Relationship Id="rId4" Type="http://schemas.openxmlformats.org/officeDocument/2006/relationships/image" Target="../media/image52.png"/></Relationships>
</file>

<file path=ppt/slides/_rels/slide44.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34.xml"/><Relationship Id="rId1" Type="http://schemas.openxmlformats.org/officeDocument/2006/relationships/slideLayout" Target="../slideLayouts/slideLayout12.xml"/><Relationship Id="rId6" Type="http://schemas.openxmlformats.org/officeDocument/2006/relationships/image" Target="../media/image60.png"/><Relationship Id="rId5" Type="http://schemas.openxmlformats.org/officeDocument/2006/relationships/image" Target="../media/image59.jpeg"/><Relationship Id="rId4" Type="http://schemas.openxmlformats.org/officeDocument/2006/relationships/image" Target="../media/image58.jpeg"/></Relationships>
</file>

<file path=ppt/slides/_rels/slide45.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oleObject" Target="../embeddings/oleObject10.bin"/><Relationship Id="rId7" Type="http://schemas.openxmlformats.org/officeDocument/2006/relationships/image" Target="../media/image59.jpeg"/><Relationship Id="rId2" Type="http://schemas.openxmlformats.org/officeDocument/2006/relationships/slideLayout" Target="../slideLayouts/slideLayout12.xml"/><Relationship Id="rId1" Type="http://schemas.openxmlformats.org/officeDocument/2006/relationships/tags" Target="../tags/tag18.xml"/><Relationship Id="rId6" Type="http://schemas.openxmlformats.org/officeDocument/2006/relationships/image" Target="../media/image58.jpeg"/><Relationship Id="rId5" Type="http://schemas.openxmlformats.org/officeDocument/2006/relationships/image" Target="../media/image60.png"/><Relationship Id="rId4" Type="http://schemas.openxmlformats.org/officeDocument/2006/relationships/image" Target="../media/image61.emf"/></Relationships>
</file>

<file path=ppt/slides/_rels/slide46.xml.rels><?xml version="1.0" encoding="UTF-8" standalone="yes"?>
<Relationships xmlns="http://schemas.openxmlformats.org/package/2006/relationships"><Relationship Id="rId8" Type="http://schemas.openxmlformats.org/officeDocument/2006/relationships/hyperlink" Target="https://unsplash.com/de/fotos/B09tL5bSQJk" TargetMode="External"/><Relationship Id="rId3" Type="http://schemas.openxmlformats.org/officeDocument/2006/relationships/image" Target="../media/image39.jpeg"/><Relationship Id="rId7" Type="http://schemas.openxmlformats.org/officeDocument/2006/relationships/hyperlink" Target="https://unsplash.com/photos/aerial-photo-of-wind-turbines-near-field-B09tL5bSQJk" TargetMode="External"/><Relationship Id="rId2" Type="http://schemas.openxmlformats.org/officeDocument/2006/relationships/notesSlide" Target="../notesSlides/notesSlide35.xml"/><Relationship Id="rId1" Type="http://schemas.openxmlformats.org/officeDocument/2006/relationships/slideLayout" Target="../slideLayouts/slideLayout12.xml"/><Relationship Id="rId6" Type="http://schemas.openxmlformats.org/officeDocument/2006/relationships/image" Target="../media/image9.jpg"/><Relationship Id="rId5" Type="http://schemas.openxmlformats.org/officeDocument/2006/relationships/image" Target="../media/image59.jpeg"/><Relationship Id="rId4" Type="http://schemas.openxmlformats.org/officeDocument/2006/relationships/image" Target="../media/image58.jpeg"/><Relationship Id="rId9" Type="http://schemas.openxmlformats.org/officeDocument/2006/relationships/image" Target="../media/image10.png"/></Relationships>
</file>

<file path=ppt/slides/_rels/slide4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hyperlink" Target="https://unsplash.com/de/fotos/B09tL5bSQJk" TargetMode="External"/><Relationship Id="rId4" Type="http://schemas.openxmlformats.org/officeDocument/2006/relationships/hyperlink" Target="https://unsplash.com/photos/aerial-photo-of-wind-turbines-near-field-B09tL5bSQJk" TargetMode="External"/></Relationships>
</file>

<file path=ppt/slides/_rels/slide4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8.xml"/></Relationships>
</file>

<file path=ppt/slides/_rels/slide49.xml.rels><?xml version="1.0" encoding="UTF-8" standalone="yes"?>
<Relationships xmlns="http://schemas.openxmlformats.org/package/2006/relationships"><Relationship Id="rId3" Type="http://schemas.openxmlformats.org/officeDocument/2006/relationships/hyperlink" Target="https://www.herole.de/blog/digitalisierung-nachhaltigkeit-unterrichtstipps/" TargetMode="External"/><Relationship Id="rId2" Type="http://schemas.openxmlformats.org/officeDocument/2006/relationships/notesSlide" Target="../notesSlides/notesSlide37.xml"/><Relationship Id="rId1" Type="http://schemas.openxmlformats.org/officeDocument/2006/relationships/slideLayout" Target="../slideLayouts/slideLayout24.xml"/><Relationship Id="rId5" Type="http://schemas.openxmlformats.org/officeDocument/2006/relationships/image" Target="../media/image63.jpeg"/><Relationship Id="rId4" Type="http://schemas.openxmlformats.org/officeDocument/2006/relationships/image" Target="../media/image62.jpeg"/></Relationships>
</file>

<file path=ppt/slides/_rels/slide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8.xml"/><Relationship Id="rId1" Type="http://schemas.openxmlformats.org/officeDocument/2006/relationships/slideLayout" Target="../slideLayouts/slideLayout19.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9.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9.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9.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1.xml"/></Relationships>
</file>

<file path=ppt/slides/_rels/slide5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hyperlink" Target="https://www.vnu-ev.de/basics/nachhaltigkeit" TargetMode="External"/><Relationship Id="rId1" Type="http://schemas.openxmlformats.org/officeDocument/2006/relationships/slideLayout" Target="../slideLayouts/slideLayout26.xml"/></Relationships>
</file>

<file path=ppt/slides/_rels/slide5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3.xml"/><Relationship Id="rId1" Type="http://schemas.openxmlformats.org/officeDocument/2006/relationships/slideLayout" Target="../slideLayouts/slideLayout26.xml"/></Relationships>
</file>

<file path=ppt/slides/_rels/slide5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44.xml"/><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3" Type="http://schemas.openxmlformats.org/officeDocument/2006/relationships/image" Target="../media/image19.jpeg"/><Relationship Id="rId7"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21.jpeg"/><Relationship Id="rId4" Type="http://schemas.openxmlformats.org/officeDocument/2006/relationships/image" Target="../media/image20.pn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9.xml"/></Relationships>
</file>

<file path=ppt/slides/_rels/slide6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6.xml"/><Relationship Id="rId1" Type="http://schemas.openxmlformats.org/officeDocument/2006/relationships/slideLayout" Target="../slideLayouts/slideLayout19.xml"/></Relationships>
</file>

<file path=ppt/slides/_rels/slide6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47.xml"/><Relationship Id="rId1" Type="http://schemas.openxmlformats.org/officeDocument/2006/relationships/slideLayout" Target="../slideLayouts/slideLayout19.xml"/></Relationships>
</file>

<file path=ppt/slides/_rels/slide63.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48.xml"/><Relationship Id="rId1" Type="http://schemas.openxmlformats.org/officeDocument/2006/relationships/slideLayout" Target="../slideLayouts/slideLayout19.xml"/></Relationships>
</file>

<file path=ppt/slides/_rels/slide64.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49.xml"/><Relationship Id="rId1" Type="http://schemas.openxmlformats.org/officeDocument/2006/relationships/slideLayout" Target="../slideLayouts/slideLayout19.xml"/></Relationships>
</file>

<file path=ppt/slides/_rels/slide65.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50.xml"/><Relationship Id="rId1" Type="http://schemas.openxmlformats.org/officeDocument/2006/relationships/slideLayout" Target="../slideLayouts/slideLayout19.xml"/></Relationships>
</file>

<file path=ppt/slides/_rels/slide6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51.xml"/><Relationship Id="rId1" Type="http://schemas.openxmlformats.org/officeDocument/2006/relationships/slideLayout" Target="../slideLayouts/slideLayout26.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9.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9.xml"/></Relationships>
</file>

<file path=ppt/slides/_rels/slide69.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54.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hyperlink" Target="https://www.zora.uzh.ch/id/eprint/141128/" TargetMode="External"/><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19.jpeg"/><Relationship Id="rId5" Type="http://schemas.openxmlformats.org/officeDocument/2006/relationships/image" Target="../media/image21.jpeg"/><Relationship Id="rId4" Type="http://schemas.openxmlformats.org/officeDocument/2006/relationships/image" Target="../media/image20.png"/></Relationships>
</file>

<file path=ppt/slides/_rels/slide70.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1.xml"/></Relationships>
</file>

<file path=ppt/slides/_rels/slide7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6.xml"/><Relationship Id="rId4" Type="http://schemas.openxmlformats.org/officeDocument/2006/relationships/image" Target="../media/image8.jp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hyperlink" Target="https://www.zora.uzh.ch/id/eprint/141128/" TargetMode="External"/><Relationship Id="rId5" Type="http://schemas.openxmlformats.org/officeDocument/2006/relationships/image" Target="../media/image19.jpeg"/><Relationship Id="rId4" Type="http://schemas.openxmlformats.org/officeDocument/2006/relationships/image" Target="../media/image21.jpeg"/></Relationships>
</file>

<file path=ppt/slides/_rels/slide9.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22.jpeg"/><Relationship Id="rId7"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24.jpeg"/><Relationship Id="rId5" Type="http://schemas.openxmlformats.org/officeDocument/2006/relationships/hyperlink" Target="https://www.sciencedirect.com/science/article/abs/pii/S0301420720301392" TargetMode="External"/><Relationship Id="rId4" Type="http://schemas.openxmlformats.org/officeDocument/2006/relationships/image" Target="../media/image2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033758F-0E68-4406-9AAC-7946EDB20A53}"/>
              </a:ext>
            </a:extLst>
          </p:cNvPr>
          <p:cNvSpPr>
            <a:spLocks noGrp="1"/>
          </p:cNvSpPr>
          <p:nvPr>
            <p:ph type="ctrTitle"/>
          </p:nvPr>
        </p:nvSpPr>
        <p:spPr>
          <a:xfrm>
            <a:off x="1778485" y="692659"/>
            <a:ext cx="8635041" cy="896219"/>
          </a:xfrm>
        </p:spPr>
        <p:txBody>
          <a:bodyPr anchor="t">
            <a:normAutofit fontScale="90000"/>
          </a:bodyPr>
          <a:lstStyle/>
          <a:p>
            <a:r>
              <a:rPr lang="fr-CH" sz="4400" b="1">
                <a:solidFill>
                  <a:srgbClr val="0028A5"/>
                </a:solidFill>
                <a:latin typeface="Source Sans Pro" panose="020B0503030403020204" pitchFamily="34" charset="0"/>
                <a:cs typeface="Arial" panose="020B0604020202020204" pitchFamily="34" charset="0"/>
              </a:rPr>
              <a:t>Parldigi MasterClass</a:t>
            </a:r>
            <a:br>
              <a:rPr lang="fr-CH" b="1">
                <a:solidFill>
                  <a:srgbClr val="0028A5"/>
                </a:solidFill>
                <a:latin typeface="Source Sans Pro" panose="020B0503030403020204" pitchFamily="34" charset="0"/>
                <a:cs typeface="Arial" panose="020B0604020202020204" pitchFamily="34" charset="0"/>
              </a:rPr>
            </a:br>
            <a:r>
              <a:rPr lang="fr-CH" sz="2400" b="1">
                <a:solidFill>
                  <a:srgbClr val="0028A5"/>
                </a:solidFill>
                <a:latin typeface="Source Sans Pro" panose="020B0503030403020204" pitchFamily="34" charset="0"/>
                <a:cs typeface="Arial" panose="020B0604020202020204" pitchFamily="34" charset="0"/>
              </a:rPr>
              <a:t>Conseil national et Conseil des États</a:t>
            </a:r>
            <a:br>
              <a:rPr lang="fr-CH" sz="2400" b="1">
                <a:solidFill>
                  <a:srgbClr val="0028A5"/>
                </a:solidFill>
                <a:latin typeface="Source Sans Pro" panose="020B0503030403020204" pitchFamily="34" charset="0"/>
                <a:cs typeface="Arial" panose="020B0604020202020204" pitchFamily="34" charset="0"/>
              </a:rPr>
            </a:br>
            <a:br>
              <a:rPr lang="fr-CH" sz="3900" b="1">
                <a:solidFill>
                  <a:srgbClr val="0028A5"/>
                </a:solidFill>
                <a:latin typeface="Source Sans Pro" panose="020B0503030403020204" pitchFamily="34" charset="0"/>
                <a:cs typeface="Arial" panose="020B0604020202020204" pitchFamily="34" charset="0"/>
              </a:rPr>
            </a:br>
            <a:endParaRPr lang="fr-CH" sz="3900" b="1">
              <a:solidFill>
                <a:srgbClr val="0028A5"/>
              </a:solidFill>
              <a:latin typeface="Source Sans Pro" panose="020B0503030403020204" pitchFamily="34" charset="0"/>
              <a:cs typeface="Arial" panose="020B0604020202020204" pitchFamily="34" charset="0"/>
            </a:endParaRPr>
          </a:p>
        </p:txBody>
      </p:sp>
      <p:sp>
        <p:nvSpPr>
          <p:cNvPr id="3" name="Untertitel 2">
            <a:extLst>
              <a:ext uri="{FF2B5EF4-FFF2-40B4-BE49-F238E27FC236}">
                <a16:creationId xmlns:a16="http://schemas.microsoft.com/office/drawing/2014/main" id="{999B501C-5CA5-48FA-87F5-04751813BDE2}"/>
              </a:ext>
            </a:extLst>
          </p:cNvPr>
          <p:cNvSpPr>
            <a:spLocks noGrp="1"/>
          </p:cNvSpPr>
          <p:nvPr>
            <p:ph type="subTitle" idx="1"/>
          </p:nvPr>
        </p:nvSpPr>
        <p:spPr>
          <a:xfrm>
            <a:off x="1778483" y="2037779"/>
            <a:ext cx="8635043" cy="2562043"/>
          </a:xfrm>
        </p:spPr>
        <p:txBody>
          <a:bodyPr>
            <a:normAutofit fontScale="77500" lnSpcReduction="20000"/>
          </a:bodyPr>
          <a:lstStyle/>
          <a:p>
            <a:pPr>
              <a:lnSpc>
                <a:spcPct val="120000"/>
              </a:lnSpc>
              <a:spcAft>
                <a:spcPts val="1200"/>
              </a:spcAft>
            </a:pPr>
            <a:r>
              <a:rPr lang="fr-CH" b="1">
                <a:latin typeface="Source Sans Pro" panose="020B0503030403020204" pitchFamily="34" charset="0"/>
                <a:cs typeface="Arial" panose="020B0604020202020204" pitchFamily="34" charset="0"/>
              </a:rPr>
              <a:t>Opportunités et défis </a:t>
            </a:r>
            <a:br>
              <a:rPr lang="fr-CH" b="1">
                <a:latin typeface="Source Sans Pro" panose="020B0503030403020204" pitchFamily="34" charset="0"/>
                <a:cs typeface="Arial" panose="020B0604020202020204" pitchFamily="34" charset="0"/>
              </a:rPr>
            </a:br>
            <a:r>
              <a:rPr lang="fr-CH" b="1">
                <a:latin typeface="Source Sans Pro" panose="020B0503030403020204" pitchFamily="34" charset="0"/>
                <a:cs typeface="Arial" panose="020B0604020202020204" pitchFamily="34" charset="0"/>
              </a:rPr>
              <a:t>de la durabilité et de la transition numérique</a:t>
            </a:r>
            <a:br>
              <a:rPr lang="fr-CH" sz="1400">
                <a:latin typeface="Source Sans Pro" panose="020B0503030403020204" pitchFamily="34" charset="0"/>
                <a:cs typeface="Arial" panose="020B0604020202020204" pitchFamily="34" charset="0"/>
              </a:rPr>
            </a:br>
            <a:r>
              <a:rPr lang="fr-CH" sz="1400">
                <a:latin typeface="Source Sans Pro" panose="020B0503030403020204" pitchFamily="34" charset="0"/>
                <a:cs typeface="Arial" panose="020B0604020202020204" pitchFamily="34" charset="0"/>
              </a:rPr>
              <a:t>Berne, le 2 juin 2025</a:t>
            </a:r>
            <a:r>
              <a:rPr lang="fr-CH" sz="2000">
                <a:latin typeface="Source Sans Pro" panose="020B0503030403020204" pitchFamily="34" charset="0"/>
                <a:cs typeface="Arial" panose="020B0604020202020204" pitchFamily="34" charset="0"/>
              </a:rPr>
              <a:t> </a:t>
            </a:r>
          </a:p>
          <a:p>
            <a:pPr>
              <a:lnSpc>
                <a:spcPct val="120000"/>
              </a:lnSpc>
              <a:spcAft>
                <a:spcPts val="1800"/>
              </a:spcAft>
            </a:pPr>
            <a:r>
              <a:rPr lang="fr-CH" sz="1900" b="1">
                <a:latin typeface="Source Sans Pro" panose="020B0503030403020204" pitchFamily="34" charset="0"/>
                <a:cs typeface="Arial" panose="020B0604020202020204" pitchFamily="34" charset="0"/>
              </a:rPr>
              <a:t>Prof. D</a:t>
            </a:r>
            <a:r>
              <a:rPr lang="fr-CH" sz="1900" b="1" baseline="30000">
                <a:latin typeface="Source Sans Pro" panose="020B0503030403020204" pitchFamily="34" charset="0"/>
                <a:cs typeface="Arial" panose="020B0604020202020204" pitchFamily="34" charset="0"/>
              </a:rPr>
              <a:t>r</a:t>
            </a:r>
            <a:r>
              <a:rPr lang="fr-CH" sz="1900" b="1">
                <a:latin typeface="Source Sans Pro" panose="020B0503030403020204" pitchFamily="34" charset="0"/>
                <a:cs typeface="Arial" panose="020B0604020202020204" pitchFamily="34" charset="0"/>
              </a:rPr>
              <a:t> Jan Bieser</a:t>
            </a:r>
            <a:br>
              <a:rPr lang="fr-CH" sz="1900">
                <a:latin typeface="Source Sans Pro" panose="020B0503030403020204" pitchFamily="34" charset="0"/>
                <a:cs typeface="Arial" panose="020B0604020202020204" pitchFamily="34" charset="0"/>
              </a:rPr>
            </a:br>
            <a:r>
              <a:rPr lang="fr-CH" sz="1900">
                <a:latin typeface="Source Sans Pro" panose="020B0503030403020204" pitchFamily="34" charset="0"/>
                <a:cs typeface="Arial" panose="020B0604020202020204" pitchFamily="34" charset="0"/>
              </a:rPr>
              <a:t>Professeur assistant en transition numérique et développement durable, Haute école spécialisée bernoise</a:t>
            </a:r>
          </a:p>
          <a:p>
            <a:pPr>
              <a:lnSpc>
                <a:spcPct val="120000"/>
              </a:lnSpc>
              <a:spcAft>
                <a:spcPts val="1800"/>
              </a:spcAft>
            </a:pPr>
            <a:r>
              <a:rPr lang="fr-CH" sz="1900" b="1">
                <a:latin typeface="Source Sans Pro" panose="020B0503030403020204" pitchFamily="34" charset="0"/>
                <a:cs typeface="Arial" panose="020B0604020202020204" pitchFamily="34" charset="0"/>
              </a:rPr>
              <a:t>Jeannette Behringer</a:t>
            </a:r>
            <a:br>
              <a:rPr lang="fr-CH" sz="1900">
                <a:latin typeface="Source Sans Pro" panose="020B0503030403020204" pitchFamily="34" charset="0"/>
                <a:cs typeface="Arial" panose="020B0604020202020204" pitchFamily="34" charset="0"/>
              </a:rPr>
            </a:br>
            <a:r>
              <a:rPr lang="fr-CH" sz="1900">
                <a:latin typeface="Source Sans Pro" panose="020B0503030403020204" pitchFamily="34" charset="0"/>
                <a:cs typeface="Arial" panose="020B0604020202020204" pitchFamily="34" charset="0"/>
              </a:rPr>
              <a:t>Responsable Développement durable dans la recherche et l’enseignement, Université de Zurich</a:t>
            </a:r>
          </a:p>
        </p:txBody>
      </p:sp>
      <p:cxnSp>
        <p:nvCxnSpPr>
          <p:cNvPr id="5" name="Gerader Verbinder 4">
            <a:extLst>
              <a:ext uri="{FF2B5EF4-FFF2-40B4-BE49-F238E27FC236}">
                <a16:creationId xmlns:a16="http://schemas.microsoft.com/office/drawing/2014/main" id="{CFF43C0F-35A7-42FC-BD30-150A873BFC45}"/>
              </a:ext>
            </a:extLst>
          </p:cNvPr>
          <p:cNvCxnSpPr>
            <a:cxnSpLocks/>
          </p:cNvCxnSpPr>
          <p:nvPr/>
        </p:nvCxnSpPr>
        <p:spPr>
          <a:xfrm>
            <a:off x="1838150" y="4710023"/>
            <a:ext cx="8515711" cy="0"/>
          </a:xfrm>
          <a:prstGeom prst="line">
            <a:avLst/>
          </a:prstGeom>
          <a:ln w="12700">
            <a:solidFill>
              <a:srgbClr val="A3ADB7"/>
            </a:solidFill>
          </a:ln>
        </p:spPr>
        <p:style>
          <a:lnRef idx="1">
            <a:schemeClr val="accent1"/>
          </a:lnRef>
          <a:fillRef idx="0">
            <a:schemeClr val="accent1"/>
          </a:fillRef>
          <a:effectRef idx="0">
            <a:schemeClr val="accent1"/>
          </a:effectRef>
          <a:fontRef idx="minor">
            <a:schemeClr val="tx1"/>
          </a:fontRef>
        </p:style>
      </p:cxnSp>
      <p:pic>
        <p:nvPicPr>
          <p:cNvPr id="7" name="Grafik 6">
            <a:extLst>
              <a:ext uri="{FF2B5EF4-FFF2-40B4-BE49-F238E27FC236}">
                <a16:creationId xmlns:a16="http://schemas.microsoft.com/office/drawing/2014/main" id="{12D4412B-4125-4F12-B49A-438C1BFCB6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57597" y="5297157"/>
            <a:ext cx="2401139" cy="1109419"/>
          </a:xfrm>
          <a:prstGeom prst="rect">
            <a:avLst/>
          </a:prstGeom>
        </p:spPr>
      </p:pic>
      <p:pic>
        <p:nvPicPr>
          <p:cNvPr id="12" name="Grafik 11">
            <a:extLst>
              <a:ext uri="{FF2B5EF4-FFF2-40B4-BE49-F238E27FC236}">
                <a16:creationId xmlns:a16="http://schemas.microsoft.com/office/drawing/2014/main" id="{A6CE1432-3CAF-4029-AD91-87D9C22C66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49051" y="5297155"/>
            <a:ext cx="1693900" cy="1109423"/>
          </a:xfrm>
          <a:prstGeom prst="rect">
            <a:avLst/>
          </a:prstGeom>
        </p:spPr>
      </p:pic>
      <p:pic>
        <p:nvPicPr>
          <p:cNvPr id="17" name="Grafik 16" descr="Ein Bild, das Text enthält.&#10;&#10;Automatisch generierte Beschreibung">
            <a:extLst>
              <a:ext uri="{FF2B5EF4-FFF2-40B4-BE49-F238E27FC236}">
                <a16:creationId xmlns:a16="http://schemas.microsoft.com/office/drawing/2014/main" id="{C5CBEE13-D2D3-4291-B909-C2793F054A6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02924" y="5257402"/>
            <a:ext cx="3172597" cy="1188929"/>
          </a:xfrm>
          <a:prstGeom prst="rect">
            <a:avLst/>
          </a:prstGeom>
        </p:spPr>
      </p:pic>
      <p:sp>
        <p:nvSpPr>
          <p:cNvPr id="20" name="Textfeld 19">
            <a:extLst>
              <a:ext uri="{FF2B5EF4-FFF2-40B4-BE49-F238E27FC236}">
                <a16:creationId xmlns:a16="http://schemas.microsoft.com/office/drawing/2014/main" id="{0B8F9817-A424-46A7-A206-3F57FDB8FE03}"/>
              </a:ext>
            </a:extLst>
          </p:cNvPr>
          <p:cNvSpPr txBox="1"/>
          <p:nvPr/>
        </p:nvSpPr>
        <p:spPr>
          <a:xfrm>
            <a:off x="1889186" y="4820230"/>
            <a:ext cx="3086332" cy="307777"/>
          </a:xfrm>
          <a:prstGeom prst="rect">
            <a:avLst/>
          </a:prstGeom>
          <a:noFill/>
        </p:spPr>
        <p:txBody>
          <a:bodyPr wrap="square" rtlCol="0">
            <a:spAutoFit/>
          </a:bodyPr>
          <a:lstStyle/>
          <a:p>
            <a:r>
              <a:rPr lang="fr-CH" sz="1400">
                <a:solidFill>
                  <a:schemeClr val="bg2">
                    <a:lumMod val="10000"/>
                  </a:schemeClr>
                </a:solidFill>
                <a:latin typeface="Source Sans Pro" panose="020B0503030403020204" pitchFamily="34" charset="0"/>
                <a:cs typeface="Arial" panose="020B0604020202020204" pitchFamily="34" charset="0"/>
              </a:rPr>
              <a:t>Un événement organisé par:</a:t>
            </a:r>
          </a:p>
        </p:txBody>
      </p:sp>
      <p:sp>
        <p:nvSpPr>
          <p:cNvPr id="21" name="Textfeld 20">
            <a:extLst>
              <a:ext uri="{FF2B5EF4-FFF2-40B4-BE49-F238E27FC236}">
                <a16:creationId xmlns:a16="http://schemas.microsoft.com/office/drawing/2014/main" id="{ED71897E-F800-4A0A-8685-3A15ED845392}"/>
              </a:ext>
            </a:extLst>
          </p:cNvPr>
          <p:cNvSpPr txBox="1"/>
          <p:nvPr/>
        </p:nvSpPr>
        <p:spPr>
          <a:xfrm>
            <a:off x="8157595" y="4820230"/>
            <a:ext cx="3086332" cy="307777"/>
          </a:xfrm>
          <a:prstGeom prst="rect">
            <a:avLst/>
          </a:prstGeom>
          <a:noFill/>
        </p:spPr>
        <p:txBody>
          <a:bodyPr wrap="square" rtlCol="0">
            <a:spAutoFit/>
          </a:bodyPr>
          <a:lstStyle/>
          <a:p>
            <a:r>
              <a:rPr lang="fr-CH" sz="1400">
                <a:solidFill>
                  <a:schemeClr val="bg2">
                    <a:lumMod val="10000"/>
                  </a:schemeClr>
                </a:solidFill>
                <a:latin typeface="Source Sans Pro" panose="020B0503030403020204" pitchFamily="34" charset="0"/>
                <a:cs typeface="Arial" panose="020B0604020202020204" pitchFamily="34" charset="0"/>
              </a:rPr>
              <a:t>Avec le soutien de:</a:t>
            </a:r>
          </a:p>
        </p:txBody>
      </p:sp>
    </p:spTree>
    <p:extLst>
      <p:ext uri="{BB962C8B-B14F-4D97-AF65-F5344CB8AC3E}">
        <p14:creationId xmlns:p14="http://schemas.microsoft.com/office/powerpoint/2010/main" val="649259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6" name="Picture 4" descr="space gray iPhone 6">
            <a:extLst>
              <a:ext uri="{FF2B5EF4-FFF2-40B4-BE49-F238E27FC236}">
                <a16:creationId xmlns:a16="http://schemas.microsoft.com/office/drawing/2014/main" id="{C02B352C-850F-F3AE-90D4-CA8CC2C7AFE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9369" t="9509" r="26116" b="9594"/>
          <a:stretch/>
        </p:blipFill>
        <p:spPr bwMode="auto">
          <a:xfrm>
            <a:off x="13008768" y="-7235"/>
            <a:ext cx="5663953" cy="6865235"/>
          </a:xfrm>
          <a:prstGeom prst="rect">
            <a:avLst/>
          </a:prstGeom>
          <a:noFill/>
          <a:extLst>
            <a:ext uri="{909E8E84-426E-40DD-AFC4-6F175D3DCCD1}">
              <a14:hiddenFill xmlns:a14="http://schemas.microsoft.com/office/drawing/2010/main">
                <a:solidFill>
                  <a:srgbClr val="FFFFFF"/>
                </a:solidFill>
              </a14:hiddenFill>
            </a:ext>
          </a:extLst>
        </p:spPr>
      </p:pic>
      <p:sp>
        <p:nvSpPr>
          <p:cNvPr id="5" name="Text">
            <a:extLst>
              <a:ext uri="{FF2B5EF4-FFF2-40B4-BE49-F238E27FC236}">
                <a16:creationId xmlns:a16="http://schemas.microsoft.com/office/drawing/2014/main" id="{7C4F6ABC-5919-B597-C1CD-5E8B8328CDA5}"/>
              </a:ext>
            </a:extLst>
          </p:cNvPr>
          <p:cNvSpPr/>
          <p:nvPr/>
        </p:nvSpPr>
        <p:spPr bwMode="gray">
          <a:xfrm>
            <a:off x="0" y="0"/>
            <a:ext cx="12192000" cy="6858000"/>
          </a:xfrm>
          <a:prstGeom prst="rect">
            <a:avLst/>
          </a:prstGeom>
          <a:solidFill>
            <a:srgbClr val="15A37B">
              <a:lumMod val="50000"/>
              <a:alpha val="75000"/>
            </a:srgbClr>
          </a:solidFill>
        </p:spPr>
        <p:txBody>
          <a:bodyPr vert="horz" lIns="468000" tIns="0" rIns="540000" bIns="0" rtlCol="0" anchor="ctr">
            <a:noAutofit/>
          </a:bodyPr>
          <a:lstStyle/>
          <a:p>
            <a:pPr algn="r" eaLnBrk="1" fontAlgn="auto" hangingPunct="1">
              <a:lnSpc>
                <a:spcPct val="125000"/>
              </a:lnSpc>
              <a:spcBef>
                <a:spcPts val="1600"/>
              </a:spcBef>
              <a:spcAft>
                <a:spcPts val="0"/>
              </a:spcAft>
            </a:pPr>
            <a:endParaRPr lang="de-CH" sz="3200" b="1" kern="0" dirty="0">
              <a:solidFill>
                <a:srgbClr val="FFFFFF"/>
              </a:solidFill>
              <a:latin typeface="Century Gothic"/>
              <a:sym typeface="Century Gothic"/>
            </a:endParaRPr>
          </a:p>
        </p:txBody>
      </p:sp>
      <p:pic>
        <p:nvPicPr>
          <p:cNvPr id="4" name="Picture 2">
            <a:extLst>
              <a:ext uri="{FF2B5EF4-FFF2-40B4-BE49-F238E27FC236}">
                <a16:creationId xmlns:a16="http://schemas.microsoft.com/office/drawing/2014/main" id="{35DC21A8-CE93-594B-29F9-5C10468A3523}"/>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577408" y="1713018"/>
            <a:ext cx="5549167" cy="3880286"/>
          </a:xfrm>
          <a:prstGeom prst="roundRect">
            <a:avLst>
              <a:gd name="adj" fmla="val 7444"/>
            </a:avLst>
          </a:prstGeom>
          <a:noFill/>
          <a:extLst>
            <a:ext uri="{909E8E84-426E-40DD-AFC4-6F175D3DCCD1}">
              <a14:hiddenFill xmlns:a14="http://schemas.microsoft.com/office/drawing/2010/main">
                <a:solidFill>
                  <a:srgbClr val="FFFFFF"/>
                </a:solidFill>
              </a14:hiddenFill>
            </a:ext>
          </a:extLst>
        </p:spPr>
      </p:pic>
      <p:sp>
        <p:nvSpPr>
          <p:cNvPr id="7" name="Text">
            <a:extLst>
              <a:ext uri="{FF2B5EF4-FFF2-40B4-BE49-F238E27FC236}">
                <a16:creationId xmlns:a16="http://schemas.microsoft.com/office/drawing/2014/main" id="{C0521BAA-6945-F911-4DBD-3C2568AF264F}"/>
              </a:ext>
            </a:extLst>
          </p:cNvPr>
          <p:cNvSpPr/>
          <p:nvPr/>
        </p:nvSpPr>
        <p:spPr bwMode="gray">
          <a:xfrm>
            <a:off x="12648728" y="1988840"/>
            <a:ext cx="4973103" cy="2423146"/>
          </a:xfrm>
          <a:prstGeom prst="rect">
            <a:avLst/>
          </a:prstGeom>
          <a:noFill/>
        </p:spPr>
        <p:txBody>
          <a:bodyPr vert="horz" lIns="468000" tIns="720000" rIns="540000" bIns="540000" rtlCol="0" anchor="ctr">
            <a:noAutofit/>
          </a:bodyPr>
          <a:lstStyle/>
          <a:p>
            <a:pPr marL="0" marR="0" lvl="0" indent="0" defTabSz="914400" eaLnBrk="1" fontAlgn="auto" latinLnBrk="0" hangingPunct="1">
              <a:lnSpc>
                <a:spcPct val="125000"/>
              </a:lnSpc>
              <a:spcBef>
                <a:spcPts val="1600"/>
              </a:spcBef>
              <a:spcAft>
                <a:spcPts val="0"/>
              </a:spcAft>
              <a:buClrTx/>
              <a:buSzTx/>
              <a:buFontTx/>
              <a:buNone/>
              <a:tabLst/>
              <a:defRPr/>
            </a:pPr>
            <a:r>
              <a:rPr lang="fr-CH" sz="6000" b="1">
                <a:solidFill>
                  <a:schemeClr val="bg1"/>
                </a:solidFill>
                <a:latin typeface="Century Gothic" panose="020B0502020202020204" pitchFamily="34" charset="0"/>
                <a:ea typeface="Century Gothic"/>
                <a:cs typeface="Century Gothic"/>
                <a:sym typeface="Century Gothic"/>
              </a:rPr>
              <a:t>&gt;50%</a:t>
            </a:r>
            <a:br>
              <a:rPr lang="fr-CH">
                <a:solidFill>
                  <a:schemeClr val="bg1"/>
                </a:solidFill>
                <a:latin typeface="Century Gothic" panose="020B0502020202020204" pitchFamily="34" charset="0"/>
                <a:ea typeface="Century Gothic"/>
                <a:cs typeface="Century Gothic"/>
                <a:sym typeface="Century Gothic"/>
              </a:rPr>
            </a:br>
            <a:r>
              <a:rPr lang="fr-CH" sz="3200">
                <a:solidFill>
                  <a:schemeClr val="bg1"/>
                </a:solidFill>
                <a:latin typeface="Century Gothic" panose="020B0502020202020204" pitchFamily="34" charset="0"/>
                <a:ea typeface="Century Gothic"/>
                <a:cs typeface="Century Gothic"/>
                <a:sym typeface="Century Gothic"/>
              </a:rPr>
              <a:t>des éléments du tableau périodique sont présents dans les smartphones</a:t>
            </a:r>
          </a:p>
        </p:txBody>
      </p:sp>
      <p:sp>
        <p:nvSpPr>
          <p:cNvPr id="3" name="Titel 1">
            <a:extLst>
              <a:ext uri="{FF2B5EF4-FFF2-40B4-BE49-F238E27FC236}">
                <a16:creationId xmlns:a16="http://schemas.microsoft.com/office/drawing/2014/main" id="{0E55A454-27BF-923A-B677-685408CE7CF0}"/>
              </a:ext>
            </a:extLst>
          </p:cNvPr>
          <p:cNvSpPr txBox="1">
            <a:spLocks/>
          </p:cNvSpPr>
          <p:nvPr/>
        </p:nvSpPr>
        <p:spPr bwMode="auto">
          <a:xfrm>
            <a:off x="-5243422" y="470883"/>
            <a:ext cx="5220617"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a:solidFill>
                  <a:schemeClr val="bg2"/>
                </a:solidFill>
                <a:latin typeface="Century Gothic" panose="020B0502020202020204" pitchFamily="34" charset="0"/>
                <a:ea typeface="Century Gothic"/>
              </a:rPr>
              <a:t>Éléments dans les smartphones </a:t>
            </a:r>
          </a:p>
        </p:txBody>
      </p:sp>
      <p:sp>
        <p:nvSpPr>
          <p:cNvPr id="2" name="Rechteck 8">
            <a:extLst>
              <a:ext uri="{FF2B5EF4-FFF2-40B4-BE49-F238E27FC236}">
                <a16:creationId xmlns:a16="http://schemas.microsoft.com/office/drawing/2014/main" id="{EC627EDA-2A26-296F-1AE0-74A9C1012C9F}"/>
              </a:ext>
            </a:extLst>
          </p:cNvPr>
          <p:cNvSpPr>
            <a:spLocks noChangeArrowheads="1"/>
          </p:cNvSpPr>
          <p:nvPr/>
        </p:nvSpPr>
        <p:spPr bwMode="auto">
          <a:xfrm>
            <a:off x="12326966" y="6673334"/>
            <a:ext cx="5616626" cy="200055"/>
          </a:xfrm>
          <a:prstGeom prst="rect">
            <a:avLst/>
          </a:prstGeom>
          <a:noFill/>
          <a:ln>
            <a:noFill/>
          </a:ln>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fr-CH" sz="700">
                <a:solidFill>
                  <a:schemeClr val="bg1"/>
                </a:solidFill>
                <a:latin typeface="Century Gothic" panose="020B0502020202020204" pitchFamily="34" charset="0"/>
              </a:rPr>
              <a:t>Source: Bookhagen et al. (2020): Ressources métalliques dans les smartphones. Resources Policy, 68, 101750.</a:t>
            </a:r>
          </a:p>
        </p:txBody>
      </p:sp>
      <p:sp>
        <p:nvSpPr>
          <p:cNvPr id="6" name="Rechteck 5">
            <a:extLst>
              <a:ext uri="{FF2B5EF4-FFF2-40B4-BE49-F238E27FC236}">
                <a16:creationId xmlns:a16="http://schemas.microsoft.com/office/drawing/2014/main" id="{03EC80AC-5EC6-780D-1C19-167130750446}"/>
              </a:ext>
            </a:extLst>
          </p:cNvPr>
          <p:cNvSpPr/>
          <p:nvPr/>
        </p:nvSpPr>
        <p:spPr bwMode="auto">
          <a:xfrm>
            <a:off x="0" y="1275563"/>
            <a:ext cx="12195557" cy="5029482"/>
          </a:xfrm>
          <a:prstGeom prst="rect">
            <a:avLst/>
          </a:prstGeom>
          <a:solidFill>
            <a:schemeClr val="bg1">
              <a:lumMod val="95000"/>
              <a:alpha val="79608"/>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a typeface="Arial" charset="0"/>
              <a:cs typeface="Arial" charset="0"/>
            </a:endParaRPr>
          </a:p>
        </p:txBody>
      </p:sp>
      <p:grpSp>
        <p:nvGrpSpPr>
          <p:cNvPr id="28" name="Gruppieren 27">
            <a:extLst>
              <a:ext uri="{FF2B5EF4-FFF2-40B4-BE49-F238E27FC236}">
                <a16:creationId xmlns:a16="http://schemas.microsoft.com/office/drawing/2014/main" id="{281E4E33-9F8A-71EF-4516-C009F5838B70}"/>
              </a:ext>
            </a:extLst>
          </p:cNvPr>
          <p:cNvGrpSpPr/>
          <p:nvPr/>
        </p:nvGrpSpPr>
        <p:grpSpPr>
          <a:xfrm>
            <a:off x="1094523" y="2060848"/>
            <a:ext cx="10006510" cy="3677205"/>
            <a:chOff x="1080940" y="1898711"/>
            <a:chExt cx="10006510" cy="3677205"/>
          </a:xfrm>
        </p:grpSpPr>
        <p:pic>
          <p:nvPicPr>
            <p:cNvPr id="17" name="Picture 2" descr="Mitigating Supply Concerns: A Circular Economy for Rare-Earth Elements -  Market Insights">
              <a:extLst>
                <a:ext uri="{FF2B5EF4-FFF2-40B4-BE49-F238E27FC236}">
                  <a16:creationId xmlns:a16="http://schemas.microsoft.com/office/drawing/2014/main" id="{92D7D3E8-96D8-BA8F-6E26-0F10B9A5A1F3}"/>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19765" b="28210"/>
            <a:stretch/>
          </p:blipFill>
          <p:spPr bwMode="auto">
            <a:xfrm>
              <a:off x="1080940" y="1898714"/>
              <a:ext cx="3041237" cy="1054138"/>
            </a:xfrm>
            <a:prstGeom prst="round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pic>
        <p:pic>
          <p:nvPicPr>
            <p:cNvPr id="18" name="Picture 4" descr="Conflict Minerals: The Sad Truth About Technology">
              <a:extLst>
                <a:ext uri="{FF2B5EF4-FFF2-40B4-BE49-F238E27FC236}">
                  <a16:creationId xmlns:a16="http://schemas.microsoft.com/office/drawing/2014/main" id="{B1CE3416-8637-E82E-68BE-1D8F32C8C0F6}"/>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38351" b="2395"/>
            <a:stretch/>
          </p:blipFill>
          <p:spPr bwMode="auto">
            <a:xfrm>
              <a:off x="4523680" y="1898713"/>
              <a:ext cx="3041237" cy="1054138"/>
            </a:xfrm>
            <a:prstGeom prst="round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pic>
        <p:pic>
          <p:nvPicPr>
            <p:cNvPr id="19" name="Picture 6" descr="Hazardous Substance Restrictions …And Why They Are Restricted - In  Compliance Magazine">
              <a:extLst>
                <a:ext uri="{FF2B5EF4-FFF2-40B4-BE49-F238E27FC236}">
                  <a16:creationId xmlns:a16="http://schemas.microsoft.com/office/drawing/2014/main" id="{2317D98E-7343-EFC4-CEF0-D1B6C24037DA}"/>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43917" r="29775"/>
            <a:stretch/>
          </p:blipFill>
          <p:spPr bwMode="auto">
            <a:xfrm>
              <a:off x="8046213" y="1898711"/>
              <a:ext cx="3041237" cy="1054139"/>
            </a:xfrm>
            <a:prstGeom prst="round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pic>
        <p:sp>
          <p:nvSpPr>
            <p:cNvPr id="20" name="Inhaltsplatzhalter 4">
              <a:extLst>
                <a:ext uri="{FF2B5EF4-FFF2-40B4-BE49-F238E27FC236}">
                  <a16:creationId xmlns:a16="http://schemas.microsoft.com/office/drawing/2014/main" id="{D8E5B4AF-857D-512C-B557-FA75255EAA4C}"/>
                </a:ext>
              </a:extLst>
            </p:cNvPr>
            <p:cNvSpPr txBox="1">
              <a:spLocks/>
            </p:cNvSpPr>
            <p:nvPr/>
          </p:nvSpPr>
          <p:spPr bwMode="auto">
            <a:xfrm>
              <a:off x="1102529" y="2952850"/>
              <a:ext cx="2998058" cy="787541"/>
            </a:xfrm>
            <a:prstGeom prst="round2DiagRect">
              <a:avLst/>
            </a:prstGeom>
            <a:noFill/>
            <a:ln w="9525">
              <a:noFill/>
              <a:miter lim="800000"/>
              <a:headEnd/>
              <a:tailEnd/>
            </a:ln>
            <a:effectLst/>
          </p:spPr>
          <p:txBody>
            <a:bodyPr vert="horz" wrap="square" lIns="0" tIns="0" rIns="0" bIns="0" numCol="1" anchor="ctr" anchorCtr="0" compatLnSpc="1">
              <a:prstTxWarp prst="textNoShape">
                <a:avLst/>
              </a:prstTxWarp>
            </a:bodyPr>
            <a:lstStyle>
              <a:defPPr>
                <a:defRPr lang="de-CH"/>
              </a:defPPr>
              <a:lvl1pPr algn="l" rtl="0" eaLnBrk="1" fontAlgn="base" hangingPunct="1">
                <a:spcBef>
                  <a:spcPct val="0"/>
                </a:spcBef>
                <a:spcAft>
                  <a:spcPct val="0"/>
                </a:spcAft>
                <a:defRPr sz="1000"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sz="17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7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7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7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7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7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7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700" kern="1200">
                  <a:solidFill>
                    <a:schemeClr val="tx1"/>
                  </a:solidFill>
                  <a:latin typeface="Arial" panose="020B0604020202020204" pitchFamily="34" charset="0"/>
                  <a:ea typeface="MS PGothic" panose="020B0600070205080204" pitchFamily="34" charset="-128"/>
                  <a:cs typeface="+mn-cs"/>
                </a:defRPr>
              </a:lvl9pPr>
            </a:lstStyle>
            <a:p>
              <a:pPr algn="ctr"/>
              <a:r>
                <a:rPr lang="fr-CH" sz="2400">
                  <a:solidFill>
                    <a:schemeClr val="bg2"/>
                  </a:solidFill>
                  <a:latin typeface="Century Gothic" panose="020B0502020202020204" pitchFamily="34" charset="0"/>
                </a:rPr>
                <a:t>ÉLÉMENTS CRITIQUES</a:t>
              </a:r>
            </a:p>
          </p:txBody>
        </p:sp>
        <p:sp>
          <p:nvSpPr>
            <p:cNvPr id="21" name="Inhaltsplatzhalter 4">
              <a:extLst>
                <a:ext uri="{FF2B5EF4-FFF2-40B4-BE49-F238E27FC236}">
                  <a16:creationId xmlns:a16="http://schemas.microsoft.com/office/drawing/2014/main" id="{2E464850-F801-FDD2-D51B-26BF7815C642}"/>
                </a:ext>
              </a:extLst>
            </p:cNvPr>
            <p:cNvSpPr txBox="1">
              <a:spLocks/>
            </p:cNvSpPr>
            <p:nvPr/>
          </p:nvSpPr>
          <p:spPr>
            <a:xfrm>
              <a:off x="4545269" y="2952850"/>
              <a:ext cx="2998058" cy="787541"/>
            </a:xfrm>
            <a:prstGeom prst="round2DiagRect">
              <a:avLst/>
            </a:prstGeom>
            <a:noFill/>
            <a:effectLst/>
          </p:spPr>
          <p:txBody>
            <a:bodyPr vert="horz" lIns="0" tIns="0" rIns="0" bIns="0" rtlCol="0" anchor="ctr">
              <a:noAutofit/>
            </a:bodyPr>
            <a:lstStyle>
              <a:lvl1pPr marL="266700" marR="0" indent="-266700"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ＭＳ Ｐゴシック" charset="0"/>
                </a:defRPr>
              </a:lvl1pPr>
              <a:lvl2pPr marL="538163" marR="0" indent="-271463"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2pPr>
              <a:lvl3pPr marL="808038" marR="0" indent="-269875"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3pPr>
              <a:lvl4pPr marL="1074738" marR="0" indent="-266700"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4pPr>
              <a:lvl5pPr marL="1346200" marR="0" indent="-271463"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fr-CH" sz="2197">
                  <a:solidFill>
                    <a:schemeClr val="bg2"/>
                  </a:solidFill>
                  <a:latin typeface="Century Gothic" panose="020B0502020202020204" pitchFamily="34" charset="0"/>
                </a:rPr>
                <a:t>MINÉRAUX SOURCES DE CONFLITS</a:t>
              </a:r>
            </a:p>
          </p:txBody>
        </p:sp>
        <p:sp>
          <p:nvSpPr>
            <p:cNvPr id="22" name="Inhaltsplatzhalter 4">
              <a:extLst>
                <a:ext uri="{FF2B5EF4-FFF2-40B4-BE49-F238E27FC236}">
                  <a16:creationId xmlns:a16="http://schemas.microsoft.com/office/drawing/2014/main" id="{9BC1CCBF-4752-9D67-401D-4065321BE25A}"/>
                </a:ext>
              </a:extLst>
            </p:cNvPr>
            <p:cNvSpPr txBox="1">
              <a:spLocks/>
            </p:cNvSpPr>
            <p:nvPr/>
          </p:nvSpPr>
          <p:spPr>
            <a:xfrm>
              <a:off x="8067802" y="2952850"/>
              <a:ext cx="2998058" cy="787541"/>
            </a:xfrm>
            <a:prstGeom prst="round2DiagRect">
              <a:avLst/>
            </a:prstGeom>
            <a:noFill/>
            <a:effectLst/>
          </p:spPr>
          <p:txBody>
            <a:bodyPr vert="horz" lIns="0" tIns="0" rIns="0" bIns="0" rtlCol="0" anchor="ctr">
              <a:noAutofit/>
            </a:bodyPr>
            <a:lstStyle>
              <a:lvl1pPr marL="266700" marR="0" indent="-266700"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ＭＳ Ｐゴシック" charset="0"/>
                </a:defRPr>
              </a:lvl1pPr>
              <a:lvl2pPr marL="538163" marR="0" indent="-271463"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2pPr>
              <a:lvl3pPr marL="808038" marR="0" indent="-269875"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3pPr>
              <a:lvl4pPr marL="1074738" marR="0" indent="-266700"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4pPr>
              <a:lvl5pPr marL="1346200" marR="0" indent="-271463"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fr-CH" sz="2197">
                  <a:solidFill>
                    <a:schemeClr val="bg2"/>
                  </a:solidFill>
                  <a:latin typeface="Century Gothic" panose="020B0502020202020204" pitchFamily="34" charset="0"/>
                </a:rPr>
                <a:t>SUBSTANCES DANGEREUSES</a:t>
              </a:r>
            </a:p>
          </p:txBody>
        </p:sp>
        <p:sp>
          <p:nvSpPr>
            <p:cNvPr id="23" name="Inhaltsplatzhalter 4">
              <a:extLst>
                <a:ext uri="{FF2B5EF4-FFF2-40B4-BE49-F238E27FC236}">
                  <a16:creationId xmlns:a16="http://schemas.microsoft.com/office/drawing/2014/main" id="{1785942A-696B-32BB-C3AF-EC4D8ACE8E4C}"/>
                </a:ext>
              </a:extLst>
            </p:cNvPr>
            <p:cNvSpPr txBox="1">
              <a:spLocks/>
            </p:cNvSpPr>
            <p:nvPr/>
          </p:nvSpPr>
          <p:spPr>
            <a:xfrm>
              <a:off x="8067802" y="3770440"/>
              <a:ext cx="2998058" cy="1805476"/>
            </a:xfrm>
            <a:prstGeom prst="rect">
              <a:avLst/>
            </a:prstGeom>
          </p:spPr>
          <p:txBody>
            <a:bodyPr vert="horz" lIns="0" tIns="0" rIns="0" bIns="0" rtlCol="0">
              <a:noAutofit/>
            </a:bodyPr>
            <a:lstStyle>
              <a:lvl1pPr marL="266700" marR="0" indent="-266700"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ＭＳ Ｐゴシック" charset="0"/>
                </a:defRPr>
              </a:lvl1pPr>
              <a:lvl2pPr marL="538163" marR="0" indent="-271463"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2pPr>
              <a:lvl3pPr marL="808038" marR="0" indent="-269875"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3pPr>
              <a:lvl4pPr marL="1074738" marR="0" indent="-266700"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4pPr>
              <a:lvl5pPr marL="1346200" marR="0" indent="-271463"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fr-CH" sz="1997">
                  <a:solidFill>
                    <a:schemeClr val="bg2"/>
                  </a:solidFill>
                  <a:latin typeface="Century Gothic" panose="020B0502020202020204" pitchFamily="34" charset="0"/>
                </a:rPr>
                <a:t>Conséquences:</a:t>
              </a:r>
              <a:br>
                <a:rPr lang="fr-CH" sz="1997">
                  <a:solidFill>
                    <a:schemeClr val="bg2"/>
                  </a:solidFill>
                  <a:latin typeface="Century Gothic" panose="020B0502020202020204" pitchFamily="34" charset="0"/>
                </a:rPr>
              </a:br>
              <a:r>
                <a:rPr lang="fr-CH" sz="1997">
                  <a:solidFill>
                    <a:schemeClr val="bg2"/>
                  </a:solidFill>
                  <a:latin typeface="Century Gothic" panose="020B0502020202020204" pitchFamily="34" charset="0"/>
                </a:rPr>
                <a:t>problèmes environnementaux et sanitaires.</a:t>
              </a:r>
            </a:p>
          </p:txBody>
        </p:sp>
        <p:sp>
          <p:nvSpPr>
            <p:cNvPr id="24" name="Inhaltsplatzhalter 4">
              <a:extLst>
                <a:ext uri="{FF2B5EF4-FFF2-40B4-BE49-F238E27FC236}">
                  <a16:creationId xmlns:a16="http://schemas.microsoft.com/office/drawing/2014/main" id="{1E96D2BE-A614-FF2B-953E-8A94D0CA8ACF}"/>
                </a:ext>
              </a:extLst>
            </p:cNvPr>
            <p:cNvSpPr txBox="1">
              <a:spLocks/>
            </p:cNvSpPr>
            <p:nvPr/>
          </p:nvSpPr>
          <p:spPr>
            <a:xfrm>
              <a:off x="4545269" y="3770440"/>
              <a:ext cx="2998058" cy="1805476"/>
            </a:xfrm>
            <a:prstGeom prst="rect">
              <a:avLst/>
            </a:prstGeom>
          </p:spPr>
          <p:txBody>
            <a:bodyPr vert="horz" lIns="0" tIns="0" rIns="0" bIns="0" rtlCol="0">
              <a:noAutofit/>
            </a:bodyPr>
            <a:lstStyle>
              <a:lvl1pPr marL="266700" marR="0" indent="-266700"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ＭＳ Ｐゴシック" charset="0"/>
                </a:defRPr>
              </a:lvl1pPr>
              <a:lvl2pPr marL="538163" marR="0" indent="-271463"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2pPr>
              <a:lvl3pPr marL="808038" marR="0" indent="-269875"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3pPr>
              <a:lvl4pPr marL="1074738" marR="0" indent="-266700"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4pPr>
              <a:lvl5pPr marL="1346200" marR="0" indent="-271463"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fr-CH" sz="1997">
                  <a:solidFill>
                    <a:schemeClr val="bg2"/>
                  </a:solidFill>
                  <a:latin typeface="Century Gothic" panose="020B0502020202020204" pitchFamily="34" charset="0"/>
                </a:rPr>
                <a:t>L’extraction et le commerce violent les droits humains et soutiennent la corruption ou le blanchiment d’argent.</a:t>
              </a:r>
            </a:p>
          </p:txBody>
        </p:sp>
        <p:sp>
          <p:nvSpPr>
            <p:cNvPr id="25" name="Inhaltsplatzhalter 4">
              <a:extLst>
                <a:ext uri="{FF2B5EF4-FFF2-40B4-BE49-F238E27FC236}">
                  <a16:creationId xmlns:a16="http://schemas.microsoft.com/office/drawing/2014/main" id="{7E8DE43B-7003-F4B4-0556-2D41710D936B}"/>
                </a:ext>
              </a:extLst>
            </p:cNvPr>
            <p:cNvSpPr txBox="1">
              <a:spLocks/>
            </p:cNvSpPr>
            <p:nvPr/>
          </p:nvSpPr>
          <p:spPr>
            <a:xfrm>
              <a:off x="1102529" y="3770440"/>
              <a:ext cx="2998058" cy="1805476"/>
            </a:xfrm>
            <a:prstGeom prst="rect">
              <a:avLst/>
            </a:prstGeom>
          </p:spPr>
          <p:txBody>
            <a:bodyPr vert="horz" lIns="0" tIns="0" rIns="0" bIns="0" rtlCol="0">
              <a:noAutofit/>
            </a:bodyPr>
            <a:lstStyle>
              <a:lvl1pPr marL="266700" marR="0" indent="-266700"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ＭＳ Ｐゴシック" charset="0"/>
                </a:defRPr>
              </a:lvl1pPr>
              <a:lvl2pPr marL="538163" marR="0" indent="-271463"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2pPr>
              <a:lvl3pPr marL="808038" marR="0" indent="-269875"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3pPr>
              <a:lvl4pPr marL="1074738" marR="0" indent="-266700"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4pPr>
              <a:lvl5pPr marL="1346200" marR="0" indent="-271463"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fr-CH" sz="1997">
                  <a:solidFill>
                    <a:schemeClr val="bg2"/>
                  </a:solidFill>
                  <a:latin typeface="Century Gothic" panose="020B0502020202020204" pitchFamily="34" charset="0"/>
                </a:rPr>
                <a:t>Risques d’approvisionnement élevés et répercussions économiques en cas d’interruptions de fourniture.</a:t>
              </a:r>
            </a:p>
          </p:txBody>
        </p:sp>
      </p:grpSp>
      <p:sp>
        <p:nvSpPr>
          <p:cNvPr id="27" name="Titel 1">
            <a:extLst>
              <a:ext uri="{FF2B5EF4-FFF2-40B4-BE49-F238E27FC236}">
                <a16:creationId xmlns:a16="http://schemas.microsoft.com/office/drawing/2014/main" id="{6D171A46-E127-FB35-0FDA-10E7079C346E}"/>
              </a:ext>
            </a:extLst>
          </p:cNvPr>
          <p:cNvSpPr txBox="1">
            <a:spLocks/>
          </p:cNvSpPr>
          <p:nvPr/>
        </p:nvSpPr>
        <p:spPr bwMode="auto">
          <a:xfrm>
            <a:off x="407368" y="470883"/>
            <a:ext cx="11131123"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defTabSz="57600" eaLnBrk="1" hangingPunct="1">
              <a:buClr>
                <a:schemeClr val="accent1"/>
              </a:buClr>
              <a:defRPr/>
            </a:pPr>
            <a:r>
              <a:rPr lang="fr-CH">
                <a:solidFill>
                  <a:schemeClr val="bg1"/>
                </a:solidFill>
                <a:latin typeface="Century Gothic" panose="020B0502020202020204" pitchFamily="34" charset="0"/>
                <a:ea typeface="Century Gothic"/>
              </a:rPr>
              <a:t>Beaucoup sont considérés comme problématiques.</a:t>
            </a:r>
          </a:p>
        </p:txBody>
      </p:sp>
      <p:sp>
        <p:nvSpPr>
          <p:cNvPr id="43" name="Text">
            <a:extLst>
              <a:ext uri="{FF2B5EF4-FFF2-40B4-BE49-F238E27FC236}">
                <a16:creationId xmlns:a16="http://schemas.microsoft.com/office/drawing/2014/main" id="{0EEE6C8D-C787-84E1-CDE1-5456410EA32D}"/>
              </a:ext>
            </a:extLst>
          </p:cNvPr>
          <p:cNvSpPr/>
          <p:nvPr/>
        </p:nvSpPr>
        <p:spPr bwMode="gray">
          <a:xfrm>
            <a:off x="0" y="-7699082"/>
            <a:ext cx="12192000" cy="6858000"/>
          </a:xfrm>
          <a:prstGeom prst="rect">
            <a:avLst/>
          </a:prstGeom>
          <a:solidFill>
            <a:srgbClr val="0B523E">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44" name="Rechteck 8">
            <a:extLst>
              <a:ext uri="{FF2B5EF4-FFF2-40B4-BE49-F238E27FC236}">
                <a16:creationId xmlns:a16="http://schemas.microsoft.com/office/drawing/2014/main" id="{AE819358-5857-9575-7BC2-C0E38B8E2AA0}"/>
              </a:ext>
            </a:extLst>
          </p:cNvPr>
          <p:cNvSpPr>
            <a:spLocks noChangeArrowheads="1"/>
          </p:cNvSpPr>
          <p:nvPr/>
        </p:nvSpPr>
        <p:spPr bwMode="auto">
          <a:xfrm>
            <a:off x="0" y="-1025748"/>
            <a:ext cx="12144672" cy="184666"/>
          </a:xfrm>
          <a:prstGeom prst="rect">
            <a:avLst/>
          </a:prstGeom>
          <a:noFill/>
          <a:ln>
            <a:noFill/>
          </a:ln>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fr-CH" sz="600">
                <a:solidFill>
                  <a:schemeClr val="bg1"/>
                </a:solidFill>
                <a:latin typeface="Century Gothic" panose="020B0502020202020204" pitchFamily="34" charset="0"/>
              </a:rPr>
              <a:t>Source: Hilty &amp; Bieser (2017): Opportunities and Risks of Digitalization for Climate Protection in Switzerland. Zurich: Université de Zurich. Swisscom, WWF Switzerland.</a:t>
            </a:r>
          </a:p>
        </p:txBody>
      </p:sp>
      <p:pic>
        <p:nvPicPr>
          <p:cNvPr id="45" name="Grafik 44">
            <a:extLst>
              <a:ext uri="{FF2B5EF4-FFF2-40B4-BE49-F238E27FC236}">
                <a16:creationId xmlns:a16="http://schemas.microsoft.com/office/drawing/2014/main" id="{F61113F1-55B4-CBAA-A976-1FFBD6C84DEB}"/>
              </a:ext>
            </a:extLst>
          </p:cNvPr>
          <p:cNvPicPr>
            <a:picLocks noChangeAspect="1"/>
          </p:cNvPicPr>
          <p:nvPr/>
        </p:nvPicPr>
        <p:blipFill rotWithShape="1">
          <a:blip r:embed="rId8"/>
          <a:srcRect l="19778" r="36145"/>
          <a:stretch/>
        </p:blipFill>
        <p:spPr>
          <a:xfrm>
            <a:off x="2023848" y="-5688099"/>
            <a:ext cx="1911493" cy="3168352"/>
          </a:xfrm>
          <a:prstGeom prst="roundRect">
            <a:avLst/>
          </a:prstGeom>
          <a:effectLst>
            <a:outerShdw blurRad="50800" dist="38100" dir="2700000" algn="tl" rotWithShape="0">
              <a:prstClr val="black">
                <a:alpha val="40000"/>
              </a:prstClr>
            </a:outerShdw>
          </a:effectLst>
        </p:spPr>
      </p:pic>
      <p:sp>
        <p:nvSpPr>
          <p:cNvPr id="46" name="Abgerundetes Rechteck 45">
            <a:extLst>
              <a:ext uri="{FF2B5EF4-FFF2-40B4-BE49-F238E27FC236}">
                <a16:creationId xmlns:a16="http://schemas.microsoft.com/office/drawing/2014/main" id="{3B78173E-A4D8-061C-0AE5-1E9E646CCDA6}"/>
              </a:ext>
            </a:extLst>
          </p:cNvPr>
          <p:cNvSpPr/>
          <p:nvPr/>
        </p:nvSpPr>
        <p:spPr bwMode="auto">
          <a:xfrm>
            <a:off x="2023848" y="-319975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pic>
        <p:nvPicPr>
          <p:cNvPr id="47" name="Picture 4" descr="electronic wire lot">
            <a:extLst>
              <a:ext uri="{FF2B5EF4-FFF2-40B4-BE49-F238E27FC236}">
                <a16:creationId xmlns:a16="http://schemas.microsoft.com/office/drawing/2014/main" id="{988B2CDA-93BA-7331-39A9-09FDD233A08C}"/>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b="6763"/>
          <a:stretch/>
        </p:blipFill>
        <p:spPr bwMode="auto">
          <a:xfrm>
            <a:off x="5073824" y="-5688099"/>
            <a:ext cx="1911492" cy="3168352"/>
          </a:xfrm>
          <a:prstGeom prst="round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48" name="Abgerundetes Rechteck 47">
            <a:extLst>
              <a:ext uri="{FF2B5EF4-FFF2-40B4-BE49-F238E27FC236}">
                <a16:creationId xmlns:a16="http://schemas.microsoft.com/office/drawing/2014/main" id="{37E9ADED-A525-7827-569E-DF924B47C1D8}"/>
              </a:ext>
            </a:extLst>
          </p:cNvPr>
          <p:cNvSpPr/>
          <p:nvPr/>
        </p:nvSpPr>
        <p:spPr bwMode="auto">
          <a:xfrm>
            <a:off x="5073824" y="-319975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pic>
        <p:nvPicPr>
          <p:cNvPr id="49" name="Picture 6" descr="black and gray computer keyboard on brown wooden table">
            <a:extLst>
              <a:ext uri="{FF2B5EF4-FFF2-40B4-BE49-F238E27FC236}">
                <a16:creationId xmlns:a16="http://schemas.microsoft.com/office/drawing/2014/main" id="{27799C72-F82F-2D09-8CBC-962D9F22A435}"/>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r="19584"/>
          <a:stretch/>
        </p:blipFill>
        <p:spPr bwMode="auto">
          <a:xfrm>
            <a:off x="8123800" y="-5688099"/>
            <a:ext cx="1911493" cy="3168352"/>
          </a:xfrm>
          <a:prstGeom prst="round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0" name="Abgerundetes Rechteck 49">
            <a:extLst>
              <a:ext uri="{FF2B5EF4-FFF2-40B4-BE49-F238E27FC236}">
                <a16:creationId xmlns:a16="http://schemas.microsoft.com/office/drawing/2014/main" id="{999307FB-F408-8D04-2506-2F087201D806}"/>
              </a:ext>
            </a:extLst>
          </p:cNvPr>
          <p:cNvSpPr/>
          <p:nvPr/>
        </p:nvSpPr>
        <p:spPr bwMode="auto">
          <a:xfrm>
            <a:off x="8123800" y="-319975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52" name="Textfeld 51">
            <a:extLst>
              <a:ext uri="{FF2B5EF4-FFF2-40B4-BE49-F238E27FC236}">
                <a16:creationId xmlns:a16="http://schemas.microsoft.com/office/drawing/2014/main" id="{D1DF5A29-8046-A9C9-5A23-6522E2909387}"/>
              </a:ext>
            </a:extLst>
          </p:cNvPr>
          <p:cNvSpPr txBox="1"/>
          <p:nvPr/>
        </p:nvSpPr>
        <p:spPr>
          <a:xfrm>
            <a:off x="2226824" y="-3059806"/>
            <a:ext cx="1505540" cy="400110"/>
          </a:xfrm>
          <a:prstGeom prst="rect">
            <a:avLst/>
          </a:prstGeom>
          <a:noFill/>
          <a:ln>
            <a:noFill/>
          </a:ln>
        </p:spPr>
        <p:txBody>
          <a:bodyPr wrap="none" rtlCol="0">
            <a:spAutoFit/>
          </a:bodyPr>
          <a:lstStyle/>
          <a:p>
            <a:r>
              <a:rPr lang="fr-CH" sz="2000">
                <a:solidFill>
                  <a:schemeClr val="bg2"/>
                </a:solidFill>
                <a:latin typeface="Century Gothic" panose="020B0502020202020204" pitchFamily="34" charset="0"/>
              </a:rPr>
              <a:t>Production</a:t>
            </a:r>
          </a:p>
        </p:txBody>
      </p:sp>
      <p:sp>
        <p:nvSpPr>
          <p:cNvPr id="53" name="Textfeld 52">
            <a:extLst>
              <a:ext uri="{FF2B5EF4-FFF2-40B4-BE49-F238E27FC236}">
                <a16:creationId xmlns:a16="http://schemas.microsoft.com/office/drawing/2014/main" id="{513564F5-8CB1-B425-8991-B374BA16150E}"/>
              </a:ext>
            </a:extLst>
          </p:cNvPr>
          <p:cNvSpPr txBox="1"/>
          <p:nvPr/>
        </p:nvSpPr>
        <p:spPr>
          <a:xfrm>
            <a:off x="5502022" y="-3059806"/>
            <a:ext cx="1055097" cy="400110"/>
          </a:xfrm>
          <a:prstGeom prst="rect">
            <a:avLst/>
          </a:prstGeom>
          <a:noFill/>
          <a:ln>
            <a:noFill/>
          </a:ln>
        </p:spPr>
        <p:txBody>
          <a:bodyPr wrap="none" rtlCol="0">
            <a:spAutoFit/>
          </a:bodyPr>
          <a:lstStyle/>
          <a:p>
            <a:r>
              <a:rPr lang="fr-CH" sz="2000">
                <a:solidFill>
                  <a:schemeClr val="bg2"/>
                </a:solidFill>
                <a:latin typeface="Century Gothic" panose="020B0502020202020204" pitchFamily="34" charset="0"/>
              </a:rPr>
              <a:t>Exploitation</a:t>
            </a:r>
          </a:p>
        </p:txBody>
      </p:sp>
      <p:sp>
        <p:nvSpPr>
          <p:cNvPr id="54" name="Textfeld 53">
            <a:extLst>
              <a:ext uri="{FF2B5EF4-FFF2-40B4-BE49-F238E27FC236}">
                <a16:creationId xmlns:a16="http://schemas.microsoft.com/office/drawing/2014/main" id="{136CA143-7E12-E24D-75B6-CE6A7323515D}"/>
              </a:ext>
            </a:extLst>
          </p:cNvPr>
          <p:cNvSpPr txBox="1"/>
          <p:nvPr/>
        </p:nvSpPr>
        <p:spPr>
          <a:xfrm>
            <a:off x="8294716" y="-3059806"/>
            <a:ext cx="1569660" cy="400110"/>
          </a:xfrm>
          <a:prstGeom prst="rect">
            <a:avLst/>
          </a:prstGeom>
          <a:noFill/>
          <a:ln>
            <a:noFill/>
          </a:ln>
        </p:spPr>
        <p:txBody>
          <a:bodyPr wrap="none" rtlCol="0">
            <a:spAutoFit/>
          </a:bodyPr>
          <a:lstStyle/>
          <a:p>
            <a:r>
              <a:rPr lang="fr-CH" sz="2000">
                <a:solidFill>
                  <a:schemeClr val="bg2"/>
                </a:solidFill>
                <a:latin typeface="Century Gothic" panose="020B0502020202020204" pitchFamily="34" charset="0"/>
              </a:rPr>
              <a:t>Élimination</a:t>
            </a:r>
          </a:p>
        </p:txBody>
      </p:sp>
      <p:sp>
        <p:nvSpPr>
          <p:cNvPr id="55" name="Pfeil nach rechts 54">
            <a:extLst>
              <a:ext uri="{FF2B5EF4-FFF2-40B4-BE49-F238E27FC236}">
                <a16:creationId xmlns:a16="http://schemas.microsoft.com/office/drawing/2014/main" id="{720261CC-9496-D455-D74C-231C48B32839}"/>
              </a:ext>
            </a:extLst>
          </p:cNvPr>
          <p:cNvSpPr/>
          <p:nvPr/>
        </p:nvSpPr>
        <p:spPr bwMode="auto">
          <a:xfrm>
            <a:off x="4221694" y="-4301945"/>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rgbClr val="FFFFFF">
              <a:alpha val="79608"/>
            </a:srgb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56" name="Pfeil nach rechts 55">
            <a:extLst>
              <a:ext uri="{FF2B5EF4-FFF2-40B4-BE49-F238E27FC236}">
                <a16:creationId xmlns:a16="http://schemas.microsoft.com/office/drawing/2014/main" id="{4BCC1618-78C4-8706-3902-03D550046D64}"/>
              </a:ext>
            </a:extLst>
          </p:cNvPr>
          <p:cNvSpPr/>
          <p:nvPr/>
        </p:nvSpPr>
        <p:spPr bwMode="auto">
          <a:xfrm>
            <a:off x="7310856" y="-4301945"/>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rgbClr val="FFFFFF">
              <a:alpha val="79608"/>
            </a:srgb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23553" name="Freihandform 23552">
            <a:extLst>
              <a:ext uri="{FF2B5EF4-FFF2-40B4-BE49-F238E27FC236}">
                <a16:creationId xmlns:a16="http://schemas.microsoft.com/office/drawing/2014/main" id="{5062FF65-4971-5866-B819-F1F6F4DE8254}"/>
              </a:ext>
            </a:extLst>
          </p:cNvPr>
          <p:cNvSpPr/>
          <p:nvPr/>
        </p:nvSpPr>
        <p:spPr bwMode="auto">
          <a:xfrm>
            <a:off x="-7341144" y="-11112366"/>
            <a:ext cx="29304000" cy="10513168"/>
          </a:xfrm>
          <a:custGeom>
            <a:avLst/>
            <a:gdLst>
              <a:gd name="connsiteX0" fmla="*/ 9712352 w 29379264"/>
              <a:gd name="connsiteY0" fmla="*/ 5424584 h 10513168"/>
              <a:gd name="connsiteX1" fmla="*/ 9393765 w 29379264"/>
              <a:gd name="connsiteY1" fmla="*/ 5743172 h 10513168"/>
              <a:gd name="connsiteX2" fmla="*/ 9393765 w 29379264"/>
              <a:gd name="connsiteY2" fmla="*/ 8274347 h 10513168"/>
              <a:gd name="connsiteX3" fmla="*/ 9712352 w 29379264"/>
              <a:gd name="connsiteY3" fmla="*/ 8592935 h 10513168"/>
              <a:gd name="connsiteX4" fmla="*/ 10986669 w 29379264"/>
              <a:gd name="connsiteY4" fmla="*/ 8592935 h 10513168"/>
              <a:gd name="connsiteX5" fmla="*/ 11305256 w 29379264"/>
              <a:gd name="connsiteY5" fmla="*/ 8274347 h 10513168"/>
              <a:gd name="connsiteX6" fmla="*/ 11305256 w 29379264"/>
              <a:gd name="connsiteY6" fmla="*/ 5743172 h 10513168"/>
              <a:gd name="connsiteX7" fmla="*/ 10986669 w 29379264"/>
              <a:gd name="connsiteY7" fmla="*/ 5424584 h 10513168"/>
              <a:gd name="connsiteX8" fmla="*/ 0 w 29379264"/>
              <a:gd name="connsiteY8" fmla="*/ 0 h 10513168"/>
              <a:gd name="connsiteX9" fmla="*/ 29379264 w 29379264"/>
              <a:gd name="connsiteY9" fmla="*/ 0 h 10513168"/>
              <a:gd name="connsiteX10" fmla="*/ 29379264 w 29379264"/>
              <a:gd name="connsiteY10" fmla="*/ 10513168 h 10513168"/>
              <a:gd name="connsiteX11" fmla="*/ 0 w 29379264"/>
              <a:gd name="connsiteY11" fmla="*/ 10513168 h 10513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379264" h="10513168">
                <a:moveTo>
                  <a:pt x="9712352" y="5424584"/>
                </a:moveTo>
                <a:cubicBezTo>
                  <a:pt x="9536402" y="5424584"/>
                  <a:pt x="9393765" y="5567221"/>
                  <a:pt x="9393765" y="5743172"/>
                </a:cubicBezTo>
                <a:lnTo>
                  <a:pt x="9393765" y="8274347"/>
                </a:lnTo>
                <a:cubicBezTo>
                  <a:pt x="9393765" y="8450298"/>
                  <a:pt x="9536402" y="8592935"/>
                  <a:pt x="9712352" y="8592935"/>
                </a:cubicBezTo>
                <a:lnTo>
                  <a:pt x="10986669" y="8592935"/>
                </a:lnTo>
                <a:cubicBezTo>
                  <a:pt x="11162619" y="8592935"/>
                  <a:pt x="11305256" y="8450298"/>
                  <a:pt x="11305256" y="8274347"/>
                </a:cubicBezTo>
                <a:lnTo>
                  <a:pt x="11305256" y="5743172"/>
                </a:lnTo>
                <a:cubicBezTo>
                  <a:pt x="11305256" y="5567221"/>
                  <a:pt x="11162619" y="5424584"/>
                  <a:pt x="10986669" y="5424584"/>
                </a:cubicBezTo>
                <a:close/>
                <a:moveTo>
                  <a:pt x="0" y="0"/>
                </a:moveTo>
                <a:lnTo>
                  <a:pt x="29379264" y="0"/>
                </a:lnTo>
                <a:lnTo>
                  <a:pt x="29379264" y="10513168"/>
                </a:lnTo>
                <a:lnTo>
                  <a:pt x="0" y="10513168"/>
                </a:lnTo>
                <a:close/>
              </a:path>
            </a:pathLst>
          </a:custGeom>
          <a:solidFill>
            <a:srgbClr val="15A37B">
              <a:lumMod val="50000"/>
              <a:alpha val="75000"/>
            </a:srgbClr>
          </a:solidFill>
        </p:spPr>
        <p:txBody>
          <a:bodyPr vert="horz" lIns="468000" tIns="0" rIns="540000" bIns="0" rtlCol="0" anchor="ctr">
            <a:noAutofit/>
          </a:bodyPr>
          <a:lstStyle/>
          <a:p>
            <a:pPr algn="r" eaLnBrk="1" fontAlgn="auto" hangingPunct="1">
              <a:lnSpc>
                <a:spcPct val="125000"/>
              </a:lnSpc>
              <a:spcBef>
                <a:spcPts val="1600"/>
              </a:spcBef>
              <a:spcAft>
                <a:spcPts val="0"/>
              </a:spcAft>
            </a:pPr>
            <a:endParaRPr lang="de-CH" sz="3200" b="1" kern="0">
              <a:solidFill>
                <a:srgbClr val="FFFFFF"/>
              </a:solidFill>
              <a:latin typeface="Century Gothic"/>
            </a:endParaRPr>
          </a:p>
        </p:txBody>
      </p:sp>
    </p:spTree>
    <p:extLst>
      <p:ext uri="{BB962C8B-B14F-4D97-AF65-F5344CB8AC3E}">
        <p14:creationId xmlns:p14="http://schemas.microsoft.com/office/powerpoint/2010/main" val="129568555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a:extLst>
              <a:ext uri="{FF2B5EF4-FFF2-40B4-BE49-F238E27FC236}">
                <a16:creationId xmlns:a16="http://schemas.microsoft.com/office/drawing/2014/main" id="{0B981505-68A6-8A23-B06D-A4C0296CA8C7}"/>
              </a:ext>
            </a:extLst>
          </p:cNvPr>
          <p:cNvSpPr/>
          <p:nvPr/>
        </p:nvSpPr>
        <p:spPr bwMode="gray">
          <a:xfrm>
            <a:off x="0" y="0"/>
            <a:ext cx="12192000" cy="6858000"/>
          </a:xfrm>
          <a:prstGeom prst="rect">
            <a:avLst/>
          </a:prstGeom>
          <a:solidFill>
            <a:srgbClr val="0B523E">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pic>
        <p:nvPicPr>
          <p:cNvPr id="17" name="Grafik 16">
            <a:extLst>
              <a:ext uri="{FF2B5EF4-FFF2-40B4-BE49-F238E27FC236}">
                <a16:creationId xmlns:a16="http://schemas.microsoft.com/office/drawing/2014/main" id="{DCED59CD-4912-0F09-C443-6984E9821B7E}"/>
              </a:ext>
            </a:extLst>
          </p:cNvPr>
          <p:cNvPicPr>
            <a:picLocks noChangeAspect="1"/>
          </p:cNvPicPr>
          <p:nvPr/>
        </p:nvPicPr>
        <p:blipFill rotWithShape="1">
          <a:blip r:embed="rId3"/>
          <a:srcRect l="19778" r="36145"/>
          <a:stretch/>
        </p:blipFill>
        <p:spPr>
          <a:xfrm>
            <a:off x="2023848" y="2010983"/>
            <a:ext cx="1911493" cy="3168352"/>
          </a:xfrm>
          <a:prstGeom prst="roundRect">
            <a:avLst/>
          </a:prstGeom>
          <a:effectLst>
            <a:outerShdw blurRad="50800" dist="38100" dir="2700000" algn="tl" rotWithShape="0">
              <a:prstClr val="black">
                <a:alpha val="40000"/>
              </a:prstClr>
            </a:outerShdw>
          </a:effectLst>
        </p:spPr>
      </p:pic>
      <p:sp>
        <p:nvSpPr>
          <p:cNvPr id="22" name="Abgerundetes Rechteck 21">
            <a:extLst>
              <a:ext uri="{FF2B5EF4-FFF2-40B4-BE49-F238E27FC236}">
                <a16:creationId xmlns:a16="http://schemas.microsoft.com/office/drawing/2014/main" id="{33F8FC9D-CF36-1763-FD1E-AB0926C9F740}"/>
              </a:ext>
            </a:extLst>
          </p:cNvPr>
          <p:cNvSpPr/>
          <p:nvPr/>
        </p:nvSpPr>
        <p:spPr bwMode="auto">
          <a:xfrm>
            <a:off x="2023848"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pic>
        <p:nvPicPr>
          <p:cNvPr id="25" name="Picture 4" descr="electronic wire lot">
            <a:extLst>
              <a:ext uri="{FF2B5EF4-FFF2-40B4-BE49-F238E27FC236}">
                <a16:creationId xmlns:a16="http://schemas.microsoft.com/office/drawing/2014/main" id="{5FEEF7F7-D10E-5C29-A2F0-761168AAB32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6763"/>
          <a:stretch/>
        </p:blipFill>
        <p:spPr bwMode="auto">
          <a:xfrm>
            <a:off x="5073824" y="2010983"/>
            <a:ext cx="1911492" cy="3168352"/>
          </a:xfrm>
          <a:prstGeom prst="round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6" name="Abgerundetes Rechteck 25">
            <a:extLst>
              <a:ext uri="{FF2B5EF4-FFF2-40B4-BE49-F238E27FC236}">
                <a16:creationId xmlns:a16="http://schemas.microsoft.com/office/drawing/2014/main" id="{5689ECE7-7439-E508-421F-312DE83EAD52}"/>
              </a:ext>
            </a:extLst>
          </p:cNvPr>
          <p:cNvSpPr/>
          <p:nvPr/>
        </p:nvSpPr>
        <p:spPr bwMode="auto">
          <a:xfrm>
            <a:off x="5073824"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pic>
        <p:nvPicPr>
          <p:cNvPr id="29" name="Picture 6" descr="black and gray computer keyboard on brown wooden table">
            <a:extLst>
              <a:ext uri="{FF2B5EF4-FFF2-40B4-BE49-F238E27FC236}">
                <a16:creationId xmlns:a16="http://schemas.microsoft.com/office/drawing/2014/main" id="{C6E48D80-226D-8D21-B762-4598E5AF1F7C}"/>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19584"/>
          <a:stretch/>
        </p:blipFill>
        <p:spPr bwMode="auto">
          <a:xfrm>
            <a:off x="8123800" y="2010983"/>
            <a:ext cx="1911493" cy="3168352"/>
          </a:xfrm>
          <a:prstGeom prst="round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0" name="Abgerundetes Rechteck 29">
            <a:extLst>
              <a:ext uri="{FF2B5EF4-FFF2-40B4-BE49-F238E27FC236}">
                <a16:creationId xmlns:a16="http://schemas.microsoft.com/office/drawing/2014/main" id="{06C1AD2F-5BEB-FD76-055E-9054E055E2D8}"/>
              </a:ext>
            </a:extLst>
          </p:cNvPr>
          <p:cNvSpPr/>
          <p:nvPr/>
        </p:nvSpPr>
        <p:spPr bwMode="auto">
          <a:xfrm>
            <a:off x="8123800"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23" name="Textfeld 22">
            <a:extLst>
              <a:ext uri="{FF2B5EF4-FFF2-40B4-BE49-F238E27FC236}">
                <a16:creationId xmlns:a16="http://schemas.microsoft.com/office/drawing/2014/main" id="{FC5591C6-48FC-EFE4-3E47-EFC978C06AE0}"/>
              </a:ext>
            </a:extLst>
          </p:cNvPr>
          <p:cNvSpPr txBox="1"/>
          <p:nvPr/>
        </p:nvSpPr>
        <p:spPr>
          <a:xfrm>
            <a:off x="2226824" y="4639276"/>
            <a:ext cx="1505540" cy="400110"/>
          </a:xfrm>
          <a:prstGeom prst="rect">
            <a:avLst/>
          </a:prstGeom>
          <a:noFill/>
          <a:ln>
            <a:noFill/>
          </a:ln>
        </p:spPr>
        <p:txBody>
          <a:bodyPr wrap="none" rtlCol="0">
            <a:spAutoFit/>
          </a:bodyPr>
          <a:lstStyle/>
          <a:p>
            <a:r>
              <a:rPr lang="fr-CH" sz="2000">
                <a:solidFill>
                  <a:schemeClr val="bg2"/>
                </a:solidFill>
                <a:latin typeface="Century Gothic" panose="020B0502020202020204" pitchFamily="34" charset="0"/>
              </a:rPr>
              <a:t>Production</a:t>
            </a:r>
          </a:p>
        </p:txBody>
      </p:sp>
      <p:sp>
        <p:nvSpPr>
          <p:cNvPr id="27" name="Textfeld 26">
            <a:extLst>
              <a:ext uri="{FF2B5EF4-FFF2-40B4-BE49-F238E27FC236}">
                <a16:creationId xmlns:a16="http://schemas.microsoft.com/office/drawing/2014/main" id="{676E47AC-1410-E4C3-B121-B2A3E8A9274C}"/>
              </a:ext>
            </a:extLst>
          </p:cNvPr>
          <p:cNvSpPr txBox="1"/>
          <p:nvPr/>
        </p:nvSpPr>
        <p:spPr>
          <a:xfrm>
            <a:off x="5221497" y="4639276"/>
            <a:ext cx="1616148" cy="400110"/>
          </a:xfrm>
          <a:prstGeom prst="rect">
            <a:avLst/>
          </a:prstGeom>
          <a:noFill/>
          <a:ln>
            <a:noFill/>
          </a:ln>
        </p:spPr>
        <p:txBody>
          <a:bodyPr wrap="none" rtlCol="0">
            <a:spAutoFit/>
          </a:bodyPr>
          <a:lstStyle/>
          <a:p>
            <a:pPr algn="ctr"/>
            <a:r>
              <a:rPr lang="fr-CH" sz="2000" dirty="0">
                <a:solidFill>
                  <a:schemeClr val="bg2"/>
                </a:solidFill>
                <a:latin typeface="Century Gothic" panose="020B0502020202020204" pitchFamily="34" charset="0"/>
              </a:rPr>
              <a:t>Exploitation</a:t>
            </a:r>
          </a:p>
        </p:txBody>
      </p:sp>
      <p:sp>
        <p:nvSpPr>
          <p:cNvPr id="31" name="Textfeld 30">
            <a:extLst>
              <a:ext uri="{FF2B5EF4-FFF2-40B4-BE49-F238E27FC236}">
                <a16:creationId xmlns:a16="http://schemas.microsoft.com/office/drawing/2014/main" id="{22C36653-8AB3-E94E-E6B9-41F4E6EC285F}"/>
              </a:ext>
            </a:extLst>
          </p:cNvPr>
          <p:cNvSpPr txBox="1"/>
          <p:nvPr/>
        </p:nvSpPr>
        <p:spPr>
          <a:xfrm>
            <a:off x="8294716" y="4639276"/>
            <a:ext cx="1569660" cy="400110"/>
          </a:xfrm>
          <a:prstGeom prst="rect">
            <a:avLst/>
          </a:prstGeom>
          <a:noFill/>
          <a:ln>
            <a:noFill/>
          </a:ln>
        </p:spPr>
        <p:txBody>
          <a:bodyPr wrap="none" rtlCol="0">
            <a:spAutoFit/>
          </a:bodyPr>
          <a:lstStyle/>
          <a:p>
            <a:r>
              <a:rPr lang="fr-CH" sz="2000">
                <a:solidFill>
                  <a:schemeClr val="bg2"/>
                </a:solidFill>
                <a:latin typeface="Century Gothic" panose="020B0502020202020204" pitchFamily="34" charset="0"/>
              </a:rPr>
              <a:t>Élimination</a:t>
            </a:r>
          </a:p>
        </p:txBody>
      </p:sp>
      <p:sp>
        <p:nvSpPr>
          <p:cNvPr id="10" name="Pfeil nach rechts 9">
            <a:extLst>
              <a:ext uri="{FF2B5EF4-FFF2-40B4-BE49-F238E27FC236}">
                <a16:creationId xmlns:a16="http://schemas.microsoft.com/office/drawing/2014/main" id="{4783627C-B464-DFD1-CE94-EE2B743AF9BA}"/>
              </a:ext>
            </a:extLst>
          </p:cNvPr>
          <p:cNvSpPr/>
          <p:nvPr/>
        </p:nvSpPr>
        <p:spPr bwMode="auto">
          <a:xfrm>
            <a:off x="4221694" y="3397137"/>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rgbClr val="FFFFFF">
              <a:alpha val="79608"/>
            </a:srgb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11" name="Pfeil nach rechts 10">
            <a:extLst>
              <a:ext uri="{FF2B5EF4-FFF2-40B4-BE49-F238E27FC236}">
                <a16:creationId xmlns:a16="http://schemas.microsoft.com/office/drawing/2014/main" id="{B836DFA0-BDF0-386D-7652-FAEF049FDECB}"/>
              </a:ext>
            </a:extLst>
          </p:cNvPr>
          <p:cNvSpPr/>
          <p:nvPr/>
        </p:nvSpPr>
        <p:spPr bwMode="auto">
          <a:xfrm>
            <a:off x="7310856" y="3397137"/>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rgbClr val="FFFFFF">
              <a:alpha val="79608"/>
            </a:srgb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21" name="Rechteck 8">
            <a:extLst>
              <a:ext uri="{FF2B5EF4-FFF2-40B4-BE49-F238E27FC236}">
                <a16:creationId xmlns:a16="http://schemas.microsoft.com/office/drawing/2014/main" id="{E8B1BA84-98B2-5FE0-0A49-3F4B93D42D13}"/>
              </a:ext>
            </a:extLst>
          </p:cNvPr>
          <p:cNvSpPr>
            <a:spLocks noChangeArrowheads="1"/>
          </p:cNvSpPr>
          <p:nvPr/>
        </p:nvSpPr>
        <p:spPr bwMode="auto">
          <a:xfrm>
            <a:off x="0" y="6611779"/>
            <a:ext cx="12144672" cy="246221"/>
          </a:xfrm>
          <a:prstGeom prst="rect">
            <a:avLst/>
          </a:prstGeom>
          <a:noFill/>
          <a:ln>
            <a:noFill/>
          </a:ln>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fr-CH" sz="1000">
                <a:solidFill>
                  <a:schemeClr val="bg1">
                    <a:lumMod val="95000"/>
                  </a:schemeClr>
                </a:solidFill>
                <a:latin typeface="Century Gothic" panose="020B0502020202020204" pitchFamily="34" charset="0"/>
              </a:rPr>
              <a:t>Source: </a:t>
            </a:r>
            <a:r>
              <a:rPr lang="fr-CH" sz="1000">
                <a:solidFill>
                  <a:schemeClr val="bg1">
                    <a:lumMod val="95000"/>
                  </a:schemeClr>
                </a:solidFill>
                <a:latin typeface="Century Gothic" panose="020B0502020202020204" pitchFamily="34" charset="0"/>
                <a:hlinkClick r:id="rId6">
                  <a:extLst>
                    <a:ext uri="{A12FA001-AC4F-418D-AE19-62706E023703}">
                      <ahyp:hlinkClr xmlns:ahyp="http://schemas.microsoft.com/office/drawing/2018/hyperlinkcolor" val="tx"/>
                    </a:ext>
                  </a:extLst>
                </a:hlinkClick>
              </a:rPr>
              <a:t>Hilty et Bieser (2017)</a:t>
            </a:r>
          </a:p>
        </p:txBody>
      </p:sp>
      <p:sp>
        <p:nvSpPr>
          <p:cNvPr id="15" name="Freihandform 14">
            <a:extLst>
              <a:ext uri="{FF2B5EF4-FFF2-40B4-BE49-F238E27FC236}">
                <a16:creationId xmlns:a16="http://schemas.microsoft.com/office/drawing/2014/main" id="{0EBD0459-A10A-0189-9CC5-D87F4D04EBA3}"/>
              </a:ext>
            </a:extLst>
          </p:cNvPr>
          <p:cNvSpPr/>
          <p:nvPr/>
        </p:nvSpPr>
        <p:spPr bwMode="auto">
          <a:xfrm>
            <a:off x="-7341144" y="-3411760"/>
            <a:ext cx="29304000" cy="10513168"/>
          </a:xfrm>
          <a:custGeom>
            <a:avLst/>
            <a:gdLst>
              <a:gd name="connsiteX0" fmla="*/ 9712352 w 29379264"/>
              <a:gd name="connsiteY0" fmla="*/ 5424584 h 10513168"/>
              <a:gd name="connsiteX1" fmla="*/ 9393765 w 29379264"/>
              <a:gd name="connsiteY1" fmla="*/ 5743172 h 10513168"/>
              <a:gd name="connsiteX2" fmla="*/ 9393765 w 29379264"/>
              <a:gd name="connsiteY2" fmla="*/ 8274347 h 10513168"/>
              <a:gd name="connsiteX3" fmla="*/ 9712352 w 29379264"/>
              <a:gd name="connsiteY3" fmla="*/ 8592935 h 10513168"/>
              <a:gd name="connsiteX4" fmla="*/ 10986669 w 29379264"/>
              <a:gd name="connsiteY4" fmla="*/ 8592935 h 10513168"/>
              <a:gd name="connsiteX5" fmla="*/ 11305256 w 29379264"/>
              <a:gd name="connsiteY5" fmla="*/ 8274347 h 10513168"/>
              <a:gd name="connsiteX6" fmla="*/ 11305256 w 29379264"/>
              <a:gd name="connsiteY6" fmla="*/ 5743172 h 10513168"/>
              <a:gd name="connsiteX7" fmla="*/ 10986669 w 29379264"/>
              <a:gd name="connsiteY7" fmla="*/ 5424584 h 10513168"/>
              <a:gd name="connsiteX8" fmla="*/ 0 w 29379264"/>
              <a:gd name="connsiteY8" fmla="*/ 0 h 10513168"/>
              <a:gd name="connsiteX9" fmla="*/ 29379264 w 29379264"/>
              <a:gd name="connsiteY9" fmla="*/ 0 h 10513168"/>
              <a:gd name="connsiteX10" fmla="*/ 29379264 w 29379264"/>
              <a:gd name="connsiteY10" fmla="*/ 10513168 h 10513168"/>
              <a:gd name="connsiteX11" fmla="*/ 0 w 29379264"/>
              <a:gd name="connsiteY11" fmla="*/ 10513168 h 10513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379264" h="10513168">
                <a:moveTo>
                  <a:pt x="9712352" y="5424584"/>
                </a:moveTo>
                <a:cubicBezTo>
                  <a:pt x="9536402" y="5424584"/>
                  <a:pt x="9393765" y="5567221"/>
                  <a:pt x="9393765" y="5743172"/>
                </a:cubicBezTo>
                <a:lnTo>
                  <a:pt x="9393765" y="8274347"/>
                </a:lnTo>
                <a:cubicBezTo>
                  <a:pt x="9393765" y="8450298"/>
                  <a:pt x="9536402" y="8592935"/>
                  <a:pt x="9712352" y="8592935"/>
                </a:cubicBezTo>
                <a:lnTo>
                  <a:pt x="10986669" y="8592935"/>
                </a:lnTo>
                <a:cubicBezTo>
                  <a:pt x="11162619" y="8592935"/>
                  <a:pt x="11305256" y="8450298"/>
                  <a:pt x="11305256" y="8274347"/>
                </a:cubicBezTo>
                <a:lnTo>
                  <a:pt x="11305256" y="5743172"/>
                </a:lnTo>
                <a:cubicBezTo>
                  <a:pt x="11305256" y="5567221"/>
                  <a:pt x="11162619" y="5424584"/>
                  <a:pt x="10986669" y="5424584"/>
                </a:cubicBezTo>
                <a:close/>
                <a:moveTo>
                  <a:pt x="0" y="0"/>
                </a:moveTo>
                <a:lnTo>
                  <a:pt x="29379264" y="0"/>
                </a:lnTo>
                <a:lnTo>
                  <a:pt x="29379264" y="10513168"/>
                </a:lnTo>
                <a:lnTo>
                  <a:pt x="0" y="10513168"/>
                </a:lnTo>
                <a:close/>
              </a:path>
            </a:pathLst>
          </a:custGeom>
          <a:solidFill>
            <a:srgbClr val="15A37B">
              <a:lumMod val="50000"/>
              <a:alpha val="75000"/>
            </a:srgbClr>
          </a:solidFill>
        </p:spPr>
        <p:txBody>
          <a:bodyPr vert="horz" lIns="468000" tIns="0" rIns="540000" bIns="0" rtlCol="0" anchor="ctr">
            <a:noAutofit/>
          </a:bodyPr>
          <a:lstStyle/>
          <a:p>
            <a:pPr algn="r" eaLnBrk="1" fontAlgn="auto" hangingPunct="1">
              <a:lnSpc>
                <a:spcPct val="125000"/>
              </a:lnSpc>
              <a:spcBef>
                <a:spcPts val="1600"/>
              </a:spcBef>
              <a:spcAft>
                <a:spcPts val="0"/>
              </a:spcAft>
            </a:pPr>
            <a:endParaRPr lang="de-CH" dirty="0"/>
          </a:p>
        </p:txBody>
      </p:sp>
    </p:spTree>
    <p:extLst>
      <p:ext uri="{BB962C8B-B14F-4D97-AF65-F5344CB8AC3E}">
        <p14:creationId xmlns:p14="http://schemas.microsoft.com/office/powerpoint/2010/main" val="213049374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a:extLst>
              <a:ext uri="{FF2B5EF4-FFF2-40B4-BE49-F238E27FC236}">
                <a16:creationId xmlns:a16="http://schemas.microsoft.com/office/drawing/2014/main" id="{0B981505-68A6-8A23-B06D-A4C0296CA8C7}"/>
              </a:ext>
            </a:extLst>
          </p:cNvPr>
          <p:cNvSpPr/>
          <p:nvPr/>
        </p:nvSpPr>
        <p:spPr bwMode="gray">
          <a:xfrm>
            <a:off x="0" y="0"/>
            <a:ext cx="12192000" cy="6858000"/>
          </a:xfrm>
          <a:prstGeom prst="rect">
            <a:avLst/>
          </a:prstGeom>
          <a:solidFill>
            <a:srgbClr val="0B523E">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pic>
        <p:nvPicPr>
          <p:cNvPr id="17" name="Grafik 16">
            <a:extLst>
              <a:ext uri="{FF2B5EF4-FFF2-40B4-BE49-F238E27FC236}">
                <a16:creationId xmlns:a16="http://schemas.microsoft.com/office/drawing/2014/main" id="{DCED59CD-4912-0F09-C443-6984E9821B7E}"/>
              </a:ext>
            </a:extLst>
          </p:cNvPr>
          <p:cNvPicPr>
            <a:picLocks noChangeAspect="1"/>
          </p:cNvPicPr>
          <p:nvPr/>
        </p:nvPicPr>
        <p:blipFill rotWithShape="1">
          <a:blip r:embed="rId3"/>
          <a:srcRect l="19778" r="36145"/>
          <a:stretch/>
        </p:blipFill>
        <p:spPr>
          <a:xfrm>
            <a:off x="2023848" y="2010983"/>
            <a:ext cx="1911493" cy="3168352"/>
          </a:xfrm>
          <a:prstGeom prst="roundRect">
            <a:avLst/>
          </a:prstGeom>
          <a:effectLst>
            <a:outerShdw blurRad="50800" dist="38100" dir="2700000" algn="tl" rotWithShape="0">
              <a:prstClr val="black">
                <a:alpha val="40000"/>
              </a:prstClr>
            </a:outerShdw>
          </a:effectLst>
        </p:spPr>
      </p:pic>
      <p:sp>
        <p:nvSpPr>
          <p:cNvPr id="22" name="Abgerundetes Rechteck 21">
            <a:extLst>
              <a:ext uri="{FF2B5EF4-FFF2-40B4-BE49-F238E27FC236}">
                <a16:creationId xmlns:a16="http://schemas.microsoft.com/office/drawing/2014/main" id="{33F8FC9D-CF36-1763-FD1E-AB0926C9F740}"/>
              </a:ext>
            </a:extLst>
          </p:cNvPr>
          <p:cNvSpPr/>
          <p:nvPr/>
        </p:nvSpPr>
        <p:spPr bwMode="auto">
          <a:xfrm>
            <a:off x="2023848"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pic>
        <p:nvPicPr>
          <p:cNvPr id="25" name="Picture 4" descr="electronic wire lot">
            <a:extLst>
              <a:ext uri="{FF2B5EF4-FFF2-40B4-BE49-F238E27FC236}">
                <a16:creationId xmlns:a16="http://schemas.microsoft.com/office/drawing/2014/main" id="{5FEEF7F7-D10E-5C29-A2F0-761168AAB32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6763"/>
          <a:stretch/>
        </p:blipFill>
        <p:spPr bwMode="auto">
          <a:xfrm>
            <a:off x="5073824" y="2010983"/>
            <a:ext cx="1911492" cy="3168352"/>
          </a:xfrm>
          <a:prstGeom prst="round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6" name="Abgerundetes Rechteck 25">
            <a:extLst>
              <a:ext uri="{FF2B5EF4-FFF2-40B4-BE49-F238E27FC236}">
                <a16:creationId xmlns:a16="http://schemas.microsoft.com/office/drawing/2014/main" id="{5689ECE7-7439-E508-421F-312DE83EAD52}"/>
              </a:ext>
            </a:extLst>
          </p:cNvPr>
          <p:cNvSpPr/>
          <p:nvPr/>
        </p:nvSpPr>
        <p:spPr bwMode="auto">
          <a:xfrm>
            <a:off x="5073824"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pic>
        <p:nvPicPr>
          <p:cNvPr id="29" name="Picture 6" descr="black and gray computer keyboard on brown wooden table">
            <a:extLst>
              <a:ext uri="{FF2B5EF4-FFF2-40B4-BE49-F238E27FC236}">
                <a16:creationId xmlns:a16="http://schemas.microsoft.com/office/drawing/2014/main" id="{C6E48D80-226D-8D21-B762-4598E5AF1F7C}"/>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19584"/>
          <a:stretch/>
        </p:blipFill>
        <p:spPr bwMode="auto">
          <a:xfrm>
            <a:off x="8123800" y="2010983"/>
            <a:ext cx="1911493" cy="3168352"/>
          </a:xfrm>
          <a:prstGeom prst="round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0" name="Abgerundetes Rechteck 29">
            <a:extLst>
              <a:ext uri="{FF2B5EF4-FFF2-40B4-BE49-F238E27FC236}">
                <a16:creationId xmlns:a16="http://schemas.microsoft.com/office/drawing/2014/main" id="{06C1AD2F-5BEB-FD76-055E-9054E055E2D8}"/>
              </a:ext>
            </a:extLst>
          </p:cNvPr>
          <p:cNvSpPr/>
          <p:nvPr/>
        </p:nvSpPr>
        <p:spPr bwMode="auto">
          <a:xfrm>
            <a:off x="8123800"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23" name="Textfeld 22">
            <a:extLst>
              <a:ext uri="{FF2B5EF4-FFF2-40B4-BE49-F238E27FC236}">
                <a16:creationId xmlns:a16="http://schemas.microsoft.com/office/drawing/2014/main" id="{FC5591C6-48FC-EFE4-3E47-EFC978C06AE0}"/>
              </a:ext>
            </a:extLst>
          </p:cNvPr>
          <p:cNvSpPr txBox="1"/>
          <p:nvPr/>
        </p:nvSpPr>
        <p:spPr>
          <a:xfrm>
            <a:off x="2226824" y="4639276"/>
            <a:ext cx="1505540" cy="400110"/>
          </a:xfrm>
          <a:prstGeom prst="rect">
            <a:avLst/>
          </a:prstGeom>
          <a:noFill/>
          <a:ln>
            <a:noFill/>
          </a:ln>
        </p:spPr>
        <p:txBody>
          <a:bodyPr wrap="none" rtlCol="0">
            <a:spAutoFit/>
          </a:bodyPr>
          <a:lstStyle/>
          <a:p>
            <a:r>
              <a:rPr lang="fr-CH" sz="2000">
                <a:solidFill>
                  <a:schemeClr val="bg2"/>
                </a:solidFill>
                <a:latin typeface="Century Gothic" panose="020B0502020202020204" pitchFamily="34" charset="0"/>
              </a:rPr>
              <a:t>Production</a:t>
            </a:r>
          </a:p>
        </p:txBody>
      </p:sp>
      <p:sp>
        <p:nvSpPr>
          <p:cNvPr id="27" name="Textfeld 26">
            <a:extLst>
              <a:ext uri="{FF2B5EF4-FFF2-40B4-BE49-F238E27FC236}">
                <a16:creationId xmlns:a16="http://schemas.microsoft.com/office/drawing/2014/main" id="{676E47AC-1410-E4C3-B121-B2A3E8A9274C}"/>
              </a:ext>
            </a:extLst>
          </p:cNvPr>
          <p:cNvSpPr txBox="1"/>
          <p:nvPr/>
        </p:nvSpPr>
        <p:spPr>
          <a:xfrm>
            <a:off x="5159896" y="4639276"/>
            <a:ext cx="1728192" cy="400110"/>
          </a:xfrm>
          <a:prstGeom prst="rect">
            <a:avLst/>
          </a:prstGeom>
          <a:noFill/>
          <a:ln>
            <a:noFill/>
          </a:ln>
        </p:spPr>
        <p:txBody>
          <a:bodyPr wrap="square" rtlCol="0">
            <a:spAutoFit/>
          </a:bodyPr>
          <a:lstStyle/>
          <a:p>
            <a:pPr algn="ctr"/>
            <a:r>
              <a:rPr lang="fr-CH" sz="2000" dirty="0">
                <a:solidFill>
                  <a:schemeClr val="bg2"/>
                </a:solidFill>
                <a:latin typeface="Century Gothic" panose="020B0502020202020204" pitchFamily="34" charset="0"/>
              </a:rPr>
              <a:t>Exploitation</a:t>
            </a:r>
          </a:p>
        </p:txBody>
      </p:sp>
      <p:sp>
        <p:nvSpPr>
          <p:cNvPr id="31" name="Textfeld 30">
            <a:extLst>
              <a:ext uri="{FF2B5EF4-FFF2-40B4-BE49-F238E27FC236}">
                <a16:creationId xmlns:a16="http://schemas.microsoft.com/office/drawing/2014/main" id="{22C36653-8AB3-E94E-E6B9-41F4E6EC285F}"/>
              </a:ext>
            </a:extLst>
          </p:cNvPr>
          <p:cNvSpPr txBox="1"/>
          <p:nvPr/>
        </p:nvSpPr>
        <p:spPr>
          <a:xfrm>
            <a:off x="8294716" y="4639276"/>
            <a:ext cx="1569660" cy="400110"/>
          </a:xfrm>
          <a:prstGeom prst="rect">
            <a:avLst/>
          </a:prstGeom>
          <a:noFill/>
          <a:ln>
            <a:noFill/>
          </a:ln>
        </p:spPr>
        <p:txBody>
          <a:bodyPr wrap="none" rtlCol="0">
            <a:spAutoFit/>
          </a:bodyPr>
          <a:lstStyle/>
          <a:p>
            <a:r>
              <a:rPr lang="fr-CH" sz="2000">
                <a:solidFill>
                  <a:schemeClr val="bg2"/>
                </a:solidFill>
                <a:latin typeface="Century Gothic" panose="020B0502020202020204" pitchFamily="34" charset="0"/>
              </a:rPr>
              <a:t>Élimination</a:t>
            </a:r>
          </a:p>
        </p:txBody>
      </p:sp>
      <p:sp>
        <p:nvSpPr>
          <p:cNvPr id="2" name="Pfeil nach rechts 1">
            <a:extLst>
              <a:ext uri="{FF2B5EF4-FFF2-40B4-BE49-F238E27FC236}">
                <a16:creationId xmlns:a16="http://schemas.microsoft.com/office/drawing/2014/main" id="{FF6F29F3-C744-19FD-FC5F-AECF4FAA6264}"/>
              </a:ext>
            </a:extLst>
          </p:cNvPr>
          <p:cNvSpPr/>
          <p:nvPr/>
        </p:nvSpPr>
        <p:spPr bwMode="auto">
          <a:xfrm>
            <a:off x="4221694" y="3397137"/>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rgbClr val="FFFFFF">
              <a:alpha val="79608"/>
            </a:srgb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3" name="Pfeil nach rechts 2">
            <a:extLst>
              <a:ext uri="{FF2B5EF4-FFF2-40B4-BE49-F238E27FC236}">
                <a16:creationId xmlns:a16="http://schemas.microsoft.com/office/drawing/2014/main" id="{915D4F0C-568F-5B38-4C9A-D5814F6C47EE}"/>
              </a:ext>
            </a:extLst>
          </p:cNvPr>
          <p:cNvSpPr/>
          <p:nvPr/>
        </p:nvSpPr>
        <p:spPr bwMode="auto">
          <a:xfrm>
            <a:off x="7310856" y="3397137"/>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rgbClr val="FFFFFF">
              <a:alpha val="79608"/>
            </a:srgb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10" name="Rechteck 8">
            <a:extLst>
              <a:ext uri="{FF2B5EF4-FFF2-40B4-BE49-F238E27FC236}">
                <a16:creationId xmlns:a16="http://schemas.microsoft.com/office/drawing/2014/main" id="{02E3009A-EEAC-BBE9-DED5-2204E4201BAD}"/>
              </a:ext>
            </a:extLst>
          </p:cNvPr>
          <p:cNvSpPr>
            <a:spLocks noChangeArrowheads="1"/>
          </p:cNvSpPr>
          <p:nvPr/>
        </p:nvSpPr>
        <p:spPr bwMode="auto">
          <a:xfrm>
            <a:off x="0" y="6611779"/>
            <a:ext cx="12144672" cy="246221"/>
          </a:xfrm>
          <a:prstGeom prst="rect">
            <a:avLst/>
          </a:prstGeom>
          <a:noFill/>
          <a:ln>
            <a:noFill/>
          </a:ln>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fr-CH" sz="1000">
                <a:solidFill>
                  <a:schemeClr val="bg1">
                    <a:lumMod val="95000"/>
                  </a:schemeClr>
                </a:solidFill>
                <a:latin typeface="Century Gothic" panose="020B0502020202020204" pitchFamily="34" charset="0"/>
              </a:rPr>
              <a:t>Source: </a:t>
            </a:r>
            <a:r>
              <a:rPr lang="fr-CH" sz="1000">
                <a:solidFill>
                  <a:schemeClr val="bg1">
                    <a:lumMod val="95000"/>
                  </a:schemeClr>
                </a:solidFill>
                <a:latin typeface="Century Gothic" panose="020B0502020202020204" pitchFamily="34" charset="0"/>
                <a:hlinkClick r:id="rId6">
                  <a:extLst>
                    <a:ext uri="{A12FA001-AC4F-418D-AE19-62706E023703}">
                      <ahyp:hlinkClr xmlns:ahyp="http://schemas.microsoft.com/office/drawing/2018/hyperlinkcolor" val="tx"/>
                    </a:ext>
                  </a:extLst>
                </a:hlinkClick>
              </a:rPr>
              <a:t>Hilty et Bieser (2017)</a:t>
            </a:r>
          </a:p>
        </p:txBody>
      </p:sp>
      <p:sp>
        <p:nvSpPr>
          <p:cNvPr id="8" name="Freihandform 7">
            <a:extLst>
              <a:ext uri="{FF2B5EF4-FFF2-40B4-BE49-F238E27FC236}">
                <a16:creationId xmlns:a16="http://schemas.microsoft.com/office/drawing/2014/main" id="{22B3395D-009D-1011-3F63-FE94FEAD660B}"/>
              </a:ext>
            </a:extLst>
          </p:cNvPr>
          <p:cNvSpPr/>
          <p:nvPr/>
        </p:nvSpPr>
        <p:spPr bwMode="auto">
          <a:xfrm>
            <a:off x="-4273152" y="-3411760"/>
            <a:ext cx="29304000" cy="10513168"/>
          </a:xfrm>
          <a:custGeom>
            <a:avLst/>
            <a:gdLst>
              <a:gd name="connsiteX0" fmla="*/ 9712352 w 29379264"/>
              <a:gd name="connsiteY0" fmla="*/ 5424584 h 10513168"/>
              <a:gd name="connsiteX1" fmla="*/ 9393765 w 29379264"/>
              <a:gd name="connsiteY1" fmla="*/ 5743172 h 10513168"/>
              <a:gd name="connsiteX2" fmla="*/ 9393765 w 29379264"/>
              <a:gd name="connsiteY2" fmla="*/ 8274347 h 10513168"/>
              <a:gd name="connsiteX3" fmla="*/ 9712352 w 29379264"/>
              <a:gd name="connsiteY3" fmla="*/ 8592935 h 10513168"/>
              <a:gd name="connsiteX4" fmla="*/ 10986669 w 29379264"/>
              <a:gd name="connsiteY4" fmla="*/ 8592935 h 10513168"/>
              <a:gd name="connsiteX5" fmla="*/ 11305256 w 29379264"/>
              <a:gd name="connsiteY5" fmla="*/ 8274347 h 10513168"/>
              <a:gd name="connsiteX6" fmla="*/ 11305256 w 29379264"/>
              <a:gd name="connsiteY6" fmla="*/ 5743172 h 10513168"/>
              <a:gd name="connsiteX7" fmla="*/ 10986669 w 29379264"/>
              <a:gd name="connsiteY7" fmla="*/ 5424584 h 10513168"/>
              <a:gd name="connsiteX8" fmla="*/ 0 w 29379264"/>
              <a:gd name="connsiteY8" fmla="*/ 0 h 10513168"/>
              <a:gd name="connsiteX9" fmla="*/ 29379264 w 29379264"/>
              <a:gd name="connsiteY9" fmla="*/ 0 h 10513168"/>
              <a:gd name="connsiteX10" fmla="*/ 29379264 w 29379264"/>
              <a:gd name="connsiteY10" fmla="*/ 10513168 h 10513168"/>
              <a:gd name="connsiteX11" fmla="*/ 0 w 29379264"/>
              <a:gd name="connsiteY11" fmla="*/ 10513168 h 10513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379264" h="10513168">
                <a:moveTo>
                  <a:pt x="9712352" y="5424584"/>
                </a:moveTo>
                <a:cubicBezTo>
                  <a:pt x="9536402" y="5424584"/>
                  <a:pt x="9393765" y="5567221"/>
                  <a:pt x="9393765" y="5743172"/>
                </a:cubicBezTo>
                <a:lnTo>
                  <a:pt x="9393765" y="8274347"/>
                </a:lnTo>
                <a:cubicBezTo>
                  <a:pt x="9393765" y="8450298"/>
                  <a:pt x="9536402" y="8592935"/>
                  <a:pt x="9712352" y="8592935"/>
                </a:cubicBezTo>
                <a:lnTo>
                  <a:pt x="10986669" y="8592935"/>
                </a:lnTo>
                <a:cubicBezTo>
                  <a:pt x="11162619" y="8592935"/>
                  <a:pt x="11305256" y="8450298"/>
                  <a:pt x="11305256" y="8274347"/>
                </a:cubicBezTo>
                <a:lnTo>
                  <a:pt x="11305256" y="5743172"/>
                </a:lnTo>
                <a:cubicBezTo>
                  <a:pt x="11305256" y="5567221"/>
                  <a:pt x="11162619" y="5424584"/>
                  <a:pt x="10986669" y="5424584"/>
                </a:cubicBezTo>
                <a:close/>
                <a:moveTo>
                  <a:pt x="0" y="0"/>
                </a:moveTo>
                <a:lnTo>
                  <a:pt x="29379264" y="0"/>
                </a:lnTo>
                <a:lnTo>
                  <a:pt x="29379264" y="10513168"/>
                </a:lnTo>
                <a:lnTo>
                  <a:pt x="0" y="10513168"/>
                </a:lnTo>
                <a:close/>
              </a:path>
            </a:pathLst>
          </a:custGeom>
          <a:solidFill>
            <a:srgbClr val="15A37B">
              <a:lumMod val="50000"/>
              <a:alpha val="75000"/>
            </a:srgbClr>
          </a:solidFill>
        </p:spPr>
        <p:txBody>
          <a:bodyPr vert="horz" lIns="468000" tIns="0" rIns="540000" bIns="0" rtlCol="0" anchor="ctr">
            <a:noAutofit/>
          </a:bodyPr>
          <a:lstStyle/>
          <a:p>
            <a:pPr algn="r" eaLnBrk="1" fontAlgn="auto" hangingPunct="1">
              <a:lnSpc>
                <a:spcPct val="125000"/>
              </a:lnSpc>
              <a:spcBef>
                <a:spcPts val="1600"/>
              </a:spcBef>
              <a:spcAft>
                <a:spcPts val="0"/>
              </a:spcAft>
            </a:pPr>
            <a:endParaRPr lang="de-CH" sz="3200" b="1" kern="0">
              <a:solidFill>
                <a:srgbClr val="FFFFFF"/>
              </a:solidFill>
              <a:latin typeface="Century Gothic"/>
            </a:endParaRPr>
          </a:p>
        </p:txBody>
      </p:sp>
    </p:spTree>
    <p:extLst>
      <p:ext uri="{BB962C8B-B14F-4D97-AF65-F5344CB8AC3E}">
        <p14:creationId xmlns:p14="http://schemas.microsoft.com/office/powerpoint/2010/main" val="42081031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2" name="Picture 4" descr="Energy labels decoded | Currys">
            <a:extLst>
              <a:ext uri="{FF2B5EF4-FFF2-40B4-BE49-F238E27FC236}">
                <a16:creationId xmlns:a16="http://schemas.microsoft.com/office/drawing/2014/main" id="{D422E17F-436D-48AE-EF85-6CDD5F0959A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334" r="33814"/>
          <a:stretch/>
        </p:blipFill>
        <p:spPr bwMode="auto">
          <a:xfrm>
            <a:off x="6096000" y="0"/>
            <a:ext cx="6077834" cy="6858000"/>
          </a:xfrm>
          <a:prstGeom prst="rect">
            <a:avLst/>
          </a:prstGeom>
          <a:noFill/>
          <a:extLst>
            <a:ext uri="{909E8E84-426E-40DD-AFC4-6F175D3DCCD1}">
              <a14:hiddenFill xmlns:a14="http://schemas.microsoft.com/office/drawing/2010/main">
                <a:solidFill>
                  <a:srgbClr val="FFFFFF"/>
                </a:solidFill>
              </a14:hiddenFill>
            </a:ext>
          </a:extLst>
        </p:spPr>
      </p:pic>
      <p:sp>
        <p:nvSpPr>
          <p:cNvPr id="18" name="Text">
            <a:extLst>
              <a:ext uri="{FF2B5EF4-FFF2-40B4-BE49-F238E27FC236}">
                <a16:creationId xmlns:a16="http://schemas.microsoft.com/office/drawing/2014/main" id="{0B08A82C-DE0B-7D8E-A042-77F5749B1F77}"/>
              </a:ext>
            </a:extLst>
          </p:cNvPr>
          <p:cNvSpPr/>
          <p:nvPr/>
        </p:nvSpPr>
        <p:spPr bwMode="gray">
          <a:xfrm>
            <a:off x="6114166" y="0"/>
            <a:ext cx="6077834" cy="6865234"/>
          </a:xfrm>
          <a:prstGeom prst="rect">
            <a:avLst/>
          </a:prstGeom>
          <a:solidFill>
            <a:srgbClr val="15A37B">
              <a:lumMod val="50000"/>
              <a:alpha val="75000"/>
            </a:srgbClr>
          </a:solidFill>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9" name="Text">
            <a:extLst>
              <a:ext uri="{FF2B5EF4-FFF2-40B4-BE49-F238E27FC236}">
                <a16:creationId xmlns:a16="http://schemas.microsoft.com/office/drawing/2014/main" id="{530FEDED-34B0-58B0-4FD5-4E9376226B2B}"/>
              </a:ext>
            </a:extLst>
          </p:cNvPr>
          <p:cNvSpPr/>
          <p:nvPr/>
        </p:nvSpPr>
        <p:spPr bwMode="gray">
          <a:xfrm>
            <a:off x="6096000" y="7234"/>
            <a:ext cx="6096000" cy="6857999"/>
          </a:xfrm>
          <a:prstGeom prst="rect">
            <a:avLst/>
          </a:prstGeom>
          <a:noFill/>
        </p:spPr>
        <p:txBody>
          <a:bodyPr vert="horz" lIns="468000" tIns="720000" rIns="540000" bIns="540000" rtlCol="0" anchor="ctr">
            <a:noAutofit/>
          </a:bodyPr>
          <a:lstStyle/>
          <a:p>
            <a:pPr marL="0" marR="0" lvl="0" indent="0" defTabSz="914400" eaLnBrk="1" fontAlgn="auto" latinLnBrk="0" hangingPunct="1">
              <a:lnSpc>
                <a:spcPct val="125000"/>
              </a:lnSpc>
              <a:spcBef>
                <a:spcPts val="1600"/>
              </a:spcBef>
              <a:spcAft>
                <a:spcPts val="0"/>
              </a:spcAft>
              <a:buClrTx/>
              <a:buSzTx/>
              <a:buFontTx/>
              <a:buNone/>
              <a:tabLst/>
              <a:defRPr/>
            </a:pPr>
            <a:endParaRPr lang="de-CH" sz="2800" kern="0" dirty="0">
              <a:solidFill>
                <a:srgbClr val="FFFFFF"/>
              </a:solidFill>
              <a:latin typeface="Century Gothic" panose="020B0502020202020204" pitchFamily="34" charset="0"/>
              <a:ea typeface="Century Gothic"/>
              <a:cs typeface="Century Gothic"/>
              <a:sym typeface="Century Gothic"/>
            </a:endParaRPr>
          </a:p>
        </p:txBody>
      </p:sp>
      <p:sp>
        <p:nvSpPr>
          <p:cNvPr id="24" name="Text Placeholder 7">
            <a:extLst>
              <a:ext uri="{FF2B5EF4-FFF2-40B4-BE49-F238E27FC236}">
                <a16:creationId xmlns:a16="http://schemas.microsoft.com/office/drawing/2014/main" id="{3EBAE541-0963-CD41-4A2A-18555E5793E4}"/>
              </a:ext>
            </a:extLst>
          </p:cNvPr>
          <p:cNvSpPr txBox="1">
            <a:spLocks/>
          </p:cNvSpPr>
          <p:nvPr/>
        </p:nvSpPr>
        <p:spPr>
          <a:xfrm>
            <a:off x="6476039" y="5589240"/>
            <a:ext cx="4569877" cy="552450"/>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9525" indent="-9525"/>
            <a:r>
              <a:rPr lang="fr-CH">
                <a:solidFill>
                  <a:schemeClr val="bg1"/>
                </a:solidFill>
                <a:latin typeface="Century Gothic" panose="020B0502020202020204" pitchFamily="34" charset="0"/>
              </a:rPr>
              <a:t>Loi de Koomey</a:t>
            </a:r>
          </a:p>
        </p:txBody>
      </p:sp>
      <p:sp>
        <p:nvSpPr>
          <p:cNvPr id="31" name="Text">
            <a:extLst>
              <a:ext uri="{FF2B5EF4-FFF2-40B4-BE49-F238E27FC236}">
                <a16:creationId xmlns:a16="http://schemas.microsoft.com/office/drawing/2014/main" id="{64241B3A-C3E5-26FA-CBAB-1102ED7309C7}"/>
              </a:ext>
            </a:extLst>
          </p:cNvPr>
          <p:cNvSpPr/>
          <p:nvPr/>
        </p:nvSpPr>
        <p:spPr bwMode="gray">
          <a:xfrm>
            <a:off x="6096000" y="1988840"/>
            <a:ext cx="6096000" cy="2423146"/>
          </a:xfrm>
          <a:prstGeom prst="rect">
            <a:avLst/>
          </a:prstGeom>
          <a:noFill/>
        </p:spPr>
        <p:txBody>
          <a:bodyPr vert="horz" lIns="468000" tIns="720000" rIns="540000" bIns="540000" rtlCol="0" anchor="ctr">
            <a:noAutofit/>
          </a:bodyPr>
          <a:lstStyle/>
          <a:p>
            <a:pPr marL="0" marR="0" lvl="0" indent="0" defTabSz="914400" eaLnBrk="1" fontAlgn="auto" latinLnBrk="0" hangingPunct="1">
              <a:lnSpc>
                <a:spcPct val="125000"/>
              </a:lnSpc>
              <a:spcBef>
                <a:spcPts val="1600"/>
              </a:spcBef>
              <a:spcAft>
                <a:spcPts val="0"/>
              </a:spcAft>
              <a:buClrTx/>
              <a:buSzTx/>
              <a:buFontTx/>
              <a:buNone/>
              <a:tabLst/>
              <a:defRPr/>
            </a:pPr>
            <a:r>
              <a:rPr lang="fr-CH" sz="3200">
                <a:solidFill>
                  <a:srgbClr val="FFFFFF"/>
                </a:solidFill>
                <a:latin typeface="Century Gothic" panose="020B0502020202020204" pitchFamily="34" charset="0"/>
                <a:ea typeface="Century Gothic"/>
                <a:cs typeface="Century Gothic"/>
                <a:sym typeface="Century Gothic"/>
              </a:rPr>
              <a:t>Le nombre de calculs par kWh a</a:t>
            </a:r>
            <a:r>
              <a:rPr lang="fr-CH">
                <a:solidFill>
                  <a:srgbClr val="FFFFFF"/>
                </a:solidFill>
                <a:latin typeface="Century Gothic" panose="020B0502020202020204" pitchFamily="34" charset="0"/>
                <a:ea typeface="Century Gothic"/>
                <a:cs typeface="Century Gothic"/>
                <a:sym typeface="Century Gothic"/>
              </a:rPr>
              <a:t> </a:t>
            </a:r>
            <a:r>
              <a:rPr lang="fr-CH" sz="4400" b="1">
                <a:solidFill>
                  <a:srgbClr val="FFFFFF"/>
                </a:solidFill>
                <a:latin typeface="Century Gothic" panose="020B0502020202020204" pitchFamily="34" charset="0"/>
                <a:ea typeface="Century Gothic"/>
                <a:cs typeface="Century Gothic"/>
                <a:sym typeface="Century Gothic"/>
              </a:rPr>
              <a:t>augmenté</a:t>
            </a:r>
            <a:r>
              <a:rPr lang="fr-CH">
                <a:solidFill>
                  <a:srgbClr val="FFFFFF"/>
                </a:solidFill>
                <a:latin typeface="Century Gothic" panose="020B0502020202020204" pitchFamily="34" charset="0"/>
                <a:ea typeface="Century Gothic"/>
                <a:cs typeface="Century Gothic"/>
                <a:sym typeface="Century Gothic"/>
              </a:rPr>
              <a:t> entre 1946 et 2009 </a:t>
            </a:r>
            <a:br>
              <a:rPr lang="fr-CH">
                <a:solidFill>
                  <a:srgbClr val="FFFFFF"/>
                </a:solidFill>
                <a:latin typeface="Century Gothic" panose="020B0502020202020204" pitchFamily="34" charset="0"/>
                <a:ea typeface="Century Gothic"/>
                <a:cs typeface="Century Gothic"/>
                <a:sym typeface="Century Gothic"/>
              </a:rPr>
            </a:br>
            <a:r>
              <a:rPr lang="fr-CH">
                <a:solidFill>
                  <a:srgbClr val="FFFFFF"/>
                </a:solidFill>
                <a:latin typeface="Century Gothic" panose="020B0502020202020204" pitchFamily="34" charset="0"/>
                <a:ea typeface="Century Gothic"/>
                <a:cs typeface="Century Gothic"/>
                <a:sym typeface="Century Gothic"/>
              </a:rPr>
              <a:t>doublé tous les 1,57 ans.</a:t>
            </a:r>
          </a:p>
        </p:txBody>
      </p:sp>
      <p:grpSp>
        <p:nvGrpSpPr>
          <p:cNvPr id="9" name="Gruppieren 8">
            <a:extLst>
              <a:ext uri="{FF2B5EF4-FFF2-40B4-BE49-F238E27FC236}">
                <a16:creationId xmlns:a16="http://schemas.microsoft.com/office/drawing/2014/main" id="{8D3EC51A-31A9-EF65-328F-E2E3BC7F49FF}"/>
              </a:ext>
            </a:extLst>
          </p:cNvPr>
          <p:cNvGrpSpPr/>
          <p:nvPr/>
        </p:nvGrpSpPr>
        <p:grpSpPr>
          <a:xfrm>
            <a:off x="0" y="470883"/>
            <a:ext cx="5951984" cy="6371728"/>
            <a:chOff x="0" y="470883"/>
            <a:chExt cx="5951984" cy="6371728"/>
          </a:xfrm>
        </p:grpSpPr>
        <p:sp>
          <p:nvSpPr>
            <p:cNvPr id="6" name="Titel 1">
              <a:extLst>
                <a:ext uri="{FF2B5EF4-FFF2-40B4-BE49-F238E27FC236}">
                  <a16:creationId xmlns:a16="http://schemas.microsoft.com/office/drawing/2014/main" id="{4BA819F8-1F12-E062-EC32-5A7A97371E01}"/>
                </a:ext>
              </a:extLst>
            </p:cNvPr>
            <p:cNvSpPr txBox="1">
              <a:spLocks/>
            </p:cNvSpPr>
            <p:nvPr/>
          </p:nvSpPr>
          <p:spPr bwMode="auto">
            <a:xfrm>
              <a:off x="407368" y="470883"/>
              <a:ext cx="5220617"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a:solidFill>
                    <a:schemeClr val="bg2"/>
                  </a:solidFill>
                  <a:latin typeface="Century Gothic" panose="020B0502020202020204" pitchFamily="34" charset="0"/>
                  <a:ea typeface="Century Gothic"/>
                </a:rPr>
                <a:t>Efficacité énergétique des TIC</a:t>
              </a:r>
            </a:p>
            <a:p>
              <a:pPr eaLnBrk="1" hangingPunct="1">
                <a:buClr>
                  <a:schemeClr val="accent1"/>
                </a:buClr>
                <a:defRPr/>
              </a:pPr>
              <a:r>
                <a:rPr lang="fr-CH" b="0">
                  <a:solidFill>
                    <a:schemeClr val="bg2"/>
                  </a:solidFill>
                  <a:latin typeface="Century Gothic" panose="020B0502020202020204" pitchFamily="34" charset="0"/>
                  <a:ea typeface="Century Gothic"/>
                </a:rPr>
                <a:t>Calculs par kilowattheure</a:t>
              </a:r>
            </a:p>
          </p:txBody>
        </p:sp>
        <p:sp>
          <p:nvSpPr>
            <p:cNvPr id="8" name="Rechteck 8">
              <a:extLst>
                <a:ext uri="{FF2B5EF4-FFF2-40B4-BE49-F238E27FC236}">
                  <a16:creationId xmlns:a16="http://schemas.microsoft.com/office/drawing/2014/main" id="{7C6E537C-3750-9C36-FB95-79328739C9D5}"/>
                </a:ext>
              </a:extLst>
            </p:cNvPr>
            <p:cNvSpPr>
              <a:spLocks noChangeArrowheads="1"/>
            </p:cNvSpPr>
            <p:nvPr/>
          </p:nvSpPr>
          <p:spPr bwMode="auto">
            <a:xfrm>
              <a:off x="0" y="6611779"/>
              <a:ext cx="5951984"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fr-CH" sz="900">
                  <a:latin typeface="Century Gothic" panose="020B0502020202020204" pitchFamily="34" charset="0"/>
                </a:rPr>
                <a:t>Source: </a:t>
              </a:r>
              <a:r>
                <a:rPr lang="fr-CH" sz="900">
                  <a:latin typeface="Century Gothic" panose="020B0502020202020204" pitchFamily="34" charset="0"/>
                  <a:hlinkClick r:id="rId4">
                    <a:extLst>
                      <a:ext uri="{A12FA001-AC4F-418D-AE19-62706E023703}">
                        <ahyp:hlinkClr xmlns:ahyp="http://schemas.microsoft.com/office/drawing/2018/hyperlinkcolor" val="tx"/>
                      </a:ext>
                    </a:extLst>
                  </a:hlinkClick>
                </a:rPr>
                <a:t>Koomey et al. (2010)</a:t>
              </a:r>
            </a:p>
          </p:txBody>
        </p:sp>
      </p:grpSp>
      <p:pic>
        <p:nvPicPr>
          <p:cNvPr id="27650" name="Picture 2" descr="Amherst Bytes: Moore v Koomey: The New Law of the Land | The Amherst Student">
            <a:extLst>
              <a:ext uri="{FF2B5EF4-FFF2-40B4-BE49-F238E27FC236}">
                <a16:creationId xmlns:a16="http://schemas.microsoft.com/office/drawing/2014/main" id="{E38A749A-71DA-8EC7-4260-A10854911CBB}"/>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51384" y="1572786"/>
            <a:ext cx="3888432" cy="47966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598116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2" name="Picture 4" descr="Energy labels decoded | Currys">
            <a:extLst>
              <a:ext uri="{FF2B5EF4-FFF2-40B4-BE49-F238E27FC236}">
                <a16:creationId xmlns:a16="http://schemas.microsoft.com/office/drawing/2014/main" id="{D422E17F-436D-48AE-EF85-6CDD5F0959A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334" r="33814"/>
          <a:stretch/>
        </p:blipFill>
        <p:spPr bwMode="auto">
          <a:xfrm>
            <a:off x="-18166" y="0"/>
            <a:ext cx="6077834" cy="6858000"/>
          </a:xfrm>
          <a:prstGeom prst="rect">
            <a:avLst/>
          </a:prstGeom>
          <a:noFill/>
          <a:extLst>
            <a:ext uri="{909E8E84-426E-40DD-AFC4-6F175D3DCCD1}">
              <a14:hiddenFill xmlns:a14="http://schemas.microsoft.com/office/drawing/2010/main">
                <a:solidFill>
                  <a:srgbClr val="FFFFFF"/>
                </a:solidFill>
              </a14:hiddenFill>
            </a:ext>
          </a:extLst>
        </p:spPr>
      </p:pic>
      <p:sp>
        <p:nvSpPr>
          <p:cNvPr id="18" name="Text">
            <a:extLst>
              <a:ext uri="{FF2B5EF4-FFF2-40B4-BE49-F238E27FC236}">
                <a16:creationId xmlns:a16="http://schemas.microsoft.com/office/drawing/2014/main" id="{0B08A82C-DE0B-7D8E-A042-77F5749B1F77}"/>
              </a:ext>
            </a:extLst>
          </p:cNvPr>
          <p:cNvSpPr/>
          <p:nvPr/>
        </p:nvSpPr>
        <p:spPr bwMode="gray">
          <a:xfrm>
            <a:off x="0" y="0"/>
            <a:ext cx="6059668" cy="6865234"/>
          </a:xfrm>
          <a:prstGeom prst="rect">
            <a:avLst/>
          </a:prstGeom>
          <a:solidFill>
            <a:srgbClr val="15A37B">
              <a:lumMod val="50000"/>
              <a:alpha val="75000"/>
            </a:srgbClr>
          </a:solidFill>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9" name="Text">
            <a:extLst>
              <a:ext uri="{FF2B5EF4-FFF2-40B4-BE49-F238E27FC236}">
                <a16:creationId xmlns:a16="http://schemas.microsoft.com/office/drawing/2014/main" id="{530FEDED-34B0-58B0-4FD5-4E9376226B2B}"/>
              </a:ext>
            </a:extLst>
          </p:cNvPr>
          <p:cNvSpPr/>
          <p:nvPr/>
        </p:nvSpPr>
        <p:spPr bwMode="gray">
          <a:xfrm>
            <a:off x="-18166" y="7234"/>
            <a:ext cx="6096000" cy="6857999"/>
          </a:xfrm>
          <a:prstGeom prst="rect">
            <a:avLst/>
          </a:prstGeom>
          <a:noFill/>
        </p:spPr>
        <p:txBody>
          <a:bodyPr vert="horz" lIns="468000" tIns="720000" rIns="540000" bIns="540000" rtlCol="0" anchor="ctr">
            <a:noAutofit/>
          </a:bodyPr>
          <a:lstStyle/>
          <a:p>
            <a:pPr marL="0" marR="0" lvl="0" indent="0" defTabSz="914400" eaLnBrk="1" fontAlgn="auto" latinLnBrk="0" hangingPunct="1">
              <a:lnSpc>
                <a:spcPct val="125000"/>
              </a:lnSpc>
              <a:spcBef>
                <a:spcPts val="1600"/>
              </a:spcBef>
              <a:spcAft>
                <a:spcPts val="0"/>
              </a:spcAft>
              <a:buClrTx/>
              <a:buSzTx/>
              <a:buFontTx/>
              <a:buNone/>
              <a:tabLst/>
              <a:defRPr/>
            </a:pPr>
            <a:endParaRPr lang="de-CH" sz="2800" kern="0" dirty="0">
              <a:solidFill>
                <a:srgbClr val="FFFFFF"/>
              </a:solidFill>
              <a:latin typeface="Century Gothic" panose="020B0502020202020204" pitchFamily="34" charset="0"/>
              <a:ea typeface="Century Gothic"/>
              <a:cs typeface="Century Gothic"/>
              <a:sym typeface="Century Gothic"/>
            </a:endParaRPr>
          </a:p>
        </p:txBody>
      </p:sp>
      <p:sp>
        <p:nvSpPr>
          <p:cNvPr id="31" name="Text">
            <a:extLst>
              <a:ext uri="{FF2B5EF4-FFF2-40B4-BE49-F238E27FC236}">
                <a16:creationId xmlns:a16="http://schemas.microsoft.com/office/drawing/2014/main" id="{64241B3A-C3E5-26FA-CBAB-1102ED7309C7}"/>
              </a:ext>
            </a:extLst>
          </p:cNvPr>
          <p:cNvSpPr/>
          <p:nvPr/>
        </p:nvSpPr>
        <p:spPr bwMode="gray">
          <a:xfrm>
            <a:off x="-18166" y="2060848"/>
            <a:ext cx="6096000" cy="2423146"/>
          </a:xfrm>
          <a:prstGeom prst="rect">
            <a:avLst/>
          </a:prstGeom>
          <a:noFill/>
        </p:spPr>
        <p:txBody>
          <a:bodyPr vert="horz" lIns="468000" tIns="720000" rIns="540000" bIns="540000" rtlCol="0" anchor="ctr">
            <a:noAutofit/>
          </a:bodyPr>
          <a:lstStyle/>
          <a:p>
            <a:pPr marL="0" marR="0" lvl="0" indent="0" defTabSz="914400" eaLnBrk="1" fontAlgn="auto" latinLnBrk="0" hangingPunct="1">
              <a:lnSpc>
                <a:spcPct val="125000"/>
              </a:lnSpc>
              <a:spcBef>
                <a:spcPts val="400"/>
              </a:spcBef>
              <a:spcAft>
                <a:spcPts val="0"/>
              </a:spcAft>
              <a:buClrTx/>
              <a:buSzTx/>
              <a:buFontTx/>
              <a:buNone/>
              <a:tabLst/>
              <a:defRPr/>
            </a:pPr>
            <a:r>
              <a:rPr lang="fr-CH" sz="3200">
                <a:solidFill>
                  <a:srgbClr val="FFFFFF"/>
                </a:solidFill>
                <a:latin typeface="Century Gothic" panose="020B0502020202020204" pitchFamily="34" charset="0"/>
                <a:ea typeface="Century Gothic"/>
                <a:cs typeface="Century Gothic"/>
                <a:sym typeface="Century Gothic"/>
              </a:rPr>
              <a:t>Entre 2007 et 2020, la consommation d’électricité du secteur des TIC a augmenté de</a:t>
            </a:r>
            <a:r>
              <a:rPr lang="fr-CH" sz="6000" b="1">
                <a:solidFill>
                  <a:srgbClr val="FFFFFF"/>
                </a:solidFill>
                <a:latin typeface="Century Gothic" panose="020B0502020202020204" pitchFamily="34" charset="0"/>
                <a:ea typeface="Century Gothic"/>
                <a:cs typeface="Century Gothic"/>
                <a:sym typeface="Century Gothic"/>
              </a:rPr>
              <a:t> </a:t>
            </a:r>
          </a:p>
          <a:p>
            <a:pPr marL="0" marR="0" lvl="0" indent="0" defTabSz="914400" eaLnBrk="1" fontAlgn="auto" latinLnBrk="0" hangingPunct="1">
              <a:lnSpc>
                <a:spcPct val="125000"/>
              </a:lnSpc>
              <a:spcBef>
                <a:spcPts val="0"/>
              </a:spcBef>
              <a:spcAft>
                <a:spcPts val="0"/>
              </a:spcAft>
              <a:buClrTx/>
              <a:buSzTx/>
              <a:buFontTx/>
              <a:buNone/>
              <a:tabLst/>
              <a:defRPr/>
            </a:pPr>
            <a:r>
              <a:rPr lang="fr-CH" sz="6000" b="1">
                <a:solidFill>
                  <a:srgbClr val="FFFFFF"/>
                </a:solidFill>
                <a:latin typeface="Century Gothic" panose="020B0502020202020204" pitchFamily="34" charset="0"/>
                <a:ea typeface="Century Gothic"/>
                <a:cs typeface="Century Gothic"/>
                <a:sym typeface="Century Gothic"/>
              </a:rPr>
              <a:t>29%</a:t>
            </a:r>
            <a:r>
              <a:rPr lang="fr-CH" sz="3200">
                <a:solidFill>
                  <a:srgbClr val="FFFFFF"/>
                </a:solidFill>
                <a:latin typeface="Century Gothic" panose="020B0502020202020204" pitchFamily="34" charset="0"/>
                <a:ea typeface="Century Gothic"/>
                <a:cs typeface="Century Gothic"/>
                <a:sym typeface="Century Gothic"/>
              </a:rPr>
              <a:t>.</a:t>
            </a:r>
          </a:p>
        </p:txBody>
      </p:sp>
      <p:grpSp>
        <p:nvGrpSpPr>
          <p:cNvPr id="9" name="Gruppieren 8">
            <a:extLst>
              <a:ext uri="{FF2B5EF4-FFF2-40B4-BE49-F238E27FC236}">
                <a16:creationId xmlns:a16="http://schemas.microsoft.com/office/drawing/2014/main" id="{8D3EC51A-31A9-EF65-328F-E2E3BC7F49FF}"/>
              </a:ext>
            </a:extLst>
          </p:cNvPr>
          <p:cNvGrpSpPr/>
          <p:nvPr/>
        </p:nvGrpSpPr>
        <p:grpSpPr>
          <a:xfrm>
            <a:off x="6095999" y="470883"/>
            <a:ext cx="6009828" cy="6387117"/>
            <a:chOff x="-86173" y="470883"/>
            <a:chExt cx="6009828" cy="6387117"/>
          </a:xfrm>
        </p:grpSpPr>
        <p:sp>
          <p:nvSpPr>
            <p:cNvPr id="6" name="Titel 1">
              <a:extLst>
                <a:ext uri="{FF2B5EF4-FFF2-40B4-BE49-F238E27FC236}">
                  <a16:creationId xmlns:a16="http://schemas.microsoft.com/office/drawing/2014/main" id="{4BA819F8-1F12-E062-EC32-5A7A97371E01}"/>
                </a:ext>
              </a:extLst>
            </p:cNvPr>
            <p:cNvSpPr txBox="1">
              <a:spLocks/>
            </p:cNvSpPr>
            <p:nvPr/>
          </p:nvSpPr>
          <p:spPr bwMode="auto">
            <a:xfrm>
              <a:off x="407368" y="470883"/>
              <a:ext cx="5220617"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a:solidFill>
                    <a:schemeClr val="bg2"/>
                  </a:solidFill>
                  <a:latin typeface="Century Gothic" panose="020B0502020202020204" pitchFamily="34" charset="0"/>
                  <a:ea typeface="Century Gothic"/>
                </a:rPr>
                <a:t>Consommation électrique du secteur des TIC</a:t>
              </a:r>
            </a:p>
            <a:p>
              <a:pPr eaLnBrk="1" hangingPunct="1">
                <a:buClr>
                  <a:schemeClr val="accent1"/>
                </a:buClr>
                <a:defRPr/>
              </a:pPr>
              <a:r>
                <a:rPr lang="fr-CH" b="0">
                  <a:solidFill>
                    <a:schemeClr val="bg2"/>
                  </a:solidFill>
                  <a:latin typeface="Century Gothic" panose="020B0502020202020204" pitchFamily="34" charset="0"/>
                  <a:ea typeface="Century Gothic"/>
                </a:rPr>
                <a:t>Térawattheures</a:t>
              </a:r>
            </a:p>
          </p:txBody>
        </p:sp>
        <p:sp>
          <p:nvSpPr>
            <p:cNvPr id="8" name="Rechteck 8">
              <a:extLst>
                <a:ext uri="{FF2B5EF4-FFF2-40B4-BE49-F238E27FC236}">
                  <a16:creationId xmlns:a16="http://schemas.microsoft.com/office/drawing/2014/main" id="{7C6E537C-3750-9C36-FB95-79328739C9D5}"/>
                </a:ext>
              </a:extLst>
            </p:cNvPr>
            <p:cNvSpPr>
              <a:spLocks noChangeArrowheads="1"/>
            </p:cNvSpPr>
            <p:nvPr/>
          </p:nvSpPr>
          <p:spPr bwMode="auto">
            <a:xfrm>
              <a:off x="-86173" y="6642556"/>
              <a:ext cx="600982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fr-CH" sz="800">
                  <a:latin typeface="Century Gothic" panose="020B0502020202020204" pitchFamily="34" charset="0"/>
                </a:rPr>
                <a:t>Source: </a:t>
              </a:r>
              <a:r>
                <a:rPr lang="fr-CH" sz="800">
                  <a:latin typeface="Century Gothic" panose="020B0502020202020204" pitchFamily="34" charset="0"/>
                  <a:hlinkClick r:id="rId4">
                    <a:extLst>
                      <a:ext uri="{A12FA001-AC4F-418D-AE19-62706E023703}">
                        <ahyp:hlinkClr xmlns:ahyp="http://schemas.microsoft.com/office/drawing/2018/hyperlinkcolor" val="tx"/>
                      </a:ext>
                    </a:extLst>
                  </a:hlinkClick>
                </a:rPr>
                <a:t>Malmodin et al. (2024)</a:t>
              </a:r>
            </a:p>
          </p:txBody>
        </p:sp>
      </p:grpSp>
      <p:graphicFrame>
        <p:nvGraphicFramePr>
          <p:cNvPr id="3" name="Diagramm 2">
            <a:extLst>
              <a:ext uri="{FF2B5EF4-FFF2-40B4-BE49-F238E27FC236}">
                <a16:creationId xmlns:a16="http://schemas.microsoft.com/office/drawing/2014/main" id="{E9644D03-1B46-B6E6-A224-476ACD71561B}"/>
              </a:ext>
            </a:extLst>
          </p:cNvPr>
          <p:cNvGraphicFramePr/>
          <p:nvPr>
            <p:extLst>
              <p:ext uri="{D42A27DB-BD31-4B8C-83A1-F6EECF244321}">
                <p14:modId xmlns:p14="http://schemas.microsoft.com/office/powerpoint/2010/main" val="2745593855"/>
              </p:ext>
            </p:extLst>
          </p:nvPr>
        </p:nvGraphicFramePr>
        <p:xfrm>
          <a:off x="6466504" y="1556793"/>
          <a:ext cx="4958087" cy="4830324"/>
        </p:xfrm>
        <a:graphic>
          <a:graphicData uri="http://schemas.openxmlformats.org/drawingml/2006/chart">
            <c:chart xmlns:c="http://schemas.openxmlformats.org/drawingml/2006/chart" xmlns:r="http://schemas.openxmlformats.org/officeDocument/2006/relationships" r:id="rId5"/>
          </a:graphicData>
        </a:graphic>
      </p:graphicFrame>
      <p:pic>
        <p:nvPicPr>
          <p:cNvPr id="4" name="Grafik 3" descr="Ein Bild, das Screenshot, Fabrik enthält.&#10;&#10;Automatisch generierte Beschreibung">
            <a:extLst>
              <a:ext uri="{FF2B5EF4-FFF2-40B4-BE49-F238E27FC236}">
                <a16:creationId xmlns:a16="http://schemas.microsoft.com/office/drawing/2014/main" id="{EB38CB9F-6B3D-7BE5-2640-DF60E6424C3B}"/>
              </a:ext>
            </a:extLst>
          </p:cNvPr>
          <p:cNvPicPr>
            <a:picLocks noChangeAspect="1"/>
          </p:cNvPicPr>
          <p:nvPr/>
        </p:nvPicPr>
        <p:blipFill>
          <a:blip r:embed="rId6"/>
          <a:stretch>
            <a:fillRect/>
          </a:stretch>
        </p:blipFill>
        <p:spPr>
          <a:xfrm>
            <a:off x="-1" y="-7071770"/>
            <a:ext cx="12192001" cy="6857518"/>
          </a:xfrm>
          <a:prstGeom prst="rect">
            <a:avLst/>
          </a:prstGeom>
        </p:spPr>
      </p:pic>
      <p:grpSp>
        <p:nvGrpSpPr>
          <p:cNvPr id="5" name="Gruppieren 4">
            <a:extLst>
              <a:ext uri="{FF2B5EF4-FFF2-40B4-BE49-F238E27FC236}">
                <a16:creationId xmlns:a16="http://schemas.microsoft.com/office/drawing/2014/main" id="{4A457F9D-0D61-B8E3-4D9D-C156F53C092A}"/>
              </a:ext>
            </a:extLst>
          </p:cNvPr>
          <p:cNvGrpSpPr/>
          <p:nvPr/>
        </p:nvGrpSpPr>
        <p:grpSpPr>
          <a:xfrm>
            <a:off x="0" y="7368160"/>
            <a:ext cx="12192000" cy="1368152"/>
            <a:chOff x="0" y="4977172"/>
            <a:chExt cx="12192000" cy="1368152"/>
          </a:xfrm>
        </p:grpSpPr>
        <p:sp>
          <p:nvSpPr>
            <p:cNvPr id="7" name="Rechteck 6">
              <a:extLst>
                <a:ext uri="{FF2B5EF4-FFF2-40B4-BE49-F238E27FC236}">
                  <a16:creationId xmlns:a16="http://schemas.microsoft.com/office/drawing/2014/main" id="{59B0B765-4C4F-7E3C-99DA-23ABF6D215AD}"/>
                </a:ext>
              </a:extLst>
            </p:cNvPr>
            <p:cNvSpPr/>
            <p:nvPr/>
          </p:nvSpPr>
          <p:spPr bwMode="auto">
            <a:xfrm>
              <a:off x="0" y="4977172"/>
              <a:ext cx="12192000" cy="1368152"/>
            </a:xfrm>
            <a:prstGeom prst="rect">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10" name="Titel 1">
              <a:extLst>
                <a:ext uri="{FF2B5EF4-FFF2-40B4-BE49-F238E27FC236}">
                  <a16:creationId xmlns:a16="http://schemas.microsoft.com/office/drawing/2014/main" id="{91CBF843-1365-5DCB-3FD9-8830DF61B11A}"/>
                </a:ext>
              </a:extLst>
            </p:cNvPr>
            <p:cNvSpPr txBox="1">
              <a:spLocks/>
            </p:cNvSpPr>
            <p:nvPr/>
          </p:nvSpPr>
          <p:spPr bwMode="auto">
            <a:xfrm>
              <a:off x="2837638" y="5363617"/>
              <a:ext cx="6516724"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fr-CH" sz="2800">
                  <a:solidFill>
                    <a:srgbClr val="0B523E"/>
                  </a:solidFill>
                  <a:latin typeface="Century Gothic" panose="020B0502020202020204" pitchFamily="34" charset="0"/>
                  <a:ea typeface="Century Gothic"/>
                </a:rPr>
                <a:t>Mais d’où vient l’électricité?</a:t>
              </a:r>
            </a:p>
          </p:txBody>
        </p:sp>
      </p:grpSp>
    </p:spTree>
    <p:extLst>
      <p:ext uri="{BB962C8B-B14F-4D97-AF65-F5344CB8AC3E}">
        <p14:creationId xmlns:p14="http://schemas.microsoft.com/office/powerpoint/2010/main" val="221449899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descr="Ein Bild, das Screenshot, Fabrik enthält.&#10;&#10;Automatisch generierte Beschreibung">
            <a:extLst>
              <a:ext uri="{FF2B5EF4-FFF2-40B4-BE49-F238E27FC236}">
                <a16:creationId xmlns:a16="http://schemas.microsoft.com/office/drawing/2014/main" id="{B0D81419-0431-53E9-BE37-85C43983D5FE}"/>
              </a:ext>
            </a:extLst>
          </p:cNvPr>
          <p:cNvPicPr>
            <a:picLocks noChangeAspect="1"/>
          </p:cNvPicPr>
          <p:nvPr/>
        </p:nvPicPr>
        <p:blipFill>
          <a:blip r:embed="rId2"/>
          <a:stretch>
            <a:fillRect/>
          </a:stretch>
        </p:blipFill>
        <p:spPr>
          <a:xfrm>
            <a:off x="-1" y="0"/>
            <a:ext cx="12192001" cy="6857518"/>
          </a:xfrm>
          <a:prstGeom prst="rect">
            <a:avLst/>
          </a:prstGeom>
        </p:spPr>
      </p:pic>
      <p:sp>
        <p:nvSpPr>
          <p:cNvPr id="2" name="Text">
            <a:extLst>
              <a:ext uri="{FF2B5EF4-FFF2-40B4-BE49-F238E27FC236}">
                <a16:creationId xmlns:a16="http://schemas.microsoft.com/office/drawing/2014/main" id="{A740BB7B-4553-0D1F-4760-97B358DC86E4}"/>
              </a:ext>
            </a:extLst>
          </p:cNvPr>
          <p:cNvSpPr/>
          <p:nvPr/>
        </p:nvSpPr>
        <p:spPr bwMode="gray">
          <a:xfrm>
            <a:off x="-6361384" y="0"/>
            <a:ext cx="6077834" cy="6865234"/>
          </a:xfrm>
          <a:prstGeom prst="rect">
            <a:avLst/>
          </a:prstGeom>
          <a:solidFill>
            <a:srgbClr val="15A37B">
              <a:lumMod val="50000"/>
              <a:alpha val="75000"/>
            </a:srgbClr>
          </a:solidFill>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3" name="Text">
            <a:extLst>
              <a:ext uri="{FF2B5EF4-FFF2-40B4-BE49-F238E27FC236}">
                <a16:creationId xmlns:a16="http://schemas.microsoft.com/office/drawing/2014/main" id="{60555EC4-637B-B295-8D72-87544751156C}"/>
              </a:ext>
            </a:extLst>
          </p:cNvPr>
          <p:cNvSpPr/>
          <p:nvPr/>
        </p:nvSpPr>
        <p:spPr bwMode="gray">
          <a:xfrm>
            <a:off x="-6352752" y="2060848"/>
            <a:ext cx="6096000" cy="2423146"/>
          </a:xfrm>
          <a:prstGeom prst="rect">
            <a:avLst/>
          </a:prstGeom>
          <a:noFill/>
        </p:spPr>
        <p:txBody>
          <a:bodyPr vert="horz" lIns="468000" tIns="720000" rIns="540000" bIns="540000" rtlCol="0" anchor="ctr">
            <a:noAutofit/>
          </a:bodyPr>
          <a:lstStyle/>
          <a:p>
            <a:pPr marL="0" marR="0" lvl="0" indent="0" defTabSz="914400" eaLnBrk="1" fontAlgn="auto" latinLnBrk="0" hangingPunct="1">
              <a:lnSpc>
                <a:spcPct val="125000"/>
              </a:lnSpc>
              <a:spcBef>
                <a:spcPts val="400"/>
              </a:spcBef>
              <a:spcAft>
                <a:spcPts val="0"/>
              </a:spcAft>
              <a:buClrTx/>
              <a:buSzTx/>
              <a:buFontTx/>
              <a:buNone/>
              <a:tabLst/>
              <a:defRPr/>
            </a:pPr>
            <a:r>
              <a:rPr lang="fr-CH" sz="3200">
                <a:solidFill>
                  <a:srgbClr val="FFFFFF"/>
                </a:solidFill>
                <a:latin typeface="Century Gothic" panose="020B0502020202020204" pitchFamily="34" charset="0"/>
                <a:ea typeface="Century Gothic"/>
                <a:cs typeface="Century Gothic"/>
                <a:sym typeface="Century Gothic"/>
              </a:rPr>
              <a:t>Un kilowattheure produit en Chine génère</a:t>
            </a:r>
            <a:br>
              <a:rPr lang="fr-CH">
                <a:solidFill>
                  <a:srgbClr val="FFFFFF"/>
                </a:solidFill>
                <a:latin typeface="Century Gothic" panose="020B0502020202020204" pitchFamily="34" charset="0"/>
                <a:ea typeface="Century Gothic"/>
                <a:cs typeface="Century Gothic"/>
                <a:sym typeface="Century Gothic"/>
              </a:rPr>
            </a:br>
            <a:r>
              <a:rPr lang="fr-CH" sz="6000" b="1">
                <a:solidFill>
                  <a:srgbClr val="FFFFFF"/>
                </a:solidFill>
                <a:latin typeface="Century Gothic" panose="020B0502020202020204" pitchFamily="34" charset="0"/>
                <a:ea typeface="Century Gothic"/>
                <a:cs typeface="Century Gothic"/>
                <a:sym typeface="Century Gothic"/>
              </a:rPr>
              <a:t>111 fois plus</a:t>
            </a:r>
          </a:p>
          <a:p>
            <a:pPr marL="0" marR="0" lvl="0" indent="0" defTabSz="914400" eaLnBrk="1" fontAlgn="auto" latinLnBrk="0" hangingPunct="1">
              <a:lnSpc>
                <a:spcPct val="125000"/>
              </a:lnSpc>
              <a:spcBef>
                <a:spcPts val="0"/>
              </a:spcBef>
              <a:spcAft>
                <a:spcPts val="0"/>
              </a:spcAft>
              <a:buClrTx/>
              <a:buSzTx/>
              <a:buFontTx/>
              <a:buNone/>
              <a:tabLst/>
              <a:defRPr/>
            </a:pPr>
            <a:r>
              <a:rPr lang="fr-CH" sz="3200">
                <a:solidFill>
                  <a:srgbClr val="FFFFFF"/>
                </a:solidFill>
                <a:latin typeface="Century Gothic" panose="020B0502020202020204" pitchFamily="34" charset="0"/>
                <a:ea typeface="Century Gothic"/>
                <a:cs typeface="Century Gothic"/>
                <a:sym typeface="Century Gothic"/>
              </a:rPr>
              <a:t>de CO</a:t>
            </a:r>
            <a:r>
              <a:rPr lang="fr-CH" sz="3200" baseline="-25000">
                <a:solidFill>
                  <a:srgbClr val="FFFFFF"/>
                </a:solidFill>
                <a:latin typeface="Century Gothic" panose="020B0502020202020204" pitchFamily="34" charset="0"/>
                <a:ea typeface="Century Gothic"/>
                <a:cs typeface="Century Gothic"/>
                <a:sym typeface="Century Gothic"/>
              </a:rPr>
              <a:t>2</a:t>
            </a:r>
            <a:r>
              <a:rPr lang="fr-CH" sz="3200">
                <a:solidFill>
                  <a:srgbClr val="FFFFFF"/>
                </a:solidFill>
                <a:latin typeface="Century Gothic" panose="020B0502020202020204" pitchFamily="34" charset="0"/>
                <a:ea typeface="Century Gothic"/>
                <a:cs typeface="Century Gothic"/>
                <a:sym typeface="Century Gothic"/>
              </a:rPr>
              <a:t> qu’en Norvège.</a:t>
            </a:r>
          </a:p>
        </p:txBody>
      </p:sp>
      <p:grpSp>
        <p:nvGrpSpPr>
          <p:cNvPr id="20" name="Gruppieren 19">
            <a:extLst>
              <a:ext uri="{FF2B5EF4-FFF2-40B4-BE49-F238E27FC236}">
                <a16:creationId xmlns:a16="http://schemas.microsoft.com/office/drawing/2014/main" id="{77269268-BEDD-B3A8-9BC5-F8F1630FD7CD}"/>
              </a:ext>
            </a:extLst>
          </p:cNvPr>
          <p:cNvGrpSpPr/>
          <p:nvPr/>
        </p:nvGrpSpPr>
        <p:grpSpPr>
          <a:xfrm>
            <a:off x="12864752" y="470883"/>
            <a:ext cx="5627985" cy="6340951"/>
            <a:chOff x="0" y="470883"/>
            <a:chExt cx="5627985" cy="6340951"/>
          </a:xfrm>
        </p:grpSpPr>
        <p:sp>
          <p:nvSpPr>
            <p:cNvPr id="23" name="Titel 1">
              <a:extLst>
                <a:ext uri="{FF2B5EF4-FFF2-40B4-BE49-F238E27FC236}">
                  <a16:creationId xmlns:a16="http://schemas.microsoft.com/office/drawing/2014/main" id="{97355444-75B4-B5FC-58AB-BC65A2420025}"/>
                </a:ext>
              </a:extLst>
            </p:cNvPr>
            <p:cNvSpPr txBox="1">
              <a:spLocks/>
            </p:cNvSpPr>
            <p:nvPr/>
          </p:nvSpPr>
          <p:spPr bwMode="auto">
            <a:xfrm>
              <a:off x="407368" y="470883"/>
              <a:ext cx="5220617"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a:solidFill>
                    <a:schemeClr val="bg2"/>
                  </a:solidFill>
                  <a:latin typeface="Century Gothic" panose="020B0502020202020204" pitchFamily="34" charset="0"/>
                  <a:ea typeface="Century Gothic"/>
                </a:rPr>
                <a:t>Émissions liées à la production d’électricité</a:t>
              </a:r>
            </a:p>
            <a:p>
              <a:pPr eaLnBrk="1" hangingPunct="1">
                <a:buClr>
                  <a:schemeClr val="accent1"/>
                </a:buClr>
                <a:defRPr/>
              </a:pPr>
              <a:r>
                <a:rPr lang="fr-CH" b="0">
                  <a:solidFill>
                    <a:schemeClr val="bg2"/>
                  </a:solidFill>
                  <a:latin typeface="Century Gothic" panose="020B0502020202020204" pitchFamily="34" charset="0"/>
                  <a:ea typeface="Century Gothic"/>
                </a:rPr>
                <a:t>g CO</a:t>
              </a:r>
              <a:r>
                <a:rPr lang="fr-CH" b="0" baseline="-25000">
                  <a:solidFill>
                    <a:schemeClr val="bg2"/>
                  </a:solidFill>
                  <a:latin typeface="Century Gothic" panose="020B0502020202020204" pitchFamily="34" charset="0"/>
                  <a:ea typeface="Century Gothic"/>
                </a:rPr>
                <a:t>2</a:t>
              </a:r>
              <a:r>
                <a:rPr lang="fr-CH" b="0">
                  <a:solidFill>
                    <a:schemeClr val="bg2"/>
                  </a:solidFill>
                  <a:latin typeface="Century Gothic" panose="020B0502020202020204" pitchFamily="34" charset="0"/>
                  <a:ea typeface="Century Gothic"/>
                </a:rPr>
                <a:t>e/kWh</a:t>
              </a:r>
            </a:p>
          </p:txBody>
        </p:sp>
        <p:sp>
          <p:nvSpPr>
            <p:cNvPr id="26" name="Rechteck 8">
              <a:extLst>
                <a:ext uri="{FF2B5EF4-FFF2-40B4-BE49-F238E27FC236}">
                  <a16:creationId xmlns:a16="http://schemas.microsoft.com/office/drawing/2014/main" id="{B34B3A4A-894E-425C-409A-533256440329}"/>
                </a:ext>
              </a:extLst>
            </p:cNvPr>
            <p:cNvSpPr>
              <a:spLocks noChangeArrowheads="1"/>
            </p:cNvSpPr>
            <p:nvPr/>
          </p:nvSpPr>
          <p:spPr bwMode="auto">
            <a:xfrm>
              <a:off x="0" y="6611779"/>
              <a:ext cx="5544459"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fr-CH" sz="700">
                  <a:latin typeface="Century Gothic" panose="020B0502020202020204" pitchFamily="34" charset="0"/>
                </a:rPr>
                <a:t>Source: Empreinte carbone (2023): FACTEUR D’ÉMISSION DE GAZ À EFFET DE SERRE SPÉCIFIQUE AU PAYS</a:t>
              </a:r>
            </a:p>
          </p:txBody>
        </p:sp>
      </p:grpSp>
      <p:graphicFrame>
        <p:nvGraphicFramePr>
          <p:cNvPr id="27" name="Diagramm 26">
            <a:extLst>
              <a:ext uri="{FF2B5EF4-FFF2-40B4-BE49-F238E27FC236}">
                <a16:creationId xmlns:a16="http://schemas.microsoft.com/office/drawing/2014/main" id="{7BF883A4-F587-920C-B80D-28F8BE192B5A}"/>
              </a:ext>
            </a:extLst>
          </p:cNvPr>
          <p:cNvGraphicFramePr/>
          <p:nvPr>
            <p:extLst>
              <p:ext uri="{D42A27DB-BD31-4B8C-83A1-F6EECF244321}">
                <p14:modId xmlns:p14="http://schemas.microsoft.com/office/powerpoint/2010/main" val="2314402739"/>
              </p:ext>
            </p:extLst>
          </p:nvPr>
        </p:nvGraphicFramePr>
        <p:xfrm>
          <a:off x="12778581" y="1700808"/>
          <a:ext cx="4819652" cy="4437525"/>
        </p:xfrm>
        <a:graphic>
          <a:graphicData uri="http://schemas.openxmlformats.org/drawingml/2006/chart">
            <c:chart xmlns:c="http://schemas.openxmlformats.org/drawingml/2006/chart" xmlns:r="http://schemas.openxmlformats.org/officeDocument/2006/relationships" r:id="rId3"/>
          </a:graphicData>
        </a:graphic>
      </p:graphicFrame>
      <p:pic>
        <p:nvPicPr>
          <p:cNvPr id="28" name="Grafik 27" descr="Ein Bild, das Symbol, Kreis, Grafiken, Farbigkeit enthält.&#10;&#10;Automatisch generierte Beschreibung">
            <a:extLst>
              <a:ext uri="{FF2B5EF4-FFF2-40B4-BE49-F238E27FC236}">
                <a16:creationId xmlns:a16="http://schemas.microsoft.com/office/drawing/2014/main" id="{88D65387-6340-91CB-57C2-442B77F0999B}"/>
              </a:ext>
            </a:extLst>
          </p:cNvPr>
          <p:cNvPicPr>
            <a:picLocks noChangeAspect="1"/>
          </p:cNvPicPr>
          <p:nvPr/>
        </p:nvPicPr>
        <p:blipFill>
          <a:blip r:embed="rId4"/>
          <a:stretch>
            <a:fillRect/>
          </a:stretch>
        </p:blipFill>
        <p:spPr>
          <a:xfrm>
            <a:off x="13437612" y="5403622"/>
            <a:ext cx="565200" cy="565200"/>
          </a:xfrm>
          <a:prstGeom prst="rect">
            <a:avLst/>
          </a:prstGeom>
          <a:effectLst>
            <a:outerShdw blurRad="50800" dist="38100" dir="2700000" algn="tl" rotWithShape="0">
              <a:prstClr val="black">
                <a:alpha val="40000"/>
              </a:prstClr>
            </a:outerShdw>
          </a:effectLst>
        </p:spPr>
      </p:pic>
      <p:pic>
        <p:nvPicPr>
          <p:cNvPr id="29" name="Grafik 28" descr="Ein Bild, das Symbol, rot enthält.&#10;&#10;Automatisch generierte Beschreibung">
            <a:extLst>
              <a:ext uri="{FF2B5EF4-FFF2-40B4-BE49-F238E27FC236}">
                <a16:creationId xmlns:a16="http://schemas.microsoft.com/office/drawing/2014/main" id="{39A7EB8B-0887-5C1F-A5B3-83D6FCE6303A}"/>
              </a:ext>
            </a:extLst>
          </p:cNvPr>
          <p:cNvPicPr>
            <a:picLocks noChangeAspect="1"/>
          </p:cNvPicPr>
          <p:nvPr/>
        </p:nvPicPr>
        <p:blipFill>
          <a:blip r:embed="rId5"/>
          <a:stretch>
            <a:fillRect/>
          </a:stretch>
        </p:blipFill>
        <p:spPr>
          <a:xfrm>
            <a:off x="13437612" y="4766564"/>
            <a:ext cx="565200" cy="565200"/>
          </a:xfrm>
          <a:prstGeom prst="rect">
            <a:avLst/>
          </a:prstGeom>
          <a:effectLst>
            <a:outerShdw blurRad="50800" dist="38100" dir="2700000" algn="tl" rotWithShape="0">
              <a:prstClr val="black">
                <a:alpha val="40000"/>
              </a:prstClr>
            </a:outerShdw>
          </a:effectLst>
        </p:spPr>
      </p:pic>
      <p:pic>
        <p:nvPicPr>
          <p:cNvPr id="30" name="Grafik 29" descr="Ein Bild, das Kreis, Symbol, Grafiken, Stern enthält.&#10;&#10;Automatisch generierte Beschreibung">
            <a:extLst>
              <a:ext uri="{FF2B5EF4-FFF2-40B4-BE49-F238E27FC236}">
                <a16:creationId xmlns:a16="http://schemas.microsoft.com/office/drawing/2014/main" id="{13A11945-D47C-5EA0-C9BC-5F88BC7FF944}"/>
              </a:ext>
            </a:extLst>
          </p:cNvPr>
          <p:cNvPicPr>
            <a:picLocks noChangeAspect="1"/>
          </p:cNvPicPr>
          <p:nvPr/>
        </p:nvPicPr>
        <p:blipFill>
          <a:blip r:embed="rId6"/>
          <a:stretch>
            <a:fillRect/>
          </a:stretch>
        </p:blipFill>
        <p:spPr>
          <a:xfrm>
            <a:off x="13437612" y="2218324"/>
            <a:ext cx="565200" cy="565200"/>
          </a:xfrm>
          <a:prstGeom prst="rect">
            <a:avLst/>
          </a:prstGeom>
          <a:effectLst>
            <a:outerShdw blurRad="50800" dist="38100" dir="2700000" algn="tl" rotWithShape="0">
              <a:prstClr val="black">
                <a:alpha val="40000"/>
              </a:prstClr>
            </a:outerShdw>
          </a:effectLst>
        </p:spPr>
      </p:pic>
      <p:pic>
        <p:nvPicPr>
          <p:cNvPr id="31" name="Grafik 30" descr="Ein Bild, das Logo, Grafiken, Screenshot, Symbol enthält.&#10;&#10;Automatisch generierte Beschreibung">
            <a:extLst>
              <a:ext uri="{FF2B5EF4-FFF2-40B4-BE49-F238E27FC236}">
                <a16:creationId xmlns:a16="http://schemas.microsoft.com/office/drawing/2014/main" id="{68481CD3-9BF8-7303-D975-97549D4CC37C}"/>
              </a:ext>
            </a:extLst>
          </p:cNvPr>
          <p:cNvPicPr>
            <a:picLocks noChangeAspect="1"/>
          </p:cNvPicPr>
          <p:nvPr/>
        </p:nvPicPr>
        <p:blipFill>
          <a:blip r:embed="rId7"/>
          <a:stretch>
            <a:fillRect/>
          </a:stretch>
        </p:blipFill>
        <p:spPr>
          <a:xfrm>
            <a:off x="13437612" y="3492444"/>
            <a:ext cx="565200" cy="565200"/>
          </a:xfrm>
          <a:prstGeom prst="rect">
            <a:avLst/>
          </a:prstGeom>
          <a:effectLst>
            <a:outerShdw blurRad="50800" dist="38100" dir="2700000" algn="tl" rotWithShape="0">
              <a:prstClr val="black">
                <a:alpha val="40000"/>
              </a:prstClr>
            </a:outerShdw>
          </a:effectLst>
        </p:spPr>
      </p:pic>
      <p:pic>
        <p:nvPicPr>
          <p:cNvPr id="32" name="Grafik 31" descr="Ein Bild, das Kreis, Symbol, Flagge enthält.&#10;&#10;Automatisch generierte Beschreibung">
            <a:extLst>
              <a:ext uri="{FF2B5EF4-FFF2-40B4-BE49-F238E27FC236}">
                <a16:creationId xmlns:a16="http://schemas.microsoft.com/office/drawing/2014/main" id="{D6B8426C-3C57-D12E-4C6B-48C958F32890}"/>
              </a:ext>
            </a:extLst>
          </p:cNvPr>
          <p:cNvPicPr>
            <a:picLocks noChangeAspect="1"/>
          </p:cNvPicPr>
          <p:nvPr/>
        </p:nvPicPr>
        <p:blipFill>
          <a:blip r:embed="rId8"/>
          <a:stretch>
            <a:fillRect/>
          </a:stretch>
        </p:blipFill>
        <p:spPr>
          <a:xfrm>
            <a:off x="13437612" y="2855384"/>
            <a:ext cx="565200" cy="565200"/>
          </a:xfrm>
          <a:prstGeom prst="rect">
            <a:avLst/>
          </a:prstGeom>
          <a:effectLst>
            <a:outerShdw blurRad="50800" dist="38100" dir="2700000" algn="tl" rotWithShape="0">
              <a:prstClr val="black">
                <a:alpha val="40000"/>
              </a:prstClr>
            </a:outerShdw>
          </a:effectLst>
        </p:spPr>
      </p:pic>
      <p:pic>
        <p:nvPicPr>
          <p:cNvPr id="33" name="Grafik 32" descr="Ein Bild, das Kreis, Grafiken, Screenshot, Farbigkeit enthält.&#10;&#10;Automatisch generierte Beschreibung">
            <a:extLst>
              <a:ext uri="{FF2B5EF4-FFF2-40B4-BE49-F238E27FC236}">
                <a16:creationId xmlns:a16="http://schemas.microsoft.com/office/drawing/2014/main" id="{C573A9E5-4B93-7F6F-9515-21037335489E}"/>
              </a:ext>
            </a:extLst>
          </p:cNvPr>
          <p:cNvPicPr>
            <a:picLocks noChangeAspect="1"/>
          </p:cNvPicPr>
          <p:nvPr/>
        </p:nvPicPr>
        <p:blipFill>
          <a:blip r:embed="rId9"/>
          <a:stretch>
            <a:fillRect/>
          </a:stretch>
        </p:blipFill>
        <p:spPr>
          <a:xfrm>
            <a:off x="13437612" y="4129504"/>
            <a:ext cx="565200" cy="565200"/>
          </a:xfrm>
          <a:prstGeom prst="rect">
            <a:avLst/>
          </a:prstGeom>
          <a:effectLst>
            <a:outerShdw blurRad="50800" dist="38100" dir="2700000" algn="tl" rotWithShape="0">
              <a:prstClr val="black">
                <a:alpha val="40000"/>
              </a:prstClr>
            </a:outerShdw>
          </a:effectLst>
        </p:spPr>
      </p:pic>
      <p:cxnSp>
        <p:nvCxnSpPr>
          <p:cNvPr id="34" name="Gerade Verbindung 33">
            <a:extLst>
              <a:ext uri="{FF2B5EF4-FFF2-40B4-BE49-F238E27FC236}">
                <a16:creationId xmlns:a16="http://schemas.microsoft.com/office/drawing/2014/main" id="{2CABA3BC-B063-7FC1-946E-F4E7E161F9EC}"/>
              </a:ext>
            </a:extLst>
          </p:cNvPr>
          <p:cNvCxnSpPr/>
          <p:nvPr/>
        </p:nvCxnSpPr>
        <p:spPr bwMode="auto">
          <a:xfrm>
            <a:off x="14301708" y="5661248"/>
            <a:ext cx="3744416"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35" name="Gerade Verbindung 34">
            <a:extLst>
              <a:ext uri="{FF2B5EF4-FFF2-40B4-BE49-F238E27FC236}">
                <a16:creationId xmlns:a16="http://schemas.microsoft.com/office/drawing/2014/main" id="{F95BDCEB-1C21-F9C8-F6DA-4168B6951727}"/>
              </a:ext>
            </a:extLst>
          </p:cNvPr>
          <p:cNvCxnSpPr>
            <a:cxnSpLocks/>
          </p:cNvCxnSpPr>
          <p:nvPr/>
        </p:nvCxnSpPr>
        <p:spPr bwMode="auto">
          <a:xfrm>
            <a:off x="18046124" y="2556520"/>
            <a:ext cx="0" cy="3104728"/>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36" name="Gerade Verbindung mit Pfeil 35">
            <a:extLst>
              <a:ext uri="{FF2B5EF4-FFF2-40B4-BE49-F238E27FC236}">
                <a16:creationId xmlns:a16="http://schemas.microsoft.com/office/drawing/2014/main" id="{BB3BB83A-E355-2270-6388-9FD9EDE4C204}"/>
              </a:ext>
            </a:extLst>
          </p:cNvPr>
          <p:cNvCxnSpPr/>
          <p:nvPr/>
        </p:nvCxnSpPr>
        <p:spPr bwMode="auto">
          <a:xfrm flipH="1">
            <a:off x="17254036" y="2556520"/>
            <a:ext cx="792088" cy="0"/>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sp>
        <p:nvSpPr>
          <p:cNvPr id="37" name="Oval 36">
            <a:extLst>
              <a:ext uri="{FF2B5EF4-FFF2-40B4-BE49-F238E27FC236}">
                <a16:creationId xmlns:a16="http://schemas.microsoft.com/office/drawing/2014/main" id="{8196E6C9-A183-B291-C8AB-556D86EDB994}"/>
              </a:ext>
            </a:extLst>
          </p:cNvPr>
          <p:cNvSpPr/>
          <p:nvPr/>
        </p:nvSpPr>
        <p:spPr bwMode="auto">
          <a:xfrm>
            <a:off x="17625035" y="3919570"/>
            <a:ext cx="842177" cy="421089"/>
          </a:xfrm>
          <a:prstGeom prst="ellipse">
            <a:avLst/>
          </a:prstGeom>
          <a:solidFill>
            <a:schemeClr val="bg1">
              <a:lumMod val="75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anchor="ctr"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fr-CH" sz="2000" b="1">
                <a:latin typeface="Century Gothic" panose="020B0502020202020204" pitchFamily="34" charset="0"/>
              </a:rPr>
              <a:t>x111</a:t>
            </a:r>
          </a:p>
        </p:txBody>
      </p:sp>
      <p:grpSp>
        <p:nvGrpSpPr>
          <p:cNvPr id="41" name="Gruppieren 40">
            <a:extLst>
              <a:ext uri="{FF2B5EF4-FFF2-40B4-BE49-F238E27FC236}">
                <a16:creationId xmlns:a16="http://schemas.microsoft.com/office/drawing/2014/main" id="{704D32D3-6103-F7C5-1A75-3EC6BE4C48E7}"/>
              </a:ext>
            </a:extLst>
          </p:cNvPr>
          <p:cNvGrpSpPr/>
          <p:nvPr/>
        </p:nvGrpSpPr>
        <p:grpSpPr>
          <a:xfrm>
            <a:off x="0" y="4977172"/>
            <a:ext cx="12192000" cy="1368152"/>
            <a:chOff x="0" y="4977172"/>
            <a:chExt cx="12192000" cy="1368152"/>
          </a:xfrm>
        </p:grpSpPr>
        <p:sp>
          <p:nvSpPr>
            <p:cNvPr id="38" name="Rechteck 37">
              <a:extLst>
                <a:ext uri="{FF2B5EF4-FFF2-40B4-BE49-F238E27FC236}">
                  <a16:creationId xmlns:a16="http://schemas.microsoft.com/office/drawing/2014/main" id="{F64FF869-52E0-A50B-91A3-11A78ED262F5}"/>
                </a:ext>
              </a:extLst>
            </p:cNvPr>
            <p:cNvSpPr/>
            <p:nvPr/>
          </p:nvSpPr>
          <p:spPr bwMode="auto">
            <a:xfrm>
              <a:off x="0" y="4977172"/>
              <a:ext cx="12192000" cy="1368152"/>
            </a:xfrm>
            <a:prstGeom prst="rect">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39" name="Titel 1">
              <a:extLst>
                <a:ext uri="{FF2B5EF4-FFF2-40B4-BE49-F238E27FC236}">
                  <a16:creationId xmlns:a16="http://schemas.microsoft.com/office/drawing/2014/main" id="{45B2AC90-C284-C373-2855-16E85224667F}"/>
                </a:ext>
              </a:extLst>
            </p:cNvPr>
            <p:cNvSpPr txBox="1">
              <a:spLocks/>
            </p:cNvSpPr>
            <p:nvPr/>
          </p:nvSpPr>
          <p:spPr bwMode="auto">
            <a:xfrm>
              <a:off x="2837638" y="5363617"/>
              <a:ext cx="6516724"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fr-CH" sz="2800">
                  <a:solidFill>
                    <a:srgbClr val="0B523E"/>
                  </a:solidFill>
                  <a:latin typeface="Century Gothic" panose="020B0502020202020204" pitchFamily="34" charset="0"/>
                  <a:ea typeface="Century Gothic"/>
                </a:rPr>
                <a:t>Mais d’où vient l’électricité?</a:t>
              </a:r>
            </a:p>
          </p:txBody>
        </p:sp>
      </p:grpSp>
      <p:sp>
        <p:nvSpPr>
          <p:cNvPr id="42" name="Rechteck 8">
            <a:extLst>
              <a:ext uri="{FF2B5EF4-FFF2-40B4-BE49-F238E27FC236}">
                <a16:creationId xmlns:a16="http://schemas.microsoft.com/office/drawing/2014/main" id="{A988F68E-EB75-9FE4-BA15-9AF114257FAD}"/>
              </a:ext>
            </a:extLst>
          </p:cNvPr>
          <p:cNvSpPr>
            <a:spLocks noChangeArrowheads="1"/>
          </p:cNvSpPr>
          <p:nvPr/>
        </p:nvSpPr>
        <p:spPr bwMode="auto">
          <a:xfrm>
            <a:off x="6647541" y="6611779"/>
            <a:ext cx="554445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algn="r" eaLnBrk="1" hangingPunct="1"/>
            <a:r>
              <a:rPr lang="fr-CH" sz="1000">
                <a:solidFill>
                  <a:schemeClr val="bg1"/>
                </a:solidFill>
                <a:latin typeface="Century Gothic" panose="020B0502020202020204" pitchFamily="34" charset="0"/>
              </a:rPr>
              <a:t>Source: DALL-E</a:t>
            </a:r>
          </a:p>
        </p:txBody>
      </p:sp>
    </p:spTree>
    <p:extLst>
      <p:ext uri="{BB962C8B-B14F-4D97-AF65-F5344CB8AC3E}">
        <p14:creationId xmlns:p14="http://schemas.microsoft.com/office/powerpoint/2010/main" val="136845335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descr="Ein Bild, das Screenshot, Fabrik enthält.&#10;&#10;Automatisch generierte Beschreibung">
            <a:extLst>
              <a:ext uri="{FF2B5EF4-FFF2-40B4-BE49-F238E27FC236}">
                <a16:creationId xmlns:a16="http://schemas.microsoft.com/office/drawing/2014/main" id="{B0D81419-0431-53E9-BE37-85C43983D5FE}"/>
              </a:ext>
            </a:extLst>
          </p:cNvPr>
          <p:cNvPicPr>
            <a:picLocks noChangeAspect="1"/>
          </p:cNvPicPr>
          <p:nvPr/>
        </p:nvPicPr>
        <p:blipFill rotWithShape="1">
          <a:blip r:embed="rId2"/>
          <a:srcRect l="50149"/>
          <a:stretch/>
        </p:blipFill>
        <p:spPr>
          <a:xfrm>
            <a:off x="18167" y="0"/>
            <a:ext cx="6077834" cy="6857518"/>
          </a:xfrm>
          <a:prstGeom prst="rect">
            <a:avLst/>
          </a:prstGeom>
        </p:spPr>
      </p:pic>
      <p:sp>
        <p:nvSpPr>
          <p:cNvPr id="7" name="Text">
            <a:extLst>
              <a:ext uri="{FF2B5EF4-FFF2-40B4-BE49-F238E27FC236}">
                <a16:creationId xmlns:a16="http://schemas.microsoft.com/office/drawing/2014/main" id="{2DFC258C-C698-EEDF-107F-0F671ED7D7F1}"/>
              </a:ext>
            </a:extLst>
          </p:cNvPr>
          <p:cNvSpPr/>
          <p:nvPr/>
        </p:nvSpPr>
        <p:spPr bwMode="gray">
          <a:xfrm>
            <a:off x="0" y="0"/>
            <a:ext cx="6077834" cy="6865234"/>
          </a:xfrm>
          <a:prstGeom prst="rect">
            <a:avLst/>
          </a:prstGeom>
          <a:solidFill>
            <a:srgbClr val="15A37B">
              <a:lumMod val="50000"/>
              <a:alpha val="75000"/>
            </a:srgbClr>
          </a:solidFill>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grpSp>
        <p:nvGrpSpPr>
          <p:cNvPr id="21" name="Gruppieren 20">
            <a:extLst>
              <a:ext uri="{FF2B5EF4-FFF2-40B4-BE49-F238E27FC236}">
                <a16:creationId xmlns:a16="http://schemas.microsoft.com/office/drawing/2014/main" id="{574340CC-AF96-1549-6ADE-45BEC6D42C9F}"/>
              </a:ext>
            </a:extLst>
          </p:cNvPr>
          <p:cNvGrpSpPr/>
          <p:nvPr/>
        </p:nvGrpSpPr>
        <p:grpSpPr>
          <a:xfrm>
            <a:off x="6077834" y="470883"/>
            <a:ext cx="5732323" cy="6387117"/>
            <a:chOff x="-104338" y="470883"/>
            <a:chExt cx="5732323" cy="6387117"/>
          </a:xfrm>
        </p:grpSpPr>
        <p:sp>
          <p:nvSpPr>
            <p:cNvPr id="22" name="Titel 1">
              <a:extLst>
                <a:ext uri="{FF2B5EF4-FFF2-40B4-BE49-F238E27FC236}">
                  <a16:creationId xmlns:a16="http://schemas.microsoft.com/office/drawing/2014/main" id="{817639CE-01F6-6DF5-6EC0-2B14386734E7}"/>
                </a:ext>
              </a:extLst>
            </p:cNvPr>
            <p:cNvSpPr txBox="1">
              <a:spLocks/>
            </p:cNvSpPr>
            <p:nvPr/>
          </p:nvSpPr>
          <p:spPr bwMode="auto">
            <a:xfrm>
              <a:off x="407368" y="470883"/>
              <a:ext cx="5220617"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a:solidFill>
                    <a:schemeClr val="bg2"/>
                  </a:solidFill>
                  <a:latin typeface="Century Gothic" panose="020B0502020202020204" pitchFamily="34" charset="0"/>
                  <a:ea typeface="Century Gothic"/>
                </a:rPr>
                <a:t>Émissions liées à la production d’électricité</a:t>
              </a:r>
            </a:p>
            <a:p>
              <a:pPr eaLnBrk="1" hangingPunct="1">
                <a:buClr>
                  <a:schemeClr val="accent1"/>
                </a:buClr>
                <a:defRPr/>
              </a:pPr>
              <a:r>
                <a:rPr lang="fr-CH" b="0">
                  <a:solidFill>
                    <a:schemeClr val="bg2"/>
                  </a:solidFill>
                  <a:latin typeface="Century Gothic" panose="020B0502020202020204" pitchFamily="34" charset="0"/>
                  <a:ea typeface="Century Gothic"/>
                </a:rPr>
                <a:t>g CO</a:t>
              </a:r>
              <a:r>
                <a:rPr lang="fr-CH" b="0" baseline="-25000">
                  <a:solidFill>
                    <a:schemeClr val="bg2"/>
                  </a:solidFill>
                  <a:latin typeface="Century Gothic" panose="020B0502020202020204" pitchFamily="34" charset="0"/>
                  <a:ea typeface="Century Gothic"/>
                </a:rPr>
                <a:t>2</a:t>
              </a:r>
              <a:r>
                <a:rPr lang="fr-CH" b="0">
                  <a:solidFill>
                    <a:schemeClr val="bg2"/>
                  </a:solidFill>
                  <a:latin typeface="Century Gothic" panose="020B0502020202020204" pitchFamily="34" charset="0"/>
                  <a:ea typeface="Century Gothic"/>
                </a:rPr>
                <a:t>e/kWh</a:t>
              </a:r>
            </a:p>
          </p:txBody>
        </p:sp>
        <p:sp>
          <p:nvSpPr>
            <p:cNvPr id="24" name="Rechteck 8">
              <a:extLst>
                <a:ext uri="{FF2B5EF4-FFF2-40B4-BE49-F238E27FC236}">
                  <a16:creationId xmlns:a16="http://schemas.microsoft.com/office/drawing/2014/main" id="{7FBB8A18-65EB-AA4C-5E60-024F9030B834}"/>
                </a:ext>
              </a:extLst>
            </p:cNvPr>
            <p:cNvSpPr>
              <a:spLocks noChangeArrowheads="1"/>
            </p:cNvSpPr>
            <p:nvPr/>
          </p:nvSpPr>
          <p:spPr bwMode="auto">
            <a:xfrm>
              <a:off x="-104338" y="6627168"/>
              <a:ext cx="5544459"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fr-CH" sz="900">
                  <a:latin typeface="Century Gothic" panose="020B0502020202020204" pitchFamily="34" charset="0"/>
                </a:rPr>
                <a:t>Source: </a:t>
              </a:r>
              <a:r>
                <a:rPr lang="fr-CH" sz="900">
                  <a:latin typeface="Century Gothic" panose="020B0502020202020204" pitchFamily="34" charset="0"/>
                  <a:hlinkClick r:id="rId3">
                    <a:extLst>
                      <a:ext uri="{A12FA001-AC4F-418D-AE19-62706E023703}">
                        <ahyp:hlinkClr xmlns:ahyp="http://schemas.microsoft.com/office/drawing/2018/hyperlinkcolor" val="tx"/>
                      </a:ext>
                    </a:extLst>
                  </a:hlinkClick>
                </a:rPr>
                <a:t>Empreinte carbone (2023)</a:t>
              </a:r>
            </a:p>
          </p:txBody>
        </p:sp>
      </p:grpSp>
      <p:graphicFrame>
        <p:nvGraphicFramePr>
          <p:cNvPr id="25" name="Diagramm 24">
            <a:extLst>
              <a:ext uri="{FF2B5EF4-FFF2-40B4-BE49-F238E27FC236}">
                <a16:creationId xmlns:a16="http://schemas.microsoft.com/office/drawing/2014/main" id="{6807A91B-D8E6-9AB1-28DC-CB386E4F64DF}"/>
              </a:ext>
            </a:extLst>
          </p:cNvPr>
          <p:cNvGraphicFramePr/>
          <p:nvPr>
            <p:extLst>
              <p:ext uri="{D42A27DB-BD31-4B8C-83A1-F6EECF244321}">
                <p14:modId xmlns:p14="http://schemas.microsoft.com/office/powerpoint/2010/main" val="1304661604"/>
              </p:ext>
            </p:extLst>
          </p:nvPr>
        </p:nvGraphicFramePr>
        <p:xfrm>
          <a:off x="6096001" y="1700808"/>
          <a:ext cx="4819652" cy="4437525"/>
        </p:xfrm>
        <a:graphic>
          <a:graphicData uri="http://schemas.openxmlformats.org/drawingml/2006/chart">
            <c:chart xmlns:c="http://schemas.openxmlformats.org/drawingml/2006/chart" xmlns:r="http://schemas.openxmlformats.org/officeDocument/2006/relationships" r:id="rId4"/>
          </a:graphicData>
        </a:graphic>
      </p:graphicFrame>
      <p:pic>
        <p:nvPicPr>
          <p:cNvPr id="39" name="Grafik 38" descr="Ein Bild, das Symbol, Kreis, Grafiken, Farbigkeit enthält.&#10;&#10;Automatisch generierte Beschreibung">
            <a:extLst>
              <a:ext uri="{FF2B5EF4-FFF2-40B4-BE49-F238E27FC236}">
                <a16:creationId xmlns:a16="http://schemas.microsoft.com/office/drawing/2014/main" id="{574E9911-A92A-8833-F71E-A1DA4B999AE1}"/>
              </a:ext>
            </a:extLst>
          </p:cNvPr>
          <p:cNvPicPr>
            <a:picLocks noChangeAspect="1"/>
          </p:cNvPicPr>
          <p:nvPr/>
        </p:nvPicPr>
        <p:blipFill>
          <a:blip r:embed="rId5"/>
          <a:stretch>
            <a:fillRect/>
          </a:stretch>
        </p:blipFill>
        <p:spPr>
          <a:xfrm>
            <a:off x="6755032" y="5403622"/>
            <a:ext cx="565200" cy="565200"/>
          </a:xfrm>
          <a:prstGeom prst="rect">
            <a:avLst/>
          </a:prstGeom>
          <a:effectLst>
            <a:outerShdw blurRad="50800" dist="38100" dir="2700000" algn="tl" rotWithShape="0">
              <a:prstClr val="black">
                <a:alpha val="40000"/>
              </a:prstClr>
            </a:outerShdw>
          </a:effectLst>
        </p:spPr>
      </p:pic>
      <p:pic>
        <p:nvPicPr>
          <p:cNvPr id="41" name="Grafik 40" descr="Ein Bild, das Symbol, rot enthält.&#10;&#10;Automatisch generierte Beschreibung">
            <a:extLst>
              <a:ext uri="{FF2B5EF4-FFF2-40B4-BE49-F238E27FC236}">
                <a16:creationId xmlns:a16="http://schemas.microsoft.com/office/drawing/2014/main" id="{58D3BD66-1EC9-A993-9398-DF4CDC733D30}"/>
              </a:ext>
            </a:extLst>
          </p:cNvPr>
          <p:cNvPicPr>
            <a:picLocks noChangeAspect="1"/>
          </p:cNvPicPr>
          <p:nvPr/>
        </p:nvPicPr>
        <p:blipFill>
          <a:blip r:embed="rId6"/>
          <a:stretch>
            <a:fillRect/>
          </a:stretch>
        </p:blipFill>
        <p:spPr>
          <a:xfrm>
            <a:off x="6755032" y="4766564"/>
            <a:ext cx="565200" cy="565200"/>
          </a:xfrm>
          <a:prstGeom prst="rect">
            <a:avLst/>
          </a:prstGeom>
          <a:effectLst>
            <a:outerShdw blurRad="50800" dist="38100" dir="2700000" algn="tl" rotWithShape="0">
              <a:prstClr val="black">
                <a:alpha val="40000"/>
              </a:prstClr>
            </a:outerShdw>
          </a:effectLst>
        </p:spPr>
      </p:pic>
      <p:pic>
        <p:nvPicPr>
          <p:cNvPr id="45" name="Grafik 44" descr="Ein Bild, das Kreis, Symbol, Grafiken, Stern enthält.&#10;&#10;Automatisch generierte Beschreibung">
            <a:extLst>
              <a:ext uri="{FF2B5EF4-FFF2-40B4-BE49-F238E27FC236}">
                <a16:creationId xmlns:a16="http://schemas.microsoft.com/office/drawing/2014/main" id="{171F9A94-F204-4799-2E2D-E883BEB37E9C}"/>
              </a:ext>
            </a:extLst>
          </p:cNvPr>
          <p:cNvPicPr>
            <a:picLocks noChangeAspect="1"/>
          </p:cNvPicPr>
          <p:nvPr/>
        </p:nvPicPr>
        <p:blipFill>
          <a:blip r:embed="rId7"/>
          <a:stretch>
            <a:fillRect/>
          </a:stretch>
        </p:blipFill>
        <p:spPr>
          <a:xfrm>
            <a:off x="6755032" y="2218324"/>
            <a:ext cx="565200" cy="565200"/>
          </a:xfrm>
          <a:prstGeom prst="rect">
            <a:avLst/>
          </a:prstGeom>
          <a:effectLst>
            <a:outerShdw blurRad="50800" dist="38100" dir="2700000" algn="tl" rotWithShape="0">
              <a:prstClr val="black">
                <a:alpha val="40000"/>
              </a:prstClr>
            </a:outerShdw>
          </a:effectLst>
        </p:spPr>
      </p:pic>
      <p:pic>
        <p:nvPicPr>
          <p:cNvPr id="47" name="Grafik 46" descr="Ein Bild, das Logo, Grafiken, Screenshot, Symbol enthält.&#10;&#10;Automatisch generierte Beschreibung">
            <a:extLst>
              <a:ext uri="{FF2B5EF4-FFF2-40B4-BE49-F238E27FC236}">
                <a16:creationId xmlns:a16="http://schemas.microsoft.com/office/drawing/2014/main" id="{96046E9D-AA38-56DB-4E3F-8C3DDF6AC906}"/>
              </a:ext>
            </a:extLst>
          </p:cNvPr>
          <p:cNvPicPr>
            <a:picLocks noChangeAspect="1"/>
          </p:cNvPicPr>
          <p:nvPr/>
        </p:nvPicPr>
        <p:blipFill>
          <a:blip r:embed="rId8"/>
          <a:stretch>
            <a:fillRect/>
          </a:stretch>
        </p:blipFill>
        <p:spPr>
          <a:xfrm>
            <a:off x="6755032" y="3492444"/>
            <a:ext cx="565200" cy="565200"/>
          </a:xfrm>
          <a:prstGeom prst="rect">
            <a:avLst/>
          </a:prstGeom>
          <a:effectLst>
            <a:outerShdw blurRad="50800" dist="38100" dir="2700000" algn="tl" rotWithShape="0">
              <a:prstClr val="black">
                <a:alpha val="40000"/>
              </a:prstClr>
            </a:outerShdw>
          </a:effectLst>
        </p:spPr>
      </p:pic>
      <p:pic>
        <p:nvPicPr>
          <p:cNvPr id="49" name="Grafik 48" descr="Ein Bild, das Kreis, Symbol, Flagge enthält.&#10;&#10;Automatisch generierte Beschreibung">
            <a:extLst>
              <a:ext uri="{FF2B5EF4-FFF2-40B4-BE49-F238E27FC236}">
                <a16:creationId xmlns:a16="http://schemas.microsoft.com/office/drawing/2014/main" id="{F6067AB6-A8F4-0024-37E2-B8BC5C83EEEC}"/>
              </a:ext>
            </a:extLst>
          </p:cNvPr>
          <p:cNvPicPr>
            <a:picLocks noChangeAspect="1"/>
          </p:cNvPicPr>
          <p:nvPr/>
        </p:nvPicPr>
        <p:blipFill>
          <a:blip r:embed="rId9"/>
          <a:stretch>
            <a:fillRect/>
          </a:stretch>
        </p:blipFill>
        <p:spPr>
          <a:xfrm>
            <a:off x="6755032" y="2855384"/>
            <a:ext cx="565200" cy="565200"/>
          </a:xfrm>
          <a:prstGeom prst="rect">
            <a:avLst/>
          </a:prstGeom>
          <a:effectLst>
            <a:outerShdw blurRad="50800" dist="38100" dir="2700000" algn="tl" rotWithShape="0">
              <a:prstClr val="black">
                <a:alpha val="40000"/>
              </a:prstClr>
            </a:outerShdw>
          </a:effectLst>
        </p:spPr>
      </p:pic>
      <p:pic>
        <p:nvPicPr>
          <p:cNvPr id="51" name="Grafik 50" descr="Ein Bild, das Kreis, Grafiken, Screenshot, Farbigkeit enthält.&#10;&#10;Automatisch generierte Beschreibung">
            <a:extLst>
              <a:ext uri="{FF2B5EF4-FFF2-40B4-BE49-F238E27FC236}">
                <a16:creationId xmlns:a16="http://schemas.microsoft.com/office/drawing/2014/main" id="{121558EE-6739-BD46-D50D-2D796DAE2658}"/>
              </a:ext>
            </a:extLst>
          </p:cNvPr>
          <p:cNvPicPr>
            <a:picLocks noChangeAspect="1"/>
          </p:cNvPicPr>
          <p:nvPr/>
        </p:nvPicPr>
        <p:blipFill>
          <a:blip r:embed="rId10"/>
          <a:stretch>
            <a:fillRect/>
          </a:stretch>
        </p:blipFill>
        <p:spPr>
          <a:xfrm>
            <a:off x="6755032" y="4129504"/>
            <a:ext cx="565200" cy="565200"/>
          </a:xfrm>
          <a:prstGeom prst="rect">
            <a:avLst/>
          </a:prstGeom>
          <a:effectLst>
            <a:outerShdw blurRad="50800" dist="38100" dir="2700000" algn="tl" rotWithShape="0">
              <a:prstClr val="black">
                <a:alpha val="40000"/>
              </a:prstClr>
            </a:outerShdw>
          </a:effectLst>
        </p:spPr>
      </p:pic>
      <p:cxnSp>
        <p:nvCxnSpPr>
          <p:cNvPr id="55" name="Gerade Verbindung 54">
            <a:extLst>
              <a:ext uri="{FF2B5EF4-FFF2-40B4-BE49-F238E27FC236}">
                <a16:creationId xmlns:a16="http://schemas.microsoft.com/office/drawing/2014/main" id="{45E2127A-881C-5196-FE3E-0AB025C942F6}"/>
              </a:ext>
            </a:extLst>
          </p:cNvPr>
          <p:cNvCxnSpPr/>
          <p:nvPr/>
        </p:nvCxnSpPr>
        <p:spPr bwMode="auto">
          <a:xfrm>
            <a:off x="7619128" y="5661248"/>
            <a:ext cx="3744416"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56" name="Gerade Verbindung 55">
            <a:extLst>
              <a:ext uri="{FF2B5EF4-FFF2-40B4-BE49-F238E27FC236}">
                <a16:creationId xmlns:a16="http://schemas.microsoft.com/office/drawing/2014/main" id="{169F6910-5E5F-B8AF-9D90-D48B8D1BE88E}"/>
              </a:ext>
            </a:extLst>
          </p:cNvPr>
          <p:cNvCxnSpPr>
            <a:cxnSpLocks/>
          </p:cNvCxnSpPr>
          <p:nvPr/>
        </p:nvCxnSpPr>
        <p:spPr bwMode="auto">
          <a:xfrm>
            <a:off x="11363544" y="2556520"/>
            <a:ext cx="0" cy="3104728"/>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61" name="Gerade Verbindung mit Pfeil 60">
            <a:extLst>
              <a:ext uri="{FF2B5EF4-FFF2-40B4-BE49-F238E27FC236}">
                <a16:creationId xmlns:a16="http://schemas.microsoft.com/office/drawing/2014/main" id="{A1678838-7471-F7B5-7A09-75C52D9EE138}"/>
              </a:ext>
            </a:extLst>
          </p:cNvPr>
          <p:cNvCxnSpPr/>
          <p:nvPr/>
        </p:nvCxnSpPr>
        <p:spPr bwMode="auto">
          <a:xfrm flipH="1">
            <a:off x="10571456" y="2556520"/>
            <a:ext cx="792088" cy="0"/>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sp>
        <p:nvSpPr>
          <p:cNvPr id="62" name="Oval 61">
            <a:extLst>
              <a:ext uri="{FF2B5EF4-FFF2-40B4-BE49-F238E27FC236}">
                <a16:creationId xmlns:a16="http://schemas.microsoft.com/office/drawing/2014/main" id="{2820CB64-E476-5FCA-AAD6-18EA55C8A27A}"/>
              </a:ext>
            </a:extLst>
          </p:cNvPr>
          <p:cNvSpPr/>
          <p:nvPr/>
        </p:nvSpPr>
        <p:spPr bwMode="auto">
          <a:xfrm>
            <a:off x="10942455" y="3919570"/>
            <a:ext cx="842177" cy="421089"/>
          </a:xfrm>
          <a:prstGeom prst="ellipse">
            <a:avLst/>
          </a:prstGeom>
          <a:solidFill>
            <a:schemeClr val="bg1">
              <a:lumMod val="75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anchor="ctr"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fr-CH" sz="2000" b="1">
                <a:latin typeface="Century Gothic" panose="020B0502020202020204" pitchFamily="34" charset="0"/>
              </a:rPr>
              <a:t>x111</a:t>
            </a:r>
          </a:p>
        </p:txBody>
      </p:sp>
      <p:sp>
        <p:nvSpPr>
          <p:cNvPr id="63" name="Text">
            <a:extLst>
              <a:ext uri="{FF2B5EF4-FFF2-40B4-BE49-F238E27FC236}">
                <a16:creationId xmlns:a16="http://schemas.microsoft.com/office/drawing/2014/main" id="{7C939E08-0C1E-D05B-3C70-463928788AD4}"/>
              </a:ext>
            </a:extLst>
          </p:cNvPr>
          <p:cNvSpPr/>
          <p:nvPr/>
        </p:nvSpPr>
        <p:spPr bwMode="gray">
          <a:xfrm>
            <a:off x="8632" y="2060848"/>
            <a:ext cx="6096000" cy="2423146"/>
          </a:xfrm>
          <a:prstGeom prst="rect">
            <a:avLst/>
          </a:prstGeom>
          <a:noFill/>
        </p:spPr>
        <p:txBody>
          <a:bodyPr vert="horz" lIns="468000" tIns="720000" rIns="540000" bIns="540000" rtlCol="0" anchor="ctr">
            <a:noAutofit/>
          </a:bodyPr>
          <a:lstStyle/>
          <a:p>
            <a:pPr marL="0" marR="0" lvl="0" indent="0" defTabSz="914400" eaLnBrk="1" fontAlgn="auto" latinLnBrk="0" hangingPunct="1">
              <a:lnSpc>
                <a:spcPct val="125000"/>
              </a:lnSpc>
              <a:spcBef>
                <a:spcPts val="400"/>
              </a:spcBef>
              <a:spcAft>
                <a:spcPts val="0"/>
              </a:spcAft>
              <a:buClrTx/>
              <a:buSzTx/>
              <a:buFontTx/>
              <a:buNone/>
              <a:tabLst/>
              <a:defRPr/>
            </a:pPr>
            <a:r>
              <a:rPr lang="fr-CH" sz="3200">
                <a:solidFill>
                  <a:srgbClr val="FFFFFF"/>
                </a:solidFill>
                <a:latin typeface="Century Gothic" panose="020B0502020202020204" pitchFamily="34" charset="0"/>
                <a:ea typeface="Century Gothic"/>
                <a:cs typeface="Century Gothic"/>
                <a:sym typeface="Century Gothic"/>
              </a:rPr>
              <a:t>Un kilowattheure produit en Chine génère</a:t>
            </a:r>
            <a:br>
              <a:rPr lang="fr-CH">
                <a:solidFill>
                  <a:srgbClr val="FFFFFF"/>
                </a:solidFill>
                <a:latin typeface="Century Gothic" panose="020B0502020202020204" pitchFamily="34" charset="0"/>
                <a:ea typeface="Century Gothic"/>
                <a:cs typeface="Century Gothic"/>
                <a:sym typeface="Century Gothic"/>
              </a:rPr>
            </a:br>
            <a:r>
              <a:rPr lang="fr-CH" sz="6000" b="1">
                <a:solidFill>
                  <a:srgbClr val="FFFFFF"/>
                </a:solidFill>
                <a:latin typeface="Century Gothic" panose="020B0502020202020204" pitchFamily="34" charset="0"/>
                <a:ea typeface="Century Gothic"/>
                <a:cs typeface="Century Gothic"/>
                <a:sym typeface="Century Gothic"/>
              </a:rPr>
              <a:t>111 fois plus</a:t>
            </a:r>
          </a:p>
          <a:p>
            <a:pPr marL="0" marR="0" lvl="0" indent="0" defTabSz="914400" eaLnBrk="1" fontAlgn="auto" latinLnBrk="0" hangingPunct="1">
              <a:lnSpc>
                <a:spcPct val="125000"/>
              </a:lnSpc>
              <a:spcBef>
                <a:spcPts val="0"/>
              </a:spcBef>
              <a:spcAft>
                <a:spcPts val="0"/>
              </a:spcAft>
              <a:buClrTx/>
              <a:buSzTx/>
              <a:buFontTx/>
              <a:buNone/>
              <a:tabLst/>
              <a:defRPr/>
            </a:pPr>
            <a:r>
              <a:rPr lang="fr-CH" sz="3200">
                <a:solidFill>
                  <a:srgbClr val="FFFFFF"/>
                </a:solidFill>
                <a:latin typeface="Century Gothic" panose="020B0502020202020204" pitchFamily="34" charset="0"/>
                <a:ea typeface="Century Gothic"/>
                <a:cs typeface="Century Gothic"/>
                <a:sym typeface="Century Gothic"/>
              </a:rPr>
              <a:t>de CO</a:t>
            </a:r>
            <a:r>
              <a:rPr lang="fr-CH" sz="3200" baseline="-25000">
                <a:solidFill>
                  <a:srgbClr val="FFFFFF"/>
                </a:solidFill>
                <a:latin typeface="Century Gothic" panose="020B0502020202020204" pitchFamily="34" charset="0"/>
                <a:ea typeface="Century Gothic"/>
                <a:cs typeface="Century Gothic"/>
                <a:sym typeface="Century Gothic"/>
              </a:rPr>
              <a:t>2</a:t>
            </a:r>
            <a:r>
              <a:rPr lang="fr-CH" sz="3200">
                <a:solidFill>
                  <a:srgbClr val="FFFFFF"/>
                </a:solidFill>
                <a:latin typeface="Century Gothic" panose="020B0502020202020204" pitchFamily="34" charset="0"/>
                <a:ea typeface="Century Gothic"/>
                <a:cs typeface="Century Gothic"/>
                <a:sym typeface="Century Gothic"/>
              </a:rPr>
              <a:t> qu’en Norvège.</a:t>
            </a:r>
          </a:p>
        </p:txBody>
      </p:sp>
      <p:grpSp>
        <p:nvGrpSpPr>
          <p:cNvPr id="68" name="Gruppieren 67">
            <a:extLst>
              <a:ext uri="{FF2B5EF4-FFF2-40B4-BE49-F238E27FC236}">
                <a16:creationId xmlns:a16="http://schemas.microsoft.com/office/drawing/2014/main" id="{B30258F4-65DF-38C9-7575-5C809723A6B8}"/>
              </a:ext>
            </a:extLst>
          </p:cNvPr>
          <p:cNvGrpSpPr/>
          <p:nvPr/>
        </p:nvGrpSpPr>
        <p:grpSpPr>
          <a:xfrm>
            <a:off x="0" y="7458922"/>
            <a:ext cx="12192000" cy="1368152"/>
            <a:chOff x="0" y="4977172"/>
            <a:chExt cx="12192000" cy="1368152"/>
          </a:xfrm>
        </p:grpSpPr>
        <p:sp>
          <p:nvSpPr>
            <p:cNvPr id="69" name="Rechteck 68">
              <a:extLst>
                <a:ext uri="{FF2B5EF4-FFF2-40B4-BE49-F238E27FC236}">
                  <a16:creationId xmlns:a16="http://schemas.microsoft.com/office/drawing/2014/main" id="{21787CF6-AB9E-D77F-2A3D-73133B55FC4A}"/>
                </a:ext>
              </a:extLst>
            </p:cNvPr>
            <p:cNvSpPr/>
            <p:nvPr/>
          </p:nvSpPr>
          <p:spPr bwMode="auto">
            <a:xfrm>
              <a:off x="0" y="4977172"/>
              <a:ext cx="12192000" cy="1368152"/>
            </a:xfrm>
            <a:prstGeom prst="rect">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70" name="Titel 1">
              <a:extLst>
                <a:ext uri="{FF2B5EF4-FFF2-40B4-BE49-F238E27FC236}">
                  <a16:creationId xmlns:a16="http://schemas.microsoft.com/office/drawing/2014/main" id="{50E8B743-FE99-B7C8-770D-5E7DDD99F727}"/>
                </a:ext>
              </a:extLst>
            </p:cNvPr>
            <p:cNvSpPr txBox="1">
              <a:spLocks/>
            </p:cNvSpPr>
            <p:nvPr/>
          </p:nvSpPr>
          <p:spPr bwMode="auto">
            <a:xfrm>
              <a:off x="2837638" y="5363617"/>
              <a:ext cx="6516724"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fr-CH" sz="2800">
                  <a:solidFill>
                    <a:srgbClr val="0B523E"/>
                  </a:solidFill>
                  <a:latin typeface="Century Gothic" panose="020B0502020202020204" pitchFamily="34" charset="0"/>
                  <a:ea typeface="Century Gothic"/>
                </a:rPr>
                <a:t>Mais d’où vient l’électricité?</a:t>
              </a:r>
            </a:p>
          </p:txBody>
        </p:sp>
      </p:grpSp>
    </p:spTree>
    <p:extLst>
      <p:ext uri="{BB962C8B-B14F-4D97-AF65-F5344CB8AC3E}">
        <p14:creationId xmlns:p14="http://schemas.microsoft.com/office/powerpoint/2010/main" val="81148728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a:extLst>
              <a:ext uri="{FF2B5EF4-FFF2-40B4-BE49-F238E27FC236}">
                <a16:creationId xmlns:a16="http://schemas.microsoft.com/office/drawing/2014/main" id="{0B981505-68A6-8A23-B06D-A4C0296CA8C7}"/>
              </a:ext>
            </a:extLst>
          </p:cNvPr>
          <p:cNvSpPr/>
          <p:nvPr/>
        </p:nvSpPr>
        <p:spPr bwMode="gray">
          <a:xfrm>
            <a:off x="0" y="0"/>
            <a:ext cx="12192000" cy="6858000"/>
          </a:xfrm>
          <a:prstGeom prst="rect">
            <a:avLst/>
          </a:prstGeom>
          <a:solidFill>
            <a:srgbClr val="0B523E">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pic>
        <p:nvPicPr>
          <p:cNvPr id="17" name="Grafik 16">
            <a:extLst>
              <a:ext uri="{FF2B5EF4-FFF2-40B4-BE49-F238E27FC236}">
                <a16:creationId xmlns:a16="http://schemas.microsoft.com/office/drawing/2014/main" id="{DCED59CD-4912-0F09-C443-6984E9821B7E}"/>
              </a:ext>
            </a:extLst>
          </p:cNvPr>
          <p:cNvPicPr>
            <a:picLocks noChangeAspect="1"/>
          </p:cNvPicPr>
          <p:nvPr/>
        </p:nvPicPr>
        <p:blipFill rotWithShape="1">
          <a:blip r:embed="rId3"/>
          <a:srcRect l="19778" r="36145"/>
          <a:stretch/>
        </p:blipFill>
        <p:spPr>
          <a:xfrm>
            <a:off x="2023848" y="2010983"/>
            <a:ext cx="1911493" cy="3168352"/>
          </a:xfrm>
          <a:prstGeom prst="roundRect">
            <a:avLst/>
          </a:prstGeom>
          <a:effectLst>
            <a:outerShdw blurRad="50800" dist="38100" dir="2700000" algn="tl" rotWithShape="0">
              <a:prstClr val="black">
                <a:alpha val="40000"/>
              </a:prstClr>
            </a:outerShdw>
          </a:effectLst>
        </p:spPr>
      </p:pic>
      <p:sp>
        <p:nvSpPr>
          <p:cNvPr id="22" name="Abgerundetes Rechteck 21">
            <a:extLst>
              <a:ext uri="{FF2B5EF4-FFF2-40B4-BE49-F238E27FC236}">
                <a16:creationId xmlns:a16="http://schemas.microsoft.com/office/drawing/2014/main" id="{33F8FC9D-CF36-1763-FD1E-AB0926C9F740}"/>
              </a:ext>
            </a:extLst>
          </p:cNvPr>
          <p:cNvSpPr/>
          <p:nvPr/>
        </p:nvSpPr>
        <p:spPr bwMode="auto">
          <a:xfrm>
            <a:off x="2023848"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pic>
        <p:nvPicPr>
          <p:cNvPr id="25" name="Picture 4" descr="electronic wire lot">
            <a:extLst>
              <a:ext uri="{FF2B5EF4-FFF2-40B4-BE49-F238E27FC236}">
                <a16:creationId xmlns:a16="http://schemas.microsoft.com/office/drawing/2014/main" id="{5FEEF7F7-D10E-5C29-A2F0-761168AAB32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6763"/>
          <a:stretch/>
        </p:blipFill>
        <p:spPr bwMode="auto">
          <a:xfrm>
            <a:off x="5073824" y="2010983"/>
            <a:ext cx="1911492" cy="3168352"/>
          </a:xfrm>
          <a:prstGeom prst="round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6" name="Abgerundetes Rechteck 25">
            <a:extLst>
              <a:ext uri="{FF2B5EF4-FFF2-40B4-BE49-F238E27FC236}">
                <a16:creationId xmlns:a16="http://schemas.microsoft.com/office/drawing/2014/main" id="{5689ECE7-7439-E508-421F-312DE83EAD52}"/>
              </a:ext>
            </a:extLst>
          </p:cNvPr>
          <p:cNvSpPr/>
          <p:nvPr/>
        </p:nvSpPr>
        <p:spPr bwMode="auto">
          <a:xfrm>
            <a:off x="5073824"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pic>
        <p:nvPicPr>
          <p:cNvPr id="29" name="Picture 6" descr="black and gray computer keyboard on brown wooden table">
            <a:extLst>
              <a:ext uri="{FF2B5EF4-FFF2-40B4-BE49-F238E27FC236}">
                <a16:creationId xmlns:a16="http://schemas.microsoft.com/office/drawing/2014/main" id="{C6E48D80-226D-8D21-B762-4598E5AF1F7C}"/>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19584"/>
          <a:stretch/>
        </p:blipFill>
        <p:spPr bwMode="auto">
          <a:xfrm>
            <a:off x="8123800" y="2010983"/>
            <a:ext cx="1911493" cy="3168352"/>
          </a:xfrm>
          <a:prstGeom prst="round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0" name="Abgerundetes Rechteck 29">
            <a:extLst>
              <a:ext uri="{FF2B5EF4-FFF2-40B4-BE49-F238E27FC236}">
                <a16:creationId xmlns:a16="http://schemas.microsoft.com/office/drawing/2014/main" id="{06C1AD2F-5BEB-FD76-055E-9054E055E2D8}"/>
              </a:ext>
            </a:extLst>
          </p:cNvPr>
          <p:cNvSpPr/>
          <p:nvPr/>
        </p:nvSpPr>
        <p:spPr bwMode="auto">
          <a:xfrm>
            <a:off x="8123800"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23" name="Textfeld 22">
            <a:extLst>
              <a:ext uri="{FF2B5EF4-FFF2-40B4-BE49-F238E27FC236}">
                <a16:creationId xmlns:a16="http://schemas.microsoft.com/office/drawing/2014/main" id="{FC5591C6-48FC-EFE4-3E47-EFC978C06AE0}"/>
              </a:ext>
            </a:extLst>
          </p:cNvPr>
          <p:cNvSpPr txBox="1"/>
          <p:nvPr/>
        </p:nvSpPr>
        <p:spPr>
          <a:xfrm>
            <a:off x="2226824" y="4639276"/>
            <a:ext cx="1505540" cy="400110"/>
          </a:xfrm>
          <a:prstGeom prst="rect">
            <a:avLst/>
          </a:prstGeom>
          <a:noFill/>
          <a:ln>
            <a:noFill/>
          </a:ln>
        </p:spPr>
        <p:txBody>
          <a:bodyPr wrap="none" rtlCol="0">
            <a:spAutoFit/>
          </a:bodyPr>
          <a:lstStyle/>
          <a:p>
            <a:r>
              <a:rPr lang="fr-CH" sz="2000">
                <a:solidFill>
                  <a:schemeClr val="bg2"/>
                </a:solidFill>
                <a:latin typeface="Century Gothic" panose="020B0502020202020204" pitchFamily="34" charset="0"/>
              </a:rPr>
              <a:t>Production</a:t>
            </a:r>
          </a:p>
        </p:txBody>
      </p:sp>
      <p:sp>
        <p:nvSpPr>
          <p:cNvPr id="27" name="Textfeld 26">
            <a:extLst>
              <a:ext uri="{FF2B5EF4-FFF2-40B4-BE49-F238E27FC236}">
                <a16:creationId xmlns:a16="http://schemas.microsoft.com/office/drawing/2014/main" id="{676E47AC-1410-E4C3-B121-B2A3E8A9274C}"/>
              </a:ext>
            </a:extLst>
          </p:cNvPr>
          <p:cNvSpPr txBox="1"/>
          <p:nvPr/>
        </p:nvSpPr>
        <p:spPr>
          <a:xfrm>
            <a:off x="5221497" y="4639276"/>
            <a:ext cx="1616148" cy="400110"/>
          </a:xfrm>
          <a:prstGeom prst="rect">
            <a:avLst/>
          </a:prstGeom>
          <a:noFill/>
          <a:ln>
            <a:noFill/>
          </a:ln>
        </p:spPr>
        <p:txBody>
          <a:bodyPr wrap="none" rtlCol="0">
            <a:spAutoFit/>
          </a:bodyPr>
          <a:lstStyle/>
          <a:p>
            <a:pPr algn="ctr"/>
            <a:r>
              <a:rPr lang="fr-CH" sz="2000" dirty="0">
                <a:solidFill>
                  <a:schemeClr val="bg2"/>
                </a:solidFill>
                <a:latin typeface="Century Gothic" panose="020B0502020202020204" pitchFamily="34" charset="0"/>
              </a:rPr>
              <a:t>Exploitation</a:t>
            </a:r>
          </a:p>
        </p:txBody>
      </p:sp>
      <p:sp>
        <p:nvSpPr>
          <p:cNvPr id="31" name="Textfeld 30">
            <a:extLst>
              <a:ext uri="{FF2B5EF4-FFF2-40B4-BE49-F238E27FC236}">
                <a16:creationId xmlns:a16="http://schemas.microsoft.com/office/drawing/2014/main" id="{22C36653-8AB3-E94E-E6B9-41F4E6EC285F}"/>
              </a:ext>
            </a:extLst>
          </p:cNvPr>
          <p:cNvSpPr txBox="1"/>
          <p:nvPr/>
        </p:nvSpPr>
        <p:spPr>
          <a:xfrm>
            <a:off x="8294716" y="4639276"/>
            <a:ext cx="1569660" cy="400110"/>
          </a:xfrm>
          <a:prstGeom prst="rect">
            <a:avLst/>
          </a:prstGeom>
          <a:noFill/>
          <a:ln>
            <a:noFill/>
          </a:ln>
        </p:spPr>
        <p:txBody>
          <a:bodyPr wrap="none" rtlCol="0">
            <a:spAutoFit/>
          </a:bodyPr>
          <a:lstStyle/>
          <a:p>
            <a:r>
              <a:rPr lang="fr-CH" sz="2000">
                <a:solidFill>
                  <a:schemeClr val="bg2"/>
                </a:solidFill>
                <a:latin typeface="Century Gothic" panose="020B0502020202020204" pitchFamily="34" charset="0"/>
              </a:rPr>
              <a:t>Élimination</a:t>
            </a:r>
          </a:p>
        </p:txBody>
      </p:sp>
      <p:sp>
        <p:nvSpPr>
          <p:cNvPr id="2" name="Pfeil nach rechts 1">
            <a:extLst>
              <a:ext uri="{FF2B5EF4-FFF2-40B4-BE49-F238E27FC236}">
                <a16:creationId xmlns:a16="http://schemas.microsoft.com/office/drawing/2014/main" id="{C62C8483-8E78-94AE-EBEA-14D1B36D23EE}"/>
              </a:ext>
            </a:extLst>
          </p:cNvPr>
          <p:cNvSpPr/>
          <p:nvPr/>
        </p:nvSpPr>
        <p:spPr bwMode="auto">
          <a:xfrm>
            <a:off x="4221694" y="3397137"/>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rgbClr val="FFFFFF">
              <a:alpha val="79608"/>
            </a:srgb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3" name="Pfeil nach rechts 2">
            <a:extLst>
              <a:ext uri="{FF2B5EF4-FFF2-40B4-BE49-F238E27FC236}">
                <a16:creationId xmlns:a16="http://schemas.microsoft.com/office/drawing/2014/main" id="{3C2D0664-A4A2-48C4-0A71-9FEC5F9193D9}"/>
              </a:ext>
            </a:extLst>
          </p:cNvPr>
          <p:cNvSpPr/>
          <p:nvPr/>
        </p:nvSpPr>
        <p:spPr bwMode="auto">
          <a:xfrm>
            <a:off x="7310856" y="3397137"/>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rgbClr val="FFFFFF">
              <a:alpha val="79608"/>
            </a:srgb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10" name="Rechteck 8">
            <a:extLst>
              <a:ext uri="{FF2B5EF4-FFF2-40B4-BE49-F238E27FC236}">
                <a16:creationId xmlns:a16="http://schemas.microsoft.com/office/drawing/2014/main" id="{68CFC466-2FFD-D6C7-1F00-22944BACA4F8}"/>
              </a:ext>
            </a:extLst>
          </p:cNvPr>
          <p:cNvSpPr>
            <a:spLocks noChangeArrowheads="1"/>
          </p:cNvSpPr>
          <p:nvPr/>
        </p:nvSpPr>
        <p:spPr bwMode="auto">
          <a:xfrm>
            <a:off x="0" y="6611779"/>
            <a:ext cx="12144672" cy="246221"/>
          </a:xfrm>
          <a:prstGeom prst="rect">
            <a:avLst/>
          </a:prstGeom>
          <a:noFill/>
          <a:ln>
            <a:noFill/>
          </a:ln>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fr-CH" sz="1000">
                <a:solidFill>
                  <a:schemeClr val="bg1">
                    <a:lumMod val="95000"/>
                  </a:schemeClr>
                </a:solidFill>
                <a:latin typeface="Century Gothic" panose="020B0502020202020204" pitchFamily="34" charset="0"/>
              </a:rPr>
              <a:t>Source: </a:t>
            </a:r>
            <a:r>
              <a:rPr lang="fr-CH" sz="1000">
                <a:solidFill>
                  <a:schemeClr val="bg1">
                    <a:lumMod val="95000"/>
                  </a:schemeClr>
                </a:solidFill>
                <a:latin typeface="Century Gothic" panose="020B0502020202020204" pitchFamily="34" charset="0"/>
                <a:hlinkClick r:id="rId6">
                  <a:extLst>
                    <a:ext uri="{A12FA001-AC4F-418D-AE19-62706E023703}">
                      <ahyp:hlinkClr xmlns:ahyp="http://schemas.microsoft.com/office/drawing/2018/hyperlinkcolor" val="tx"/>
                    </a:ext>
                  </a:extLst>
                </a:hlinkClick>
              </a:rPr>
              <a:t>Hilty et Bieser (2017)</a:t>
            </a:r>
          </a:p>
        </p:txBody>
      </p:sp>
      <p:sp>
        <p:nvSpPr>
          <p:cNvPr id="8" name="Freihandform 7">
            <a:extLst>
              <a:ext uri="{FF2B5EF4-FFF2-40B4-BE49-F238E27FC236}">
                <a16:creationId xmlns:a16="http://schemas.microsoft.com/office/drawing/2014/main" id="{457C2233-58DC-B82C-58E2-18F16991BFD4}"/>
              </a:ext>
            </a:extLst>
          </p:cNvPr>
          <p:cNvSpPr/>
          <p:nvPr/>
        </p:nvSpPr>
        <p:spPr bwMode="auto">
          <a:xfrm>
            <a:off x="-4269896" y="-3411760"/>
            <a:ext cx="29304000" cy="10513168"/>
          </a:xfrm>
          <a:custGeom>
            <a:avLst/>
            <a:gdLst>
              <a:gd name="connsiteX0" fmla="*/ 9712352 w 29379264"/>
              <a:gd name="connsiteY0" fmla="*/ 5424584 h 10513168"/>
              <a:gd name="connsiteX1" fmla="*/ 9393765 w 29379264"/>
              <a:gd name="connsiteY1" fmla="*/ 5743172 h 10513168"/>
              <a:gd name="connsiteX2" fmla="*/ 9393765 w 29379264"/>
              <a:gd name="connsiteY2" fmla="*/ 8274347 h 10513168"/>
              <a:gd name="connsiteX3" fmla="*/ 9712352 w 29379264"/>
              <a:gd name="connsiteY3" fmla="*/ 8592935 h 10513168"/>
              <a:gd name="connsiteX4" fmla="*/ 10986669 w 29379264"/>
              <a:gd name="connsiteY4" fmla="*/ 8592935 h 10513168"/>
              <a:gd name="connsiteX5" fmla="*/ 11305256 w 29379264"/>
              <a:gd name="connsiteY5" fmla="*/ 8274347 h 10513168"/>
              <a:gd name="connsiteX6" fmla="*/ 11305256 w 29379264"/>
              <a:gd name="connsiteY6" fmla="*/ 5743172 h 10513168"/>
              <a:gd name="connsiteX7" fmla="*/ 10986669 w 29379264"/>
              <a:gd name="connsiteY7" fmla="*/ 5424584 h 10513168"/>
              <a:gd name="connsiteX8" fmla="*/ 0 w 29379264"/>
              <a:gd name="connsiteY8" fmla="*/ 0 h 10513168"/>
              <a:gd name="connsiteX9" fmla="*/ 29379264 w 29379264"/>
              <a:gd name="connsiteY9" fmla="*/ 0 h 10513168"/>
              <a:gd name="connsiteX10" fmla="*/ 29379264 w 29379264"/>
              <a:gd name="connsiteY10" fmla="*/ 10513168 h 10513168"/>
              <a:gd name="connsiteX11" fmla="*/ 0 w 29379264"/>
              <a:gd name="connsiteY11" fmla="*/ 10513168 h 10513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379264" h="10513168">
                <a:moveTo>
                  <a:pt x="9712352" y="5424584"/>
                </a:moveTo>
                <a:cubicBezTo>
                  <a:pt x="9536402" y="5424584"/>
                  <a:pt x="9393765" y="5567221"/>
                  <a:pt x="9393765" y="5743172"/>
                </a:cubicBezTo>
                <a:lnTo>
                  <a:pt x="9393765" y="8274347"/>
                </a:lnTo>
                <a:cubicBezTo>
                  <a:pt x="9393765" y="8450298"/>
                  <a:pt x="9536402" y="8592935"/>
                  <a:pt x="9712352" y="8592935"/>
                </a:cubicBezTo>
                <a:lnTo>
                  <a:pt x="10986669" y="8592935"/>
                </a:lnTo>
                <a:cubicBezTo>
                  <a:pt x="11162619" y="8592935"/>
                  <a:pt x="11305256" y="8450298"/>
                  <a:pt x="11305256" y="8274347"/>
                </a:cubicBezTo>
                <a:lnTo>
                  <a:pt x="11305256" y="5743172"/>
                </a:lnTo>
                <a:cubicBezTo>
                  <a:pt x="11305256" y="5567221"/>
                  <a:pt x="11162619" y="5424584"/>
                  <a:pt x="10986669" y="5424584"/>
                </a:cubicBezTo>
                <a:close/>
                <a:moveTo>
                  <a:pt x="0" y="0"/>
                </a:moveTo>
                <a:lnTo>
                  <a:pt x="29379264" y="0"/>
                </a:lnTo>
                <a:lnTo>
                  <a:pt x="29379264" y="10513168"/>
                </a:lnTo>
                <a:lnTo>
                  <a:pt x="0" y="10513168"/>
                </a:lnTo>
                <a:close/>
              </a:path>
            </a:pathLst>
          </a:custGeom>
          <a:solidFill>
            <a:srgbClr val="15A37B">
              <a:lumMod val="50000"/>
              <a:alpha val="75000"/>
            </a:srgbClr>
          </a:solidFill>
        </p:spPr>
        <p:txBody>
          <a:bodyPr vert="horz" lIns="468000" tIns="0" rIns="540000" bIns="0" rtlCol="0" anchor="ctr">
            <a:noAutofit/>
          </a:bodyPr>
          <a:lstStyle/>
          <a:p>
            <a:pPr algn="r" eaLnBrk="1" fontAlgn="auto" hangingPunct="1">
              <a:lnSpc>
                <a:spcPct val="125000"/>
              </a:lnSpc>
              <a:spcBef>
                <a:spcPts val="1600"/>
              </a:spcBef>
              <a:spcAft>
                <a:spcPts val="0"/>
              </a:spcAft>
            </a:pPr>
            <a:endParaRPr lang="de-CH" sz="3200" b="1" kern="0">
              <a:solidFill>
                <a:srgbClr val="FFFFFF"/>
              </a:solidFill>
              <a:latin typeface="Century Gothic"/>
            </a:endParaRPr>
          </a:p>
        </p:txBody>
      </p:sp>
    </p:spTree>
    <p:extLst>
      <p:ext uri="{BB962C8B-B14F-4D97-AF65-F5344CB8AC3E}">
        <p14:creationId xmlns:p14="http://schemas.microsoft.com/office/powerpoint/2010/main" val="114217305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a:extLst>
              <a:ext uri="{FF2B5EF4-FFF2-40B4-BE49-F238E27FC236}">
                <a16:creationId xmlns:a16="http://schemas.microsoft.com/office/drawing/2014/main" id="{0B981505-68A6-8A23-B06D-A4C0296CA8C7}"/>
              </a:ext>
            </a:extLst>
          </p:cNvPr>
          <p:cNvSpPr/>
          <p:nvPr/>
        </p:nvSpPr>
        <p:spPr bwMode="gray">
          <a:xfrm>
            <a:off x="0" y="0"/>
            <a:ext cx="12192000" cy="6858000"/>
          </a:xfrm>
          <a:prstGeom prst="rect">
            <a:avLst/>
          </a:prstGeom>
          <a:solidFill>
            <a:srgbClr val="0B523E">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pic>
        <p:nvPicPr>
          <p:cNvPr id="17" name="Grafik 16">
            <a:extLst>
              <a:ext uri="{FF2B5EF4-FFF2-40B4-BE49-F238E27FC236}">
                <a16:creationId xmlns:a16="http://schemas.microsoft.com/office/drawing/2014/main" id="{DCED59CD-4912-0F09-C443-6984E9821B7E}"/>
              </a:ext>
            </a:extLst>
          </p:cNvPr>
          <p:cNvPicPr>
            <a:picLocks noChangeAspect="1"/>
          </p:cNvPicPr>
          <p:nvPr/>
        </p:nvPicPr>
        <p:blipFill rotWithShape="1">
          <a:blip r:embed="rId3"/>
          <a:srcRect l="19778" r="36145"/>
          <a:stretch/>
        </p:blipFill>
        <p:spPr>
          <a:xfrm>
            <a:off x="2023848" y="2010983"/>
            <a:ext cx="1911493" cy="3168352"/>
          </a:xfrm>
          <a:prstGeom prst="roundRect">
            <a:avLst/>
          </a:prstGeom>
          <a:effectLst>
            <a:outerShdw blurRad="50800" dist="38100" dir="2700000" algn="tl" rotWithShape="0">
              <a:prstClr val="black">
                <a:alpha val="40000"/>
              </a:prstClr>
            </a:outerShdw>
          </a:effectLst>
        </p:spPr>
      </p:pic>
      <p:sp>
        <p:nvSpPr>
          <p:cNvPr id="22" name="Abgerundetes Rechteck 21">
            <a:extLst>
              <a:ext uri="{FF2B5EF4-FFF2-40B4-BE49-F238E27FC236}">
                <a16:creationId xmlns:a16="http://schemas.microsoft.com/office/drawing/2014/main" id="{33F8FC9D-CF36-1763-FD1E-AB0926C9F740}"/>
              </a:ext>
            </a:extLst>
          </p:cNvPr>
          <p:cNvSpPr/>
          <p:nvPr/>
        </p:nvSpPr>
        <p:spPr bwMode="auto">
          <a:xfrm>
            <a:off x="2023848"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pic>
        <p:nvPicPr>
          <p:cNvPr id="25" name="Picture 4" descr="electronic wire lot">
            <a:extLst>
              <a:ext uri="{FF2B5EF4-FFF2-40B4-BE49-F238E27FC236}">
                <a16:creationId xmlns:a16="http://schemas.microsoft.com/office/drawing/2014/main" id="{5FEEF7F7-D10E-5C29-A2F0-761168AAB32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6763"/>
          <a:stretch/>
        </p:blipFill>
        <p:spPr bwMode="auto">
          <a:xfrm>
            <a:off x="5073824" y="2010983"/>
            <a:ext cx="1911492" cy="3168352"/>
          </a:xfrm>
          <a:prstGeom prst="round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6" name="Abgerundetes Rechteck 25">
            <a:extLst>
              <a:ext uri="{FF2B5EF4-FFF2-40B4-BE49-F238E27FC236}">
                <a16:creationId xmlns:a16="http://schemas.microsoft.com/office/drawing/2014/main" id="{5689ECE7-7439-E508-421F-312DE83EAD52}"/>
              </a:ext>
            </a:extLst>
          </p:cNvPr>
          <p:cNvSpPr/>
          <p:nvPr/>
        </p:nvSpPr>
        <p:spPr bwMode="auto">
          <a:xfrm>
            <a:off x="5073824"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pic>
        <p:nvPicPr>
          <p:cNvPr id="29" name="Picture 6" descr="black and gray computer keyboard on brown wooden table">
            <a:extLst>
              <a:ext uri="{FF2B5EF4-FFF2-40B4-BE49-F238E27FC236}">
                <a16:creationId xmlns:a16="http://schemas.microsoft.com/office/drawing/2014/main" id="{C6E48D80-226D-8D21-B762-4598E5AF1F7C}"/>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19584"/>
          <a:stretch/>
        </p:blipFill>
        <p:spPr bwMode="auto">
          <a:xfrm>
            <a:off x="8123800" y="2010983"/>
            <a:ext cx="1911493" cy="3168352"/>
          </a:xfrm>
          <a:prstGeom prst="round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0" name="Abgerundetes Rechteck 29">
            <a:extLst>
              <a:ext uri="{FF2B5EF4-FFF2-40B4-BE49-F238E27FC236}">
                <a16:creationId xmlns:a16="http://schemas.microsoft.com/office/drawing/2014/main" id="{06C1AD2F-5BEB-FD76-055E-9054E055E2D8}"/>
              </a:ext>
            </a:extLst>
          </p:cNvPr>
          <p:cNvSpPr/>
          <p:nvPr/>
        </p:nvSpPr>
        <p:spPr bwMode="auto">
          <a:xfrm>
            <a:off x="8123800"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23" name="Textfeld 22">
            <a:extLst>
              <a:ext uri="{FF2B5EF4-FFF2-40B4-BE49-F238E27FC236}">
                <a16:creationId xmlns:a16="http://schemas.microsoft.com/office/drawing/2014/main" id="{FC5591C6-48FC-EFE4-3E47-EFC978C06AE0}"/>
              </a:ext>
            </a:extLst>
          </p:cNvPr>
          <p:cNvSpPr txBox="1"/>
          <p:nvPr/>
        </p:nvSpPr>
        <p:spPr>
          <a:xfrm>
            <a:off x="2226824" y="4639276"/>
            <a:ext cx="1505540" cy="400110"/>
          </a:xfrm>
          <a:prstGeom prst="rect">
            <a:avLst/>
          </a:prstGeom>
          <a:noFill/>
          <a:ln>
            <a:noFill/>
          </a:ln>
        </p:spPr>
        <p:txBody>
          <a:bodyPr wrap="none" rtlCol="0">
            <a:spAutoFit/>
          </a:bodyPr>
          <a:lstStyle/>
          <a:p>
            <a:r>
              <a:rPr lang="fr-CH" sz="2000">
                <a:solidFill>
                  <a:schemeClr val="bg2"/>
                </a:solidFill>
                <a:latin typeface="Century Gothic" panose="020B0502020202020204" pitchFamily="34" charset="0"/>
              </a:rPr>
              <a:t>Production</a:t>
            </a:r>
          </a:p>
        </p:txBody>
      </p:sp>
      <p:sp>
        <p:nvSpPr>
          <p:cNvPr id="27" name="Textfeld 26">
            <a:extLst>
              <a:ext uri="{FF2B5EF4-FFF2-40B4-BE49-F238E27FC236}">
                <a16:creationId xmlns:a16="http://schemas.microsoft.com/office/drawing/2014/main" id="{676E47AC-1410-E4C3-B121-B2A3E8A9274C}"/>
              </a:ext>
            </a:extLst>
          </p:cNvPr>
          <p:cNvSpPr txBox="1"/>
          <p:nvPr/>
        </p:nvSpPr>
        <p:spPr>
          <a:xfrm>
            <a:off x="5221497" y="4639276"/>
            <a:ext cx="1616148" cy="400110"/>
          </a:xfrm>
          <a:prstGeom prst="rect">
            <a:avLst/>
          </a:prstGeom>
          <a:noFill/>
          <a:ln>
            <a:noFill/>
          </a:ln>
        </p:spPr>
        <p:txBody>
          <a:bodyPr wrap="none" rtlCol="0">
            <a:spAutoFit/>
          </a:bodyPr>
          <a:lstStyle/>
          <a:p>
            <a:pPr algn="ctr"/>
            <a:r>
              <a:rPr lang="fr-CH" sz="2000" dirty="0">
                <a:solidFill>
                  <a:schemeClr val="bg2"/>
                </a:solidFill>
                <a:latin typeface="Century Gothic" panose="020B0502020202020204" pitchFamily="34" charset="0"/>
              </a:rPr>
              <a:t>Exploitation</a:t>
            </a:r>
          </a:p>
        </p:txBody>
      </p:sp>
      <p:sp>
        <p:nvSpPr>
          <p:cNvPr id="31" name="Textfeld 30">
            <a:extLst>
              <a:ext uri="{FF2B5EF4-FFF2-40B4-BE49-F238E27FC236}">
                <a16:creationId xmlns:a16="http://schemas.microsoft.com/office/drawing/2014/main" id="{22C36653-8AB3-E94E-E6B9-41F4E6EC285F}"/>
              </a:ext>
            </a:extLst>
          </p:cNvPr>
          <p:cNvSpPr txBox="1"/>
          <p:nvPr/>
        </p:nvSpPr>
        <p:spPr>
          <a:xfrm>
            <a:off x="8294716" y="4639276"/>
            <a:ext cx="1569660" cy="400110"/>
          </a:xfrm>
          <a:prstGeom prst="rect">
            <a:avLst/>
          </a:prstGeom>
          <a:noFill/>
          <a:ln>
            <a:noFill/>
          </a:ln>
        </p:spPr>
        <p:txBody>
          <a:bodyPr wrap="none" rtlCol="0">
            <a:spAutoFit/>
          </a:bodyPr>
          <a:lstStyle/>
          <a:p>
            <a:r>
              <a:rPr lang="fr-CH" sz="2000">
                <a:solidFill>
                  <a:schemeClr val="bg2"/>
                </a:solidFill>
                <a:latin typeface="Century Gothic" panose="020B0502020202020204" pitchFamily="34" charset="0"/>
              </a:rPr>
              <a:t>Élimination</a:t>
            </a:r>
          </a:p>
        </p:txBody>
      </p:sp>
      <p:graphicFrame>
        <p:nvGraphicFramePr>
          <p:cNvPr id="2" name="Diagramm 1">
            <a:extLst>
              <a:ext uri="{FF2B5EF4-FFF2-40B4-BE49-F238E27FC236}">
                <a16:creationId xmlns:a16="http://schemas.microsoft.com/office/drawing/2014/main" id="{A98532D9-3F15-43E5-6CCE-4F5CFC4507BF}"/>
              </a:ext>
            </a:extLst>
          </p:cNvPr>
          <p:cNvGraphicFramePr/>
          <p:nvPr>
            <p:extLst>
              <p:ext uri="{D42A27DB-BD31-4B8C-83A1-F6EECF244321}">
                <p14:modId xmlns:p14="http://schemas.microsoft.com/office/powerpoint/2010/main" val="1211534280"/>
              </p:ext>
            </p:extLst>
          </p:nvPr>
        </p:nvGraphicFramePr>
        <p:xfrm>
          <a:off x="263352" y="10438494"/>
          <a:ext cx="11593288" cy="3960440"/>
        </p:xfrm>
        <a:graphic>
          <a:graphicData uri="http://schemas.openxmlformats.org/drawingml/2006/chart">
            <c:chart xmlns:c="http://schemas.openxmlformats.org/drawingml/2006/chart" xmlns:r="http://schemas.openxmlformats.org/officeDocument/2006/relationships" r:id="rId6"/>
          </a:graphicData>
        </a:graphic>
      </p:graphicFrame>
      <p:sp>
        <p:nvSpPr>
          <p:cNvPr id="3" name="Titel 1">
            <a:extLst>
              <a:ext uri="{FF2B5EF4-FFF2-40B4-BE49-F238E27FC236}">
                <a16:creationId xmlns:a16="http://schemas.microsoft.com/office/drawing/2014/main" id="{E73947F2-84D3-51B7-1509-C822D0202281}"/>
              </a:ext>
            </a:extLst>
          </p:cNvPr>
          <p:cNvSpPr txBox="1">
            <a:spLocks/>
          </p:cNvSpPr>
          <p:nvPr/>
        </p:nvSpPr>
        <p:spPr bwMode="auto">
          <a:xfrm>
            <a:off x="407368" y="8920537"/>
            <a:ext cx="11131123"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defTabSz="57600" eaLnBrk="1" hangingPunct="1">
              <a:buClr>
                <a:schemeClr val="accent1"/>
              </a:buClr>
              <a:defRPr/>
            </a:pPr>
            <a:r>
              <a:rPr lang="fr-CH">
                <a:solidFill>
                  <a:schemeClr val="bg2"/>
                </a:solidFill>
                <a:latin typeface="Century Gothic" panose="020B0502020202020204" pitchFamily="34" charset="0"/>
                <a:ea typeface="Century Gothic"/>
              </a:rPr>
              <a:t>Le matériel TIC contient une grande quantité de ressources qui doivent être récupérées.</a:t>
            </a:r>
          </a:p>
        </p:txBody>
      </p:sp>
      <p:sp>
        <p:nvSpPr>
          <p:cNvPr id="6" name="Textfeld 10">
            <a:extLst>
              <a:ext uri="{FF2B5EF4-FFF2-40B4-BE49-F238E27FC236}">
                <a16:creationId xmlns:a16="http://schemas.microsoft.com/office/drawing/2014/main" id="{C69A4CD6-E9C4-374E-8872-F25CF428EC7A}"/>
              </a:ext>
            </a:extLst>
          </p:cNvPr>
          <p:cNvSpPr txBox="1"/>
          <p:nvPr/>
        </p:nvSpPr>
        <p:spPr>
          <a:xfrm>
            <a:off x="1703512" y="11165252"/>
            <a:ext cx="1263867" cy="369332"/>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spcBef>
                <a:spcPts val="0"/>
              </a:spcBef>
              <a:spcAft>
                <a:spcPts val="600"/>
              </a:spcAft>
              <a:buClr>
                <a:schemeClr val="accent6"/>
              </a:buClr>
              <a:buSzPct val="75000"/>
            </a:pPr>
            <a:r>
              <a:rPr lang="fr-CH" sz="1800" i="0">
                <a:solidFill>
                  <a:schemeClr val="tx2"/>
                </a:solidFill>
                <a:latin typeface="Century Gothic" panose="020B0502020202020204" pitchFamily="34" charset="0"/>
              </a:rPr>
              <a:t>Part = </a:t>
            </a:r>
          </a:p>
        </p:txBody>
      </p:sp>
      <p:sp>
        <p:nvSpPr>
          <p:cNvPr id="7" name="Textfeld 7">
            <a:extLst>
              <a:ext uri="{FF2B5EF4-FFF2-40B4-BE49-F238E27FC236}">
                <a16:creationId xmlns:a16="http://schemas.microsoft.com/office/drawing/2014/main" id="{48EA3AEC-F60F-399E-D0F9-FBD5D56EFF58}"/>
              </a:ext>
            </a:extLst>
          </p:cNvPr>
          <p:cNvSpPr txBox="1"/>
          <p:nvPr/>
        </p:nvSpPr>
        <p:spPr>
          <a:xfrm>
            <a:off x="2855640" y="10934419"/>
            <a:ext cx="5184576" cy="800219"/>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spcBef>
                <a:spcPts val="0"/>
              </a:spcBef>
              <a:spcAft>
                <a:spcPts val="1200"/>
              </a:spcAft>
              <a:buClr>
                <a:schemeClr val="accent6"/>
              </a:buClr>
              <a:buSzPct val="75000"/>
            </a:pPr>
            <a:r>
              <a:rPr lang="fr-CH" sz="1800" i="0">
                <a:solidFill>
                  <a:schemeClr val="tx2"/>
                </a:solidFill>
                <a:latin typeface="Century Gothic" panose="020B0502020202020204" pitchFamily="34" charset="0"/>
              </a:rPr>
              <a:t>Quantité dans les smartphones vendus 2012-2017 </a:t>
            </a:r>
          </a:p>
          <a:p>
            <a:pPr algn="ctr">
              <a:spcBef>
                <a:spcPts val="0"/>
              </a:spcBef>
              <a:spcAft>
                <a:spcPts val="600"/>
              </a:spcAft>
              <a:buClr>
                <a:schemeClr val="accent6"/>
              </a:buClr>
              <a:buSzPct val="75000"/>
            </a:pPr>
            <a:r>
              <a:rPr lang="fr-CH" sz="1800" i="0">
                <a:solidFill>
                  <a:schemeClr val="tx2"/>
                </a:solidFill>
                <a:latin typeface="Century Gothic" panose="020B0502020202020204" pitchFamily="34" charset="0"/>
              </a:rPr>
              <a:t>Production globale 2016</a:t>
            </a:r>
          </a:p>
        </p:txBody>
      </p:sp>
      <p:cxnSp>
        <p:nvCxnSpPr>
          <p:cNvPr id="8" name="Gerade Verbindung 7">
            <a:extLst>
              <a:ext uri="{FF2B5EF4-FFF2-40B4-BE49-F238E27FC236}">
                <a16:creationId xmlns:a16="http://schemas.microsoft.com/office/drawing/2014/main" id="{F78B170D-CA2B-9264-DB77-E678F17F9B42}"/>
              </a:ext>
            </a:extLst>
          </p:cNvPr>
          <p:cNvCxnSpPr>
            <a:cxnSpLocks/>
            <a:endCxn id="7" idx="3"/>
          </p:cNvCxnSpPr>
          <p:nvPr/>
        </p:nvCxnSpPr>
        <p:spPr>
          <a:xfrm>
            <a:off x="2855640" y="11334528"/>
            <a:ext cx="5184576" cy="1"/>
          </a:xfrm>
          <a:prstGeom prst="line">
            <a:avLst/>
          </a:prstGeom>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10" name="Rechteck 8">
            <a:extLst>
              <a:ext uri="{FF2B5EF4-FFF2-40B4-BE49-F238E27FC236}">
                <a16:creationId xmlns:a16="http://schemas.microsoft.com/office/drawing/2014/main" id="{8C800902-21CD-FE2E-5C30-FA308647F27D}"/>
              </a:ext>
            </a:extLst>
          </p:cNvPr>
          <p:cNvSpPr>
            <a:spLocks noChangeArrowheads="1"/>
          </p:cNvSpPr>
          <p:nvPr/>
        </p:nvSpPr>
        <p:spPr bwMode="auto">
          <a:xfrm>
            <a:off x="6528046" y="15122988"/>
            <a:ext cx="5616626" cy="200055"/>
          </a:xfrm>
          <a:prstGeom prst="rect">
            <a:avLst/>
          </a:prstGeom>
          <a:noFill/>
          <a:ln>
            <a:noFill/>
          </a:ln>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algn="r" eaLnBrk="1" hangingPunct="1"/>
            <a:r>
              <a:rPr lang="fr-CH" sz="700">
                <a:solidFill>
                  <a:schemeClr val="bg2"/>
                </a:solidFill>
                <a:latin typeface="Century Gothic" panose="020B0502020202020204" pitchFamily="34" charset="0"/>
              </a:rPr>
              <a:t>Source: Bookhagen et al. (2020): Ressources métalliques dans les smartphones. Resources Policy, 68, 101750.</a:t>
            </a:r>
          </a:p>
        </p:txBody>
      </p:sp>
      <p:sp>
        <p:nvSpPr>
          <p:cNvPr id="11" name="Pfeil nach rechts 10">
            <a:extLst>
              <a:ext uri="{FF2B5EF4-FFF2-40B4-BE49-F238E27FC236}">
                <a16:creationId xmlns:a16="http://schemas.microsoft.com/office/drawing/2014/main" id="{451F3DB4-AF18-566A-2253-F8BD65BD4FF2}"/>
              </a:ext>
            </a:extLst>
          </p:cNvPr>
          <p:cNvSpPr/>
          <p:nvPr/>
        </p:nvSpPr>
        <p:spPr bwMode="auto">
          <a:xfrm>
            <a:off x="4221694" y="3397137"/>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rgbClr val="FFFFFF">
              <a:alpha val="79608"/>
            </a:srgb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12" name="Pfeil nach rechts 11">
            <a:extLst>
              <a:ext uri="{FF2B5EF4-FFF2-40B4-BE49-F238E27FC236}">
                <a16:creationId xmlns:a16="http://schemas.microsoft.com/office/drawing/2014/main" id="{ED713028-5D0C-C8D6-CBD3-ECEBD7E2C66F}"/>
              </a:ext>
            </a:extLst>
          </p:cNvPr>
          <p:cNvSpPr/>
          <p:nvPr/>
        </p:nvSpPr>
        <p:spPr bwMode="auto">
          <a:xfrm>
            <a:off x="7310856" y="3397137"/>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rgbClr val="FFFFFF">
              <a:alpha val="79608"/>
            </a:srgb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19" name="Rechteck 8">
            <a:extLst>
              <a:ext uri="{FF2B5EF4-FFF2-40B4-BE49-F238E27FC236}">
                <a16:creationId xmlns:a16="http://schemas.microsoft.com/office/drawing/2014/main" id="{1E3A425D-BC83-EC23-CB15-D45D500ADB0D}"/>
              </a:ext>
            </a:extLst>
          </p:cNvPr>
          <p:cNvSpPr>
            <a:spLocks noChangeArrowheads="1"/>
          </p:cNvSpPr>
          <p:nvPr/>
        </p:nvSpPr>
        <p:spPr bwMode="auto">
          <a:xfrm>
            <a:off x="0" y="6611779"/>
            <a:ext cx="12144672" cy="246221"/>
          </a:xfrm>
          <a:prstGeom prst="rect">
            <a:avLst/>
          </a:prstGeom>
          <a:noFill/>
          <a:ln>
            <a:noFill/>
          </a:ln>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fr-CH" sz="1000">
                <a:solidFill>
                  <a:schemeClr val="bg1">
                    <a:lumMod val="95000"/>
                  </a:schemeClr>
                </a:solidFill>
                <a:latin typeface="Century Gothic" panose="020B0502020202020204" pitchFamily="34" charset="0"/>
              </a:rPr>
              <a:t>Source: </a:t>
            </a:r>
            <a:r>
              <a:rPr lang="fr-CH" sz="1000">
                <a:solidFill>
                  <a:schemeClr val="bg1">
                    <a:lumMod val="95000"/>
                  </a:schemeClr>
                </a:solidFill>
                <a:latin typeface="Century Gothic" panose="020B0502020202020204" pitchFamily="34" charset="0"/>
                <a:hlinkClick r:id="rId7">
                  <a:extLst>
                    <a:ext uri="{A12FA001-AC4F-418D-AE19-62706E023703}">
                      <ahyp:hlinkClr xmlns:ahyp="http://schemas.microsoft.com/office/drawing/2018/hyperlinkcolor" val="tx"/>
                    </a:ext>
                  </a:extLst>
                </a:hlinkClick>
              </a:rPr>
              <a:t>Hilty et Bieser (2017)</a:t>
            </a:r>
          </a:p>
        </p:txBody>
      </p:sp>
      <p:sp>
        <p:nvSpPr>
          <p:cNvPr id="18" name="Freihandform 17">
            <a:extLst>
              <a:ext uri="{FF2B5EF4-FFF2-40B4-BE49-F238E27FC236}">
                <a16:creationId xmlns:a16="http://schemas.microsoft.com/office/drawing/2014/main" id="{F772302C-F04F-63C9-1C3A-04CFC51328C5}"/>
              </a:ext>
            </a:extLst>
          </p:cNvPr>
          <p:cNvSpPr/>
          <p:nvPr/>
        </p:nvSpPr>
        <p:spPr bwMode="auto">
          <a:xfrm>
            <a:off x="-1248816" y="-3411760"/>
            <a:ext cx="29304000" cy="10513168"/>
          </a:xfrm>
          <a:custGeom>
            <a:avLst/>
            <a:gdLst>
              <a:gd name="connsiteX0" fmla="*/ 9712352 w 29379264"/>
              <a:gd name="connsiteY0" fmla="*/ 5424584 h 10513168"/>
              <a:gd name="connsiteX1" fmla="*/ 9393765 w 29379264"/>
              <a:gd name="connsiteY1" fmla="*/ 5743172 h 10513168"/>
              <a:gd name="connsiteX2" fmla="*/ 9393765 w 29379264"/>
              <a:gd name="connsiteY2" fmla="*/ 8274347 h 10513168"/>
              <a:gd name="connsiteX3" fmla="*/ 9712352 w 29379264"/>
              <a:gd name="connsiteY3" fmla="*/ 8592935 h 10513168"/>
              <a:gd name="connsiteX4" fmla="*/ 10986669 w 29379264"/>
              <a:gd name="connsiteY4" fmla="*/ 8592935 h 10513168"/>
              <a:gd name="connsiteX5" fmla="*/ 11305256 w 29379264"/>
              <a:gd name="connsiteY5" fmla="*/ 8274347 h 10513168"/>
              <a:gd name="connsiteX6" fmla="*/ 11305256 w 29379264"/>
              <a:gd name="connsiteY6" fmla="*/ 5743172 h 10513168"/>
              <a:gd name="connsiteX7" fmla="*/ 10986669 w 29379264"/>
              <a:gd name="connsiteY7" fmla="*/ 5424584 h 10513168"/>
              <a:gd name="connsiteX8" fmla="*/ 0 w 29379264"/>
              <a:gd name="connsiteY8" fmla="*/ 0 h 10513168"/>
              <a:gd name="connsiteX9" fmla="*/ 29379264 w 29379264"/>
              <a:gd name="connsiteY9" fmla="*/ 0 h 10513168"/>
              <a:gd name="connsiteX10" fmla="*/ 29379264 w 29379264"/>
              <a:gd name="connsiteY10" fmla="*/ 10513168 h 10513168"/>
              <a:gd name="connsiteX11" fmla="*/ 0 w 29379264"/>
              <a:gd name="connsiteY11" fmla="*/ 10513168 h 10513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379264" h="10513168">
                <a:moveTo>
                  <a:pt x="9712352" y="5424584"/>
                </a:moveTo>
                <a:cubicBezTo>
                  <a:pt x="9536402" y="5424584"/>
                  <a:pt x="9393765" y="5567221"/>
                  <a:pt x="9393765" y="5743172"/>
                </a:cubicBezTo>
                <a:lnTo>
                  <a:pt x="9393765" y="8274347"/>
                </a:lnTo>
                <a:cubicBezTo>
                  <a:pt x="9393765" y="8450298"/>
                  <a:pt x="9536402" y="8592935"/>
                  <a:pt x="9712352" y="8592935"/>
                </a:cubicBezTo>
                <a:lnTo>
                  <a:pt x="10986669" y="8592935"/>
                </a:lnTo>
                <a:cubicBezTo>
                  <a:pt x="11162619" y="8592935"/>
                  <a:pt x="11305256" y="8450298"/>
                  <a:pt x="11305256" y="8274347"/>
                </a:cubicBezTo>
                <a:lnTo>
                  <a:pt x="11305256" y="5743172"/>
                </a:lnTo>
                <a:cubicBezTo>
                  <a:pt x="11305256" y="5567221"/>
                  <a:pt x="11162619" y="5424584"/>
                  <a:pt x="10986669" y="5424584"/>
                </a:cubicBezTo>
                <a:close/>
                <a:moveTo>
                  <a:pt x="0" y="0"/>
                </a:moveTo>
                <a:lnTo>
                  <a:pt x="29379264" y="0"/>
                </a:lnTo>
                <a:lnTo>
                  <a:pt x="29379264" y="10513168"/>
                </a:lnTo>
                <a:lnTo>
                  <a:pt x="0" y="10513168"/>
                </a:lnTo>
                <a:close/>
              </a:path>
            </a:pathLst>
          </a:custGeom>
          <a:solidFill>
            <a:srgbClr val="15A37B">
              <a:lumMod val="50000"/>
              <a:alpha val="75000"/>
            </a:srgbClr>
          </a:solidFill>
        </p:spPr>
        <p:txBody>
          <a:bodyPr vert="horz" lIns="468000" tIns="0" rIns="540000" bIns="0" rtlCol="0" anchor="ctr">
            <a:noAutofit/>
          </a:bodyPr>
          <a:lstStyle/>
          <a:p>
            <a:pPr algn="r" eaLnBrk="1" fontAlgn="auto" hangingPunct="1">
              <a:lnSpc>
                <a:spcPct val="125000"/>
              </a:lnSpc>
              <a:spcBef>
                <a:spcPts val="1600"/>
              </a:spcBef>
              <a:spcAft>
                <a:spcPts val="0"/>
              </a:spcAft>
            </a:pPr>
            <a:endParaRPr lang="de-CH" sz="3200" b="1" kern="0">
              <a:solidFill>
                <a:srgbClr val="FFFFFF"/>
              </a:solidFill>
              <a:latin typeface="Century Gothic"/>
            </a:endParaRPr>
          </a:p>
        </p:txBody>
      </p:sp>
    </p:spTree>
    <p:extLst>
      <p:ext uri="{BB962C8B-B14F-4D97-AF65-F5344CB8AC3E}">
        <p14:creationId xmlns:p14="http://schemas.microsoft.com/office/powerpoint/2010/main" val="321429552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8">
            <a:extLst>
              <a:ext uri="{FF2B5EF4-FFF2-40B4-BE49-F238E27FC236}">
                <a16:creationId xmlns:a16="http://schemas.microsoft.com/office/drawing/2014/main" id="{59948CF8-E20B-7DF1-8779-63C028CE42CF}"/>
              </a:ext>
            </a:extLst>
          </p:cNvPr>
          <p:cNvSpPr>
            <a:spLocks noChangeArrowheads="1"/>
          </p:cNvSpPr>
          <p:nvPr/>
        </p:nvSpPr>
        <p:spPr bwMode="auto">
          <a:xfrm>
            <a:off x="5502022" y="6611779"/>
            <a:ext cx="6642650" cy="246221"/>
          </a:xfrm>
          <a:prstGeom prst="rect">
            <a:avLst/>
          </a:prstGeom>
          <a:noFill/>
          <a:ln>
            <a:noFill/>
          </a:ln>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algn="r" eaLnBrk="1" hangingPunct="1"/>
            <a:r>
              <a:rPr lang="fr-CH" sz="1000">
                <a:latin typeface="Century Gothic" panose="020B0502020202020204" pitchFamily="34" charset="0"/>
              </a:rPr>
              <a:t>Source: </a:t>
            </a:r>
            <a:r>
              <a:rPr lang="fr-CH" sz="1000">
                <a:latin typeface="Century Gothic" panose="020B0502020202020204" pitchFamily="34" charset="0"/>
                <a:hlinkClick r:id="rId4">
                  <a:extLst>
                    <a:ext uri="{A12FA001-AC4F-418D-AE19-62706E023703}">
                      <ahyp:hlinkClr xmlns:ahyp="http://schemas.microsoft.com/office/drawing/2018/hyperlinkcolor" val="tx"/>
                    </a:ext>
                  </a:extLst>
                </a:hlinkClick>
              </a:rPr>
              <a:t>James Martin/CNET (2019)</a:t>
            </a:r>
          </a:p>
        </p:txBody>
      </p:sp>
      <p:sp>
        <p:nvSpPr>
          <p:cNvPr id="68" name="Text">
            <a:extLst>
              <a:ext uri="{FF2B5EF4-FFF2-40B4-BE49-F238E27FC236}">
                <a16:creationId xmlns:a16="http://schemas.microsoft.com/office/drawing/2014/main" id="{3604A08C-D6C0-D5DB-5816-AE79E4A6FAF3}"/>
              </a:ext>
            </a:extLst>
          </p:cNvPr>
          <p:cNvSpPr/>
          <p:nvPr/>
        </p:nvSpPr>
        <p:spPr bwMode="gray">
          <a:xfrm>
            <a:off x="0" y="-7412877"/>
            <a:ext cx="12192000" cy="6858000"/>
          </a:xfrm>
          <a:prstGeom prst="rect">
            <a:avLst/>
          </a:prstGeom>
          <a:solidFill>
            <a:srgbClr val="0B523E">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69" name="Rechteck 8">
            <a:extLst>
              <a:ext uri="{FF2B5EF4-FFF2-40B4-BE49-F238E27FC236}">
                <a16:creationId xmlns:a16="http://schemas.microsoft.com/office/drawing/2014/main" id="{87DD6F95-A381-F6B4-93F4-675E642EAC39}"/>
              </a:ext>
            </a:extLst>
          </p:cNvPr>
          <p:cNvSpPr>
            <a:spLocks noChangeArrowheads="1"/>
          </p:cNvSpPr>
          <p:nvPr/>
        </p:nvSpPr>
        <p:spPr bwMode="auto">
          <a:xfrm>
            <a:off x="0" y="-739543"/>
            <a:ext cx="12144672" cy="184666"/>
          </a:xfrm>
          <a:prstGeom prst="rect">
            <a:avLst/>
          </a:prstGeom>
          <a:noFill/>
          <a:ln>
            <a:noFill/>
          </a:ln>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fr-CH" sz="600">
                <a:solidFill>
                  <a:schemeClr val="bg1"/>
                </a:solidFill>
                <a:latin typeface="Century Gothic" panose="020B0502020202020204" pitchFamily="34" charset="0"/>
              </a:rPr>
              <a:t>Source: Hilty &amp;amp; Bieser (2017): Opportunities and Risks of Digitalization for Climate Protection in Switzerland. Zurich: Université de Zurich. Swisscom, WWF Switzerland.</a:t>
            </a:r>
          </a:p>
        </p:txBody>
      </p:sp>
      <p:pic>
        <p:nvPicPr>
          <p:cNvPr id="70" name="Grafik 69">
            <a:extLst>
              <a:ext uri="{FF2B5EF4-FFF2-40B4-BE49-F238E27FC236}">
                <a16:creationId xmlns:a16="http://schemas.microsoft.com/office/drawing/2014/main" id="{7AF9DA5F-CCA4-A929-E4CD-24A4EC5C3A2E}"/>
              </a:ext>
            </a:extLst>
          </p:cNvPr>
          <p:cNvPicPr>
            <a:picLocks noChangeAspect="1"/>
          </p:cNvPicPr>
          <p:nvPr/>
        </p:nvPicPr>
        <p:blipFill rotWithShape="1">
          <a:blip r:embed="rId5"/>
          <a:srcRect l="19778" r="36145"/>
          <a:stretch/>
        </p:blipFill>
        <p:spPr>
          <a:xfrm>
            <a:off x="2023848" y="-5401894"/>
            <a:ext cx="1911493" cy="3168352"/>
          </a:xfrm>
          <a:prstGeom prst="roundRect">
            <a:avLst/>
          </a:prstGeom>
          <a:effectLst>
            <a:outerShdw blurRad="50800" dist="38100" dir="2700000" algn="tl" rotWithShape="0">
              <a:prstClr val="black">
                <a:alpha val="40000"/>
              </a:prstClr>
            </a:outerShdw>
          </a:effectLst>
        </p:spPr>
      </p:pic>
      <p:sp>
        <p:nvSpPr>
          <p:cNvPr id="71" name="Abgerundetes Rechteck 70">
            <a:extLst>
              <a:ext uri="{FF2B5EF4-FFF2-40B4-BE49-F238E27FC236}">
                <a16:creationId xmlns:a16="http://schemas.microsoft.com/office/drawing/2014/main" id="{A70D0547-BFF9-0B95-DA43-1394450BCB23}"/>
              </a:ext>
            </a:extLst>
          </p:cNvPr>
          <p:cNvSpPr/>
          <p:nvPr/>
        </p:nvSpPr>
        <p:spPr bwMode="auto">
          <a:xfrm>
            <a:off x="2023848" y="-2913551"/>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pic>
        <p:nvPicPr>
          <p:cNvPr id="72" name="Picture 4" descr="electronic wire lot">
            <a:extLst>
              <a:ext uri="{FF2B5EF4-FFF2-40B4-BE49-F238E27FC236}">
                <a16:creationId xmlns:a16="http://schemas.microsoft.com/office/drawing/2014/main" id="{2437C7E6-4542-BE6C-E3FB-428CD4BC79F6}"/>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b="6763"/>
          <a:stretch/>
        </p:blipFill>
        <p:spPr bwMode="auto">
          <a:xfrm>
            <a:off x="5073824" y="-5401894"/>
            <a:ext cx="1911492" cy="3168352"/>
          </a:xfrm>
          <a:prstGeom prst="round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73" name="Abgerundetes Rechteck 72">
            <a:extLst>
              <a:ext uri="{FF2B5EF4-FFF2-40B4-BE49-F238E27FC236}">
                <a16:creationId xmlns:a16="http://schemas.microsoft.com/office/drawing/2014/main" id="{387105B2-450B-3FA7-0838-D97631358990}"/>
              </a:ext>
            </a:extLst>
          </p:cNvPr>
          <p:cNvSpPr/>
          <p:nvPr/>
        </p:nvSpPr>
        <p:spPr bwMode="auto">
          <a:xfrm>
            <a:off x="5073824" y="-2913551"/>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pic>
        <p:nvPicPr>
          <p:cNvPr id="74" name="Picture 6" descr="black and gray computer keyboard on brown wooden table">
            <a:extLst>
              <a:ext uri="{FF2B5EF4-FFF2-40B4-BE49-F238E27FC236}">
                <a16:creationId xmlns:a16="http://schemas.microsoft.com/office/drawing/2014/main" id="{994C05FA-473A-17F5-527D-C2FE6C3826D2}"/>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r="19584"/>
          <a:stretch/>
        </p:blipFill>
        <p:spPr bwMode="auto">
          <a:xfrm>
            <a:off x="8123800" y="-5401894"/>
            <a:ext cx="1911493" cy="3168352"/>
          </a:xfrm>
          <a:prstGeom prst="round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75" name="Abgerundetes Rechteck 74">
            <a:extLst>
              <a:ext uri="{FF2B5EF4-FFF2-40B4-BE49-F238E27FC236}">
                <a16:creationId xmlns:a16="http://schemas.microsoft.com/office/drawing/2014/main" id="{61B3AB7C-A8B9-C4F6-0631-31A56DA9342B}"/>
              </a:ext>
            </a:extLst>
          </p:cNvPr>
          <p:cNvSpPr/>
          <p:nvPr/>
        </p:nvSpPr>
        <p:spPr bwMode="auto">
          <a:xfrm>
            <a:off x="8123800" y="-2913551"/>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76" name="Abgerundetes Rechteck 75">
            <a:extLst>
              <a:ext uri="{FF2B5EF4-FFF2-40B4-BE49-F238E27FC236}">
                <a16:creationId xmlns:a16="http://schemas.microsoft.com/office/drawing/2014/main" id="{E1383582-4E21-4E22-9BE7-5B5827079ACF}"/>
              </a:ext>
            </a:extLst>
          </p:cNvPr>
          <p:cNvSpPr/>
          <p:nvPr/>
        </p:nvSpPr>
        <p:spPr bwMode="auto">
          <a:xfrm>
            <a:off x="8123800" y="-2913551"/>
            <a:ext cx="1911493" cy="680010"/>
          </a:xfrm>
          <a:prstGeom prst="roundRect">
            <a:avLst>
              <a:gd name="adj" fmla="val 47034"/>
            </a:avLst>
          </a:prstGeom>
          <a:solidFill>
            <a:srgbClr val="FFC000">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77" name="Textfeld 76">
            <a:extLst>
              <a:ext uri="{FF2B5EF4-FFF2-40B4-BE49-F238E27FC236}">
                <a16:creationId xmlns:a16="http://schemas.microsoft.com/office/drawing/2014/main" id="{32221008-B914-8951-AB28-EF98A3127D53}"/>
              </a:ext>
            </a:extLst>
          </p:cNvPr>
          <p:cNvSpPr txBox="1"/>
          <p:nvPr/>
        </p:nvSpPr>
        <p:spPr>
          <a:xfrm>
            <a:off x="2226824" y="-2773601"/>
            <a:ext cx="1505540" cy="400110"/>
          </a:xfrm>
          <a:prstGeom prst="rect">
            <a:avLst/>
          </a:prstGeom>
          <a:noFill/>
          <a:ln>
            <a:noFill/>
          </a:ln>
        </p:spPr>
        <p:txBody>
          <a:bodyPr wrap="none" rtlCol="0">
            <a:spAutoFit/>
          </a:bodyPr>
          <a:lstStyle/>
          <a:p>
            <a:r>
              <a:rPr lang="fr-CH" sz="2000">
                <a:solidFill>
                  <a:schemeClr val="bg2"/>
                </a:solidFill>
                <a:latin typeface="Century Gothic" panose="020B0502020202020204" pitchFamily="34" charset="0"/>
              </a:rPr>
              <a:t>Production</a:t>
            </a:r>
          </a:p>
        </p:txBody>
      </p:sp>
      <p:sp>
        <p:nvSpPr>
          <p:cNvPr id="78" name="Textfeld 77">
            <a:extLst>
              <a:ext uri="{FF2B5EF4-FFF2-40B4-BE49-F238E27FC236}">
                <a16:creationId xmlns:a16="http://schemas.microsoft.com/office/drawing/2014/main" id="{32E5FE5A-9BA4-4A57-C323-68B1FC1FBD64}"/>
              </a:ext>
            </a:extLst>
          </p:cNvPr>
          <p:cNvSpPr txBox="1"/>
          <p:nvPr/>
        </p:nvSpPr>
        <p:spPr>
          <a:xfrm>
            <a:off x="5502022" y="-2773601"/>
            <a:ext cx="1055097" cy="400110"/>
          </a:xfrm>
          <a:prstGeom prst="rect">
            <a:avLst/>
          </a:prstGeom>
          <a:noFill/>
          <a:ln>
            <a:noFill/>
          </a:ln>
        </p:spPr>
        <p:txBody>
          <a:bodyPr wrap="none" rtlCol="0">
            <a:spAutoFit/>
          </a:bodyPr>
          <a:lstStyle/>
          <a:p>
            <a:r>
              <a:rPr lang="fr-CH" sz="2000">
                <a:solidFill>
                  <a:schemeClr val="bg2"/>
                </a:solidFill>
                <a:latin typeface="Century Gothic" panose="020B0502020202020204" pitchFamily="34" charset="0"/>
              </a:rPr>
              <a:t>Exploitation</a:t>
            </a:r>
          </a:p>
        </p:txBody>
      </p:sp>
      <p:sp>
        <p:nvSpPr>
          <p:cNvPr id="79" name="Textfeld 78">
            <a:extLst>
              <a:ext uri="{FF2B5EF4-FFF2-40B4-BE49-F238E27FC236}">
                <a16:creationId xmlns:a16="http://schemas.microsoft.com/office/drawing/2014/main" id="{4AECFB33-23EC-6C18-52E6-9B8B49BE8DE7}"/>
              </a:ext>
            </a:extLst>
          </p:cNvPr>
          <p:cNvSpPr txBox="1"/>
          <p:nvPr/>
        </p:nvSpPr>
        <p:spPr>
          <a:xfrm>
            <a:off x="8294716" y="-2773601"/>
            <a:ext cx="1569660" cy="400110"/>
          </a:xfrm>
          <a:prstGeom prst="rect">
            <a:avLst/>
          </a:prstGeom>
          <a:noFill/>
          <a:ln>
            <a:noFill/>
          </a:ln>
        </p:spPr>
        <p:txBody>
          <a:bodyPr wrap="none" rtlCol="0">
            <a:spAutoFit/>
          </a:bodyPr>
          <a:lstStyle/>
          <a:p>
            <a:r>
              <a:rPr lang="fr-CH" sz="2000">
                <a:solidFill>
                  <a:schemeClr val="bg2"/>
                </a:solidFill>
                <a:latin typeface="Century Gothic" panose="020B0502020202020204" pitchFamily="34" charset="0"/>
              </a:rPr>
              <a:t>Élimination</a:t>
            </a:r>
          </a:p>
        </p:txBody>
      </p:sp>
      <p:sp>
        <p:nvSpPr>
          <p:cNvPr id="80" name="Pfeil nach rechts 79">
            <a:extLst>
              <a:ext uri="{FF2B5EF4-FFF2-40B4-BE49-F238E27FC236}">
                <a16:creationId xmlns:a16="http://schemas.microsoft.com/office/drawing/2014/main" id="{61702E3B-7637-BDF6-B0A2-B42A68E8D29C}"/>
              </a:ext>
            </a:extLst>
          </p:cNvPr>
          <p:cNvSpPr/>
          <p:nvPr/>
        </p:nvSpPr>
        <p:spPr bwMode="auto">
          <a:xfrm>
            <a:off x="4221694" y="-4015740"/>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rgbClr val="FFFFFF">
              <a:alpha val="79608"/>
            </a:srgb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81" name="Pfeil nach rechts 80">
            <a:extLst>
              <a:ext uri="{FF2B5EF4-FFF2-40B4-BE49-F238E27FC236}">
                <a16:creationId xmlns:a16="http://schemas.microsoft.com/office/drawing/2014/main" id="{551CD949-F9CE-B44B-1414-26483D038DEA}"/>
              </a:ext>
            </a:extLst>
          </p:cNvPr>
          <p:cNvSpPr/>
          <p:nvPr/>
        </p:nvSpPr>
        <p:spPr bwMode="auto">
          <a:xfrm>
            <a:off x="7310856" y="-4015740"/>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rgbClr val="FFFFFF">
              <a:alpha val="79608"/>
            </a:srgb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pic>
        <p:nvPicPr>
          <p:cNvPr id="44034" name="Picture 2" descr="apple-recycling-robot-daisy-8633">
            <a:extLst>
              <a:ext uri="{FF2B5EF4-FFF2-40B4-BE49-F238E27FC236}">
                <a16:creationId xmlns:a16="http://schemas.microsoft.com/office/drawing/2014/main" id="{FCD87D0A-FBB1-4C5F-4F52-1CBC9261DE3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69961" y="2321383"/>
            <a:ext cx="4624250" cy="308283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44036" name="Picture 4" descr="apple-recycling-robot-daisy-8635">
            <a:extLst>
              <a:ext uri="{FF2B5EF4-FFF2-40B4-BE49-F238E27FC236}">
                <a16:creationId xmlns:a16="http://schemas.microsoft.com/office/drawing/2014/main" id="{F15983D2-ED84-592E-5AD2-E9267C65206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600656" y="2321383"/>
            <a:ext cx="4624249" cy="308283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Pfeil nach rechts 4">
            <a:extLst>
              <a:ext uri="{FF2B5EF4-FFF2-40B4-BE49-F238E27FC236}">
                <a16:creationId xmlns:a16="http://schemas.microsoft.com/office/drawing/2014/main" id="{55B570CF-EA13-420F-306A-1E4D7E0191D8}"/>
              </a:ext>
            </a:extLst>
          </p:cNvPr>
          <p:cNvSpPr/>
          <p:nvPr/>
        </p:nvSpPr>
        <p:spPr bwMode="auto">
          <a:xfrm>
            <a:off x="5714545" y="3664777"/>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chemeClr val="bg2">
              <a:alpha val="79608"/>
            </a:schemeClr>
          </a:solidFill>
          <a:ln w="9525" cap="flat" cmpd="sng" algn="ctr">
            <a:solidFill>
              <a:schemeClr val="bg1">
                <a:lumMod val="85000"/>
              </a:schemeClr>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7" name="Titel 1">
            <a:extLst>
              <a:ext uri="{FF2B5EF4-FFF2-40B4-BE49-F238E27FC236}">
                <a16:creationId xmlns:a16="http://schemas.microsoft.com/office/drawing/2014/main" id="{F2DFD56A-F697-8425-9CD2-F8C2ED61FD87}"/>
              </a:ext>
            </a:extLst>
          </p:cNvPr>
          <p:cNvSpPr txBox="1">
            <a:spLocks/>
          </p:cNvSpPr>
          <p:nvPr/>
        </p:nvSpPr>
        <p:spPr bwMode="auto">
          <a:xfrm>
            <a:off x="407368" y="470883"/>
            <a:ext cx="11131123"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defTabSz="57600" eaLnBrk="1" hangingPunct="1">
              <a:buClr>
                <a:schemeClr val="accent1"/>
              </a:buClr>
              <a:defRPr/>
            </a:pPr>
            <a:r>
              <a:rPr lang="fr-CH">
                <a:solidFill>
                  <a:schemeClr val="bg2"/>
                </a:solidFill>
                <a:latin typeface="Century Gothic" panose="020B0502020202020204" pitchFamily="34" charset="0"/>
                <a:ea typeface="Century Gothic"/>
              </a:rPr>
              <a:t>Le recyclage industriel conventionnel ne permet de récupérer qu’une infime partie des ressources.</a:t>
            </a:r>
          </a:p>
        </p:txBody>
      </p:sp>
      <p:graphicFrame>
        <p:nvGraphicFramePr>
          <p:cNvPr id="9" name="Diagramm 8">
            <a:extLst>
              <a:ext uri="{FF2B5EF4-FFF2-40B4-BE49-F238E27FC236}">
                <a16:creationId xmlns:a16="http://schemas.microsoft.com/office/drawing/2014/main" id="{E2AD69B3-26F1-2A56-7281-DA4FC682BBC3}"/>
              </a:ext>
            </a:extLst>
          </p:cNvPr>
          <p:cNvGraphicFramePr/>
          <p:nvPr>
            <p:extLst>
              <p:ext uri="{D42A27DB-BD31-4B8C-83A1-F6EECF244321}">
                <p14:modId xmlns:p14="http://schemas.microsoft.com/office/powerpoint/2010/main" val="2595076281"/>
              </p:ext>
            </p:extLst>
          </p:nvPr>
        </p:nvGraphicFramePr>
        <p:xfrm>
          <a:off x="-12899447" y="2141240"/>
          <a:ext cx="11593288" cy="3960440"/>
        </p:xfrm>
        <a:graphic>
          <a:graphicData uri="http://schemas.openxmlformats.org/drawingml/2006/chart">
            <c:chart xmlns:c="http://schemas.openxmlformats.org/drawingml/2006/chart" xmlns:r="http://schemas.openxmlformats.org/officeDocument/2006/relationships" r:id="rId10"/>
          </a:graphicData>
        </a:graphic>
      </p:graphicFrame>
      <p:sp>
        <p:nvSpPr>
          <p:cNvPr id="10" name="Titel 1">
            <a:extLst>
              <a:ext uri="{FF2B5EF4-FFF2-40B4-BE49-F238E27FC236}">
                <a16:creationId xmlns:a16="http://schemas.microsoft.com/office/drawing/2014/main" id="{B1BF93DE-A081-5CC9-6C3F-AF077ECB13EF}"/>
              </a:ext>
            </a:extLst>
          </p:cNvPr>
          <p:cNvSpPr txBox="1">
            <a:spLocks/>
          </p:cNvSpPr>
          <p:nvPr/>
        </p:nvSpPr>
        <p:spPr bwMode="auto">
          <a:xfrm>
            <a:off x="-12755431" y="623283"/>
            <a:ext cx="11131123"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defTabSz="57600" eaLnBrk="1" hangingPunct="1">
              <a:buClr>
                <a:schemeClr val="accent1"/>
              </a:buClr>
              <a:defRPr/>
            </a:pPr>
            <a:r>
              <a:rPr lang="fr-CH">
                <a:solidFill>
                  <a:schemeClr val="bg2"/>
                </a:solidFill>
                <a:latin typeface="Century Gothic" panose="020B0502020202020204" pitchFamily="34" charset="0"/>
                <a:ea typeface="Century Gothic"/>
              </a:rPr>
              <a:t>Le matériel TIC contient une grande quantité de ressources qui doivent être récupérées.</a:t>
            </a:r>
          </a:p>
        </p:txBody>
      </p:sp>
      <p:sp>
        <p:nvSpPr>
          <p:cNvPr id="12" name="Textfeld 10">
            <a:extLst>
              <a:ext uri="{FF2B5EF4-FFF2-40B4-BE49-F238E27FC236}">
                <a16:creationId xmlns:a16="http://schemas.microsoft.com/office/drawing/2014/main" id="{069F0542-3F0A-1675-ADC1-B7D78F104C69}"/>
              </a:ext>
            </a:extLst>
          </p:cNvPr>
          <p:cNvSpPr txBox="1"/>
          <p:nvPr/>
        </p:nvSpPr>
        <p:spPr>
          <a:xfrm>
            <a:off x="-11459287" y="2867998"/>
            <a:ext cx="1263867" cy="369332"/>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spcBef>
                <a:spcPts val="0"/>
              </a:spcBef>
              <a:spcAft>
                <a:spcPts val="600"/>
              </a:spcAft>
              <a:buClr>
                <a:schemeClr val="accent6"/>
              </a:buClr>
              <a:buSzPct val="75000"/>
            </a:pPr>
            <a:r>
              <a:rPr lang="fr-CH" sz="1800" i="0">
                <a:solidFill>
                  <a:schemeClr val="tx2"/>
                </a:solidFill>
                <a:latin typeface="Century Gothic" panose="020B0502020202020204" pitchFamily="34" charset="0"/>
              </a:rPr>
              <a:t>Part = </a:t>
            </a:r>
          </a:p>
        </p:txBody>
      </p:sp>
      <p:sp>
        <p:nvSpPr>
          <p:cNvPr id="13" name="Textfeld 7">
            <a:extLst>
              <a:ext uri="{FF2B5EF4-FFF2-40B4-BE49-F238E27FC236}">
                <a16:creationId xmlns:a16="http://schemas.microsoft.com/office/drawing/2014/main" id="{8536B972-E1F2-7523-59BD-4AE74E92C999}"/>
              </a:ext>
            </a:extLst>
          </p:cNvPr>
          <p:cNvSpPr txBox="1"/>
          <p:nvPr/>
        </p:nvSpPr>
        <p:spPr>
          <a:xfrm>
            <a:off x="-10307159" y="2637165"/>
            <a:ext cx="5184576" cy="800219"/>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spcBef>
                <a:spcPts val="0"/>
              </a:spcBef>
              <a:spcAft>
                <a:spcPts val="1200"/>
              </a:spcAft>
              <a:buClr>
                <a:schemeClr val="accent6"/>
              </a:buClr>
              <a:buSzPct val="75000"/>
            </a:pPr>
            <a:r>
              <a:rPr lang="fr-CH" sz="1800" i="0">
                <a:solidFill>
                  <a:schemeClr val="tx2"/>
                </a:solidFill>
                <a:latin typeface="Century Gothic" panose="020B0502020202020204" pitchFamily="34" charset="0"/>
              </a:rPr>
              <a:t>Quantité dans les smartphones vendus 2012-2017 </a:t>
            </a:r>
          </a:p>
          <a:p>
            <a:pPr algn="ctr">
              <a:spcBef>
                <a:spcPts val="0"/>
              </a:spcBef>
              <a:spcAft>
                <a:spcPts val="600"/>
              </a:spcAft>
              <a:buClr>
                <a:schemeClr val="accent6"/>
              </a:buClr>
              <a:buSzPct val="75000"/>
            </a:pPr>
            <a:r>
              <a:rPr lang="fr-CH" sz="1800" i="0">
                <a:solidFill>
                  <a:schemeClr val="tx2"/>
                </a:solidFill>
                <a:latin typeface="Century Gothic" panose="020B0502020202020204" pitchFamily="34" charset="0"/>
              </a:rPr>
              <a:t>Production globale 2016</a:t>
            </a:r>
          </a:p>
        </p:txBody>
      </p:sp>
      <p:cxnSp>
        <p:nvCxnSpPr>
          <p:cNvPr id="14" name="Gerade Verbindung 13">
            <a:extLst>
              <a:ext uri="{FF2B5EF4-FFF2-40B4-BE49-F238E27FC236}">
                <a16:creationId xmlns:a16="http://schemas.microsoft.com/office/drawing/2014/main" id="{D9E0780E-48D4-64CF-E70B-EE24D687BBDE}"/>
              </a:ext>
            </a:extLst>
          </p:cNvPr>
          <p:cNvCxnSpPr>
            <a:cxnSpLocks/>
            <a:endCxn id="13" idx="3"/>
          </p:cNvCxnSpPr>
          <p:nvPr/>
        </p:nvCxnSpPr>
        <p:spPr>
          <a:xfrm>
            <a:off x="-10307159" y="3037274"/>
            <a:ext cx="5184576" cy="1"/>
          </a:xfrm>
          <a:prstGeom prst="line">
            <a:avLst/>
          </a:prstGeom>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15" name="Rechteck 8">
            <a:extLst>
              <a:ext uri="{FF2B5EF4-FFF2-40B4-BE49-F238E27FC236}">
                <a16:creationId xmlns:a16="http://schemas.microsoft.com/office/drawing/2014/main" id="{B52FD48A-6887-46A1-7F88-6AA1374B9D1A}"/>
              </a:ext>
            </a:extLst>
          </p:cNvPr>
          <p:cNvSpPr>
            <a:spLocks noChangeArrowheads="1"/>
          </p:cNvSpPr>
          <p:nvPr/>
        </p:nvSpPr>
        <p:spPr bwMode="auto">
          <a:xfrm>
            <a:off x="-7660777" y="6764179"/>
            <a:ext cx="6642650" cy="246221"/>
          </a:xfrm>
          <a:prstGeom prst="rect">
            <a:avLst/>
          </a:prstGeom>
          <a:noFill/>
          <a:ln>
            <a:noFill/>
          </a:ln>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algn="r" eaLnBrk="1" hangingPunct="1"/>
            <a:r>
              <a:rPr lang="fr-CH" sz="1000">
                <a:solidFill>
                  <a:schemeClr val="bg2"/>
                </a:solidFill>
                <a:latin typeface="Century Gothic" panose="020B0502020202020204" pitchFamily="34" charset="0"/>
              </a:rPr>
              <a:t>Source: Bookhagen et al. (2020): Ressources métalliques dans les smartphones. Resources Policy, 68, 101750.</a:t>
            </a:r>
          </a:p>
        </p:txBody>
      </p:sp>
      <p:sp>
        <p:nvSpPr>
          <p:cNvPr id="20" name="Rechteck 8">
            <a:extLst>
              <a:ext uri="{FF2B5EF4-FFF2-40B4-BE49-F238E27FC236}">
                <a16:creationId xmlns:a16="http://schemas.microsoft.com/office/drawing/2014/main" id="{8B8436BD-FA1B-7154-B9A9-BA7A0C814914}"/>
              </a:ext>
            </a:extLst>
          </p:cNvPr>
          <p:cNvSpPr>
            <a:spLocks noChangeArrowheads="1"/>
          </p:cNvSpPr>
          <p:nvPr/>
        </p:nvSpPr>
        <p:spPr bwMode="auto">
          <a:xfrm>
            <a:off x="0" y="-739543"/>
            <a:ext cx="12144672" cy="184666"/>
          </a:xfrm>
          <a:prstGeom prst="rect">
            <a:avLst/>
          </a:prstGeom>
          <a:noFill/>
          <a:ln>
            <a:noFill/>
          </a:ln>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fr-CH" sz="600">
                <a:solidFill>
                  <a:schemeClr val="bg1"/>
                </a:solidFill>
                <a:latin typeface="Century Gothic" panose="020B0502020202020204" pitchFamily="34" charset="0"/>
              </a:rPr>
              <a:t>Source: Hilty &amp;amp; Bieser (2017): Opportunities and Risks of Digitalization for Climate Protection in Switzerland. Zurich: Université de Zurich. Swisscom, WWF Switzerland.</a:t>
            </a:r>
          </a:p>
        </p:txBody>
      </p:sp>
      <p:pic>
        <p:nvPicPr>
          <p:cNvPr id="23" name="Apple introduces Daisy, a new robot that disassembles iPhone to recover valuable materials">
            <a:hlinkClick r:id="" action="ppaction://media"/>
            <a:extLst>
              <a:ext uri="{FF2B5EF4-FFF2-40B4-BE49-F238E27FC236}">
                <a16:creationId xmlns:a16="http://schemas.microsoft.com/office/drawing/2014/main" id="{173E9BF3-B315-284D-F6D4-9FB3F9FD417A}"/>
              </a:ext>
            </a:extLst>
          </p:cNvPr>
          <p:cNvPicPr>
            <a:picLocks noChangeAspect="1"/>
          </p:cNvPicPr>
          <p:nvPr>
            <a:videoFile r:link="rId1"/>
            <p:extLst>
              <p:ext uri="{DAA4B4D4-6D71-4841-9C94-3DE7FCFB9230}">
                <p14:media xmlns:p14="http://schemas.microsoft.com/office/powerpoint/2010/main" r:embed="rId2">
                  <p14:trim st="7012.4392" end="4030.1457"/>
                </p14:media>
              </p:ext>
            </p:extLst>
          </p:nvPr>
        </p:nvPicPr>
        <p:blipFill>
          <a:blip r:embed="rId11"/>
          <a:stretch>
            <a:fillRect/>
          </a:stretch>
        </p:blipFill>
        <p:spPr>
          <a:xfrm>
            <a:off x="13351117" y="0"/>
            <a:ext cx="12192000" cy="6858000"/>
          </a:xfrm>
          <a:prstGeom prst="rect">
            <a:avLst/>
          </a:prstGeom>
        </p:spPr>
      </p:pic>
    </p:spTree>
    <p:extLst>
      <p:ext uri="{BB962C8B-B14F-4D97-AF65-F5344CB8AC3E}">
        <p14:creationId xmlns:p14="http://schemas.microsoft.com/office/powerpoint/2010/main" val="415043013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4002" fill="hold"/>
                                        <p:tgtEl>
                                          <p:spTgt spid="2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mute="1">
                <p:cTn id="7" fill="hold" display="0">
                  <p:stCondLst>
                    <p:cond delay="indefinite"/>
                  </p:stCondLst>
                </p:cTn>
                <p:tgtEl>
                  <p:spTgt spid="23"/>
                </p:tgtEl>
              </p:cMediaNode>
            </p:video>
            <p:seq concurrent="1" nextAc="seek">
              <p:cTn id="8" restart="whenNotActive" fill="hold" evtFilter="cancelBubble" nodeType="interactiveSeq">
                <p:stCondLst>
                  <p:cond evt="onClick" delay="0">
                    <p:tgtEl>
                      <p:spTgt spid="2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3"/>
                                        </p:tgtEl>
                                      </p:cBhvr>
                                    </p:cmd>
                                  </p:childTnLst>
                                </p:cTn>
                              </p:par>
                            </p:childTnLst>
                          </p:cTn>
                        </p:par>
                      </p:childTnLst>
                    </p:cTn>
                  </p:par>
                </p:childTnLst>
              </p:cTn>
              <p:nextCondLst>
                <p:cond evt="onClick" delay="0">
                  <p:tgtEl>
                    <p:spTgt spid="23"/>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rafik 13">
            <a:extLst>
              <a:ext uri="{FF2B5EF4-FFF2-40B4-BE49-F238E27FC236}">
                <a16:creationId xmlns:a16="http://schemas.microsoft.com/office/drawing/2014/main" id="{8A20BC0C-D825-4CCC-3E51-39145320A9E7}"/>
              </a:ext>
            </a:extLst>
          </p:cNvPr>
          <p:cNvPicPr>
            <a:picLocks noChangeAspect="1"/>
          </p:cNvPicPr>
          <p:nvPr/>
        </p:nvPicPr>
        <p:blipFill rotWithShape="1">
          <a:blip r:embed="rId3"/>
          <a:srcRect t="15619"/>
          <a:stretch/>
        </p:blipFill>
        <p:spPr>
          <a:xfrm>
            <a:off x="0" y="1213"/>
            <a:ext cx="12192000" cy="6856787"/>
          </a:xfrm>
          <a:prstGeom prst="rect">
            <a:avLst/>
          </a:prstGeom>
        </p:spPr>
      </p:pic>
      <p:sp>
        <p:nvSpPr>
          <p:cNvPr id="15" name="Text">
            <a:extLst>
              <a:ext uri="{FF2B5EF4-FFF2-40B4-BE49-F238E27FC236}">
                <a16:creationId xmlns:a16="http://schemas.microsoft.com/office/drawing/2014/main" id="{4904B57A-2D1A-3399-F822-3882CAF3CD0B}"/>
              </a:ext>
            </a:extLst>
          </p:cNvPr>
          <p:cNvSpPr/>
          <p:nvPr/>
        </p:nvSpPr>
        <p:spPr bwMode="gray">
          <a:xfrm>
            <a:off x="0" y="1006630"/>
            <a:ext cx="7248128" cy="1414258"/>
          </a:xfrm>
          <a:prstGeom prst="rect">
            <a:avLst/>
          </a:prstGeom>
          <a:solidFill>
            <a:srgbClr val="0B523E">
              <a:alpha val="83922"/>
            </a:srgbClr>
          </a:solidFill>
          <a:effectLst>
            <a:outerShdw blurRad="50800" dist="38100" dir="2700000" algn="tl" rotWithShape="0">
              <a:prstClr val="black">
                <a:alpha val="40000"/>
              </a:prstClr>
            </a:outerShdw>
          </a:effectLst>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2" name="Rectangle 2">
            <a:extLst>
              <a:ext uri="{FF2B5EF4-FFF2-40B4-BE49-F238E27FC236}">
                <a16:creationId xmlns:a16="http://schemas.microsoft.com/office/drawing/2014/main" id="{80F51BB3-B716-146F-EA9F-A99650F9BF02}"/>
              </a:ext>
            </a:extLst>
          </p:cNvPr>
          <p:cNvSpPr txBox="1">
            <a:spLocks noChangeArrowheads="1"/>
          </p:cNvSpPr>
          <p:nvPr/>
        </p:nvSpPr>
        <p:spPr bwMode="auto">
          <a:xfrm>
            <a:off x="359532" y="1133913"/>
            <a:ext cx="6672572"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r>
              <a:rPr lang="fr-CH" dirty="0">
                <a:solidFill>
                  <a:schemeClr val="bg1"/>
                </a:solidFill>
              </a:rPr>
              <a:t>Le dilemme de la transition numérique: </a:t>
            </a:r>
            <a:br>
              <a:rPr lang="fr-CH" dirty="0">
                <a:solidFill>
                  <a:schemeClr val="bg1"/>
                </a:solidFill>
              </a:rPr>
            </a:br>
            <a:r>
              <a:rPr lang="fr-CH" b="0" dirty="0">
                <a:solidFill>
                  <a:schemeClr val="bg1"/>
                </a:solidFill>
              </a:rPr>
              <a:t>elle tue le climat ou ouvre la voie vers l’objectif zéro émission nette?</a:t>
            </a:r>
          </a:p>
        </p:txBody>
      </p:sp>
      <p:sp>
        <p:nvSpPr>
          <p:cNvPr id="2" name="Rechteck 1">
            <a:extLst>
              <a:ext uri="{FF2B5EF4-FFF2-40B4-BE49-F238E27FC236}">
                <a16:creationId xmlns:a16="http://schemas.microsoft.com/office/drawing/2014/main" id="{A9745C09-C8DC-FC9F-986F-5765FBB173A7}"/>
              </a:ext>
            </a:extLst>
          </p:cNvPr>
          <p:cNvSpPr/>
          <p:nvPr/>
        </p:nvSpPr>
        <p:spPr bwMode="auto">
          <a:xfrm>
            <a:off x="0" y="5660614"/>
            <a:ext cx="12192000" cy="1197386"/>
          </a:xfrm>
          <a:prstGeom prst="rect">
            <a:avLst/>
          </a:prstGeom>
          <a:solidFill>
            <a:schemeClr val="bg1">
              <a:lumMod val="95000"/>
            </a:schemeClr>
          </a:solidFill>
          <a:ln w="9525" cap="flat" cmpd="sng" algn="ctr">
            <a:noFill/>
            <a:prstDash val="solid"/>
            <a:round/>
            <a:headEnd type="none" w="med" len="med"/>
            <a:tailEnd type="none" w="med" len="med"/>
          </a:ln>
          <a:effectLst>
            <a:outerShdw blurRad="50800" dist="38100" dir="18900000" algn="b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dirty="0">
              <a:ln>
                <a:noFill/>
              </a:ln>
              <a:solidFill>
                <a:schemeClr val="tx1"/>
              </a:solidFill>
              <a:effectLst/>
              <a:latin typeface="Arial" charset="0"/>
              <a:ea typeface="Arial" charset="0"/>
              <a:cs typeface="Arial" charset="0"/>
            </a:endParaRPr>
          </a:p>
        </p:txBody>
      </p:sp>
      <p:sp>
        <p:nvSpPr>
          <p:cNvPr id="10" name="Rechteck 8">
            <a:extLst>
              <a:ext uri="{FF2B5EF4-FFF2-40B4-BE49-F238E27FC236}">
                <a16:creationId xmlns:a16="http://schemas.microsoft.com/office/drawing/2014/main" id="{49B3D263-F258-F26C-C221-30B2A5768300}"/>
              </a:ext>
            </a:extLst>
          </p:cNvPr>
          <p:cNvSpPr>
            <a:spLocks noChangeArrowheads="1"/>
          </p:cNvSpPr>
          <p:nvPr/>
        </p:nvSpPr>
        <p:spPr bwMode="auto">
          <a:xfrm>
            <a:off x="10200456" y="5422614"/>
            <a:ext cx="199154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algn="r" eaLnBrk="1" hangingPunct="1"/>
            <a:r>
              <a:rPr lang="fr-CH" sz="800">
                <a:solidFill>
                  <a:schemeClr val="bg1"/>
                </a:solidFill>
                <a:latin typeface="Century Gothic" panose="020B0502020202020204" pitchFamily="34" charset="0"/>
              </a:rPr>
              <a:t>Photo: </a:t>
            </a:r>
            <a:r>
              <a:rPr lang="fr-CH" sz="800">
                <a:solidFill>
                  <a:schemeClr val="bg1"/>
                </a:solidFill>
                <a:latin typeface="Century Gothic" panose="020B0502020202020204" pitchFamily="34" charset="0"/>
                <a:hlinkClick r:id="rId4">
                  <a:extLst>
                    <a:ext uri="{A12FA001-AC4F-418D-AE19-62706E023703}">
                      <ahyp:hlinkClr xmlns:ahyp="http://schemas.microsoft.com/office/drawing/2018/hyperlinkcolor" val="tx"/>
                    </a:ext>
                  </a:extLst>
                </a:hlinkClick>
              </a:rPr>
              <a:t>Thomas Richter </a:t>
            </a:r>
            <a:r>
              <a:rPr lang="fr-CH" sz="800">
                <a:solidFill>
                  <a:schemeClr val="bg1"/>
                </a:solidFill>
                <a:latin typeface="Century Gothic" panose="020B0502020202020204" pitchFamily="34" charset="0"/>
              </a:rPr>
              <a:t>sur </a:t>
            </a:r>
            <a:r>
              <a:rPr lang="fr-CH" sz="800">
                <a:solidFill>
                  <a:schemeClr val="bg1"/>
                </a:solidFill>
                <a:latin typeface="Century Gothic" panose="020B0502020202020204" pitchFamily="34" charset="0"/>
                <a:hlinkClick r:id="rId5">
                  <a:extLst>
                    <a:ext uri="{A12FA001-AC4F-418D-AE19-62706E023703}">
                      <ahyp:hlinkClr xmlns:ahyp="http://schemas.microsoft.com/office/drawing/2018/hyperlinkcolor" val="tx"/>
                    </a:ext>
                  </a:extLst>
                </a:hlinkClick>
              </a:rPr>
              <a:t>Unsplash</a:t>
            </a:r>
          </a:p>
        </p:txBody>
      </p:sp>
      <p:pic>
        <p:nvPicPr>
          <p:cNvPr id="11" name="Picture 2" descr="Berner Fachhochschule BFH | Bring Your Own Device (BYOD) von edu.ch">
            <a:extLst>
              <a:ext uri="{FF2B5EF4-FFF2-40B4-BE49-F238E27FC236}">
                <a16:creationId xmlns:a16="http://schemas.microsoft.com/office/drawing/2014/main" id="{E676847B-81B5-2D8E-26E1-B1A13E04E9A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828978" y="5879233"/>
            <a:ext cx="2184331" cy="760147"/>
          </a:xfrm>
          <a:prstGeom prst="rect">
            <a:avLst/>
          </a:prstGeom>
          <a:noFill/>
          <a:extLst>
            <a:ext uri="{909E8E84-426E-40DD-AFC4-6F175D3DCCD1}">
              <a14:hiddenFill xmlns:a14="http://schemas.microsoft.com/office/drawing/2010/main">
                <a:solidFill>
                  <a:srgbClr val="FFFFFF"/>
                </a:solidFill>
              </a14:hiddenFill>
            </a:ext>
          </a:extLst>
        </p:spPr>
      </p:pic>
      <p:sp>
        <p:nvSpPr>
          <p:cNvPr id="5" name="Untertitel 3">
            <a:extLst>
              <a:ext uri="{FF2B5EF4-FFF2-40B4-BE49-F238E27FC236}">
                <a16:creationId xmlns:a16="http://schemas.microsoft.com/office/drawing/2014/main" id="{74436F1B-10C2-C130-9412-97DA3B012161}"/>
              </a:ext>
            </a:extLst>
          </p:cNvPr>
          <p:cNvSpPr txBox="1">
            <a:spLocks/>
          </p:cNvSpPr>
          <p:nvPr/>
        </p:nvSpPr>
        <p:spPr bwMode="auto">
          <a:xfrm>
            <a:off x="263352" y="5820955"/>
            <a:ext cx="7488832" cy="686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a:buFont typeface="Arial" charset="0"/>
              <a:buNone/>
              <a:defRPr/>
            </a:pPr>
            <a:r>
              <a:rPr lang="fr-CH" sz="1050" b="1" dirty="0">
                <a:ea typeface=""/>
              </a:rPr>
              <a:t>Prof. Dr. Jan </a:t>
            </a:r>
            <a:r>
              <a:rPr lang="fr-CH" sz="1050" b="1" dirty="0" err="1">
                <a:ea typeface=""/>
              </a:rPr>
              <a:t>Bieser</a:t>
            </a:r>
            <a:endParaRPr lang="fr-CH" sz="1050" b="1" dirty="0">
              <a:ea typeface=""/>
            </a:endParaRPr>
          </a:p>
          <a:p>
            <a:pPr marL="9525" indent="-9525">
              <a:defRPr/>
            </a:pPr>
            <a:r>
              <a:rPr lang="fr-CH" sz="1050" dirty="0">
                <a:ea typeface=""/>
              </a:rPr>
              <a:t>Professeur assistant en transition numérique et développement durable / chef du groupe spécialisé Data &amp; Infrastructure</a:t>
            </a:r>
          </a:p>
          <a:p>
            <a:pPr marL="9525" indent="-9525">
              <a:defRPr/>
            </a:pPr>
            <a:r>
              <a:rPr lang="fr-CH" sz="1050" dirty="0">
                <a:ea typeface=""/>
              </a:rPr>
              <a:t>Institut Public </a:t>
            </a:r>
            <a:r>
              <a:rPr lang="fr-CH" sz="1050" dirty="0" err="1">
                <a:ea typeface=""/>
              </a:rPr>
              <a:t>Sector</a:t>
            </a:r>
            <a:r>
              <a:rPr lang="fr-CH" sz="1050" dirty="0">
                <a:ea typeface=""/>
              </a:rPr>
              <a:t> Transformation, département Gestion</a:t>
            </a:r>
          </a:p>
          <a:p>
            <a:pPr marL="9525" indent="-9525">
              <a:defRPr/>
            </a:pPr>
            <a:r>
              <a:rPr lang="fr-CH" sz="1050" dirty="0">
                <a:ea typeface=""/>
              </a:rPr>
              <a:t>Haute école spécialisée bernoise</a:t>
            </a:r>
          </a:p>
        </p:txBody>
      </p:sp>
      <p:sp>
        <p:nvSpPr>
          <p:cNvPr id="3" name="Inhaltsplatzhalter 2">
            <a:extLst>
              <a:ext uri="{FF2B5EF4-FFF2-40B4-BE49-F238E27FC236}">
                <a16:creationId xmlns:a16="http://schemas.microsoft.com/office/drawing/2014/main" id="{444D2ACE-5E34-73EC-A13E-6564A5040AEF}"/>
              </a:ext>
            </a:extLst>
          </p:cNvPr>
          <p:cNvSpPr txBox="1">
            <a:spLocks/>
          </p:cNvSpPr>
          <p:nvPr/>
        </p:nvSpPr>
        <p:spPr bwMode="auto">
          <a:xfrm>
            <a:off x="-3414581" y="5880059"/>
            <a:ext cx="2858535" cy="143190"/>
          </a:xfrm>
          <a:prstGeom prst="rect">
            <a:avLst/>
          </a:prstGeom>
          <a:noFill/>
          <a:ln>
            <a:noFill/>
          </a:ln>
        </p:spPr>
        <p:txBody>
          <a:bodyPr lIns="36000" tIns="0" rIns="36000" bIns="0"/>
          <a:lstStyle>
            <a:lvl1pPr marL="342900" indent="-342900" algn="l" rtl="0" eaLnBrk="0" fontAlgn="base" hangingPunct="0">
              <a:spcBef>
                <a:spcPct val="40000"/>
              </a:spcBef>
              <a:spcAft>
                <a:spcPct val="0"/>
              </a:spcAft>
              <a:buFont typeface="Arial"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0" indent="0" algn="r">
              <a:buClr>
                <a:schemeClr val="tx2"/>
              </a:buClr>
              <a:defRPr/>
            </a:pPr>
            <a:r>
              <a:rPr lang="fr-CH" sz="1000">
                <a:latin typeface="Century Gothic" panose="020B0502020202020204" pitchFamily="34" charset="0"/>
                <a:ea typeface="Century Gothic"/>
              </a:rPr>
              <a:t>Source: </a:t>
            </a:r>
            <a:r>
              <a:rPr lang="fr-CH" sz="1000">
                <a:latin typeface="Century Gothic" panose="020B0502020202020204" pitchFamily="34" charset="0"/>
                <a:ea typeface="Century Gothic"/>
                <a:hlinkClick r:id="rId7">
                  <a:extLst>
                    <a:ext uri="{A12FA001-AC4F-418D-AE19-62706E023703}">
                      <ahyp:hlinkClr xmlns:ahyp="http://schemas.microsoft.com/office/drawing/2018/hyperlinkcolor" val="tx"/>
                    </a:ext>
                  </a:extLst>
                </a:hlinkClick>
              </a:rPr>
              <a:t>Steffen et al. (2015)</a:t>
            </a:r>
          </a:p>
        </p:txBody>
      </p:sp>
      <p:sp>
        <p:nvSpPr>
          <p:cNvPr id="4" name="Textfeld 3">
            <a:extLst>
              <a:ext uri="{FF2B5EF4-FFF2-40B4-BE49-F238E27FC236}">
                <a16:creationId xmlns:a16="http://schemas.microsoft.com/office/drawing/2014/main" id="{E7967BCA-1321-804E-3174-D57764DA51BC}"/>
              </a:ext>
            </a:extLst>
          </p:cNvPr>
          <p:cNvSpPr txBox="1"/>
          <p:nvPr/>
        </p:nvSpPr>
        <p:spPr>
          <a:xfrm>
            <a:off x="-8412119" y="-465573"/>
            <a:ext cx="3658373" cy="461665"/>
          </a:xfrm>
          <a:prstGeom prst="rect">
            <a:avLst/>
          </a:prstGeom>
          <a:noFill/>
        </p:spPr>
        <p:txBody>
          <a:bodyPr wrap="none" rtlCol="0">
            <a:spAutoFit/>
          </a:bodyPr>
          <a:lstStyle/>
          <a:p>
            <a:pPr algn="ctr" defTabSz="57600" eaLnBrk="1" hangingPunct="1">
              <a:buClr>
                <a:schemeClr val="accent1"/>
              </a:buClr>
              <a:defRPr/>
            </a:pPr>
            <a:r>
              <a:rPr lang="fr-CH" sz="2400" b="1">
                <a:solidFill>
                  <a:schemeClr val="bg2"/>
                </a:solidFill>
                <a:latin typeface="Century Gothic" panose="020B0502020202020204" pitchFamily="34" charset="0"/>
                <a:ea typeface="Century Gothic"/>
                <a:cs typeface="+mj-cs"/>
              </a:rPr>
              <a:t>The Great Acceleration</a:t>
            </a:r>
          </a:p>
        </p:txBody>
      </p:sp>
      <p:grpSp>
        <p:nvGrpSpPr>
          <p:cNvPr id="6" name="Gruppieren 5">
            <a:extLst>
              <a:ext uri="{FF2B5EF4-FFF2-40B4-BE49-F238E27FC236}">
                <a16:creationId xmlns:a16="http://schemas.microsoft.com/office/drawing/2014/main" id="{C8DCB113-C96F-EB96-CCBB-16460D59CE5D}"/>
              </a:ext>
            </a:extLst>
          </p:cNvPr>
          <p:cNvGrpSpPr/>
          <p:nvPr/>
        </p:nvGrpSpPr>
        <p:grpSpPr>
          <a:xfrm>
            <a:off x="-10822674" y="193003"/>
            <a:ext cx="8460478" cy="5686230"/>
            <a:chOff x="1856259" y="983130"/>
            <a:chExt cx="8460478" cy="5686230"/>
          </a:xfrm>
          <a:solidFill>
            <a:schemeClr val="bg1">
              <a:lumMod val="95000"/>
            </a:schemeClr>
          </a:solidFill>
        </p:grpSpPr>
        <p:grpSp>
          <p:nvGrpSpPr>
            <p:cNvPr id="7" name="Gruppieren 6">
              <a:extLst>
                <a:ext uri="{FF2B5EF4-FFF2-40B4-BE49-F238E27FC236}">
                  <a16:creationId xmlns:a16="http://schemas.microsoft.com/office/drawing/2014/main" id="{A33B1558-E49A-2BD4-1551-E8ED73A96FBB}"/>
                </a:ext>
              </a:extLst>
            </p:cNvPr>
            <p:cNvGrpSpPr/>
            <p:nvPr/>
          </p:nvGrpSpPr>
          <p:grpSpPr>
            <a:xfrm>
              <a:off x="1875263" y="983130"/>
              <a:ext cx="8441474" cy="5686230"/>
              <a:chOff x="1875263" y="983130"/>
              <a:chExt cx="8441474" cy="5686230"/>
            </a:xfrm>
            <a:grpFill/>
          </p:grpSpPr>
          <p:pic>
            <p:nvPicPr>
              <p:cNvPr id="26" name="Grafik 25">
                <a:extLst>
                  <a:ext uri="{FF2B5EF4-FFF2-40B4-BE49-F238E27FC236}">
                    <a16:creationId xmlns:a16="http://schemas.microsoft.com/office/drawing/2014/main" id="{A63C88B7-930A-8A7A-A155-10AB33C742AE}"/>
                  </a:ext>
                </a:extLst>
              </p:cNvPr>
              <p:cNvPicPr>
                <a:picLocks noChangeAspect="1"/>
              </p:cNvPicPr>
              <p:nvPr/>
            </p:nvPicPr>
            <p:blipFill>
              <a:blip r:embed="rId8">
                <a:clrChange>
                  <a:clrFrom>
                    <a:srgbClr val="FFFFFF"/>
                  </a:clrFrom>
                  <a:clrTo>
                    <a:srgbClr val="FFFFFF">
                      <a:alpha val="0"/>
                    </a:srgbClr>
                  </a:clrTo>
                </a:clrChange>
                <a:duotone>
                  <a:schemeClr val="accent1">
                    <a:shade val="45000"/>
                    <a:satMod val="135000"/>
                  </a:schemeClr>
                  <a:prstClr val="white"/>
                </a:duotone>
              </a:blip>
              <a:stretch>
                <a:fillRect/>
              </a:stretch>
            </p:blipFill>
            <p:spPr>
              <a:xfrm>
                <a:off x="6339759" y="983130"/>
                <a:ext cx="3976978" cy="2806518"/>
              </a:xfrm>
              <a:prstGeom prst="rect">
                <a:avLst/>
              </a:prstGeom>
              <a:grpFill/>
            </p:spPr>
          </p:pic>
          <p:pic>
            <p:nvPicPr>
              <p:cNvPr id="27" name="Grafik 26">
                <a:extLst>
                  <a:ext uri="{FF2B5EF4-FFF2-40B4-BE49-F238E27FC236}">
                    <a16:creationId xmlns:a16="http://schemas.microsoft.com/office/drawing/2014/main" id="{F6482881-6499-B0C0-F9D1-CB63F3A6FA81}"/>
                  </a:ext>
                </a:extLst>
              </p:cNvPr>
              <p:cNvPicPr>
                <a:picLocks noChangeAspect="1"/>
              </p:cNvPicPr>
              <p:nvPr/>
            </p:nvPicPr>
            <p:blipFill>
              <a:blip r:embed="rId9">
                <a:clrChange>
                  <a:clrFrom>
                    <a:srgbClr val="FFFFFF"/>
                  </a:clrFrom>
                  <a:clrTo>
                    <a:srgbClr val="FFFFFF">
                      <a:alpha val="0"/>
                    </a:srgbClr>
                  </a:clrTo>
                </a:clrChange>
                <a:duotone>
                  <a:schemeClr val="accent1">
                    <a:shade val="45000"/>
                    <a:satMod val="135000"/>
                  </a:schemeClr>
                  <a:prstClr val="white"/>
                </a:duotone>
              </a:blip>
              <a:stretch>
                <a:fillRect/>
              </a:stretch>
            </p:blipFill>
            <p:spPr>
              <a:xfrm>
                <a:off x="6339759" y="3862842"/>
                <a:ext cx="3976978" cy="2806518"/>
              </a:xfrm>
              <a:prstGeom prst="rect">
                <a:avLst/>
              </a:prstGeom>
              <a:grpFill/>
            </p:spPr>
          </p:pic>
          <p:pic>
            <p:nvPicPr>
              <p:cNvPr id="28" name="Grafik 27">
                <a:extLst>
                  <a:ext uri="{FF2B5EF4-FFF2-40B4-BE49-F238E27FC236}">
                    <a16:creationId xmlns:a16="http://schemas.microsoft.com/office/drawing/2014/main" id="{EDA014EF-BB09-FF72-D61E-F96C340098F1}"/>
                  </a:ext>
                </a:extLst>
              </p:cNvPr>
              <p:cNvPicPr>
                <a:picLocks noChangeAspect="1"/>
              </p:cNvPicPr>
              <p:nvPr/>
            </p:nvPicPr>
            <p:blipFill>
              <a:blip r:embed="rId10">
                <a:clrChange>
                  <a:clrFrom>
                    <a:srgbClr val="FFFFFF"/>
                  </a:clrFrom>
                  <a:clrTo>
                    <a:srgbClr val="FFFFFF">
                      <a:alpha val="0"/>
                    </a:srgbClr>
                  </a:clrTo>
                </a:clrChange>
                <a:duotone>
                  <a:schemeClr val="accent1">
                    <a:shade val="45000"/>
                    <a:satMod val="135000"/>
                  </a:schemeClr>
                  <a:prstClr val="white"/>
                </a:duotone>
              </a:blip>
              <a:stretch>
                <a:fillRect/>
              </a:stretch>
            </p:blipFill>
            <p:spPr>
              <a:xfrm>
                <a:off x="1875263" y="3862842"/>
                <a:ext cx="3976978" cy="2806518"/>
              </a:xfrm>
              <a:prstGeom prst="rect">
                <a:avLst/>
              </a:prstGeom>
              <a:grpFill/>
            </p:spPr>
          </p:pic>
          <p:pic>
            <p:nvPicPr>
              <p:cNvPr id="29" name="Grafik 28">
                <a:extLst>
                  <a:ext uri="{FF2B5EF4-FFF2-40B4-BE49-F238E27FC236}">
                    <a16:creationId xmlns:a16="http://schemas.microsoft.com/office/drawing/2014/main" id="{9AF2BCB7-73DD-9EAF-337A-A5D2B3796BC7}"/>
                  </a:ext>
                </a:extLst>
              </p:cNvPr>
              <p:cNvPicPr>
                <a:picLocks noChangeAspect="1"/>
              </p:cNvPicPr>
              <p:nvPr/>
            </p:nvPicPr>
            <p:blipFill>
              <a:blip r:embed="rId11">
                <a:clrChange>
                  <a:clrFrom>
                    <a:srgbClr val="FFFFFF"/>
                  </a:clrFrom>
                  <a:clrTo>
                    <a:srgbClr val="FFFFFF">
                      <a:alpha val="0"/>
                    </a:srgbClr>
                  </a:clrTo>
                </a:clrChange>
                <a:duotone>
                  <a:schemeClr val="accent1">
                    <a:shade val="45000"/>
                    <a:satMod val="135000"/>
                  </a:schemeClr>
                  <a:prstClr val="white"/>
                </a:duotone>
              </a:blip>
              <a:stretch>
                <a:fillRect/>
              </a:stretch>
            </p:blipFill>
            <p:spPr>
              <a:xfrm>
                <a:off x="1875263" y="1053648"/>
                <a:ext cx="3987299" cy="2736000"/>
              </a:xfrm>
              <a:prstGeom prst="rect">
                <a:avLst/>
              </a:prstGeom>
              <a:grpFill/>
            </p:spPr>
          </p:pic>
        </p:grpSp>
        <p:sp>
          <p:nvSpPr>
            <p:cNvPr id="8" name="Textfeld 7">
              <a:extLst>
                <a:ext uri="{FF2B5EF4-FFF2-40B4-BE49-F238E27FC236}">
                  <a16:creationId xmlns:a16="http://schemas.microsoft.com/office/drawing/2014/main" id="{E2D74DFB-6C90-9528-9723-5245AB492C7E}"/>
                </a:ext>
              </a:extLst>
            </p:cNvPr>
            <p:cNvSpPr txBox="1"/>
            <p:nvPr/>
          </p:nvSpPr>
          <p:spPr>
            <a:xfrm>
              <a:off x="2622084" y="1268760"/>
              <a:ext cx="1726755" cy="615553"/>
            </a:xfrm>
            <a:prstGeom prst="rect">
              <a:avLst/>
            </a:prstGeom>
            <a:grpFill/>
          </p:spPr>
          <p:txBody>
            <a:bodyPr wrap="none" rtlCol="0">
              <a:spAutoFit/>
            </a:bodyPr>
            <a:lstStyle/>
            <a:p>
              <a:r>
                <a:rPr lang="fr-CH">
                  <a:solidFill>
                    <a:srgbClr val="106D92"/>
                  </a:solidFill>
                  <a:latin typeface="Century Gothic" panose="020B0502020202020204" pitchFamily="34" charset="0"/>
                </a:rPr>
                <a:t>Consommation</a:t>
              </a:r>
              <a:br>
                <a:rPr lang="fr-CH">
                  <a:solidFill>
                    <a:srgbClr val="106D92"/>
                  </a:solidFill>
                  <a:latin typeface="Century Gothic" panose="020B0502020202020204" pitchFamily="34" charset="0"/>
                </a:rPr>
              </a:br>
              <a:r>
                <a:rPr lang="fr-CH">
                  <a:solidFill>
                    <a:srgbClr val="106D92"/>
                  </a:solidFill>
                  <a:latin typeface="Century Gothic" panose="020B0502020202020204" pitchFamily="34" charset="0"/>
                </a:rPr>
                <a:t>d’énergie primaire</a:t>
              </a:r>
            </a:p>
          </p:txBody>
        </p:sp>
        <p:sp>
          <p:nvSpPr>
            <p:cNvPr id="9" name="Textfeld 8">
              <a:extLst>
                <a:ext uri="{FF2B5EF4-FFF2-40B4-BE49-F238E27FC236}">
                  <a16:creationId xmlns:a16="http://schemas.microsoft.com/office/drawing/2014/main" id="{6D174972-24FB-CDD0-272B-2A4F81A9401A}"/>
                </a:ext>
              </a:extLst>
            </p:cNvPr>
            <p:cNvSpPr txBox="1"/>
            <p:nvPr/>
          </p:nvSpPr>
          <p:spPr>
            <a:xfrm>
              <a:off x="2622084" y="4057077"/>
              <a:ext cx="1611339" cy="615553"/>
            </a:xfrm>
            <a:prstGeom prst="rect">
              <a:avLst/>
            </a:prstGeom>
            <a:grpFill/>
          </p:spPr>
          <p:txBody>
            <a:bodyPr wrap="none" rtlCol="0">
              <a:spAutoFit/>
            </a:bodyPr>
            <a:lstStyle/>
            <a:p>
              <a:r>
                <a:rPr lang="fr-CH">
                  <a:solidFill>
                    <a:srgbClr val="106D92"/>
                  </a:solidFill>
                  <a:latin typeface="Century Gothic" panose="020B0502020202020204" pitchFamily="34" charset="0"/>
                </a:rPr>
                <a:t>Température</a:t>
              </a:r>
              <a:br>
                <a:rPr lang="fr-CH">
                  <a:solidFill>
                    <a:srgbClr val="106D92"/>
                  </a:solidFill>
                  <a:latin typeface="Century Gothic" panose="020B0502020202020204" pitchFamily="34" charset="0"/>
                </a:rPr>
              </a:br>
              <a:r>
                <a:rPr lang="fr-CH">
                  <a:solidFill>
                    <a:srgbClr val="106D92"/>
                  </a:solidFill>
                  <a:latin typeface="Century Gothic" panose="020B0502020202020204" pitchFamily="34" charset="0"/>
                </a:rPr>
                <a:t>en surface</a:t>
              </a:r>
            </a:p>
          </p:txBody>
        </p:sp>
        <p:sp>
          <p:nvSpPr>
            <p:cNvPr id="13" name="Textfeld 12">
              <a:extLst>
                <a:ext uri="{FF2B5EF4-FFF2-40B4-BE49-F238E27FC236}">
                  <a16:creationId xmlns:a16="http://schemas.microsoft.com/office/drawing/2014/main" id="{2E2CCADB-1517-1828-BED6-394B5DB91FAC}"/>
                </a:ext>
              </a:extLst>
            </p:cNvPr>
            <p:cNvSpPr txBox="1"/>
            <p:nvPr/>
          </p:nvSpPr>
          <p:spPr>
            <a:xfrm>
              <a:off x="7032104" y="4057077"/>
              <a:ext cx="1584176" cy="615553"/>
            </a:xfrm>
            <a:prstGeom prst="rect">
              <a:avLst/>
            </a:prstGeom>
            <a:grpFill/>
          </p:spPr>
          <p:txBody>
            <a:bodyPr wrap="square" rtlCol="0">
              <a:spAutoFit/>
            </a:bodyPr>
            <a:lstStyle/>
            <a:p>
              <a:r>
                <a:rPr lang="fr-CH">
                  <a:solidFill>
                    <a:srgbClr val="106D92"/>
                  </a:solidFill>
                  <a:latin typeface="Century Gothic" panose="020B0502020202020204" pitchFamily="34" charset="0"/>
                </a:rPr>
                <a:t>Acidification</a:t>
              </a:r>
              <a:br>
                <a:rPr lang="fr-CH">
                  <a:solidFill>
                    <a:srgbClr val="106D92"/>
                  </a:solidFill>
                  <a:latin typeface="Century Gothic" panose="020B0502020202020204" pitchFamily="34" charset="0"/>
                </a:rPr>
              </a:br>
              <a:r>
                <a:rPr lang="fr-CH">
                  <a:solidFill>
                    <a:srgbClr val="106D92"/>
                  </a:solidFill>
                  <a:latin typeface="Century Gothic" panose="020B0502020202020204" pitchFamily="34" charset="0"/>
                </a:rPr>
                <a:t>des océans</a:t>
              </a:r>
            </a:p>
          </p:txBody>
        </p:sp>
        <p:sp>
          <p:nvSpPr>
            <p:cNvPr id="16" name="Textfeld 15">
              <a:extLst>
                <a:ext uri="{FF2B5EF4-FFF2-40B4-BE49-F238E27FC236}">
                  <a16:creationId xmlns:a16="http://schemas.microsoft.com/office/drawing/2014/main" id="{971EFDFE-FFCA-1E14-20B8-941FD64D0CCE}"/>
                </a:ext>
              </a:extLst>
            </p:cNvPr>
            <p:cNvSpPr txBox="1"/>
            <p:nvPr/>
          </p:nvSpPr>
          <p:spPr>
            <a:xfrm>
              <a:off x="7032104" y="1196752"/>
              <a:ext cx="1771639" cy="615553"/>
            </a:xfrm>
            <a:prstGeom prst="rect">
              <a:avLst/>
            </a:prstGeom>
            <a:grpFill/>
          </p:spPr>
          <p:txBody>
            <a:bodyPr wrap="none" rtlCol="0">
              <a:spAutoFit/>
            </a:bodyPr>
            <a:lstStyle/>
            <a:p>
              <a:r>
                <a:rPr lang="fr-CH">
                  <a:solidFill>
                    <a:srgbClr val="106D92"/>
                  </a:solidFill>
                  <a:latin typeface="Century Gothic" panose="020B0502020202020204" pitchFamily="34" charset="0"/>
                </a:rPr>
                <a:t>Perte des</a:t>
              </a:r>
              <a:br>
                <a:rPr lang="fr-CH">
                  <a:solidFill>
                    <a:srgbClr val="106D92"/>
                  </a:solidFill>
                  <a:latin typeface="Century Gothic" panose="020B0502020202020204" pitchFamily="34" charset="0"/>
                </a:rPr>
              </a:br>
              <a:r>
                <a:rPr lang="fr-CH">
                  <a:solidFill>
                    <a:srgbClr val="106D92"/>
                  </a:solidFill>
                  <a:latin typeface="Century Gothic" panose="020B0502020202020204" pitchFamily="34" charset="0"/>
                </a:rPr>
                <a:t>forêts tropicales</a:t>
              </a:r>
            </a:p>
          </p:txBody>
        </p:sp>
        <p:sp>
          <p:nvSpPr>
            <p:cNvPr id="17" name="Textfeld 16">
              <a:extLst>
                <a:ext uri="{FF2B5EF4-FFF2-40B4-BE49-F238E27FC236}">
                  <a16:creationId xmlns:a16="http://schemas.microsoft.com/office/drawing/2014/main" id="{63DDA448-6DE7-30BC-B39B-74E62430B464}"/>
                </a:ext>
              </a:extLst>
            </p:cNvPr>
            <p:cNvSpPr txBox="1"/>
            <p:nvPr/>
          </p:nvSpPr>
          <p:spPr>
            <a:xfrm>
              <a:off x="3800722" y="3550444"/>
              <a:ext cx="476412" cy="261610"/>
            </a:xfrm>
            <a:prstGeom prst="rect">
              <a:avLst/>
            </a:prstGeom>
            <a:grpFill/>
          </p:spPr>
          <p:txBody>
            <a:bodyPr wrap="none" rtlCol="0">
              <a:spAutoFit/>
            </a:bodyPr>
            <a:lstStyle/>
            <a:p>
              <a:r>
                <a:rPr lang="fr-CH" sz="1100">
                  <a:solidFill>
                    <a:srgbClr val="106D92"/>
                  </a:solidFill>
                  <a:latin typeface="Century Gothic" panose="020B0502020202020204" pitchFamily="34" charset="0"/>
                </a:rPr>
                <a:t>Année</a:t>
              </a:r>
            </a:p>
          </p:txBody>
        </p:sp>
        <p:sp>
          <p:nvSpPr>
            <p:cNvPr id="18" name="Textfeld 17">
              <a:extLst>
                <a:ext uri="{FF2B5EF4-FFF2-40B4-BE49-F238E27FC236}">
                  <a16:creationId xmlns:a16="http://schemas.microsoft.com/office/drawing/2014/main" id="{13FF12FE-6ED5-0907-D7D6-3289E2DBB114}"/>
                </a:ext>
              </a:extLst>
            </p:cNvPr>
            <p:cNvSpPr txBox="1"/>
            <p:nvPr/>
          </p:nvSpPr>
          <p:spPr>
            <a:xfrm>
              <a:off x="3800722" y="6407750"/>
              <a:ext cx="476412" cy="261610"/>
            </a:xfrm>
            <a:prstGeom prst="rect">
              <a:avLst/>
            </a:prstGeom>
            <a:grpFill/>
          </p:spPr>
          <p:txBody>
            <a:bodyPr wrap="none" rtlCol="0">
              <a:spAutoFit/>
            </a:bodyPr>
            <a:lstStyle/>
            <a:p>
              <a:r>
                <a:rPr lang="fr-CH" sz="1100">
                  <a:solidFill>
                    <a:srgbClr val="106D92"/>
                  </a:solidFill>
                  <a:latin typeface="Century Gothic" panose="020B0502020202020204" pitchFamily="34" charset="0"/>
                </a:rPr>
                <a:t>Année</a:t>
              </a:r>
            </a:p>
          </p:txBody>
        </p:sp>
        <p:sp>
          <p:nvSpPr>
            <p:cNvPr id="19" name="Textfeld 18">
              <a:extLst>
                <a:ext uri="{FF2B5EF4-FFF2-40B4-BE49-F238E27FC236}">
                  <a16:creationId xmlns:a16="http://schemas.microsoft.com/office/drawing/2014/main" id="{6AC07D3C-FEE2-257B-00C0-EE87F15DE336}"/>
                </a:ext>
              </a:extLst>
            </p:cNvPr>
            <p:cNvSpPr txBox="1"/>
            <p:nvPr/>
          </p:nvSpPr>
          <p:spPr>
            <a:xfrm>
              <a:off x="8300422" y="6407750"/>
              <a:ext cx="476412" cy="261610"/>
            </a:xfrm>
            <a:prstGeom prst="rect">
              <a:avLst/>
            </a:prstGeom>
            <a:grpFill/>
          </p:spPr>
          <p:txBody>
            <a:bodyPr wrap="none" rtlCol="0">
              <a:spAutoFit/>
            </a:bodyPr>
            <a:lstStyle/>
            <a:p>
              <a:r>
                <a:rPr lang="fr-CH" sz="1100">
                  <a:solidFill>
                    <a:srgbClr val="106D92"/>
                  </a:solidFill>
                  <a:latin typeface="Century Gothic" panose="020B0502020202020204" pitchFamily="34" charset="0"/>
                </a:rPr>
                <a:t>Année</a:t>
              </a:r>
            </a:p>
          </p:txBody>
        </p:sp>
        <p:sp>
          <p:nvSpPr>
            <p:cNvPr id="20" name="Textfeld 19">
              <a:extLst>
                <a:ext uri="{FF2B5EF4-FFF2-40B4-BE49-F238E27FC236}">
                  <a16:creationId xmlns:a16="http://schemas.microsoft.com/office/drawing/2014/main" id="{1CF32D37-AB95-E503-8472-74861057E384}"/>
                </a:ext>
              </a:extLst>
            </p:cNvPr>
            <p:cNvSpPr txBox="1"/>
            <p:nvPr/>
          </p:nvSpPr>
          <p:spPr>
            <a:xfrm>
              <a:off x="8300422" y="3546396"/>
              <a:ext cx="476412" cy="261610"/>
            </a:xfrm>
            <a:prstGeom prst="rect">
              <a:avLst/>
            </a:prstGeom>
            <a:grpFill/>
          </p:spPr>
          <p:txBody>
            <a:bodyPr wrap="none" rtlCol="0">
              <a:spAutoFit/>
            </a:bodyPr>
            <a:lstStyle/>
            <a:p>
              <a:r>
                <a:rPr lang="fr-CH" sz="1100">
                  <a:solidFill>
                    <a:srgbClr val="106D92"/>
                  </a:solidFill>
                  <a:latin typeface="Century Gothic" panose="020B0502020202020204" pitchFamily="34" charset="0"/>
                </a:rPr>
                <a:t>Année</a:t>
              </a:r>
            </a:p>
          </p:txBody>
        </p:sp>
        <p:sp>
          <p:nvSpPr>
            <p:cNvPr id="21" name="Textfeld 20">
              <a:extLst>
                <a:ext uri="{FF2B5EF4-FFF2-40B4-BE49-F238E27FC236}">
                  <a16:creationId xmlns:a16="http://schemas.microsoft.com/office/drawing/2014/main" id="{B1750333-E6E9-7296-D372-A97AA71A2B3F}"/>
                </a:ext>
              </a:extLst>
            </p:cNvPr>
            <p:cNvSpPr txBox="1"/>
            <p:nvPr/>
          </p:nvSpPr>
          <p:spPr>
            <a:xfrm rot="16200000">
              <a:off x="1469935" y="2087132"/>
              <a:ext cx="1034257" cy="261610"/>
            </a:xfrm>
            <a:prstGeom prst="rect">
              <a:avLst/>
            </a:prstGeom>
            <a:grpFill/>
          </p:spPr>
          <p:txBody>
            <a:bodyPr wrap="none" rtlCol="0">
              <a:spAutoFit/>
            </a:bodyPr>
            <a:lstStyle/>
            <a:p>
              <a:r>
                <a:rPr lang="fr-CH" sz="1100">
                  <a:solidFill>
                    <a:srgbClr val="106D92"/>
                  </a:solidFill>
                  <a:latin typeface="Century Gothic" panose="020B0502020202020204" pitchFamily="34" charset="0"/>
                </a:rPr>
                <a:t>Exajoule (EJ)</a:t>
              </a:r>
            </a:p>
          </p:txBody>
        </p:sp>
        <p:sp>
          <p:nvSpPr>
            <p:cNvPr id="22" name="Textfeld 21">
              <a:extLst>
                <a:ext uri="{FF2B5EF4-FFF2-40B4-BE49-F238E27FC236}">
                  <a16:creationId xmlns:a16="http://schemas.microsoft.com/office/drawing/2014/main" id="{7DCFFEAC-C9DC-AF50-690E-C7082CE41ABD}"/>
                </a:ext>
              </a:extLst>
            </p:cNvPr>
            <p:cNvSpPr txBox="1"/>
            <p:nvPr/>
          </p:nvSpPr>
          <p:spPr>
            <a:xfrm rot="16200000">
              <a:off x="1016288" y="4920324"/>
              <a:ext cx="1941557" cy="261610"/>
            </a:xfrm>
            <a:prstGeom prst="rect">
              <a:avLst/>
            </a:prstGeom>
            <a:grpFill/>
          </p:spPr>
          <p:txBody>
            <a:bodyPr wrap="none" rtlCol="0">
              <a:spAutoFit/>
            </a:bodyPr>
            <a:lstStyle/>
            <a:p>
              <a:r>
                <a:rPr lang="fr-CH" sz="1100">
                  <a:solidFill>
                    <a:srgbClr val="106D92"/>
                  </a:solidFill>
                  <a:latin typeface="Century Gothic" panose="020B0502020202020204" pitchFamily="34" charset="0"/>
                </a:rPr>
                <a:t>Anomalie de température ° </a:t>
              </a:r>
            </a:p>
          </p:txBody>
        </p:sp>
        <p:sp>
          <p:nvSpPr>
            <p:cNvPr id="23" name="Textfeld 22">
              <a:extLst>
                <a:ext uri="{FF2B5EF4-FFF2-40B4-BE49-F238E27FC236}">
                  <a16:creationId xmlns:a16="http://schemas.microsoft.com/office/drawing/2014/main" id="{51138F37-FA60-752F-2E63-ECBDF952B8DD}"/>
                </a:ext>
              </a:extLst>
            </p:cNvPr>
            <p:cNvSpPr txBox="1"/>
            <p:nvPr/>
          </p:nvSpPr>
          <p:spPr>
            <a:xfrm rot="16200000">
              <a:off x="1837025" y="4024300"/>
              <a:ext cx="300082" cy="261610"/>
            </a:xfrm>
            <a:prstGeom prst="rect">
              <a:avLst/>
            </a:prstGeom>
            <a:grpFill/>
          </p:spPr>
          <p:txBody>
            <a:bodyPr wrap="square" lIns="0" rIns="90000" rtlCol="0">
              <a:spAutoFit/>
            </a:bodyPr>
            <a:lstStyle/>
            <a:p>
              <a:r>
                <a:rPr lang="fr-CH" sz="1100">
                  <a:solidFill>
                    <a:srgbClr val="106D92"/>
                  </a:solidFill>
                  <a:latin typeface="Century Gothic" panose="020B0502020202020204" pitchFamily="34" charset="0"/>
                </a:rPr>
                <a:t>C</a:t>
              </a:r>
            </a:p>
          </p:txBody>
        </p:sp>
        <p:sp>
          <p:nvSpPr>
            <p:cNvPr id="24" name="Textfeld 23">
              <a:extLst>
                <a:ext uri="{FF2B5EF4-FFF2-40B4-BE49-F238E27FC236}">
                  <a16:creationId xmlns:a16="http://schemas.microsoft.com/office/drawing/2014/main" id="{5426034A-B71B-5677-18EC-250FDF483FEC}"/>
                </a:ext>
              </a:extLst>
            </p:cNvPr>
            <p:cNvSpPr txBox="1"/>
            <p:nvPr/>
          </p:nvSpPr>
          <p:spPr>
            <a:xfrm rot="16200000">
              <a:off x="5337474" y="4920325"/>
              <a:ext cx="2263761" cy="261610"/>
            </a:xfrm>
            <a:prstGeom prst="rect">
              <a:avLst/>
            </a:prstGeom>
            <a:grpFill/>
          </p:spPr>
          <p:txBody>
            <a:bodyPr wrap="none" rtlCol="0">
              <a:spAutoFit/>
            </a:bodyPr>
            <a:lstStyle/>
            <a:p>
              <a:r>
                <a:rPr lang="fr-CH" sz="1100">
                  <a:solidFill>
                    <a:srgbClr val="106D92"/>
                  </a:solidFill>
                  <a:latin typeface="Century Gothic" panose="020B0502020202020204" pitchFamily="34" charset="0"/>
                </a:rPr>
                <a:t>Concentration d’ions d’hydrogène, nmol </a:t>
              </a:r>
              <a:r>
                <a:rPr lang="fr-CH" sz="1100" baseline="30000">
                  <a:solidFill>
                    <a:srgbClr val="106D92"/>
                  </a:solidFill>
                  <a:latin typeface="Century Gothic" panose="020B0502020202020204" pitchFamily="34" charset="0"/>
                </a:rPr>
                <a:t>kg-1</a:t>
              </a:r>
            </a:p>
          </p:txBody>
        </p:sp>
        <p:sp>
          <p:nvSpPr>
            <p:cNvPr id="25" name="Textfeld 24">
              <a:extLst>
                <a:ext uri="{FF2B5EF4-FFF2-40B4-BE49-F238E27FC236}">
                  <a16:creationId xmlns:a16="http://schemas.microsoft.com/office/drawing/2014/main" id="{7A763A24-6973-4999-2D58-B2FC8B1FF75C}"/>
                </a:ext>
              </a:extLst>
            </p:cNvPr>
            <p:cNvSpPr txBox="1"/>
            <p:nvPr/>
          </p:nvSpPr>
          <p:spPr>
            <a:xfrm rot="16200000">
              <a:off x="5814368" y="2148403"/>
              <a:ext cx="1309974" cy="261610"/>
            </a:xfrm>
            <a:prstGeom prst="rect">
              <a:avLst/>
            </a:prstGeom>
            <a:grpFill/>
          </p:spPr>
          <p:txBody>
            <a:bodyPr wrap="none" rtlCol="0">
              <a:spAutoFit/>
            </a:bodyPr>
            <a:lstStyle/>
            <a:p>
              <a:r>
                <a:rPr lang="fr-CH" sz="1100">
                  <a:solidFill>
                    <a:srgbClr val="106D92"/>
                  </a:solidFill>
                  <a:latin typeface="Century Gothic" panose="020B0502020202020204" pitchFamily="34" charset="0"/>
                </a:rPr>
                <a:t>% de perte de surface</a:t>
              </a:r>
            </a:p>
          </p:txBody>
        </p:sp>
      </p:grpSp>
    </p:spTree>
    <p:extLst>
      <p:ext uri="{BB962C8B-B14F-4D97-AF65-F5344CB8AC3E}">
        <p14:creationId xmlns:p14="http://schemas.microsoft.com/office/powerpoint/2010/main" val="389676087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1">
            <a:extLst>
              <a:ext uri="{FF2B5EF4-FFF2-40B4-BE49-F238E27FC236}">
                <a16:creationId xmlns:a16="http://schemas.microsoft.com/office/drawing/2014/main" id="{FCCDCB68-BC1B-29F8-F7A8-99B45C5CE5D1}"/>
              </a:ext>
            </a:extLst>
          </p:cNvPr>
          <p:cNvSpPr txBox="1">
            <a:spLocks/>
          </p:cNvSpPr>
          <p:nvPr/>
        </p:nvSpPr>
        <p:spPr bwMode="auto">
          <a:xfrm>
            <a:off x="407368" y="470883"/>
            <a:ext cx="11131123"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defTabSz="57600" eaLnBrk="1" hangingPunct="1">
              <a:buClr>
                <a:schemeClr val="accent1"/>
              </a:buClr>
              <a:defRPr/>
            </a:pPr>
            <a:r>
              <a:rPr lang="fr-CH">
                <a:solidFill>
                  <a:schemeClr val="bg2"/>
                </a:solidFill>
                <a:latin typeface="Century Gothic" panose="020B0502020202020204" pitchFamily="34" charset="0"/>
                <a:ea typeface="Century Gothic"/>
              </a:rPr>
              <a:t>Outre la récupération, la collecte doit également être optimisée.</a:t>
            </a:r>
          </a:p>
        </p:txBody>
      </p:sp>
      <p:sp>
        <p:nvSpPr>
          <p:cNvPr id="11" name="Rechteck 8">
            <a:extLst>
              <a:ext uri="{FF2B5EF4-FFF2-40B4-BE49-F238E27FC236}">
                <a16:creationId xmlns:a16="http://schemas.microsoft.com/office/drawing/2014/main" id="{59948CF8-E20B-7DF1-8779-63C028CE42CF}"/>
              </a:ext>
            </a:extLst>
          </p:cNvPr>
          <p:cNvSpPr>
            <a:spLocks noChangeArrowheads="1"/>
          </p:cNvSpPr>
          <p:nvPr/>
        </p:nvSpPr>
        <p:spPr bwMode="auto">
          <a:xfrm>
            <a:off x="6528046" y="6611779"/>
            <a:ext cx="5616626" cy="246221"/>
          </a:xfrm>
          <a:prstGeom prst="rect">
            <a:avLst/>
          </a:prstGeom>
          <a:noFill/>
          <a:ln>
            <a:noFill/>
          </a:ln>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algn="r" eaLnBrk="1" hangingPunct="1"/>
            <a:r>
              <a:rPr lang="fr-CH" sz="1000">
                <a:latin typeface="Century Gothic" panose="020B0502020202020204" pitchFamily="34" charset="0"/>
              </a:rPr>
              <a:t>Source: </a:t>
            </a:r>
            <a:r>
              <a:rPr lang="fr-CH" sz="1000">
                <a:latin typeface="Century Gothic" panose="020B0502020202020204" pitchFamily="34" charset="0"/>
                <a:hlinkClick r:id="rId2">
                  <a:extLst>
                    <a:ext uri="{A12FA001-AC4F-418D-AE19-62706E023703}">
                      <ahyp:hlinkClr xmlns:ahyp="http://schemas.microsoft.com/office/drawing/2018/hyperlinkcolor" val="tx"/>
                    </a:ext>
                  </a:extLst>
                </a:hlinkClick>
              </a:rPr>
              <a:t>Wäger et al. (2015)</a:t>
            </a:r>
            <a:r>
              <a:rPr lang="fr-CH" sz="1000">
                <a:latin typeface="Century Gothic" panose="020B0502020202020204" pitchFamily="34" charset="0"/>
              </a:rPr>
              <a:t>; Hilty</a:t>
            </a:r>
          </a:p>
        </p:txBody>
      </p:sp>
      <p:grpSp>
        <p:nvGrpSpPr>
          <p:cNvPr id="37" name="Gruppieren 36">
            <a:extLst>
              <a:ext uri="{FF2B5EF4-FFF2-40B4-BE49-F238E27FC236}">
                <a16:creationId xmlns:a16="http://schemas.microsoft.com/office/drawing/2014/main" id="{CCD3A927-1C6E-F0F5-C941-EDA26B3E120F}"/>
              </a:ext>
            </a:extLst>
          </p:cNvPr>
          <p:cNvGrpSpPr/>
          <p:nvPr/>
        </p:nvGrpSpPr>
        <p:grpSpPr>
          <a:xfrm>
            <a:off x="566001" y="2380127"/>
            <a:ext cx="11060000" cy="3074572"/>
            <a:chOff x="566001" y="2060848"/>
            <a:chExt cx="11060000" cy="3074572"/>
          </a:xfrm>
          <a:effectLst>
            <a:outerShdw blurRad="50800" dist="38100" dir="2700000" algn="tl" rotWithShape="0">
              <a:prstClr val="black">
                <a:alpha val="40000"/>
              </a:prstClr>
            </a:outerShdw>
          </a:effectLst>
        </p:grpSpPr>
        <p:sp>
          <p:nvSpPr>
            <p:cNvPr id="25" name="180-Grad-Pfeil 24">
              <a:extLst>
                <a:ext uri="{FF2B5EF4-FFF2-40B4-BE49-F238E27FC236}">
                  <a16:creationId xmlns:a16="http://schemas.microsoft.com/office/drawing/2014/main" id="{7975CC36-03CE-069D-D229-9801E3492EBB}"/>
                </a:ext>
              </a:extLst>
            </p:cNvPr>
            <p:cNvSpPr/>
            <p:nvPr/>
          </p:nvSpPr>
          <p:spPr>
            <a:xfrm rot="5400000">
              <a:off x="6715952" y="225371"/>
              <a:ext cx="2483143" cy="7336955"/>
            </a:xfrm>
            <a:prstGeom prst="uturnArrow">
              <a:avLst>
                <a:gd name="adj1" fmla="val 24309"/>
                <a:gd name="adj2" fmla="val 23783"/>
                <a:gd name="adj3" fmla="val 0"/>
                <a:gd name="adj4" fmla="val 50000"/>
                <a:gd name="adj5" fmla="val 75732"/>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sz="2197" dirty="0">
                <a:solidFill>
                  <a:schemeClr val="tx1"/>
                </a:solidFill>
                <a:latin typeface="Century Gothic" panose="020B0502020202020204" pitchFamily="34" charset="0"/>
              </a:endParaRPr>
            </a:p>
          </p:txBody>
        </p:sp>
        <p:sp>
          <p:nvSpPr>
            <p:cNvPr id="30" name="Rechteck 29">
              <a:extLst>
                <a:ext uri="{FF2B5EF4-FFF2-40B4-BE49-F238E27FC236}">
                  <a16:creationId xmlns:a16="http://schemas.microsoft.com/office/drawing/2014/main" id="{1A7F6371-F10C-D471-F9B4-B9BF7843EF69}"/>
                </a:ext>
              </a:extLst>
            </p:cNvPr>
            <p:cNvSpPr/>
            <p:nvPr/>
          </p:nvSpPr>
          <p:spPr>
            <a:xfrm>
              <a:off x="8602290" y="2652278"/>
              <a:ext cx="1611549" cy="614799"/>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398">
                  <a:solidFill>
                    <a:schemeClr val="bg1"/>
                  </a:solidFill>
                  <a:latin typeface="Century Gothic" panose="020B0502020202020204" pitchFamily="34" charset="0"/>
                </a:rPr>
                <a:t>Récupération</a:t>
              </a:r>
            </a:p>
          </p:txBody>
        </p:sp>
        <p:sp>
          <p:nvSpPr>
            <p:cNvPr id="31" name="Rechteck 30">
              <a:extLst>
                <a:ext uri="{FF2B5EF4-FFF2-40B4-BE49-F238E27FC236}">
                  <a16:creationId xmlns:a16="http://schemas.microsoft.com/office/drawing/2014/main" id="{4FBE5F04-AFA4-FB16-C421-77649C008469}"/>
                </a:ext>
              </a:extLst>
            </p:cNvPr>
            <p:cNvSpPr/>
            <p:nvPr/>
          </p:nvSpPr>
          <p:spPr>
            <a:xfrm>
              <a:off x="7020796" y="2636099"/>
              <a:ext cx="1611549" cy="647157"/>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398">
                  <a:solidFill>
                    <a:schemeClr val="bg1"/>
                  </a:solidFill>
                  <a:latin typeface="Century Gothic" panose="020B0502020202020204" pitchFamily="34" charset="0"/>
                </a:rPr>
                <a:t>Prétraitement</a:t>
              </a:r>
            </a:p>
          </p:txBody>
        </p:sp>
        <p:sp>
          <p:nvSpPr>
            <p:cNvPr id="32" name="180-Grad-Pfeil 31">
              <a:extLst>
                <a:ext uri="{FF2B5EF4-FFF2-40B4-BE49-F238E27FC236}">
                  <a16:creationId xmlns:a16="http://schemas.microsoft.com/office/drawing/2014/main" id="{9366DF80-A7A2-172F-070A-4D6DDA4C7903}"/>
                </a:ext>
              </a:extLst>
            </p:cNvPr>
            <p:cNvSpPr/>
            <p:nvPr/>
          </p:nvSpPr>
          <p:spPr>
            <a:xfrm rot="16200000">
              <a:off x="3874637" y="-943758"/>
              <a:ext cx="2483143" cy="9100416"/>
            </a:xfrm>
            <a:prstGeom prst="uturnArrow">
              <a:avLst>
                <a:gd name="adj1" fmla="val 24406"/>
                <a:gd name="adj2" fmla="val 23783"/>
                <a:gd name="adj3" fmla="val 31368"/>
                <a:gd name="adj4" fmla="val 50000"/>
                <a:gd name="adj5" fmla="val 19027"/>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sz="2197" dirty="0">
                <a:solidFill>
                  <a:schemeClr val="tx1"/>
                </a:solidFill>
                <a:latin typeface="Century Gothic" panose="020B0502020202020204" pitchFamily="34" charset="0"/>
              </a:endParaRPr>
            </a:p>
          </p:txBody>
        </p:sp>
        <p:sp>
          <p:nvSpPr>
            <p:cNvPr id="34" name="Rechteck 33">
              <a:extLst>
                <a:ext uri="{FF2B5EF4-FFF2-40B4-BE49-F238E27FC236}">
                  <a16:creationId xmlns:a16="http://schemas.microsoft.com/office/drawing/2014/main" id="{BF97D336-11A4-DFB6-1391-D53422BAE976}"/>
                </a:ext>
              </a:extLst>
            </p:cNvPr>
            <p:cNvSpPr/>
            <p:nvPr/>
          </p:nvSpPr>
          <p:spPr>
            <a:xfrm>
              <a:off x="5439301" y="2555204"/>
              <a:ext cx="1611549" cy="808947"/>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398">
                  <a:solidFill>
                    <a:schemeClr val="bg1"/>
                  </a:solidFill>
                  <a:latin typeface="Century Gothic" panose="020B0502020202020204" pitchFamily="34" charset="0"/>
                </a:rPr>
                <a:t>Tri/</a:t>
              </a:r>
              <a:br>
                <a:rPr lang="fr-CH" sz="1398">
                  <a:solidFill>
                    <a:schemeClr val="bg1"/>
                  </a:solidFill>
                  <a:latin typeface="Century Gothic" panose="020B0502020202020204" pitchFamily="34" charset="0"/>
                </a:rPr>
              </a:br>
              <a:r>
                <a:rPr lang="fr-CH" sz="1398">
                  <a:solidFill>
                    <a:schemeClr val="bg1"/>
                  </a:solidFill>
                  <a:latin typeface="Century Gothic" panose="020B0502020202020204" pitchFamily="34" charset="0"/>
                </a:rPr>
                <a:t>Démontage</a:t>
              </a:r>
            </a:p>
          </p:txBody>
        </p:sp>
        <p:sp>
          <p:nvSpPr>
            <p:cNvPr id="35" name="Rechteck 34">
              <a:extLst>
                <a:ext uri="{FF2B5EF4-FFF2-40B4-BE49-F238E27FC236}">
                  <a16:creationId xmlns:a16="http://schemas.microsoft.com/office/drawing/2014/main" id="{AA43D764-F386-B544-0E6C-63E3FB50C543}"/>
                </a:ext>
              </a:extLst>
            </p:cNvPr>
            <p:cNvSpPr/>
            <p:nvPr/>
          </p:nvSpPr>
          <p:spPr>
            <a:xfrm>
              <a:off x="3857807" y="2510262"/>
              <a:ext cx="1611549" cy="898830"/>
            </a:xfrm>
            <a:prstGeom prst="rect">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398">
                  <a:solidFill>
                    <a:schemeClr val="bg1"/>
                  </a:solidFill>
                  <a:latin typeface="Century Gothic" panose="020B0502020202020204" pitchFamily="34" charset="0"/>
                </a:rPr>
                <a:t>Collecte</a:t>
              </a:r>
            </a:p>
          </p:txBody>
        </p:sp>
        <p:sp>
          <p:nvSpPr>
            <p:cNvPr id="36" name="Rechteck 35">
              <a:extLst>
                <a:ext uri="{FF2B5EF4-FFF2-40B4-BE49-F238E27FC236}">
                  <a16:creationId xmlns:a16="http://schemas.microsoft.com/office/drawing/2014/main" id="{C0CDBB5B-B247-8B97-7AD6-D6C12A0DEA25}"/>
                </a:ext>
              </a:extLst>
            </p:cNvPr>
            <p:cNvSpPr/>
            <p:nvPr/>
          </p:nvSpPr>
          <p:spPr>
            <a:xfrm>
              <a:off x="2276312" y="2060848"/>
              <a:ext cx="1611549" cy="179765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398">
                  <a:solidFill>
                    <a:schemeClr val="bg1"/>
                  </a:solidFill>
                  <a:latin typeface="Century Gothic" panose="020B0502020202020204" pitchFamily="34" charset="0"/>
                </a:rPr>
                <a:t>Déchets électroniques</a:t>
              </a:r>
            </a:p>
          </p:txBody>
        </p:sp>
      </p:grpSp>
      <p:sp>
        <p:nvSpPr>
          <p:cNvPr id="38" name="Rechteck 37">
            <a:extLst>
              <a:ext uri="{FF2B5EF4-FFF2-40B4-BE49-F238E27FC236}">
                <a16:creationId xmlns:a16="http://schemas.microsoft.com/office/drawing/2014/main" id="{66D99FA2-A413-B4C9-1B48-D2E5E37DA542}"/>
              </a:ext>
            </a:extLst>
          </p:cNvPr>
          <p:cNvSpPr/>
          <p:nvPr/>
        </p:nvSpPr>
        <p:spPr>
          <a:xfrm>
            <a:off x="4811460" y="4574972"/>
            <a:ext cx="2569081" cy="61479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398">
                <a:solidFill>
                  <a:schemeClr val="bg1"/>
                </a:solidFill>
                <a:latin typeface="Century Gothic" panose="020B0502020202020204" pitchFamily="34" charset="0"/>
              </a:rPr>
              <a:t>Réutilisation</a:t>
            </a:r>
          </a:p>
        </p:txBody>
      </p:sp>
      <p:graphicFrame>
        <p:nvGraphicFramePr>
          <p:cNvPr id="45" name="Diagramm 44">
            <a:extLst>
              <a:ext uri="{FF2B5EF4-FFF2-40B4-BE49-F238E27FC236}">
                <a16:creationId xmlns:a16="http://schemas.microsoft.com/office/drawing/2014/main" id="{12242796-43B2-BC7F-790C-44950F790A58}"/>
              </a:ext>
            </a:extLst>
          </p:cNvPr>
          <p:cNvGraphicFramePr/>
          <p:nvPr>
            <p:extLst>
              <p:ext uri="{D42A27DB-BD31-4B8C-83A1-F6EECF244321}">
                <p14:modId xmlns:p14="http://schemas.microsoft.com/office/powerpoint/2010/main" val="2699690401"/>
              </p:ext>
            </p:extLst>
          </p:nvPr>
        </p:nvGraphicFramePr>
        <p:xfrm>
          <a:off x="263352" y="-4249741"/>
          <a:ext cx="11593288" cy="3960440"/>
        </p:xfrm>
        <a:graphic>
          <a:graphicData uri="http://schemas.openxmlformats.org/drawingml/2006/chart">
            <c:chart xmlns:c="http://schemas.openxmlformats.org/drawingml/2006/chart" xmlns:r="http://schemas.openxmlformats.org/officeDocument/2006/relationships" r:id="rId3"/>
          </a:graphicData>
        </a:graphic>
      </p:graphicFrame>
      <p:sp>
        <p:nvSpPr>
          <p:cNvPr id="46" name="Titel 1">
            <a:extLst>
              <a:ext uri="{FF2B5EF4-FFF2-40B4-BE49-F238E27FC236}">
                <a16:creationId xmlns:a16="http://schemas.microsoft.com/office/drawing/2014/main" id="{E9602C8A-0FD3-4D22-0606-4179B02AEDF1}"/>
              </a:ext>
            </a:extLst>
          </p:cNvPr>
          <p:cNvSpPr txBox="1">
            <a:spLocks/>
          </p:cNvSpPr>
          <p:nvPr/>
        </p:nvSpPr>
        <p:spPr bwMode="auto">
          <a:xfrm>
            <a:off x="407368" y="-5767698"/>
            <a:ext cx="11131123"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defTabSz="57600" eaLnBrk="1" hangingPunct="1">
              <a:buClr>
                <a:schemeClr val="accent1"/>
              </a:buClr>
              <a:defRPr/>
            </a:pPr>
            <a:r>
              <a:rPr lang="fr-CH">
                <a:solidFill>
                  <a:schemeClr val="bg2"/>
                </a:solidFill>
                <a:latin typeface="Century Gothic" panose="020B0502020202020204" pitchFamily="34" charset="0"/>
                <a:ea typeface="Century Gothic"/>
              </a:rPr>
              <a:t>Le matériel TIC contient une grande quantité de ressources qui doivent être récupérées.</a:t>
            </a:r>
          </a:p>
        </p:txBody>
      </p:sp>
      <p:sp>
        <p:nvSpPr>
          <p:cNvPr id="47" name="Textfeld 10">
            <a:extLst>
              <a:ext uri="{FF2B5EF4-FFF2-40B4-BE49-F238E27FC236}">
                <a16:creationId xmlns:a16="http://schemas.microsoft.com/office/drawing/2014/main" id="{E7B6F8F0-BC28-E81A-45B0-CA28F8283116}"/>
              </a:ext>
            </a:extLst>
          </p:cNvPr>
          <p:cNvSpPr txBox="1"/>
          <p:nvPr/>
        </p:nvSpPr>
        <p:spPr>
          <a:xfrm>
            <a:off x="1703512" y="-3522983"/>
            <a:ext cx="1263867" cy="369332"/>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spcBef>
                <a:spcPts val="0"/>
              </a:spcBef>
              <a:spcAft>
                <a:spcPts val="600"/>
              </a:spcAft>
              <a:buClr>
                <a:schemeClr val="accent6"/>
              </a:buClr>
              <a:buSzPct val="75000"/>
            </a:pPr>
            <a:r>
              <a:rPr lang="fr-CH" sz="1800" i="0">
                <a:solidFill>
                  <a:schemeClr val="tx2"/>
                </a:solidFill>
                <a:latin typeface="Century Gothic" panose="020B0502020202020204" pitchFamily="34" charset="0"/>
              </a:rPr>
              <a:t>Part = </a:t>
            </a:r>
          </a:p>
        </p:txBody>
      </p:sp>
      <p:sp>
        <p:nvSpPr>
          <p:cNvPr id="48" name="Textfeld 7">
            <a:extLst>
              <a:ext uri="{FF2B5EF4-FFF2-40B4-BE49-F238E27FC236}">
                <a16:creationId xmlns:a16="http://schemas.microsoft.com/office/drawing/2014/main" id="{F13FCFBA-D078-8191-0EEA-CC827E2B9F2F}"/>
              </a:ext>
            </a:extLst>
          </p:cNvPr>
          <p:cNvSpPr txBox="1"/>
          <p:nvPr/>
        </p:nvSpPr>
        <p:spPr>
          <a:xfrm>
            <a:off x="2855640" y="-3753816"/>
            <a:ext cx="5184576" cy="800219"/>
          </a:xfrm>
          <a:prstGeom prst="rect">
            <a:avLst/>
          </a:prstGeom>
          <a:noFill/>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spcBef>
                <a:spcPts val="0"/>
              </a:spcBef>
              <a:spcAft>
                <a:spcPts val="1200"/>
              </a:spcAft>
              <a:buClr>
                <a:schemeClr val="accent6"/>
              </a:buClr>
              <a:buSzPct val="75000"/>
            </a:pPr>
            <a:r>
              <a:rPr lang="fr-CH" sz="1800" i="0">
                <a:solidFill>
                  <a:schemeClr val="tx2"/>
                </a:solidFill>
                <a:latin typeface="Century Gothic" panose="020B0502020202020204" pitchFamily="34" charset="0"/>
              </a:rPr>
              <a:t>Quantité dans les smartphones vendus 2012-2017 </a:t>
            </a:r>
          </a:p>
          <a:p>
            <a:pPr algn="ctr">
              <a:spcBef>
                <a:spcPts val="0"/>
              </a:spcBef>
              <a:spcAft>
                <a:spcPts val="600"/>
              </a:spcAft>
              <a:buClr>
                <a:schemeClr val="accent6"/>
              </a:buClr>
              <a:buSzPct val="75000"/>
            </a:pPr>
            <a:r>
              <a:rPr lang="fr-CH" sz="1800" i="0">
                <a:solidFill>
                  <a:schemeClr val="tx2"/>
                </a:solidFill>
                <a:latin typeface="Century Gothic" panose="020B0502020202020204" pitchFamily="34" charset="0"/>
              </a:rPr>
              <a:t>Production globale 2016</a:t>
            </a:r>
          </a:p>
        </p:txBody>
      </p:sp>
      <p:cxnSp>
        <p:nvCxnSpPr>
          <p:cNvPr id="49" name="Gerade Verbindung 48">
            <a:extLst>
              <a:ext uri="{FF2B5EF4-FFF2-40B4-BE49-F238E27FC236}">
                <a16:creationId xmlns:a16="http://schemas.microsoft.com/office/drawing/2014/main" id="{1364DCFF-112B-7EA9-5E36-20B516CE48F6}"/>
              </a:ext>
            </a:extLst>
          </p:cNvPr>
          <p:cNvCxnSpPr>
            <a:cxnSpLocks/>
            <a:endCxn id="48" idx="3"/>
          </p:cNvCxnSpPr>
          <p:nvPr/>
        </p:nvCxnSpPr>
        <p:spPr>
          <a:xfrm>
            <a:off x="2855640" y="-3353707"/>
            <a:ext cx="5184576" cy="1"/>
          </a:xfrm>
          <a:prstGeom prst="line">
            <a:avLst/>
          </a:prstGeom>
          <a:effectLst>
            <a:outerShdw blurRad="50800" dist="38100" dir="2700000" algn="tl" rotWithShape="0">
              <a:prstClr val="black">
                <a:alpha val="40000"/>
              </a:prstClr>
            </a:outerShdw>
          </a:effectLst>
        </p:spPr>
        <p:style>
          <a:lnRef idx="2">
            <a:schemeClr val="accent1"/>
          </a:lnRef>
          <a:fillRef idx="0">
            <a:schemeClr val="accent1"/>
          </a:fillRef>
          <a:effectRef idx="1">
            <a:schemeClr val="accent1"/>
          </a:effectRef>
          <a:fontRef idx="minor">
            <a:schemeClr val="tx1"/>
          </a:fontRef>
        </p:style>
      </p:cxnSp>
      <p:sp>
        <p:nvSpPr>
          <p:cNvPr id="65" name="Text">
            <a:extLst>
              <a:ext uri="{FF2B5EF4-FFF2-40B4-BE49-F238E27FC236}">
                <a16:creationId xmlns:a16="http://schemas.microsoft.com/office/drawing/2014/main" id="{A41AF712-8334-5DDA-F6D9-60CD03E49478}"/>
              </a:ext>
            </a:extLst>
          </p:cNvPr>
          <p:cNvSpPr/>
          <p:nvPr/>
        </p:nvSpPr>
        <p:spPr bwMode="gray">
          <a:xfrm>
            <a:off x="0" y="-11309851"/>
            <a:ext cx="12192000" cy="6858000"/>
          </a:xfrm>
          <a:prstGeom prst="rect">
            <a:avLst/>
          </a:prstGeom>
          <a:solidFill>
            <a:srgbClr val="0B523E">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66" name="Rechteck 8">
            <a:extLst>
              <a:ext uri="{FF2B5EF4-FFF2-40B4-BE49-F238E27FC236}">
                <a16:creationId xmlns:a16="http://schemas.microsoft.com/office/drawing/2014/main" id="{C95235ED-EBB0-9DB8-6AA1-2914C9655088}"/>
              </a:ext>
            </a:extLst>
          </p:cNvPr>
          <p:cNvSpPr>
            <a:spLocks noChangeArrowheads="1"/>
          </p:cNvSpPr>
          <p:nvPr/>
        </p:nvSpPr>
        <p:spPr bwMode="auto">
          <a:xfrm>
            <a:off x="0" y="-4636517"/>
            <a:ext cx="12144672" cy="184666"/>
          </a:xfrm>
          <a:prstGeom prst="rect">
            <a:avLst/>
          </a:prstGeom>
          <a:noFill/>
          <a:ln>
            <a:noFill/>
          </a:ln>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fr-CH" sz="600">
                <a:solidFill>
                  <a:schemeClr val="bg1"/>
                </a:solidFill>
                <a:latin typeface="Century Gothic" panose="020B0502020202020204" pitchFamily="34" charset="0"/>
              </a:rPr>
              <a:t>Source: Hilty &amp; Bieser (2017): Opportunities and Risks of Digitalization for Climate Protection in Switzerland. Zurich: Université de Zurich. Swisscom, WWF Switzerland.</a:t>
            </a:r>
          </a:p>
        </p:txBody>
      </p:sp>
      <p:pic>
        <p:nvPicPr>
          <p:cNvPr id="67" name="Grafik 66">
            <a:extLst>
              <a:ext uri="{FF2B5EF4-FFF2-40B4-BE49-F238E27FC236}">
                <a16:creationId xmlns:a16="http://schemas.microsoft.com/office/drawing/2014/main" id="{1CF358B0-CF4A-B31A-68F7-C010AA6774F3}"/>
              </a:ext>
            </a:extLst>
          </p:cNvPr>
          <p:cNvPicPr>
            <a:picLocks noChangeAspect="1"/>
          </p:cNvPicPr>
          <p:nvPr/>
        </p:nvPicPr>
        <p:blipFill rotWithShape="1">
          <a:blip r:embed="rId4"/>
          <a:srcRect l="19778" r="36145"/>
          <a:stretch/>
        </p:blipFill>
        <p:spPr>
          <a:xfrm>
            <a:off x="2023848" y="-9298868"/>
            <a:ext cx="1911493" cy="3168352"/>
          </a:xfrm>
          <a:prstGeom prst="roundRect">
            <a:avLst/>
          </a:prstGeom>
          <a:effectLst>
            <a:outerShdw blurRad="50800" dist="38100" dir="2700000" algn="tl" rotWithShape="0">
              <a:prstClr val="black">
                <a:alpha val="40000"/>
              </a:prstClr>
            </a:outerShdw>
          </a:effectLst>
        </p:spPr>
      </p:pic>
      <p:sp>
        <p:nvSpPr>
          <p:cNvPr id="68" name="Abgerundetes Rechteck 67">
            <a:extLst>
              <a:ext uri="{FF2B5EF4-FFF2-40B4-BE49-F238E27FC236}">
                <a16:creationId xmlns:a16="http://schemas.microsoft.com/office/drawing/2014/main" id="{B991E23F-3731-9D40-AE84-336F4A4BEB79}"/>
              </a:ext>
            </a:extLst>
          </p:cNvPr>
          <p:cNvSpPr/>
          <p:nvPr/>
        </p:nvSpPr>
        <p:spPr bwMode="auto">
          <a:xfrm>
            <a:off x="2023848" y="-6810525"/>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pic>
        <p:nvPicPr>
          <p:cNvPr id="69" name="Picture 4" descr="electronic wire lot">
            <a:extLst>
              <a:ext uri="{FF2B5EF4-FFF2-40B4-BE49-F238E27FC236}">
                <a16:creationId xmlns:a16="http://schemas.microsoft.com/office/drawing/2014/main" id="{3A0C907F-985A-CE3F-D8F2-9DDDCAE52A39}"/>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b="6763"/>
          <a:stretch/>
        </p:blipFill>
        <p:spPr bwMode="auto">
          <a:xfrm>
            <a:off x="5073824" y="-9298868"/>
            <a:ext cx="1911492" cy="3168352"/>
          </a:xfrm>
          <a:prstGeom prst="round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70" name="Abgerundetes Rechteck 69">
            <a:extLst>
              <a:ext uri="{FF2B5EF4-FFF2-40B4-BE49-F238E27FC236}">
                <a16:creationId xmlns:a16="http://schemas.microsoft.com/office/drawing/2014/main" id="{7C5FB82D-318F-DCA3-5648-C13B676C3D81}"/>
              </a:ext>
            </a:extLst>
          </p:cNvPr>
          <p:cNvSpPr/>
          <p:nvPr/>
        </p:nvSpPr>
        <p:spPr bwMode="auto">
          <a:xfrm>
            <a:off x="5073824" y="-6810525"/>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pic>
        <p:nvPicPr>
          <p:cNvPr id="71" name="Picture 6" descr="black and gray computer keyboard on brown wooden table">
            <a:extLst>
              <a:ext uri="{FF2B5EF4-FFF2-40B4-BE49-F238E27FC236}">
                <a16:creationId xmlns:a16="http://schemas.microsoft.com/office/drawing/2014/main" id="{C36576AC-BAE9-D746-B970-278EDD17BEBA}"/>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r="19584"/>
          <a:stretch/>
        </p:blipFill>
        <p:spPr bwMode="auto">
          <a:xfrm>
            <a:off x="8123800" y="-9298868"/>
            <a:ext cx="1911493" cy="3168352"/>
          </a:xfrm>
          <a:prstGeom prst="round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72" name="Abgerundetes Rechteck 71">
            <a:extLst>
              <a:ext uri="{FF2B5EF4-FFF2-40B4-BE49-F238E27FC236}">
                <a16:creationId xmlns:a16="http://schemas.microsoft.com/office/drawing/2014/main" id="{84487818-926C-5B73-CCBA-9032FA1B8FA0}"/>
              </a:ext>
            </a:extLst>
          </p:cNvPr>
          <p:cNvSpPr/>
          <p:nvPr/>
        </p:nvSpPr>
        <p:spPr bwMode="auto">
          <a:xfrm>
            <a:off x="8123800" y="-6810525"/>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73" name="Abgerundetes Rechteck 72">
            <a:extLst>
              <a:ext uri="{FF2B5EF4-FFF2-40B4-BE49-F238E27FC236}">
                <a16:creationId xmlns:a16="http://schemas.microsoft.com/office/drawing/2014/main" id="{656F9DC8-8EC3-549F-456F-A54F52C13F20}"/>
              </a:ext>
            </a:extLst>
          </p:cNvPr>
          <p:cNvSpPr/>
          <p:nvPr/>
        </p:nvSpPr>
        <p:spPr bwMode="auto">
          <a:xfrm>
            <a:off x="8123800" y="-6810525"/>
            <a:ext cx="1911493" cy="680010"/>
          </a:xfrm>
          <a:prstGeom prst="roundRect">
            <a:avLst>
              <a:gd name="adj" fmla="val 47034"/>
            </a:avLst>
          </a:prstGeom>
          <a:no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74" name="Textfeld 73">
            <a:extLst>
              <a:ext uri="{FF2B5EF4-FFF2-40B4-BE49-F238E27FC236}">
                <a16:creationId xmlns:a16="http://schemas.microsoft.com/office/drawing/2014/main" id="{D4213F0A-9D55-A690-39D9-02E1419D4DDC}"/>
              </a:ext>
            </a:extLst>
          </p:cNvPr>
          <p:cNvSpPr txBox="1"/>
          <p:nvPr/>
        </p:nvSpPr>
        <p:spPr>
          <a:xfrm>
            <a:off x="2226824" y="-6670575"/>
            <a:ext cx="1505540" cy="400110"/>
          </a:xfrm>
          <a:prstGeom prst="rect">
            <a:avLst/>
          </a:prstGeom>
          <a:noFill/>
          <a:ln>
            <a:noFill/>
          </a:ln>
        </p:spPr>
        <p:txBody>
          <a:bodyPr wrap="none" rtlCol="0">
            <a:spAutoFit/>
          </a:bodyPr>
          <a:lstStyle/>
          <a:p>
            <a:r>
              <a:rPr lang="fr-CH" sz="2000">
                <a:solidFill>
                  <a:schemeClr val="bg2"/>
                </a:solidFill>
                <a:latin typeface="Century Gothic" panose="020B0502020202020204" pitchFamily="34" charset="0"/>
              </a:rPr>
              <a:t>Production</a:t>
            </a:r>
          </a:p>
        </p:txBody>
      </p:sp>
      <p:sp>
        <p:nvSpPr>
          <p:cNvPr id="75" name="Textfeld 74">
            <a:extLst>
              <a:ext uri="{FF2B5EF4-FFF2-40B4-BE49-F238E27FC236}">
                <a16:creationId xmlns:a16="http://schemas.microsoft.com/office/drawing/2014/main" id="{1A95FAAD-E94A-DD64-1749-F21369558503}"/>
              </a:ext>
            </a:extLst>
          </p:cNvPr>
          <p:cNvSpPr txBox="1"/>
          <p:nvPr/>
        </p:nvSpPr>
        <p:spPr>
          <a:xfrm>
            <a:off x="5502022" y="-6670575"/>
            <a:ext cx="1055097" cy="400110"/>
          </a:xfrm>
          <a:prstGeom prst="rect">
            <a:avLst/>
          </a:prstGeom>
          <a:noFill/>
          <a:ln>
            <a:noFill/>
          </a:ln>
        </p:spPr>
        <p:txBody>
          <a:bodyPr wrap="none" rtlCol="0">
            <a:spAutoFit/>
          </a:bodyPr>
          <a:lstStyle/>
          <a:p>
            <a:r>
              <a:rPr lang="fr-CH" sz="2000">
                <a:solidFill>
                  <a:schemeClr val="bg2"/>
                </a:solidFill>
                <a:latin typeface="Century Gothic" panose="020B0502020202020204" pitchFamily="34" charset="0"/>
              </a:rPr>
              <a:t>Exploitation</a:t>
            </a:r>
          </a:p>
        </p:txBody>
      </p:sp>
      <p:sp>
        <p:nvSpPr>
          <p:cNvPr id="76" name="Textfeld 75">
            <a:extLst>
              <a:ext uri="{FF2B5EF4-FFF2-40B4-BE49-F238E27FC236}">
                <a16:creationId xmlns:a16="http://schemas.microsoft.com/office/drawing/2014/main" id="{8B69691F-5BA5-1FB5-C29E-46A905F0F442}"/>
              </a:ext>
            </a:extLst>
          </p:cNvPr>
          <p:cNvSpPr txBox="1"/>
          <p:nvPr/>
        </p:nvSpPr>
        <p:spPr>
          <a:xfrm>
            <a:off x="8294716" y="-6670575"/>
            <a:ext cx="1569660" cy="400110"/>
          </a:xfrm>
          <a:prstGeom prst="rect">
            <a:avLst/>
          </a:prstGeom>
          <a:noFill/>
          <a:ln>
            <a:noFill/>
          </a:ln>
        </p:spPr>
        <p:txBody>
          <a:bodyPr wrap="none" rtlCol="0">
            <a:spAutoFit/>
          </a:bodyPr>
          <a:lstStyle/>
          <a:p>
            <a:r>
              <a:rPr lang="fr-CH" sz="2000">
                <a:solidFill>
                  <a:schemeClr val="bg2"/>
                </a:solidFill>
                <a:latin typeface="Century Gothic" panose="020B0502020202020204" pitchFamily="34" charset="0"/>
              </a:rPr>
              <a:t>Élimination</a:t>
            </a:r>
          </a:p>
        </p:txBody>
      </p:sp>
      <p:sp>
        <p:nvSpPr>
          <p:cNvPr id="77" name="Pfeil nach rechts 76">
            <a:extLst>
              <a:ext uri="{FF2B5EF4-FFF2-40B4-BE49-F238E27FC236}">
                <a16:creationId xmlns:a16="http://schemas.microsoft.com/office/drawing/2014/main" id="{EEEACA90-D518-AB5D-7331-16352C3DA0CB}"/>
              </a:ext>
            </a:extLst>
          </p:cNvPr>
          <p:cNvSpPr/>
          <p:nvPr/>
        </p:nvSpPr>
        <p:spPr bwMode="auto">
          <a:xfrm>
            <a:off x="4221694" y="-7912714"/>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rgbClr val="FFFFFF">
              <a:alpha val="79608"/>
            </a:srgb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78" name="Pfeil nach rechts 77">
            <a:extLst>
              <a:ext uri="{FF2B5EF4-FFF2-40B4-BE49-F238E27FC236}">
                <a16:creationId xmlns:a16="http://schemas.microsoft.com/office/drawing/2014/main" id="{A6E162A1-7CF4-8820-4603-754E75795FE2}"/>
              </a:ext>
            </a:extLst>
          </p:cNvPr>
          <p:cNvSpPr/>
          <p:nvPr/>
        </p:nvSpPr>
        <p:spPr bwMode="auto">
          <a:xfrm>
            <a:off x="7310856" y="-7912714"/>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rgbClr val="FFFFFF">
              <a:alpha val="79608"/>
            </a:srgb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Tree>
    <p:extLst>
      <p:ext uri="{BB962C8B-B14F-4D97-AF65-F5344CB8AC3E}">
        <p14:creationId xmlns:p14="http://schemas.microsoft.com/office/powerpoint/2010/main" val="59381651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a:extLst>
              <a:ext uri="{FF2B5EF4-FFF2-40B4-BE49-F238E27FC236}">
                <a16:creationId xmlns:a16="http://schemas.microsoft.com/office/drawing/2014/main" id="{0B981505-68A6-8A23-B06D-A4C0296CA8C7}"/>
              </a:ext>
            </a:extLst>
          </p:cNvPr>
          <p:cNvSpPr/>
          <p:nvPr/>
        </p:nvSpPr>
        <p:spPr bwMode="gray">
          <a:xfrm>
            <a:off x="0" y="0"/>
            <a:ext cx="12192000" cy="6858000"/>
          </a:xfrm>
          <a:prstGeom prst="rect">
            <a:avLst/>
          </a:prstGeom>
          <a:solidFill>
            <a:srgbClr val="0B523E">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pic>
        <p:nvPicPr>
          <p:cNvPr id="17" name="Grafik 16">
            <a:extLst>
              <a:ext uri="{FF2B5EF4-FFF2-40B4-BE49-F238E27FC236}">
                <a16:creationId xmlns:a16="http://schemas.microsoft.com/office/drawing/2014/main" id="{DCED59CD-4912-0F09-C443-6984E9821B7E}"/>
              </a:ext>
            </a:extLst>
          </p:cNvPr>
          <p:cNvPicPr>
            <a:picLocks noChangeAspect="1"/>
          </p:cNvPicPr>
          <p:nvPr/>
        </p:nvPicPr>
        <p:blipFill rotWithShape="1">
          <a:blip r:embed="rId3"/>
          <a:srcRect l="19778" r="36145"/>
          <a:stretch/>
        </p:blipFill>
        <p:spPr>
          <a:xfrm>
            <a:off x="2023848" y="2010983"/>
            <a:ext cx="1911493" cy="3168352"/>
          </a:xfrm>
          <a:prstGeom prst="roundRect">
            <a:avLst/>
          </a:prstGeom>
          <a:effectLst>
            <a:outerShdw blurRad="50800" dist="38100" dir="2700000" algn="tl" rotWithShape="0">
              <a:prstClr val="black">
                <a:alpha val="40000"/>
              </a:prstClr>
            </a:outerShdw>
          </a:effectLst>
        </p:spPr>
      </p:pic>
      <p:sp>
        <p:nvSpPr>
          <p:cNvPr id="22" name="Abgerundetes Rechteck 21">
            <a:extLst>
              <a:ext uri="{FF2B5EF4-FFF2-40B4-BE49-F238E27FC236}">
                <a16:creationId xmlns:a16="http://schemas.microsoft.com/office/drawing/2014/main" id="{33F8FC9D-CF36-1763-FD1E-AB0926C9F740}"/>
              </a:ext>
            </a:extLst>
          </p:cNvPr>
          <p:cNvSpPr/>
          <p:nvPr/>
        </p:nvSpPr>
        <p:spPr bwMode="auto">
          <a:xfrm>
            <a:off x="2023848"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pic>
        <p:nvPicPr>
          <p:cNvPr id="25" name="Picture 4" descr="electronic wire lot">
            <a:extLst>
              <a:ext uri="{FF2B5EF4-FFF2-40B4-BE49-F238E27FC236}">
                <a16:creationId xmlns:a16="http://schemas.microsoft.com/office/drawing/2014/main" id="{5FEEF7F7-D10E-5C29-A2F0-761168AAB32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6763"/>
          <a:stretch/>
        </p:blipFill>
        <p:spPr bwMode="auto">
          <a:xfrm>
            <a:off x="5073824" y="2010983"/>
            <a:ext cx="1911492" cy="3168352"/>
          </a:xfrm>
          <a:prstGeom prst="round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6" name="Abgerundetes Rechteck 25">
            <a:extLst>
              <a:ext uri="{FF2B5EF4-FFF2-40B4-BE49-F238E27FC236}">
                <a16:creationId xmlns:a16="http://schemas.microsoft.com/office/drawing/2014/main" id="{5689ECE7-7439-E508-421F-312DE83EAD52}"/>
              </a:ext>
            </a:extLst>
          </p:cNvPr>
          <p:cNvSpPr/>
          <p:nvPr/>
        </p:nvSpPr>
        <p:spPr bwMode="auto">
          <a:xfrm>
            <a:off x="5073824"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pic>
        <p:nvPicPr>
          <p:cNvPr id="29" name="Picture 6" descr="black and gray computer keyboard on brown wooden table">
            <a:extLst>
              <a:ext uri="{FF2B5EF4-FFF2-40B4-BE49-F238E27FC236}">
                <a16:creationId xmlns:a16="http://schemas.microsoft.com/office/drawing/2014/main" id="{C6E48D80-226D-8D21-B762-4598E5AF1F7C}"/>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19584"/>
          <a:stretch/>
        </p:blipFill>
        <p:spPr bwMode="auto">
          <a:xfrm>
            <a:off x="8123800" y="2010983"/>
            <a:ext cx="1911493" cy="3168352"/>
          </a:xfrm>
          <a:prstGeom prst="round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0" name="Abgerundetes Rechteck 29">
            <a:extLst>
              <a:ext uri="{FF2B5EF4-FFF2-40B4-BE49-F238E27FC236}">
                <a16:creationId xmlns:a16="http://schemas.microsoft.com/office/drawing/2014/main" id="{06C1AD2F-5BEB-FD76-055E-9054E055E2D8}"/>
              </a:ext>
            </a:extLst>
          </p:cNvPr>
          <p:cNvSpPr/>
          <p:nvPr/>
        </p:nvSpPr>
        <p:spPr bwMode="auto">
          <a:xfrm>
            <a:off x="8123800"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9" name="Abgerundetes Rechteck 8">
            <a:extLst>
              <a:ext uri="{FF2B5EF4-FFF2-40B4-BE49-F238E27FC236}">
                <a16:creationId xmlns:a16="http://schemas.microsoft.com/office/drawing/2014/main" id="{BEC7F4AD-3E84-342F-16F7-113D80B44C11}"/>
              </a:ext>
            </a:extLst>
          </p:cNvPr>
          <p:cNvSpPr/>
          <p:nvPr/>
        </p:nvSpPr>
        <p:spPr bwMode="auto">
          <a:xfrm>
            <a:off x="8123800" y="4499326"/>
            <a:ext cx="1911493" cy="680010"/>
          </a:xfrm>
          <a:prstGeom prst="roundRect">
            <a:avLst>
              <a:gd name="adj" fmla="val 47034"/>
            </a:avLst>
          </a:prstGeom>
          <a:no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23" name="Textfeld 22">
            <a:extLst>
              <a:ext uri="{FF2B5EF4-FFF2-40B4-BE49-F238E27FC236}">
                <a16:creationId xmlns:a16="http://schemas.microsoft.com/office/drawing/2014/main" id="{FC5591C6-48FC-EFE4-3E47-EFC978C06AE0}"/>
              </a:ext>
            </a:extLst>
          </p:cNvPr>
          <p:cNvSpPr txBox="1"/>
          <p:nvPr/>
        </p:nvSpPr>
        <p:spPr>
          <a:xfrm>
            <a:off x="2226824" y="4639276"/>
            <a:ext cx="1505540" cy="400110"/>
          </a:xfrm>
          <a:prstGeom prst="rect">
            <a:avLst/>
          </a:prstGeom>
          <a:noFill/>
          <a:ln>
            <a:noFill/>
          </a:ln>
        </p:spPr>
        <p:txBody>
          <a:bodyPr wrap="none" rtlCol="0">
            <a:spAutoFit/>
          </a:bodyPr>
          <a:lstStyle/>
          <a:p>
            <a:r>
              <a:rPr lang="fr-CH" sz="2000">
                <a:solidFill>
                  <a:schemeClr val="bg2"/>
                </a:solidFill>
                <a:latin typeface="Century Gothic" panose="020B0502020202020204" pitchFamily="34" charset="0"/>
              </a:rPr>
              <a:t>Production</a:t>
            </a:r>
          </a:p>
        </p:txBody>
      </p:sp>
      <p:sp>
        <p:nvSpPr>
          <p:cNvPr id="27" name="Textfeld 26">
            <a:extLst>
              <a:ext uri="{FF2B5EF4-FFF2-40B4-BE49-F238E27FC236}">
                <a16:creationId xmlns:a16="http://schemas.microsoft.com/office/drawing/2014/main" id="{676E47AC-1410-E4C3-B121-B2A3E8A9274C}"/>
              </a:ext>
            </a:extLst>
          </p:cNvPr>
          <p:cNvSpPr txBox="1"/>
          <p:nvPr/>
        </p:nvSpPr>
        <p:spPr>
          <a:xfrm>
            <a:off x="5221497" y="4639276"/>
            <a:ext cx="1616148" cy="400110"/>
          </a:xfrm>
          <a:prstGeom prst="rect">
            <a:avLst/>
          </a:prstGeom>
          <a:noFill/>
          <a:ln>
            <a:noFill/>
          </a:ln>
        </p:spPr>
        <p:txBody>
          <a:bodyPr wrap="none" rtlCol="0">
            <a:spAutoFit/>
          </a:bodyPr>
          <a:lstStyle/>
          <a:p>
            <a:pPr algn="ctr"/>
            <a:r>
              <a:rPr lang="fr-CH" sz="2000" dirty="0">
                <a:solidFill>
                  <a:schemeClr val="bg2"/>
                </a:solidFill>
                <a:latin typeface="Century Gothic" panose="020B0502020202020204" pitchFamily="34" charset="0"/>
              </a:rPr>
              <a:t>Exploitation</a:t>
            </a:r>
          </a:p>
        </p:txBody>
      </p:sp>
      <p:sp>
        <p:nvSpPr>
          <p:cNvPr id="31" name="Textfeld 30">
            <a:extLst>
              <a:ext uri="{FF2B5EF4-FFF2-40B4-BE49-F238E27FC236}">
                <a16:creationId xmlns:a16="http://schemas.microsoft.com/office/drawing/2014/main" id="{22C36653-8AB3-E94E-E6B9-41F4E6EC285F}"/>
              </a:ext>
            </a:extLst>
          </p:cNvPr>
          <p:cNvSpPr txBox="1"/>
          <p:nvPr/>
        </p:nvSpPr>
        <p:spPr>
          <a:xfrm>
            <a:off x="8294716" y="4639276"/>
            <a:ext cx="1569660" cy="400110"/>
          </a:xfrm>
          <a:prstGeom prst="rect">
            <a:avLst/>
          </a:prstGeom>
          <a:noFill/>
          <a:ln>
            <a:noFill/>
          </a:ln>
        </p:spPr>
        <p:txBody>
          <a:bodyPr wrap="none" rtlCol="0">
            <a:spAutoFit/>
          </a:bodyPr>
          <a:lstStyle/>
          <a:p>
            <a:r>
              <a:rPr lang="fr-CH" sz="2000">
                <a:solidFill>
                  <a:schemeClr val="bg2"/>
                </a:solidFill>
                <a:latin typeface="Century Gothic" panose="020B0502020202020204" pitchFamily="34" charset="0"/>
              </a:rPr>
              <a:t>Élimination</a:t>
            </a:r>
          </a:p>
        </p:txBody>
      </p:sp>
      <p:sp>
        <p:nvSpPr>
          <p:cNvPr id="11" name="Pfeil nach rechts 10">
            <a:extLst>
              <a:ext uri="{FF2B5EF4-FFF2-40B4-BE49-F238E27FC236}">
                <a16:creationId xmlns:a16="http://schemas.microsoft.com/office/drawing/2014/main" id="{AE753010-09A1-BE7A-CBD7-5B6918B9D194}"/>
              </a:ext>
            </a:extLst>
          </p:cNvPr>
          <p:cNvSpPr/>
          <p:nvPr/>
        </p:nvSpPr>
        <p:spPr bwMode="auto">
          <a:xfrm>
            <a:off x="4221694" y="3397137"/>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rgbClr val="FFFFFF">
              <a:alpha val="79608"/>
            </a:srgb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12" name="Pfeil nach rechts 11">
            <a:extLst>
              <a:ext uri="{FF2B5EF4-FFF2-40B4-BE49-F238E27FC236}">
                <a16:creationId xmlns:a16="http://schemas.microsoft.com/office/drawing/2014/main" id="{8D012090-A7B8-03B2-77CC-CB5102EEC893}"/>
              </a:ext>
            </a:extLst>
          </p:cNvPr>
          <p:cNvSpPr/>
          <p:nvPr/>
        </p:nvSpPr>
        <p:spPr bwMode="auto">
          <a:xfrm>
            <a:off x="7310856" y="3397137"/>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rgbClr val="FFFFFF">
              <a:alpha val="79608"/>
            </a:srgb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34" name="Titel 1">
            <a:extLst>
              <a:ext uri="{FF2B5EF4-FFF2-40B4-BE49-F238E27FC236}">
                <a16:creationId xmlns:a16="http://schemas.microsoft.com/office/drawing/2014/main" id="{653C00BC-E8C3-FA8E-37CC-D04D2E999B35}"/>
              </a:ext>
            </a:extLst>
          </p:cNvPr>
          <p:cNvSpPr txBox="1">
            <a:spLocks/>
          </p:cNvSpPr>
          <p:nvPr/>
        </p:nvSpPr>
        <p:spPr bwMode="auto">
          <a:xfrm>
            <a:off x="407368" y="8285002"/>
            <a:ext cx="11131123"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defTabSz="57600" eaLnBrk="1" hangingPunct="1">
              <a:buClr>
                <a:schemeClr val="accent1"/>
              </a:buClr>
              <a:defRPr/>
            </a:pPr>
            <a:r>
              <a:rPr lang="fr-CH">
                <a:solidFill>
                  <a:schemeClr val="bg2"/>
                </a:solidFill>
                <a:latin typeface="Century Gothic" panose="020B0502020202020204" pitchFamily="34" charset="0"/>
                <a:ea typeface="Century Gothic"/>
              </a:rPr>
              <a:t>Même dans des conditions industrielles, seule une partie des ressources peut être récupérée.</a:t>
            </a:r>
          </a:p>
        </p:txBody>
      </p:sp>
      <p:sp>
        <p:nvSpPr>
          <p:cNvPr id="35" name="Rechteck 8">
            <a:extLst>
              <a:ext uri="{FF2B5EF4-FFF2-40B4-BE49-F238E27FC236}">
                <a16:creationId xmlns:a16="http://schemas.microsoft.com/office/drawing/2014/main" id="{7B98820E-6954-DF34-E6FA-19F39F305537}"/>
              </a:ext>
            </a:extLst>
          </p:cNvPr>
          <p:cNvSpPr>
            <a:spLocks noChangeArrowheads="1"/>
          </p:cNvSpPr>
          <p:nvPr/>
        </p:nvSpPr>
        <p:spPr bwMode="auto">
          <a:xfrm>
            <a:off x="6528046" y="14487453"/>
            <a:ext cx="5616626" cy="200055"/>
          </a:xfrm>
          <a:prstGeom prst="rect">
            <a:avLst/>
          </a:prstGeom>
          <a:noFill/>
          <a:ln>
            <a:noFill/>
          </a:ln>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algn="r" eaLnBrk="1" hangingPunct="1"/>
            <a:r>
              <a:rPr lang="fr-CH" sz="700">
                <a:solidFill>
                  <a:schemeClr val="bg2"/>
                </a:solidFill>
                <a:latin typeface="Century Gothic" panose="020B0502020202020204" pitchFamily="34" charset="0"/>
              </a:rPr>
              <a:t>Source: Wäger et al. (2015): The Material Basis of ICT.</a:t>
            </a:r>
          </a:p>
        </p:txBody>
      </p:sp>
      <p:grpSp>
        <p:nvGrpSpPr>
          <p:cNvPr id="36" name="Gruppieren 35">
            <a:extLst>
              <a:ext uri="{FF2B5EF4-FFF2-40B4-BE49-F238E27FC236}">
                <a16:creationId xmlns:a16="http://schemas.microsoft.com/office/drawing/2014/main" id="{989BA15F-758E-907E-0757-A16E2983908C}"/>
              </a:ext>
            </a:extLst>
          </p:cNvPr>
          <p:cNvGrpSpPr/>
          <p:nvPr/>
        </p:nvGrpSpPr>
        <p:grpSpPr>
          <a:xfrm>
            <a:off x="566001" y="10194246"/>
            <a:ext cx="11060000" cy="3074572"/>
            <a:chOff x="566001" y="2060848"/>
            <a:chExt cx="11060000" cy="3074572"/>
          </a:xfrm>
          <a:effectLst>
            <a:outerShdw blurRad="50800" dist="38100" dir="2700000" algn="tl" rotWithShape="0">
              <a:prstClr val="black">
                <a:alpha val="40000"/>
              </a:prstClr>
            </a:outerShdw>
          </a:effectLst>
        </p:grpSpPr>
        <p:sp>
          <p:nvSpPr>
            <p:cNvPr id="37" name="180-Grad-Pfeil 36">
              <a:extLst>
                <a:ext uri="{FF2B5EF4-FFF2-40B4-BE49-F238E27FC236}">
                  <a16:creationId xmlns:a16="http://schemas.microsoft.com/office/drawing/2014/main" id="{D6FDCB6F-2D4C-1ACB-702A-0DA63B281183}"/>
                </a:ext>
              </a:extLst>
            </p:cNvPr>
            <p:cNvSpPr/>
            <p:nvPr/>
          </p:nvSpPr>
          <p:spPr>
            <a:xfrm rot="5400000">
              <a:off x="6715952" y="225371"/>
              <a:ext cx="2483143" cy="7336955"/>
            </a:xfrm>
            <a:prstGeom prst="uturnArrow">
              <a:avLst>
                <a:gd name="adj1" fmla="val 24309"/>
                <a:gd name="adj2" fmla="val 23783"/>
                <a:gd name="adj3" fmla="val 0"/>
                <a:gd name="adj4" fmla="val 50000"/>
                <a:gd name="adj5" fmla="val 75732"/>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sz="2197" dirty="0">
                <a:solidFill>
                  <a:schemeClr val="tx1"/>
                </a:solidFill>
                <a:latin typeface="Century Gothic" panose="020B0502020202020204" pitchFamily="34" charset="0"/>
              </a:endParaRPr>
            </a:p>
          </p:txBody>
        </p:sp>
        <p:sp>
          <p:nvSpPr>
            <p:cNvPr id="38" name="Rechteck 37">
              <a:extLst>
                <a:ext uri="{FF2B5EF4-FFF2-40B4-BE49-F238E27FC236}">
                  <a16:creationId xmlns:a16="http://schemas.microsoft.com/office/drawing/2014/main" id="{7D4DC9E5-F0C6-5296-A52E-AB39708ACB11}"/>
                </a:ext>
              </a:extLst>
            </p:cNvPr>
            <p:cNvSpPr/>
            <p:nvPr/>
          </p:nvSpPr>
          <p:spPr>
            <a:xfrm>
              <a:off x="8602290" y="2652278"/>
              <a:ext cx="1611549" cy="614799"/>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398">
                  <a:solidFill>
                    <a:schemeClr val="bg1"/>
                  </a:solidFill>
                  <a:latin typeface="Century Gothic" panose="020B0502020202020204" pitchFamily="34" charset="0"/>
                </a:rPr>
                <a:t>Récupération</a:t>
              </a:r>
            </a:p>
          </p:txBody>
        </p:sp>
        <p:sp>
          <p:nvSpPr>
            <p:cNvPr id="39" name="Rechteck 38">
              <a:extLst>
                <a:ext uri="{FF2B5EF4-FFF2-40B4-BE49-F238E27FC236}">
                  <a16:creationId xmlns:a16="http://schemas.microsoft.com/office/drawing/2014/main" id="{F92A5CAD-4F52-FA6F-3495-7C6A27C2E5B2}"/>
                </a:ext>
              </a:extLst>
            </p:cNvPr>
            <p:cNvSpPr/>
            <p:nvPr/>
          </p:nvSpPr>
          <p:spPr>
            <a:xfrm>
              <a:off x="7020796" y="2636099"/>
              <a:ext cx="1611549" cy="647157"/>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398">
                  <a:solidFill>
                    <a:schemeClr val="bg1"/>
                  </a:solidFill>
                  <a:latin typeface="Century Gothic" panose="020B0502020202020204" pitchFamily="34" charset="0"/>
                </a:rPr>
                <a:t>Prétraitement</a:t>
              </a:r>
            </a:p>
          </p:txBody>
        </p:sp>
        <p:sp>
          <p:nvSpPr>
            <p:cNvPr id="40" name="180-Grad-Pfeil 39">
              <a:extLst>
                <a:ext uri="{FF2B5EF4-FFF2-40B4-BE49-F238E27FC236}">
                  <a16:creationId xmlns:a16="http://schemas.microsoft.com/office/drawing/2014/main" id="{677334AC-410F-52D9-7962-42FD7058E80A}"/>
                </a:ext>
              </a:extLst>
            </p:cNvPr>
            <p:cNvSpPr/>
            <p:nvPr/>
          </p:nvSpPr>
          <p:spPr>
            <a:xfrm rot="16200000">
              <a:off x="3874637" y="-943758"/>
              <a:ext cx="2483143" cy="9100416"/>
            </a:xfrm>
            <a:prstGeom prst="uturnArrow">
              <a:avLst>
                <a:gd name="adj1" fmla="val 24406"/>
                <a:gd name="adj2" fmla="val 23783"/>
                <a:gd name="adj3" fmla="val 31368"/>
                <a:gd name="adj4" fmla="val 50000"/>
                <a:gd name="adj5" fmla="val 19027"/>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CH" sz="2197" dirty="0">
                <a:solidFill>
                  <a:schemeClr val="tx1"/>
                </a:solidFill>
                <a:latin typeface="Century Gothic" panose="020B0502020202020204" pitchFamily="34" charset="0"/>
              </a:endParaRPr>
            </a:p>
          </p:txBody>
        </p:sp>
        <p:sp>
          <p:nvSpPr>
            <p:cNvPr id="41" name="Rechteck 40">
              <a:extLst>
                <a:ext uri="{FF2B5EF4-FFF2-40B4-BE49-F238E27FC236}">
                  <a16:creationId xmlns:a16="http://schemas.microsoft.com/office/drawing/2014/main" id="{7DD7EFC0-E925-C269-773F-8A9CF9806550}"/>
                </a:ext>
              </a:extLst>
            </p:cNvPr>
            <p:cNvSpPr/>
            <p:nvPr/>
          </p:nvSpPr>
          <p:spPr>
            <a:xfrm>
              <a:off x="5439301" y="2555204"/>
              <a:ext cx="1611549" cy="808947"/>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398">
                  <a:solidFill>
                    <a:schemeClr val="bg1"/>
                  </a:solidFill>
                  <a:latin typeface="Century Gothic" panose="020B0502020202020204" pitchFamily="34" charset="0"/>
                </a:rPr>
                <a:t>Tri/</a:t>
              </a:r>
              <a:br>
                <a:rPr lang="fr-CH" sz="1398">
                  <a:solidFill>
                    <a:schemeClr val="bg1"/>
                  </a:solidFill>
                  <a:latin typeface="Century Gothic" panose="020B0502020202020204" pitchFamily="34" charset="0"/>
                </a:rPr>
              </a:br>
              <a:r>
                <a:rPr lang="fr-CH" sz="1398">
                  <a:solidFill>
                    <a:schemeClr val="bg1"/>
                  </a:solidFill>
                  <a:latin typeface="Century Gothic" panose="020B0502020202020204" pitchFamily="34" charset="0"/>
                </a:rPr>
                <a:t>Démontage</a:t>
              </a:r>
            </a:p>
          </p:txBody>
        </p:sp>
        <p:sp>
          <p:nvSpPr>
            <p:cNvPr id="42" name="Rechteck 41">
              <a:extLst>
                <a:ext uri="{FF2B5EF4-FFF2-40B4-BE49-F238E27FC236}">
                  <a16:creationId xmlns:a16="http://schemas.microsoft.com/office/drawing/2014/main" id="{C104F8E6-5C19-D425-0AE6-21B83958D888}"/>
                </a:ext>
              </a:extLst>
            </p:cNvPr>
            <p:cNvSpPr/>
            <p:nvPr/>
          </p:nvSpPr>
          <p:spPr>
            <a:xfrm>
              <a:off x="3857807" y="2510262"/>
              <a:ext cx="1611549" cy="898830"/>
            </a:xfrm>
            <a:prstGeom prst="rect">
              <a:avLst/>
            </a:prstGeom>
            <a:solidFill>
              <a:schemeClr val="accent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398">
                  <a:solidFill>
                    <a:schemeClr val="bg1"/>
                  </a:solidFill>
                  <a:latin typeface="Century Gothic" panose="020B0502020202020204" pitchFamily="34" charset="0"/>
                </a:rPr>
                <a:t>Collecte</a:t>
              </a:r>
            </a:p>
          </p:txBody>
        </p:sp>
        <p:sp>
          <p:nvSpPr>
            <p:cNvPr id="43" name="Rechteck 42">
              <a:extLst>
                <a:ext uri="{FF2B5EF4-FFF2-40B4-BE49-F238E27FC236}">
                  <a16:creationId xmlns:a16="http://schemas.microsoft.com/office/drawing/2014/main" id="{9CCCDE8F-C98F-260C-BF21-650F99547480}"/>
                </a:ext>
              </a:extLst>
            </p:cNvPr>
            <p:cNvSpPr/>
            <p:nvPr/>
          </p:nvSpPr>
          <p:spPr>
            <a:xfrm>
              <a:off x="2276312" y="2060848"/>
              <a:ext cx="1611549" cy="1797659"/>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398">
                  <a:solidFill>
                    <a:schemeClr val="bg1"/>
                  </a:solidFill>
                  <a:latin typeface="Century Gothic" panose="020B0502020202020204" pitchFamily="34" charset="0"/>
                </a:rPr>
                <a:t>Déchets électroniques</a:t>
              </a:r>
            </a:p>
          </p:txBody>
        </p:sp>
      </p:grpSp>
      <p:sp>
        <p:nvSpPr>
          <p:cNvPr id="44" name="Rechteck 43">
            <a:extLst>
              <a:ext uri="{FF2B5EF4-FFF2-40B4-BE49-F238E27FC236}">
                <a16:creationId xmlns:a16="http://schemas.microsoft.com/office/drawing/2014/main" id="{12DE930E-AD24-FA1A-2D1E-7B846F92DE9B}"/>
              </a:ext>
            </a:extLst>
          </p:cNvPr>
          <p:cNvSpPr/>
          <p:nvPr/>
        </p:nvSpPr>
        <p:spPr>
          <a:xfrm>
            <a:off x="4811460" y="12389091"/>
            <a:ext cx="2569081" cy="614799"/>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398">
                <a:solidFill>
                  <a:schemeClr val="bg1"/>
                </a:solidFill>
                <a:latin typeface="Century Gothic" panose="020B0502020202020204" pitchFamily="34" charset="0"/>
              </a:rPr>
              <a:t>Réutilisation</a:t>
            </a:r>
          </a:p>
        </p:txBody>
      </p:sp>
      <p:sp>
        <p:nvSpPr>
          <p:cNvPr id="48" name="Rechteck 47">
            <a:extLst>
              <a:ext uri="{FF2B5EF4-FFF2-40B4-BE49-F238E27FC236}">
                <a16:creationId xmlns:a16="http://schemas.microsoft.com/office/drawing/2014/main" id="{7A0C4E1E-93ED-45B5-72DD-D1045D624716}"/>
              </a:ext>
            </a:extLst>
          </p:cNvPr>
          <p:cNvSpPr/>
          <p:nvPr/>
        </p:nvSpPr>
        <p:spPr bwMode="auto">
          <a:xfrm rot="16200000">
            <a:off x="-8819819" y="-2005300"/>
            <a:ext cx="3780419" cy="12191998"/>
          </a:xfrm>
          <a:prstGeom prst="rect">
            <a:avLst/>
          </a:prstGeom>
          <a:solidFill>
            <a:schemeClr val="bg1">
              <a:lumMod val="95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49" name="Titel 1">
            <a:extLst>
              <a:ext uri="{FF2B5EF4-FFF2-40B4-BE49-F238E27FC236}">
                <a16:creationId xmlns:a16="http://schemas.microsoft.com/office/drawing/2014/main" id="{C1287ADD-806F-33B0-5EB2-7E49BECAD900}"/>
              </a:ext>
            </a:extLst>
          </p:cNvPr>
          <p:cNvSpPr txBox="1">
            <a:spLocks/>
          </p:cNvSpPr>
          <p:nvPr/>
        </p:nvSpPr>
        <p:spPr bwMode="auto">
          <a:xfrm>
            <a:off x="-13554346" y="3271995"/>
            <a:ext cx="3037046" cy="1392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fr-CH" sz="4000" b="0">
                <a:solidFill>
                  <a:schemeClr val="tx1"/>
                </a:solidFill>
                <a:latin typeface="Century Gothic" panose="020B0502020202020204" pitchFamily="34" charset="0"/>
                <a:ea typeface="Century Gothic"/>
              </a:rPr>
              <a:t>1,5-4%</a:t>
            </a:r>
            <a:br>
              <a:rPr lang="fr-CH" b="0">
                <a:solidFill>
                  <a:schemeClr val="tx1"/>
                </a:solidFill>
                <a:latin typeface="Century Gothic" panose="020B0502020202020204" pitchFamily="34" charset="0"/>
                <a:ea typeface="Century Gothic"/>
              </a:rPr>
            </a:br>
            <a:r>
              <a:rPr lang="fr-CH" b="0">
                <a:solidFill>
                  <a:schemeClr val="tx1"/>
                </a:solidFill>
                <a:latin typeface="Century Gothic" panose="020B0502020202020204" pitchFamily="34" charset="0"/>
                <a:ea typeface="Century Gothic"/>
              </a:rPr>
              <a:t>des émissions</a:t>
            </a:r>
            <a:br>
              <a:rPr lang="fr-CH" b="0">
                <a:solidFill>
                  <a:schemeClr val="tx1"/>
                </a:solidFill>
                <a:latin typeface="Century Gothic" panose="020B0502020202020204" pitchFamily="34" charset="0"/>
                <a:ea typeface="Century Gothic"/>
              </a:rPr>
            </a:br>
            <a:r>
              <a:rPr lang="fr-CH" b="0">
                <a:solidFill>
                  <a:schemeClr val="tx1"/>
                </a:solidFill>
                <a:latin typeface="Century Gothic" panose="020B0502020202020204" pitchFamily="34" charset="0"/>
                <a:ea typeface="Century Gothic"/>
              </a:rPr>
              <a:t>de GES du monde</a:t>
            </a:r>
          </a:p>
        </p:txBody>
      </p:sp>
      <p:sp>
        <p:nvSpPr>
          <p:cNvPr id="50" name="Titel 1">
            <a:extLst>
              <a:ext uri="{FF2B5EF4-FFF2-40B4-BE49-F238E27FC236}">
                <a16:creationId xmlns:a16="http://schemas.microsoft.com/office/drawing/2014/main" id="{218AC2F6-79A0-5FC6-86B8-7082AB41E537}"/>
              </a:ext>
            </a:extLst>
          </p:cNvPr>
          <p:cNvSpPr txBox="1">
            <a:spLocks/>
          </p:cNvSpPr>
          <p:nvPr/>
        </p:nvSpPr>
        <p:spPr bwMode="auto">
          <a:xfrm>
            <a:off x="-10326597" y="3706098"/>
            <a:ext cx="1061027" cy="428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fr-CH" sz="1800" b="0">
                <a:solidFill>
                  <a:schemeClr val="tx1"/>
                </a:solidFill>
                <a:latin typeface="Century Gothic" panose="020B0502020202020204" pitchFamily="34" charset="0"/>
                <a:ea typeface="Century Gothic"/>
              </a:rPr>
              <a:t>30-45%</a:t>
            </a:r>
          </a:p>
        </p:txBody>
      </p:sp>
      <p:sp>
        <p:nvSpPr>
          <p:cNvPr id="51" name="Titel 1">
            <a:extLst>
              <a:ext uri="{FF2B5EF4-FFF2-40B4-BE49-F238E27FC236}">
                <a16:creationId xmlns:a16="http://schemas.microsoft.com/office/drawing/2014/main" id="{68BB41D1-A62B-4DAE-DD6B-84FEDEE22A3E}"/>
              </a:ext>
            </a:extLst>
          </p:cNvPr>
          <p:cNvSpPr txBox="1">
            <a:spLocks/>
          </p:cNvSpPr>
          <p:nvPr/>
        </p:nvSpPr>
        <p:spPr bwMode="auto">
          <a:xfrm>
            <a:off x="-10326597" y="5083994"/>
            <a:ext cx="1061027" cy="428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fr-CH" sz="1800" b="0">
                <a:solidFill>
                  <a:schemeClr val="tx1"/>
                </a:solidFill>
                <a:latin typeface="Century Gothic" panose="020B0502020202020204" pitchFamily="34" charset="0"/>
                <a:ea typeface="Century Gothic"/>
              </a:rPr>
              <a:t>30-40%</a:t>
            </a:r>
          </a:p>
        </p:txBody>
      </p:sp>
      <p:sp>
        <p:nvSpPr>
          <p:cNvPr id="52" name="Titel 1">
            <a:extLst>
              <a:ext uri="{FF2B5EF4-FFF2-40B4-BE49-F238E27FC236}">
                <a16:creationId xmlns:a16="http://schemas.microsoft.com/office/drawing/2014/main" id="{EAED07AA-DA74-C03A-1F38-DA0297F74ACE}"/>
              </a:ext>
            </a:extLst>
          </p:cNvPr>
          <p:cNvSpPr txBox="1">
            <a:spLocks/>
          </p:cNvSpPr>
          <p:nvPr/>
        </p:nvSpPr>
        <p:spPr bwMode="auto">
          <a:xfrm>
            <a:off x="-10326597" y="2477462"/>
            <a:ext cx="1061027" cy="428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fr-CH" sz="1800" b="0">
                <a:solidFill>
                  <a:schemeClr val="tx1"/>
                </a:solidFill>
                <a:latin typeface="Century Gothic" panose="020B0502020202020204" pitchFamily="34" charset="0"/>
                <a:ea typeface="Century Gothic"/>
              </a:rPr>
              <a:t>25-30%</a:t>
            </a:r>
          </a:p>
        </p:txBody>
      </p:sp>
      <p:grpSp>
        <p:nvGrpSpPr>
          <p:cNvPr id="53" name="Gruppieren 52">
            <a:extLst>
              <a:ext uri="{FF2B5EF4-FFF2-40B4-BE49-F238E27FC236}">
                <a16:creationId xmlns:a16="http://schemas.microsoft.com/office/drawing/2014/main" id="{97228AEF-D585-9A07-90B7-3B457D1BA6F7}"/>
              </a:ext>
            </a:extLst>
          </p:cNvPr>
          <p:cNvGrpSpPr/>
          <p:nvPr/>
        </p:nvGrpSpPr>
        <p:grpSpPr>
          <a:xfrm>
            <a:off x="-9959674" y="4657763"/>
            <a:ext cx="286630" cy="1323147"/>
            <a:chOff x="3862569" y="4657763"/>
            <a:chExt cx="2754301" cy="1323147"/>
          </a:xfrm>
        </p:grpSpPr>
        <p:sp>
          <p:nvSpPr>
            <p:cNvPr id="54" name="Rechteck 53">
              <a:extLst>
                <a:ext uri="{FF2B5EF4-FFF2-40B4-BE49-F238E27FC236}">
                  <a16:creationId xmlns:a16="http://schemas.microsoft.com/office/drawing/2014/main" id="{8DB79838-C2E0-67D9-E4E9-50AAD1899825}"/>
                </a:ext>
              </a:extLst>
            </p:cNvPr>
            <p:cNvSpPr/>
            <p:nvPr/>
          </p:nvSpPr>
          <p:spPr bwMode="auto">
            <a:xfrm>
              <a:off x="4438633" y="4684110"/>
              <a:ext cx="2178237" cy="1260792"/>
            </a:xfrm>
            <a:prstGeom prst="rect">
              <a:avLst/>
            </a:prstGeom>
            <a:solidFill>
              <a:srgbClr val="457A6B">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55" name="Rechteck 54">
              <a:extLst>
                <a:ext uri="{FF2B5EF4-FFF2-40B4-BE49-F238E27FC236}">
                  <a16:creationId xmlns:a16="http://schemas.microsoft.com/office/drawing/2014/main" id="{742A7EB7-9FCB-B4AA-F605-28CD4B19D3BF}"/>
                </a:ext>
              </a:extLst>
            </p:cNvPr>
            <p:cNvSpPr/>
            <p:nvPr/>
          </p:nvSpPr>
          <p:spPr bwMode="auto">
            <a:xfrm rot="16200000">
              <a:off x="3489027" y="5031305"/>
              <a:ext cx="1323147" cy="576064"/>
            </a:xfrm>
            <a:prstGeom prst="rect">
              <a:avLst/>
            </a:prstGeom>
            <a:solidFill>
              <a:srgbClr val="0B523E"/>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grpSp>
        <p:nvGrpSpPr>
          <p:cNvPr id="56" name="Gruppieren 55">
            <a:extLst>
              <a:ext uri="{FF2B5EF4-FFF2-40B4-BE49-F238E27FC236}">
                <a16:creationId xmlns:a16="http://schemas.microsoft.com/office/drawing/2014/main" id="{1BDD9159-4F75-A7D4-B4BC-552489EC80D8}"/>
              </a:ext>
            </a:extLst>
          </p:cNvPr>
          <p:cNvGrpSpPr/>
          <p:nvPr/>
        </p:nvGrpSpPr>
        <p:grpSpPr>
          <a:xfrm>
            <a:off x="-9959674" y="3183399"/>
            <a:ext cx="286630" cy="1474364"/>
            <a:chOff x="3862569" y="3183399"/>
            <a:chExt cx="2754303" cy="1474364"/>
          </a:xfrm>
        </p:grpSpPr>
        <p:sp>
          <p:nvSpPr>
            <p:cNvPr id="57" name="Rechteck 56">
              <a:extLst>
                <a:ext uri="{FF2B5EF4-FFF2-40B4-BE49-F238E27FC236}">
                  <a16:creationId xmlns:a16="http://schemas.microsoft.com/office/drawing/2014/main" id="{3CF77E10-569E-60B2-A031-4FA4D1F03837}"/>
                </a:ext>
              </a:extLst>
            </p:cNvPr>
            <p:cNvSpPr/>
            <p:nvPr/>
          </p:nvSpPr>
          <p:spPr bwMode="auto">
            <a:xfrm>
              <a:off x="4438634" y="3218751"/>
              <a:ext cx="2178238" cy="1430008"/>
            </a:xfrm>
            <a:prstGeom prst="rect">
              <a:avLst/>
            </a:prstGeom>
            <a:solidFill>
              <a:srgbClr val="276F8B">
                <a:alpha val="49020"/>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58" name="Rechteck 57">
              <a:extLst>
                <a:ext uri="{FF2B5EF4-FFF2-40B4-BE49-F238E27FC236}">
                  <a16:creationId xmlns:a16="http://schemas.microsoft.com/office/drawing/2014/main" id="{1A5AEB99-449C-8D6C-0093-F10727CE1C30}"/>
                </a:ext>
              </a:extLst>
            </p:cNvPr>
            <p:cNvSpPr/>
            <p:nvPr/>
          </p:nvSpPr>
          <p:spPr bwMode="auto">
            <a:xfrm rot="16200000">
              <a:off x="3413419" y="3632549"/>
              <a:ext cx="1474364" cy="576064"/>
            </a:xfrm>
            <a:prstGeom prst="rect">
              <a:avLst/>
            </a:prstGeom>
            <a:solidFill>
              <a:srgbClr val="106D92"/>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grpSp>
        <p:nvGrpSpPr>
          <p:cNvPr id="59" name="Gruppieren 58">
            <a:extLst>
              <a:ext uri="{FF2B5EF4-FFF2-40B4-BE49-F238E27FC236}">
                <a16:creationId xmlns:a16="http://schemas.microsoft.com/office/drawing/2014/main" id="{E2436289-451B-9433-DD4A-557A6B577D85}"/>
              </a:ext>
            </a:extLst>
          </p:cNvPr>
          <p:cNvGrpSpPr/>
          <p:nvPr/>
        </p:nvGrpSpPr>
        <p:grpSpPr>
          <a:xfrm>
            <a:off x="-9959674" y="2200490"/>
            <a:ext cx="286630" cy="982909"/>
            <a:chOff x="3862569" y="2200490"/>
            <a:chExt cx="2754301" cy="982909"/>
          </a:xfrm>
        </p:grpSpPr>
        <p:sp>
          <p:nvSpPr>
            <p:cNvPr id="60" name="Rechteck 59">
              <a:extLst>
                <a:ext uri="{FF2B5EF4-FFF2-40B4-BE49-F238E27FC236}">
                  <a16:creationId xmlns:a16="http://schemas.microsoft.com/office/drawing/2014/main" id="{A21565B0-EB1D-98DF-EC6C-40F686C3425A}"/>
                </a:ext>
              </a:extLst>
            </p:cNvPr>
            <p:cNvSpPr/>
            <p:nvPr/>
          </p:nvSpPr>
          <p:spPr bwMode="auto">
            <a:xfrm>
              <a:off x="4438633" y="2254791"/>
              <a:ext cx="2178237" cy="919605"/>
            </a:xfrm>
            <a:prstGeom prst="rect">
              <a:avLst/>
            </a:prstGeom>
            <a:solidFill>
              <a:srgbClr val="0BA3B2">
                <a:alpha val="49020"/>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61" name="Rechteck 60">
              <a:extLst>
                <a:ext uri="{FF2B5EF4-FFF2-40B4-BE49-F238E27FC236}">
                  <a16:creationId xmlns:a16="http://schemas.microsoft.com/office/drawing/2014/main" id="{A2C0633D-9DB3-0045-FC61-0A601187D508}"/>
                </a:ext>
              </a:extLst>
            </p:cNvPr>
            <p:cNvSpPr/>
            <p:nvPr/>
          </p:nvSpPr>
          <p:spPr bwMode="auto">
            <a:xfrm rot="16200000">
              <a:off x="3659146" y="2403913"/>
              <a:ext cx="982909" cy="576064"/>
            </a:xfrm>
            <a:prstGeom prst="rect">
              <a:avLst/>
            </a:prstGeom>
            <a:solidFill>
              <a:srgbClr val="0BA3B2"/>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sp>
        <p:nvSpPr>
          <p:cNvPr id="62" name="Rechteck 61">
            <a:extLst>
              <a:ext uri="{FF2B5EF4-FFF2-40B4-BE49-F238E27FC236}">
                <a16:creationId xmlns:a16="http://schemas.microsoft.com/office/drawing/2014/main" id="{9DAF7C38-C17F-8CDF-BEDB-7BD2B15534FE}"/>
              </a:ext>
            </a:extLst>
          </p:cNvPr>
          <p:cNvSpPr/>
          <p:nvPr/>
        </p:nvSpPr>
        <p:spPr bwMode="auto">
          <a:xfrm>
            <a:off x="-10070476" y="2200489"/>
            <a:ext cx="907432" cy="3780420"/>
          </a:xfrm>
          <a:prstGeom prst="rect">
            <a:avLst/>
          </a:prstGeom>
          <a:solidFill>
            <a:schemeClr val="accent5">
              <a:lumMod val="75000"/>
            </a:schemeClr>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63" name="Titel 1">
            <a:extLst>
              <a:ext uri="{FF2B5EF4-FFF2-40B4-BE49-F238E27FC236}">
                <a16:creationId xmlns:a16="http://schemas.microsoft.com/office/drawing/2014/main" id="{C54325FA-015E-C287-CC4C-3B89175E9AE3}"/>
              </a:ext>
            </a:extLst>
          </p:cNvPr>
          <p:cNvSpPr txBox="1">
            <a:spLocks/>
          </p:cNvSpPr>
          <p:nvPr/>
        </p:nvSpPr>
        <p:spPr bwMode="auto">
          <a:xfrm rot="16200000">
            <a:off x="-10399846" y="3769231"/>
            <a:ext cx="1566173"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fr-CH" sz="2000">
                <a:solidFill>
                  <a:schemeClr val="bg1"/>
                </a:solidFill>
                <a:latin typeface="Century Gothic" panose="020B0502020202020204" pitchFamily="34" charset="0"/>
                <a:ea typeface="Century Gothic"/>
              </a:rPr>
              <a:t>Secteur des TIC</a:t>
            </a:r>
          </a:p>
        </p:txBody>
      </p:sp>
      <p:cxnSp>
        <p:nvCxnSpPr>
          <p:cNvPr id="64" name="Gerade Verbindung 63">
            <a:extLst>
              <a:ext uri="{FF2B5EF4-FFF2-40B4-BE49-F238E27FC236}">
                <a16:creationId xmlns:a16="http://schemas.microsoft.com/office/drawing/2014/main" id="{4B435DDC-61E9-1E80-B4E6-E43351A44926}"/>
              </a:ext>
            </a:extLst>
          </p:cNvPr>
          <p:cNvCxnSpPr>
            <a:cxnSpLocks/>
          </p:cNvCxnSpPr>
          <p:nvPr/>
        </p:nvCxnSpPr>
        <p:spPr bwMode="auto">
          <a:xfrm>
            <a:off x="-13025610" y="2206419"/>
            <a:ext cx="12192000" cy="0"/>
          </a:xfrm>
          <a:prstGeom prst="line">
            <a:avLst/>
          </a:prstGeom>
          <a:solidFill>
            <a:schemeClr val="accent1"/>
          </a:solidFill>
          <a:ln w="57150" cap="flat" cmpd="sng" algn="ctr">
            <a:solidFill>
              <a:schemeClr val="bg1">
                <a:lumMod val="75000"/>
              </a:schemeClr>
            </a:solidFill>
            <a:prstDash val="solid"/>
            <a:round/>
            <a:headEnd type="none" w="med" len="med"/>
            <a:tailEnd type="none" w="med" len="med"/>
          </a:ln>
          <a:effectLst>
            <a:outerShdw blurRad="50800" dist="38100" dir="2700000" algn="tl" rotWithShape="0">
              <a:prstClr val="black">
                <a:alpha val="40000"/>
              </a:prstClr>
            </a:outerShdw>
          </a:effectLst>
        </p:spPr>
      </p:cxnSp>
      <p:cxnSp>
        <p:nvCxnSpPr>
          <p:cNvPr id="65" name="Gerade Verbindung 64">
            <a:extLst>
              <a:ext uri="{FF2B5EF4-FFF2-40B4-BE49-F238E27FC236}">
                <a16:creationId xmlns:a16="http://schemas.microsoft.com/office/drawing/2014/main" id="{450168E9-C66D-1C6F-6F8F-BD6DAB46EC18}"/>
              </a:ext>
            </a:extLst>
          </p:cNvPr>
          <p:cNvCxnSpPr>
            <a:cxnSpLocks/>
          </p:cNvCxnSpPr>
          <p:nvPr/>
        </p:nvCxnSpPr>
        <p:spPr bwMode="auto">
          <a:xfrm>
            <a:off x="-13025610" y="5980910"/>
            <a:ext cx="12192000" cy="0"/>
          </a:xfrm>
          <a:prstGeom prst="line">
            <a:avLst/>
          </a:prstGeom>
          <a:solidFill>
            <a:schemeClr val="accent1"/>
          </a:solidFill>
          <a:ln w="57150" cap="flat" cmpd="sng" algn="ctr">
            <a:solidFill>
              <a:schemeClr val="bg1">
                <a:lumMod val="75000"/>
              </a:schemeClr>
            </a:solidFill>
            <a:prstDash val="solid"/>
            <a:round/>
            <a:headEnd type="none" w="med" len="med"/>
            <a:tailEnd type="none" w="med" len="med"/>
          </a:ln>
          <a:effectLst>
            <a:outerShdw blurRad="50800" dist="38100" dir="2700000" algn="tl" rotWithShape="0">
              <a:prstClr val="black">
                <a:alpha val="40000"/>
              </a:prstClr>
            </a:outerShdw>
          </a:effectLst>
        </p:spPr>
      </p:cxnSp>
      <p:cxnSp>
        <p:nvCxnSpPr>
          <p:cNvPr id="66" name="Gerade Verbindung 65">
            <a:extLst>
              <a:ext uri="{FF2B5EF4-FFF2-40B4-BE49-F238E27FC236}">
                <a16:creationId xmlns:a16="http://schemas.microsoft.com/office/drawing/2014/main" id="{E12B7E55-1976-37D5-8201-FCEB231BA011}"/>
              </a:ext>
            </a:extLst>
          </p:cNvPr>
          <p:cNvCxnSpPr>
            <a:cxnSpLocks/>
          </p:cNvCxnSpPr>
          <p:nvPr/>
        </p:nvCxnSpPr>
        <p:spPr bwMode="auto">
          <a:xfrm>
            <a:off x="-10201782" y="2200490"/>
            <a:ext cx="0" cy="378042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67" name="Gerade Verbindung 66">
            <a:extLst>
              <a:ext uri="{FF2B5EF4-FFF2-40B4-BE49-F238E27FC236}">
                <a16:creationId xmlns:a16="http://schemas.microsoft.com/office/drawing/2014/main" id="{F39CC761-7483-1657-403F-E2A64EF7CCEA}"/>
              </a:ext>
            </a:extLst>
          </p:cNvPr>
          <p:cNvCxnSpPr>
            <a:cxnSpLocks/>
          </p:cNvCxnSpPr>
          <p:nvPr/>
        </p:nvCxnSpPr>
        <p:spPr bwMode="auto">
          <a:xfrm flipH="1">
            <a:off x="-10385994" y="4090700"/>
            <a:ext cx="184212"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68" name="Gerade Verbindung 67">
            <a:extLst>
              <a:ext uri="{FF2B5EF4-FFF2-40B4-BE49-F238E27FC236}">
                <a16:creationId xmlns:a16="http://schemas.microsoft.com/office/drawing/2014/main" id="{D9DEC8DA-B4FC-2088-3CCC-9F44C56E736A}"/>
              </a:ext>
            </a:extLst>
          </p:cNvPr>
          <p:cNvCxnSpPr>
            <a:cxnSpLocks/>
          </p:cNvCxnSpPr>
          <p:nvPr/>
        </p:nvCxnSpPr>
        <p:spPr bwMode="auto">
          <a:xfrm flipH="1">
            <a:off x="-10293888" y="2200490"/>
            <a:ext cx="184212"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69" name="Gerade Verbindung 68">
            <a:extLst>
              <a:ext uri="{FF2B5EF4-FFF2-40B4-BE49-F238E27FC236}">
                <a16:creationId xmlns:a16="http://schemas.microsoft.com/office/drawing/2014/main" id="{2179ACCB-0234-3D80-5599-040310B41F14}"/>
              </a:ext>
            </a:extLst>
          </p:cNvPr>
          <p:cNvCxnSpPr>
            <a:cxnSpLocks/>
          </p:cNvCxnSpPr>
          <p:nvPr/>
        </p:nvCxnSpPr>
        <p:spPr bwMode="auto">
          <a:xfrm flipH="1">
            <a:off x="-10293888" y="5980910"/>
            <a:ext cx="184212"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sp>
        <p:nvSpPr>
          <p:cNvPr id="70" name="Rechteck 8">
            <a:extLst>
              <a:ext uri="{FF2B5EF4-FFF2-40B4-BE49-F238E27FC236}">
                <a16:creationId xmlns:a16="http://schemas.microsoft.com/office/drawing/2014/main" id="{8569C00A-7D65-95A8-8543-E9EC9CAB8BA1}"/>
              </a:ext>
            </a:extLst>
          </p:cNvPr>
          <p:cNvSpPr>
            <a:spLocks noChangeArrowheads="1"/>
          </p:cNvSpPr>
          <p:nvPr/>
        </p:nvSpPr>
        <p:spPr bwMode="auto">
          <a:xfrm>
            <a:off x="0" y="6611779"/>
            <a:ext cx="12144672" cy="246221"/>
          </a:xfrm>
          <a:prstGeom prst="rect">
            <a:avLst/>
          </a:prstGeom>
          <a:noFill/>
          <a:ln>
            <a:noFill/>
          </a:ln>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fr-CH" sz="1000">
                <a:solidFill>
                  <a:schemeClr val="bg1">
                    <a:lumMod val="95000"/>
                  </a:schemeClr>
                </a:solidFill>
                <a:latin typeface="Century Gothic" panose="020B0502020202020204" pitchFamily="34" charset="0"/>
              </a:rPr>
              <a:t>Source: </a:t>
            </a:r>
            <a:r>
              <a:rPr lang="fr-CH" sz="1000">
                <a:solidFill>
                  <a:schemeClr val="bg1">
                    <a:lumMod val="95000"/>
                  </a:schemeClr>
                </a:solidFill>
                <a:latin typeface="Century Gothic" panose="020B0502020202020204" pitchFamily="34" charset="0"/>
                <a:hlinkClick r:id="rId6">
                  <a:extLst>
                    <a:ext uri="{A12FA001-AC4F-418D-AE19-62706E023703}">
                      <ahyp:hlinkClr xmlns:ahyp="http://schemas.microsoft.com/office/drawing/2018/hyperlinkcolor" val="tx"/>
                    </a:ext>
                  </a:extLst>
                </a:hlinkClick>
              </a:rPr>
              <a:t>Hilty et Bieser (2017)</a:t>
            </a:r>
          </a:p>
        </p:txBody>
      </p:sp>
    </p:spTree>
    <p:extLst>
      <p:ext uri="{BB962C8B-B14F-4D97-AF65-F5344CB8AC3E}">
        <p14:creationId xmlns:p14="http://schemas.microsoft.com/office/powerpoint/2010/main" val="195292334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Digitalisation creates opportunities and risks for sustainability” |  Research Institute for Sustainability">
            <a:extLst>
              <a:ext uri="{FF2B5EF4-FFF2-40B4-BE49-F238E27FC236}">
                <a16:creationId xmlns:a16="http://schemas.microsoft.com/office/drawing/2014/main" id="{A87CD9A8-A9BB-7F97-FF30-3E2D2F4EC93F}"/>
              </a:ext>
            </a:extLst>
          </p:cNvPr>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Text">
            <a:extLst>
              <a:ext uri="{FF2B5EF4-FFF2-40B4-BE49-F238E27FC236}">
                <a16:creationId xmlns:a16="http://schemas.microsoft.com/office/drawing/2014/main" id="{0130D13D-E1D7-8410-D8E1-9E1E26592A9B}"/>
              </a:ext>
            </a:extLst>
          </p:cNvPr>
          <p:cNvSpPr/>
          <p:nvPr/>
        </p:nvSpPr>
        <p:spPr bwMode="gray">
          <a:xfrm>
            <a:off x="0" y="0"/>
            <a:ext cx="12192000" cy="6858000"/>
          </a:xfrm>
          <a:prstGeom prst="rect">
            <a:avLst/>
          </a:prstGeom>
          <a:solidFill>
            <a:srgbClr val="0B523E">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7" name="Rechteck 16">
            <a:extLst>
              <a:ext uri="{FF2B5EF4-FFF2-40B4-BE49-F238E27FC236}">
                <a16:creationId xmlns:a16="http://schemas.microsoft.com/office/drawing/2014/main" id="{4C6533DE-8C7C-4542-0A68-865D1585AC2F}"/>
              </a:ext>
            </a:extLst>
          </p:cNvPr>
          <p:cNvSpPr/>
          <p:nvPr/>
        </p:nvSpPr>
        <p:spPr bwMode="auto">
          <a:xfrm rot="16200000">
            <a:off x="4205791" y="-2005300"/>
            <a:ext cx="3780419" cy="12191998"/>
          </a:xfrm>
          <a:prstGeom prst="rect">
            <a:avLst/>
          </a:prstGeom>
          <a:solidFill>
            <a:schemeClr val="bg1">
              <a:lumMod val="95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68" name="Titel 1">
            <a:extLst>
              <a:ext uri="{FF2B5EF4-FFF2-40B4-BE49-F238E27FC236}">
                <a16:creationId xmlns:a16="http://schemas.microsoft.com/office/drawing/2014/main" id="{0B690AFF-7AFC-7EAC-8D48-0609ABBCA3CF}"/>
              </a:ext>
            </a:extLst>
          </p:cNvPr>
          <p:cNvSpPr txBox="1">
            <a:spLocks/>
          </p:cNvSpPr>
          <p:nvPr/>
        </p:nvSpPr>
        <p:spPr bwMode="auto">
          <a:xfrm>
            <a:off x="407368" y="470883"/>
            <a:ext cx="1058517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a:solidFill>
                  <a:schemeClr val="bg1"/>
                </a:solidFill>
                <a:latin typeface="Century Gothic" panose="020B0502020202020204" pitchFamily="34" charset="0"/>
                <a:ea typeface="Century Gothic"/>
              </a:rPr>
              <a:t>Le secteur des TIC est actuellement responsable de 1,5 à 4% des émissions mondiales de gaz à effet de serre (GES).</a:t>
            </a:r>
          </a:p>
        </p:txBody>
      </p:sp>
      <p:sp>
        <p:nvSpPr>
          <p:cNvPr id="83" name="Titel 1">
            <a:extLst>
              <a:ext uri="{FF2B5EF4-FFF2-40B4-BE49-F238E27FC236}">
                <a16:creationId xmlns:a16="http://schemas.microsoft.com/office/drawing/2014/main" id="{7DADA94A-0222-0486-DC1F-2CDF5F23E82A}"/>
              </a:ext>
            </a:extLst>
          </p:cNvPr>
          <p:cNvSpPr txBox="1">
            <a:spLocks/>
          </p:cNvSpPr>
          <p:nvPr/>
        </p:nvSpPr>
        <p:spPr bwMode="auto">
          <a:xfrm>
            <a:off x="-528736" y="3271995"/>
            <a:ext cx="3037046" cy="1392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fr-CH" sz="4000" b="0" dirty="0">
                <a:solidFill>
                  <a:schemeClr val="tx1"/>
                </a:solidFill>
                <a:latin typeface="Century Gothic" panose="020B0502020202020204" pitchFamily="34" charset="0"/>
                <a:ea typeface="Century Gothic"/>
              </a:rPr>
              <a:t>1,5-4%</a:t>
            </a:r>
            <a:br>
              <a:rPr lang="fr-CH" b="0" dirty="0">
                <a:solidFill>
                  <a:schemeClr val="tx1"/>
                </a:solidFill>
                <a:latin typeface="Century Gothic" panose="020B0502020202020204" pitchFamily="34" charset="0"/>
                <a:ea typeface="Century Gothic"/>
              </a:rPr>
            </a:br>
            <a:r>
              <a:rPr lang="fr-CH" b="0" dirty="0">
                <a:solidFill>
                  <a:schemeClr val="tx1"/>
                </a:solidFill>
                <a:latin typeface="Century Gothic" panose="020B0502020202020204" pitchFamily="34" charset="0"/>
                <a:ea typeface="Century Gothic"/>
              </a:rPr>
              <a:t>des émissions</a:t>
            </a:r>
            <a:br>
              <a:rPr lang="fr-CH" b="0" dirty="0">
                <a:solidFill>
                  <a:schemeClr val="tx1"/>
                </a:solidFill>
                <a:latin typeface="Century Gothic" panose="020B0502020202020204" pitchFamily="34" charset="0"/>
                <a:ea typeface="Century Gothic"/>
              </a:rPr>
            </a:br>
            <a:r>
              <a:rPr lang="fr-CH" b="0" dirty="0">
                <a:solidFill>
                  <a:schemeClr val="tx1"/>
                </a:solidFill>
                <a:latin typeface="Century Gothic" panose="020B0502020202020204" pitchFamily="34" charset="0"/>
                <a:ea typeface="Century Gothic"/>
              </a:rPr>
              <a:t>de GES </a:t>
            </a:r>
            <a:br>
              <a:rPr lang="fr-CH" b="0" dirty="0">
                <a:solidFill>
                  <a:schemeClr val="tx1"/>
                </a:solidFill>
                <a:latin typeface="Century Gothic" panose="020B0502020202020204" pitchFamily="34" charset="0"/>
                <a:ea typeface="Century Gothic"/>
              </a:rPr>
            </a:br>
            <a:r>
              <a:rPr lang="fr-CH" b="0" dirty="0">
                <a:solidFill>
                  <a:schemeClr val="tx1"/>
                </a:solidFill>
                <a:latin typeface="Century Gothic" panose="020B0502020202020204" pitchFamily="34" charset="0"/>
                <a:ea typeface="Century Gothic"/>
              </a:rPr>
              <a:t>du monde</a:t>
            </a:r>
          </a:p>
        </p:txBody>
      </p:sp>
      <p:sp>
        <p:nvSpPr>
          <p:cNvPr id="7" name="Titel 1">
            <a:extLst>
              <a:ext uri="{FF2B5EF4-FFF2-40B4-BE49-F238E27FC236}">
                <a16:creationId xmlns:a16="http://schemas.microsoft.com/office/drawing/2014/main" id="{05AC6F5D-A274-80BD-83E9-4540DCD6FE82}"/>
              </a:ext>
            </a:extLst>
          </p:cNvPr>
          <p:cNvSpPr txBox="1">
            <a:spLocks/>
          </p:cNvSpPr>
          <p:nvPr/>
        </p:nvSpPr>
        <p:spPr bwMode="auto">
          <a:xfrm>
            <a:off x="2699013" y="3706098"/>
            <a:ext cx="1061027" cy="428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fr-CH" sz="1800" b="0">
                <a:solidFill>
                  <a:schemeClr val="tx1"/>
                </a:solidFill>
                <a:latin typeface="Century Gothic" panose="020B0502020202020204" pitchFamily="34" charset="0"/>
                <a:ea typeface="Century Gothic"/>
              </a:rPr>
              <a:t>30-45%</a:t>
            </a:r>
          </a:p>
        </p:txBody>
      </p:sp>
      <p:sp>
        <p:nvSpPr>
          <p:cNvPr id="20" name="Titel 1">
            <a:extLst>
              <a:ext uri="{FF2B5EF4-FFF2-40B4-BE49-F238E27FC236}">
                <a16:creationId xmlns:a16="http://schemas.microsoft.com/office/drawing/2014/main" id="{C4D5B4C1-F7E3-0D1F-3672-6AFE1A1C0564}"/>
              </a:ext>
            </a:extLst>
          </p:cNvPr>
          <p:cNvSpPr txBox="1">
            <a:spLocks/>
          </p:cNvSpPr>
          <p:nvPr/>
        </p:nvSpPr>
        <p:spPr bwMode="auto">
          <a:xfrm>
            <a:off x="2699013" y="5083994"/>
            <a:ext cx="1061027" cy="428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fr-CH" sz="1800" b="0">
                <a:solidFill>
                  <a:schemeClr val="tx1"/>
                </a:solidFill>
                <a:latin typeface="Century Gothic" panose="020B0502020202020204" pitchFamily="34" charset="0"/>
                <a:ea typeface="Century Gothic"/>
              </a:rPr>
              <a:t>30-40%</a:t>
            </a:r>
          </a:p>
        </p:txBody>
      </p:sp>
      <p:sp>
        <p:nvSpPr>
          <p:cNvPr id="12" name="Inhaltsplatzhalter 2">
            <a:extLst>
              <a:ext uri="{FF2B5EF4-FFF2-40B4-BE49-F238E27FC236}">
                <a16:creationId xmlns:a16="http://schemas.microsoft.com/office/drawing/2014/main" id="{4922DA0A-113E-B707-20EE-62747390C3A3}"/>
              </a:ext>
            </a:extLst>
          </p:cNvPr>
          <p:cNvSpPr txBox="1">
            <a:spLocks/>
          </p:cNvSpPr>
          <p:nvPr/>
        </p:nvSpPr>
        <p:spPr bwMode="auto">
          <a:xfrm>
            <a:off x="9264352" y="6670186"/>
            <a:ext cx="2858535" cy="143190"/>
          </a:xfrm>
          <a:prstGeom prst="rect">
            <a:avLst/>
          </a:prstGeom>
          <a:noFill/>
          <a:ln>
            <a:noFill/>
          </a:ln>
        </p:spPr>
        <p:txBody>
          <a:bodyPr lIns="36000" tIns="0" rIns="36000" bIns="0"/>
          <a:lstStyle>
            <a:lvl1pPr marL="342900" indent="-342900" algn="l" rtl="0" eaLnBrk="0" fontAlgn="base" hangingPunct="0">
              <a:spcBef>
                <a:spcPct val="40000"/>
              </a:spcBef>
              <a:spcAft>
                <a:spcPct val="0"/>
              </a:spcAft>
              <a:buFont typeface="Arial"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0" indent="0" algn="r">
              <a:buClr>
                <a:schemeClr val="tx2"/>
              </a:buClr>
              <a:defRPr/>
            </a:pPr>
            <a:r>
              <a:rPr lang="fr-CH" sz="1000">
                <a:solidFill>
                  <a:schemeClr val="bg1"/>
                </a:solidFill>
                <a:latin typeface="Century Gothic" panose="020B0502020202020204" pitchFamily="34" charset="0"/>
                <a:ea typeface="Century Gothic"/>
              </a:rPr>
              <a:t>Source: </a:t>
            </a:r>
            <a:r>
              <a:rPr lang="fr-CH" sz="1000">
                <a:solidFill>
                  <a:schemeClr val="bg1"/>
                </a:solidFill>
                <a:latin typeface="Century Gothic" panose="020B0502020202020204" pitchFamily="34" charset="0"/>
                <a:ea typeface="Century Gothic"/>
                <a:hlinkClick r:id="rId4">
                  <a:extLst>
                    <a:ext uri="{A12FA001-AC4F-418D-AE19-62706E023703}">
                      <ahyp:hlinkClr xmlns:ahyp="http://schemas.microsoft.com/office/drawing/2018/hyperlinkcolor" val="tx"/>
                    </a:ext>
                  </a:extLst>
                </a:hlinkClick>
              </a:rPr>
              <a:t>Belkhir et Elmeligi (2018)</a:t>
            </a:r>
          </a:p>
        </p:txBody>
      </p:sp>
      <p:sp>
        <p:nvSpPr>
          <p:cNvPr id="16" name="Titel 1">
            <a:extLst>
              <a:ext uri="{FF2B5EF4-FFF2-40B4-BE49-F238E27FC236}">
                <a16:creationId xmlns:a16="http://schemas.microsoft.com/office/drawing/2014/main" id="{A7C05858-9A60-9434-4D53-8254B47F6D32}"/>
              </a:ext>
            </a:extLst>
          </p:cNvPr>
          <p:cNvSpPr txBox="1">
            <a:spLocks/>
          </p:cNvSpPr>
          <p:nvPr/>
        </p:nvSpPr>
        <p:spPr bwMode="auto">
          <a:xfrm>
            <a:off x="2699013" y="2477462"/>
            <a:ext cx="1061027" cy="428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fr-CH" sz="1800" b="0">
                <a:solidFill>
                  <a:schemeClr val="tx1"/>
                </a:solidFill>
                <a:latin typeface="Century Gothic" panose="020B0502020202020204" pitchFamily="34" charset="0"/>
                <a:ea typeface="Century Gothic"/>
              </a:rPr>
              <a:t>25-30%</a:t>
            </a:r>
          </a:p>
        </p:txBody>
      </p:sp>
      <p:grpSp>
        <p:nvGrpSpPr>
          <p:cNvPr id="40" name="Gruppieren 39">
            <a:extLst>
              <a:ext uri="{FF2B5EF4-FFF2-40B4-BE49-F238E27FC236}">
                <a16:creationId xmlns:a16="http://schemas.microsoft.com/office/drawing/2014/main" id="{0A70ED13-6B26-BC0C-8826-7FCD0942E390}"/>
              </a:ext>
            </a:extLst>
          </p:cNvPr>
          <p:cNvGrpSpPr/>
          <p:nvPr/>
        </p:nvGrpSpPr>
        <p:grpSpPr>
          <a:xfrm>
            <a:off x="3065936" y="4657763"/>
            <a:ext cx="286630" cy="1323147"/>
            <a:chOff x="3862569" y="4657763"/>
            <a:chExt cx="2754301" cy="1323147"/>
          </a:xfrm>
        </p:grpSpPr>
        <p:sp>
          <p:nvSpPr>
            <p:cNvPr id="41" name="Rechteck 40">
              <a:extLst>
                <a:ext uri="{FF2B5EF4-FFF2-40B4-BE49-F238E27FC236}">
                  <a16:creationId xmlns:a16="http://schemas.microsoft.com/office/drawing/2014/main" id="{6F89BBAF-DC9F-B14C-0D32-65D62050DB48}"/>
                </a:ext>
              </a:extLst>
            </p:cNvPr>
            <p:cNvSpPr/>
            <p:nvPr/>
          </p:nvSpPr>
          <p:spPr bwMode="auto">
            <a:xfrm>
              <a:off x="4438633" y="4684110"/>
              <a:ext cx="2178237" cy="1260792"/>
            </a:xfrm>
            <a:prstGeom prst="rect">
              <a:avLst/>
            </a:prstGeom>
            <a:solidFill>
              <a:srgbClr val="457A6B">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43" name="Rechteck 42">
              <a:extLst>
                <a:ext uri="{FF2B5EF4-FFF2-40B4-BE49-F238E27FC236}">
                  <a16:creationId xmlns:a16="http://schemas.microsoft.com/office/drawing/2014/main" id="{690E6282-73F3-D277-7139-5451DCD6EE43}"/>
                </a:ext>
              </a:extLst>
            </p:cNvPr>
            <p:cNvSpPr/>
            <p:nvPr/>
          </p:nvSpPr>
          <p:spPr bwMode="auto">
            <a:xfrm rot="16200000">
              <a:off x="3489027" y="5031305"/>
              <a:ext cx="1323147" cy="576064"/>
            </a:xfrm>
            <a:prstGeom prst="rect">
              <a:avLst/>
            </a:prstGeom>
            <a:solidFill>
              <a:srgbClr val="0B523E"/>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grpSp>
        <p:nvGrpSpPr>
          <p:cNvPr id="44" name="Gruppieren 43">
            <a:extLst>
              <a:ext uri="{FF2B5EF4-FFF2-40B4-BE49-F238E27FC236}">
                <a16:creationId xmlns:a16="http://schemas.microsoft.com/office/drawing/2014/main" id="{E032AB7B-655D-0AA3-B7D9-E3FC7A48437B}"/>
              </a:ext>
            </a:extLst>
          </p:cNvPr>
          <p:cNvGrpSpPr/>
          <p:nvPr/>
        </p:nvGrpSpPr>
        <p:grpSpPr>
          <a:xfrm>
            <a:off x="3065936" y="3183399"/>
            <a:ext cx="286630" cy="1474364"/>
            <a:chOff x="3862569" y="3183399"/>
            <a:chExt cx="2754303" cy="1474364"/>
          </a:xfrm>
        </p:grpSpPr>
        <p:sp>
          <p:nvSpPr>
            <p:cNvPr id="45" name="Rechteck 44">
              <a:extLst>
                <a:ext uri="{FF2B5EF4-FFF2-40B4-BE49-F238E27FC236}">
                  <a16:creationId xmlns:a16="http://schemas.microsoft.com/office/drawing/2014/main" id="{E60816DC-9A08-4D0A-2896-AE724F32CE6C}"/>
                </a:ext>
              </a:extLst>
            </p:cNvPr>
            <p:cNvSpPr/>
            <p:nvPr/>
          </p:nvSpPr>
          <p:spPr bwMode="auto">
            <a:xfrm>
              <a:off x="4438634" y="3218751"/>
              <a:ext cx="2178238" cy="1430008"/>
            </a:xfrm>
            <a:prstGeom prst="rect">
              <a:avLst/>
            </a:prstGeom>
            <a:solidFill>
              <a:srgbClr val="276F8B">
                <a:alpha val="49020"/>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47" name="Rechteck 46">
              <a:extLst>
                <a:ext uri="{FF2B5EF4-FFF2-40B4-BE49-F238E27FC236}">
                  <a16:creationId xmlns:a16="http://schemas.microsoft.com/office/drawing/2014/main" id="{1BF32EFB-8D1A-AD62-274A-0D335520101A}"/>
                </a:ext>
              </a:extLst>
            </p:cNvPr>
            <p:cNvSpPr/>
            <p:nvPr/>
          </p:nvSpPr>
          <p:spPr bwMode="auto">
            <a:xfrm rot="16200000">
              <a:off x="3413419" y="3632549"/>
              <a:ext cx="1474364" cy="576064"/>
            </a:xfrm>
            <a:prstGeom prst="rect">
              <a:avLst/>
            </a:prstGeom>
            <a:solidFill>
              <a:srgbClr val="106D92"/>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grpSp>
        <p:nvGrpSpPr>
          <p:cNvPr id="48" name="Gruppieren 47">
            <a:extLst>
              <a:ext uri="{FF2B5EF4-FFF2-40B4-BE49-F238E27FC236}">
                <a16:creationId xmlns:a16="http://schemas.microsoft.com/office/drawing/2014/main" id="{0F89F853-602C-A378-6499-84A01DD8FA0F}"/>
              </a:ext>
            </a:extLst>
          </p:cNvPr>
          <p:cNvGrpSpPr/>
          <p:nvPr/>
        </p:nvGrpSpPr>
        <p:grpSpPr>
          <a:xfrm>
            <a:off x="3065936" y="2200490"/>
            <a:ext cx="286630" cy="982909"/>
            <a:chOff x="3862569" y="2200490"/>
            <a:chExt cx="2754301" cy="982909"/>
          </a:xfrm>
        </p:grpSpPr>
        <p:sp>
          <p:nvSpPr>
            <p:cNvPr id="52" name="Rechteck 51">
              <a:extLst>
                <a:ext uri="{FF2B5EF4-FFF2-40B4-BE49-F238E27FC236}">
                  <a16:creationId xmlns:a16="http://schemas.microsoft.com/office/drawing/2014/main" id="{A5B92633-0E8E-CF50-B327-7E57F64AFBD4}"/>
                </a:ext>
              </a:extLst>
            </p:cNvPr>
            <p:cNvSpPr/>
            <p:nvPr/>
          </p:nvSpPr>
          <p:spPr bwMode="auto">
            <a:xfrm>
              <a:off x="4438633" y="2254791"/>
              <a:ext cx="2178237" cy="919605"/>
            </a:xfrm>
            <a:prstGeom prst="rect">
              <a:avLst/>
            </a:prstGeom>
            <a:solidFill>
              <a:srgbClr val="0BA3B2">
                <a:alpha val="49020"/>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57" name="Rechteck 56">
              <a:extLst>
                <a:ext uri="{FF2B5EF4-FFF2-40B4-BE49-F238E27FC236}">
                  <a16:creationId xmlns:a16="http://schemas.microsoft.com/office/drawing/2014/main" id="{B9BE6B34-B46C-7A49-B2A8-47B32652A728}"/>
                </a:ext>
              </a:extLst>
            </p:cNvPr>
            <p:cNvSpPr/>
            <p:nvPr/>
          </p:nvSpPr>
          <p:spPr bwMode="auto">
            <a:xfrm rot="16200000">
              <a:off x="3659146" y="2403913"/>
              <a:ext cx="982909" cy="576064"/>
            </a:xfrm>
            <a:prstGeom prst="rect">
              <a:avLst/>
            </a:prstGeom>
            <a:solidFill>
              <a:srgbClr val="0BA3B2"/>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sp>
        <p:nvSpPr>
          <p:cNvPr id="36" name="Rechteck 35">
            <a:extLst>
              <a:ext uri="{FF2B5EF4-FFF2-40B4-BE49-F238E27FC236}">
                <a16:creationId xmlns:a16="http://schemas.microsoft.com/office/drawing/2014/main" id="{700B061F-4F6D-AFEF-06BE-5B389D2661F0}"/>
              </a:ext>
            </a:extLst>
          </p:cNvPr>
          <p:cNvSpPr/>
          <p:nvPr/>
        </p:nvSpPr>
        <p:spPr bwMode="auto">
          <a:xfrm>
            <a:off x="2955134" y="2200489"/>
            <a:ext cx="907432" cy="3780420"/>
          </a:xfrm>
          <a:prstGeom prst="rect">
            <a:avLst/>
          </a:prstGeom>
          <a:solidFill>
            <a:schemeClr val="accent5">
              <a:lumMod val="75000"/>
            </a:schemeClr>
          </a:solidFill>
          <a:ln w="9525" cap="flat" cmpd="sng" algn="ctr">
            <a:noFill/>
            <a:prstDash val="solid"/>
            <a:round/>
            <a:headEnd type="none" w="med" len="med"/>
            <a:tailEnd type="none" w="med" len="med"/>
          </a:ln>
          <a:effectLst>
            <a:outerShdw blurRad="50800" dist="38100" dir="8100000" algn="tr"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37" name="Titel 1">
            <a:extLst>
              <a:ext uri="{FF2B5EF4-FFF2-40B4-BE49-F238E27FC236}">
                <a16:creationId xmlns:a16="http://schemas.microsoft.com/office/drawing/2014/main" id="{51FEA21B-A5D5-FF98-B74A-CB61C1604FF2}"/>
              </a:ext>
            </a:extLst>
          </p:cNvPr>
          <p:cNvSpPr txBox="1">
            <a:spLocks/>
          </p:cNvSpPr>
          <p:nvPr/>
        </p:nvSpPr>
        <p:spPr bwMode="auto">
          <a:xfrm rot="16200000">
            <a:off x="2625764" y="3769231"/>
            <a:ext cx="1566173"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fr-CH" sz="2000">
                <a:solidFill>
                  <a:schemeClr val="bg1"/>
                </a:solidFill>
                <a:latin typeface="Century Gothic" panose="020B0502020202020204" pitchFamily="34" charset="0"/>
                <a:ea typeface="Century Gothic"/>
              </a:rPr>
              <a:t>Secteur des TIC</a:t>
            </a:r>
          </a:p>
        </p:txBody>
      </p:sp>
      <p:cxnSp>
        <p:nvCxnSpPr>
          <p:cNvPr id="13" name="Gerade Verbindung 12">
            <a:extLst>
              <a:ext uri="{FF2B5EF4-FFF2-40B4-BE49-F238E27FC236}">
                <a16:creationId xmlns:a16="http://schemas.microsoft.com/office/drawing/2014/main" id="{A646603D-A8DA-856F-E247-0744A612B161}"/>
              </a:ext>
            </a:extLst>
          </p:cNvPr>
          <p:cNvCxnSpPr>
            <a:cxnSpLocks/>
          </p:cNvCxnSpPr>
          <p:nvPr/>
        </p:nvCxnSpPr>
        <p:spPr bwMode="auto">
          <a:xfrm>
            <a:off x="0" y="2206419"/>
            <a:ext cx="12192000" cy="0"/>
          </a:xfrm>
          <a:prstGeom prst="line">
            <a:avLst/>
          </a:prstGeom>
          <a:solidFill>
            <a:schemeClr val="accent1"/>
          </a:solidFill>
          <a:ln w="57150" cap="flat" cmpd="sng" algn="ctr">
            <a:solidFill>
              <a:schemeClr val="bg1">
                <a:lumMod val="75000"/>
              </a:schemeClr>
            </a:solidFill>
            <a:prstDash val="solid"/>
            <a:round/>
            <a:headEnd type="none" w="med" len="med"/>
            <a:tailEnd type="none" w="med" len="med"/>
          </a:ln>
          <a:effectLst>
            <a:outerShdw blurRad="50800" dist="38100" dir="2700000" algn="tl" rotWithShape="0">
              <a:prstClr val="black">
                <a:alpha val="40000"/>
              </a:prstClr>
            </a:outerShdw>
          </a:effectLst>
        </p:spPr>
      </p:cxnSp>
      <p:cxnSp>
        <p:nvCxnSpPr>
          <p:cNvPr id="28" name="Gerade Verbindung 27">
            <a:extLst>
              <a:ext uri="{FF2B5EF4-FFF2-40B4-BE49-F238E27FC236}">
                <a16:creationId xmlns:a16="http://schemas.microsoft.com/office/drawing/2014/main" id="{BE164696-F168-85B1-523F-581524AAC988}"/>
              </a:ext>
            </a:extLst>
          </p:cNvPr>
          <p:cNvCxnSpPr>
            <a:cxnSpLocks/>
          </p:cNvCxnSpPr>
          <p:nvPr/>
        </p:nvCxnSpPr>
        <p:spPr bwMode="auto">
          <a:xfrm>
            <a:off x="0" y="5980910"/>
            <a:ext cx="12192000" cy="0"/>
          </a:xfrm>
          <a:prstGeom prst="line">
            <a:avLst/>
          </a:prstGeom>
          <a:solidFill>
            <a:schemeClr val="accent1"/>
          </a:solidFill>
          <a:ln w="57150" cap="flat" cmpd="sng" algn="ctr">
            <a:solidFill>
              <a:schemeClr val="bg1">
                <a:lumMod val="75000"/>
              </a:schemeClr>
            </a:solidFill>
            <a:prstDash val="solid"/>
            <a:round/>
            <a:headEnd type="none" w="med" len="med"/>
            <a:tailEnd type="none" w="med" len="med"/>
          </a:ln>
          <a:effectLst>
            <a:outerShdw blurRad="50800" dist="38100" dir="2700000" algn="tl" rotWithShape="0">
              <a:prstClr val="black">
                <a:alpha val="40000"/>
              </a:prstClr>
            </a:outerShdw>
          </a:effectLst>
        </p:spPr>
      </p:cxnSp>
      <p:cxnSp>
        <p:nvCxnSpPr>
          <p:cNvPr id="21" name="Gerade Verbindung 20">
            <a:extLst>
              <a:ext uri="{FF2B5EF4-FFF2-40B4-BE49-F238E27FC236}">
                <a16:creationId xmlns:a16="http://schemas.microsoft.com/office/drawing/2014/main" id="{66178495-7008-1917-1F5B-F94031BEEE00}"/>
              </a:ext>
            </a:extLst>
          </p:cNvPr>
          <p:cNvCxnSpPr>
            <a:cxnSpLocks/>
          </p:cNvCxnSpPr>
          <p:nvPr/>
        </p:nvCxnSpPr>
        <p:spPr bwMode="auto">
          <a:xfrm>
            <a:off x="2823828" y="2200490"/>
            <a:ext cx="0" cy="378042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24" name="Gerade Verbindung 23">
            <a:extLst>
              <a:ext uri="{FF2B5EF4-FFF2-40B4-BE49-F238E27FC236}">
                <a16:creationId xmlns:a16="http://schemas.microsoft.com/office/drawing/2014/main" id="{8D9C9902-7FB8-1BB4-9308-CC213B5258D3}"/>
              </a:ext>
            </a:extLst>
          </p:cNvPr>
          <p:cNvCxnSpPr>
            <a:cxnSpLocks/>
          </p:cNvCxnSpPr>
          <p:nvPr/>
        </p:nvCxnSpPr>
        <p:spPr bwMode="auto">
          <a:xfrm flipH="1">
            <a:off x="2639616" y="4090700"/>
            <a:ext cx="184212"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23" name="Gerade Verbindung 22">
            <a:extLst>
              <a:ext uri="{FF2B5EF4-FFF2-40B4-BE49-F238E27FC236}">
                <a16:creationId xmlns:a16="http://schemas.microsoft.com/office/drawing/2014/main" id="{198BCAD5-62D9-A362-6275-D4654D7F0A23}"/>
              </a:ext>
            </a:extLst>
          </p:cNvPr>
          <p:cNvCxnSpPr>
            <a:cxnSpLocks/>
          </p:cNvCxnSpPr>
          <p:nvPr/>
        </p:nvCxnSpPr>
        <p:spPr bwMode="auto">
          <a:xfrm flipH="1">
            <a:off x="2731722" y="2200490"/>
            <a:ext cx="184212"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22" name="Gerade Verbindung 21">
            <a:extLst>
              <a:ext uri="{FF2B5EF4-FFF2-40B4-BE49-F238E27FC236}">
                <a16:creationId xmlns:a16="http://schemas.microsoft.com/office/drawing/2014/main" id="{69B50253-9DD2-08CF-60A9-A55079CE0B96}"/>
              </a:ext>
            </a:extLst>
          </p:cNvPr>
          <p:cNvCxnSpPr>
            <a:cxnSpLocks/>
          </p:cNvCxnSpPr>
          <p:nvPr/>
        </p:nvCxnSpPr>
        <p:spPr bwMode="auto">
          <a:xfrm flipH="1">
            <a:off x="2731722" y="5980910"/>
            <a:ext cx="184212"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39461374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Digitalisation creates opportunities and risks for sustainability” |  Research Institute for Sustainability">
            <a:extLst>
              <a:ext uri="{FF2B5EF4-FFF2-40B4-BE49-F238E27FC236}">
                <a16:creationId xmlns:a16="http://schemas.microsoft.com/office/drawing/2014/main" id="{A87CD9A8-A9BB-7F97-FF30-3E2D2F4EC93F}"/>
              </a:ext>
            </a:extLst>
          </p:cNvPr>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Text">
            <a:extLst>
              <a:ext uri="{FF2B5EF4-FFF2-40B4-BE49-F238E27FC236}">
                <a16:creationId xmlns:a16="http://schemas.microsoft.com/office/drawing/2014/main" id="{0130D13D-E1D7-8410-D8E1-9E1E26592A9B}"/>
              </a:ext>
            </a:extLst>
          </p:cNvPr>
          <p:cNvSpPr/>
          <p:nvPr/>
        </p:nvSpPr>
        <p:spPr bwMode="gray">
          <a:xfrm>
            <a:off x="0" y="0"/>
            <a:ext cx="12192000" cy="6858000"/>
          </a:xfrm>
          <a:prstGeom prst="rect">
            <a:avLst/>
          </a:prstGeom>
          <a:solidFill>
            <a:srgbClr val="0B523E">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7" name="Rechteck 16">
            <a:extLst>
              <a:ext uri="{FF2B5EF4-FFF2-40B4-BE49-F238E27FC236}">
                <a16:creationId xmlns:a16="http://schemas.microsoft.com/office/drawing/2014/main" id="{4C6533DE-8C7C-4542-0A68-865D1585AC2F}"/>
              </a:ext>
            </a:extLst>
          </p:cNvPr>
          <p:cNvSpPr/>
          <p:nvPr/>
        </p:nvSpPr>
        <p:spPr bwMode="auto">
          <a:xfrm rot="16200000">
            <a:off x="4205791" y="-2005300"/>
            <a:ext cx="3780419" cy="12191998"/>
          </a:xfrm>
          <a:prstGeom prst="rect">
            <a:avLst/>
          </a:prstGeom>
          <a:solidFill>
            <a:schemeClr val="bg1">
              <a:lumMod val="95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pic>
        <p:nvPicPr>
          <p:cNvPr id="29" name="Grafik 28">
            <a:extLst>
              <a:ext uri="{FF2B5EF4-FFF2-40B4-BE49-F238E27FC236}">
                <a16:creationId xmlns:a16="http://schemas.microsoft.com/office/drawing/2014/main" id="{DB990555-2A2B-471D-13C0-A8FF72B3D406}"/>
              </a:ext>
            </a:extLst>
          </p:cNvPr>
          <p:cNvPicPr>
            <a:picLocks noChangeAspect="1"/>
          </p:cNvPicPr>
          <p:nvPr/>
        </p:nvPicPr>
        <p:blipFill>
          <a:blip r:embed="rId4"/>
          <a:stretch>
            <a:fillRect/>
          </a:stretch>
        </p:blipFill>
        <p:spPr>
          <a:xfrm>
            <a:off x="-5596036" y="1877410"/>
            <a:ext cx="5067300" cy="2806700"/>
          </a:xfrm>
          <a:prstGeom prst="rect">
            <a:avLst/>
          </a:prstGeom>
        </p:spPr>
      </p:pic>
      <p:grpSp>
        <p:nvGrpSpPr>
          <p:cNvPr id="30" name="Gruppieren 29">
            <a:extLst>
              <a:ext uri="{FF2B5EF4-FFF2-40B4-BE49-F238E27FC236}">
                <a16:creationId xmlns:a16="http://schemas.microsoft.com/office/drawing/2014/main" id="{80C427FB-828E-6C2E-103A-4409A16C85F7}"/>
              </a:ext>
            </a:extLst>
          </p:cNvPr>
          <p:cNvGrpSpPr/>
          <p:nvPr/>
        </p:nvGrpSpPr>
        <p:grpSpPr>
          <a:xfrm>
            <a:off x="3862569" y="4657763"/>
            <a:ext cx="2754301" cy="1323147"/>
            <a:chOff x="3862569" y="4657763"/>
            <a:chExt cx="2754301" cy="1323147"/>
          </a:xfrm>
        </p:grpSpPr>
        <p:sp>
          <p:nvSpPr>
            <p:cNvPr id="61" name="Rechteck 60">
              <a:extLst>
                <a:ext uri="{FF2B5EF4-FFF2-40B4-BE49-F238E27FC236}">
                  <a16:creationId xmlns:a16="http://schemas.microsoft.com/office/drawing/2014/main" id="{B24A48A8-BDF5-E993-F7F1-F8E72C76A858}"/>
                </a:ext>
              </a:extLst>
            </p:cNvPr>
            <p:cNvSpPr/>
            <p:nvPr/>
          </p:nvSpPr>
          <p:spPr bwMode="auto">
            <a:xfrm>
              <a:off x="4438633" y="4684110"/>
              <a:ext cx="2178237" cy="1260792"/>
            </a:xfrm>
            <a:prstGeom prst="rect">
              <a:avLst/>
            </a:prstGeom>
            <a:solidFill>
              <a:srgbClr val="457A6B">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4" name="Rechteck 3">
              <a:extLst>
                <a:ext uri="{FF2B5EF4-FFF2-40B4-BE49-F238E27FC236}">
                  <a16:creationId xmlns:a16="http://schemas.microsoft.com/office/drawing/2014/main" id="{ECCF527B-9D12-BA53-F8AC-BD612573401F}"/>
                </a:ext>
              </a:extLst>
            </p:cNvPr>
            <p:cNvSpPr/>
            <p:nvPr/>
          </p:nvSpPr>
          <p:spPr bwMode="auto">
            <a:xfrm rot="16200000">
              <a:off x="3489027" y="5031305"/>
              <a:ext cx="1323147" cy="576064"/>
            </a:xfrm>
            <a:prstGeom prst="rect">
              <a:avLst/>
            </a:prstGeom>
            <a:solidFill>
              <a:srgbClr val="0B523E"/>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grpSp>
        <p:nvGrpSpPr>
          <p:cNvPr id="27" name="Gruppieren 26">
            <a:extLst>
              <a:ext uri="{FF2B5EF4-FFF2-40B4-BE49-F238E27FC236}">
                <a16:creationId xmlns:a16="http://schemas.microsoft.com/office/drawing/2014/main" id="{8DC10712-1784-4CE4-BAB8-2B4175E62FE0}"/>
              </a:ext>
            </a:extLst>
          </p:cNvPr>
          <p:cNvGrpSpPr/>
          <p:nvPr/>
        </p:nvGrpSpPr>
        <p:grpSpPr>
          <a:xfrm>
            <a:off x="3862569" y="3183399"/>
            <a:ext cx="2754303" cy="1474364"/>
            <a:chOff x="3862569" y="3183399"/>
            <a:chExt cx="2754303" cy="1474364"/>
          </a:xfrm>
        </p:grpSpPr>
        <p:sp>
          <p:nvSpPr>
            <p:cNvPr id="56" name="Rechteck 55">
              <a:extLst>
                <a:ext uri="{FF2B5EF4-FFF2-40B4-BE49-F238E27FC236}">
                  <a16:creationId xmlns:a16="http://schemas.microsoft.com/office/drawing/2014/main" id="{4248CE8C-0FAB-4D64-5252-5EB0D91F3DBF}"/>
                </a:ext>
              </a:extLst>
            </p:cNvPr>
            <p:cNvSpPr/>
            <p:nvPr/>
          </p:nvSpPr>
          <p:spPr bwMode="auto">
            <a:xfrm>
              <a:off x="4438634" y="3218751"/>
              <a:ext cx="2178238" cy="1430008"/>
            </a:xfrm>
            <a:prstGeom prst="rect">
              <a:avLst/>
            </a:prstGeom>
            <a:solidFill>
              <a:srgbClr val="276F8B">
                <a:alpha val="49020"/>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5" name="Rechteck 4">
              <a:extLst>
                <a:ext uri="{FF2B5EF4-FFF2-40B4-BE49-F238E27FC236}">
                  <a16:creationId xmlns:a16="http://schemas.microsoft.com/office/drawing/2014/main" id="{77661A91-1658-CA78-C195-AC682818CB54}"/>
                </a:ext>
              </a:extLst>
            </p:cNvPr>
            <p:cNvSpPr/>
            <p:nvPr/>
          </p:nvSpPr>
          <p:spPr bwMode="auto">
            <a:xfrm rot="16200000">
              <a:off x="3413419" y="3632549"/>
              <a:ext cx="1474364" cy="576064"/>
            </a:xfrm>
            <a:prstGeom prst="rect">
              <a:avLst/>
            </a:prstGeom>
            <a:solidFill>
              <a:srgbClr val="106D92"/>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grpSp>
        <p:nvGrpSpPr>
          <p:cNvPr id="26" name="Gruppieren 25">
            <a:extLst>
              <a:ext uri="{FF2B5EF4-FFF2-40B4-BE49-F238E27FC236}">
                <a16:creationId xmlns:a16="http://schemas.microsoft.com/office/drawing/2014/main" id="{7C80E430-54F4-ABCE-58C2-518DB984CD6D}"/>
              </a:ext>
            </a:extLst>
          </p:cNvPr>
          <p:cNvGrpSpPr/>
          <p:nvPr/>
        </p:nvGrpSpPr>
        <p:grpSpPr>
          <a:xfrm>
            <a:off x="3862569" y="2200490"/>
            <a:ext cx="2754301" cy="982909"/>
            <a:chOff x="3862569" y="2200490"/>
            <a:chExt cx="2754301" cy="982909"/>
          </a:xfrm>
        </p:grpSpPr>
        <p:sp>
          <p:nvSpPr>
            <p:cNvPr id="55" name="Rechteck 54">
              <a:extLst>
                <a:ext uri="{FF2B5EF4-FFF2-40B4-BE49-F238E27FC236}">
                  <a16:creationId xmlns:a16="http://schemas.microsoft.com/office/drawing/2014/main" id="{1E7FB0B3-1792-F0A5-FF52-DB247BC90FA7}"/>
                </a:ext>
              </a:extLst>
            </p:cNvPr>
            <p:cNvSpPr/>
            <p:nvPr/>
          </p:nvSpPr>
          <p:spPr bwMode="auto">
            <a:xfrm>
              <a:off x="4438633" y="2254791"/>
              <a:ext cx="2178237" cy="919605"/>
            </a:xfrm>
            <a:prstGeom prst="rect">
              <a:avLst/>
            </a:prstGeom>
            <a:solidFill>
              <a:srgbClr val="0BA3B2">
                <a:alpha val="49020"/>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6" name="Rechteck 5">
              <a:extLst>
                <a:ext uri="{FF2B5EF4-FFF2-40B4-BE49-F238E27FC236}">
                  <a16:creationId xmlns:a16="http://schemas.microsoft.com/office/drawing/2014/main" id="{AD9A9AFA-10F2-7789-198C-83DEDC7F40B9}"/>
                </a:ext>
              </a:extLst>
            </p:cNvPr>
            <p:cNvSpPr/>
            <p:nvPr/>
          </p:nvSpPr>
          <p:spPr bwMode="auto">
            <a:xfrm rot="16200000">
              <a:off x="3659146" y="2403913"/>
              <a:ext cx="982909" cy="576064"/>
            </a:xfrm>
            <a:prstGeom prst="rect">
              <a:avLst/>
            </a:prstGeom>
            <a:solidFill>
              <a:srgbClr val="0BA3B2"/>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sp>
        <p:nvSpPr>
          <p:cNvPr id="8" name="Titel 1">
            <a:extLst>
              <a:ext uri="{FF2B5EF4-FFF2-40B4-BE49-F238E27FC236}">
                <a16:creationId xmlns:a16="http://schemas.microsoft.com/office/drawing/2014/main" id="{C38DD34D-0FFF-0F58-0A43-C92C2892FB26}"/>
              </a:ext>
            </a:extLst>
          </p:cNvPr>
          <p:cNvSpPr txBox="1">
            <a:spLocks/>
          </p:cNvSpPr>
          <p:nvPr/>
        </p:nvSpPr>
        <p:spPr bwMode="auto">
          <a:xfrm>
            <a:off x="4600651" y="2375157"/>
            <a:ext cx="1566173"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sz="2000">
                <a:solidFill>
                  <a:schemeClr val="bg1"/>
                </a:solidFill>
                <a:latin typeface="Century Gothic" panose="020B0502020202020204" pitchFamily="34" charset="0"/>
                <a:ea typeface="Century Gothic"/>
              </a:rPr>
              <a:t>Réseaux</a:t>
            </a:r>
          </a:p>
        </p:txBody>
      </p:sp>
      <p:sp>
        <p:nvSpPr>
          <p:cNvPr id="9" name="Titel 1">
            <a:extLst>
              <a:ext uri="{FF2B5EF4-FFF2-40B4-BE49-F238E27FC236}">
                <a16:creationId xmlns:a16="http://schemas.microsoft.com/office/drawing/2014/main" id="{00771799-822F-3C8A-7D90-170AF589A756}"/>
              </a:ext>
            </a:extLst>
          </p:cNvPr>
          <p:cNvSpPr txBox="1">
            <a:spLocks/>
          </p:cNvSpPr>
          <p:nvPr/>
        </p:nvSpPr>
        <p:spPr bwMode="auto">
          <a:xfrm>
            <a:off x="4600652" y="3603792"/>
            <a:ext cx="1944215"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sz="2000">
                <a:solidFill>
                  <a:schemeClr val="bg1"/>
                </a:solidFill>
                <a:latin typeface="Century Gothic" panose="020B0502020202020204" pitchFamily="34" charset="0"/>
                <a:ea typeface="Century Gothic"/>
              </a:rPr>
              <a:t>Centres de calcul</a:t>
            </a:r>
          </a:p>
        </p:txBody>
      </p:sp>
      <p:sp>
        <p:nvSpPr>
          <p:cNvPr id="10" name="Titel 1">
            <a:extLst>
              <a:ext uri="{FF2B5EF4-FFF2-40B4-BE49-F238E27FC236}">
                <a16:creationId xmlns:a16="http://schemas.microsoft.com/office/drawing/2014/main" id="{61850AE9-46B4-9863-9043-00CA027FE6F1}"/>
              </a:ext>
            </a:extLst>
          </p:cNvPr>
          <p:cNvSpPr txBox="1">
            <a:spLocks/>
          </p:cNvSpPr>
          <p:nvPr/>
        </p:nvSpPr>
        <p:spPr bwMode="auto">
          <a:xfrm>
            <a:off x="4600652" y="5002548"/>
            <a:ext cx="1944215"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sz="2000">
                <a:solidFill>
                  <a:schemeClr val="bg1"/>
                </a:solidFill>
                <a:latin typeface="Century Gothic" panose="020B0502020202020204" pitchFamily="34" charset="0"/>
                <a:ea typeface="Century Gothic"/>
              </a:rPr>
              <a:t>Terminaux</a:t>
            </a:r>
          </a:p>
        </p:txBody>
      </p:sp>
      <p:cxnSp>
        <p:nvCxnSpPr>
          <p:cNvPr id="42" name="Gerade Verbindung 41">
            <a:extLst>
              <a:ext uri="{FF2B5EF4-FFF2-40B4-BE49-F238E27FC236}">
                <a16:creationId xmlns:a16="http://schemas.microsoft.com/office/drawing/2014/main" id="{348E3DAE-825D-92D8-FD5D-B531AFF20040}"/>
              </a:ext>
            </a:extLst>
          </p:cNvPr>
          <p:cNvCxnSpPr>
            <a:cxnSpLocks/>
          </p:cNvCxnSpPr>
          <p:nvPr/>
        </p:nvCxnSpPr>
        <p:spPr bwMode="auto">
          <a:xfrm>
            <a:off x="4438633" y="3183398"/>
            <a:ext cx="2178237" cy="0"/>
          </a:xfrm>
          <a:prstGeom prst="line">
            <a:avLst/>
          </a:prstGeom>
          <a:solidFill>
            <a:schemeClr val="accent1"/>
          </a:solidFill>
          <a:ln w="57150" cap="flat" cmpd="sng" algn="ctr">
            <a:solidFill>
              <a:schemeClr val="bg1"/>
            </a:solidFill>
            <a:prstDash val="solid"/>
            <a:round/>
            <a:headEnd type="none" w="med" len="med"/>
            <a:tailEnd type="none" w="med" len="med"/>
          </a:ln>
          <a:effectLst>
            <a:outerShdw blurRad="50800" dist="38100" dir="2700000" algn="tl" rotWithShape="0">
              <a:prstClr val="black">
                <a:alpha val="40000"/>
              </a:prstClr>
            </a:outerShdw>
          </a:effectLst>
        </p:spPr>
      </p:cxnSp>
      <p:sp>
        <p:nvSpPr>
          <p:cNvPr id="68" name="Titel 1">
            <a:extLst>
              <a:ext uri="{FF2B5EF4-FFF2-40B4-BE49-F238E27FC236}">
                <a16:creationId xmlns:a16="http://schemas.microsoft.com/office/drawing/2014/main" id="{0B690AFF-7AFC-7EAC-8D48-0609ABBCA3CF}"/>
              </a:ext>
            </a:extLst>
          </p:cNvPr>
          <p:cNvSpPr txBox="1">
            <a:spLocks/>
          </p:cNvSpPr>
          <p:nvPr/>
        </p:nvSpPr>
        <p:spPr bwMode="auto">
          <a:xfrm>
            <a:off x="407368" y="470883"/>
            <a:ext cx="1058517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a:solidFill>
                  <a:schemeClr val="bg1"/>
                </a:solidFill>
                <a:latin typeface="Century Gothic" panose="020B0502020202020204" pitchFamily="34" charset="0"/>
                <a:ea typeface="Century Gothic"/>
              </a:rPr>
              <a:t>Le secteur des TIC est actuellement responsable de 1,5 à 4% des émissions mondiales de gaz à effet de serre (GES).</a:t>
            </a:r>
          </a:p>
        </p:txBody>
      </p:sp>
      <p:sp>
        <p:nvSpPr>
          <p:cNvPr id="83" name="Titel 1">
            <a:extLst>
              <a:ext uri="{FF2B5EF4-FFF2-40B4-BE49-F238E27FC236}">
                <a16:creationId xmlns:a16="http://schemas.microsoft.com/office/drawing/2014/main" id="{7DADA94A-0222-0486-DC1F-2CDF5F23E82A}"/>
              </a:ext>
            </a:extLst>
          </p:cNvPr>
          <p:cNvSpPr txBox="1">
            <a:spLocks/>
          </p:cNvSpPr>
          <p:nvPr/>
        </p:nvSpPr>
        <p:spPr bwMode="auto">
          <a:xfrm>
            <a:off x="-528736" y="3271995"/>
            <a:ext cx="3037046" cy="1392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fr-CH" sz="4000" b="0" dirty="0">
                <a:solidFill>
                  <a:schemeClr val="tx1"/>
                </a:solidFill>
                <a:latin typeface="Century Gothic" panose="020B0502020202020204" pitchFamily="34" charset="0"/>
                <a:ea typeface="Century Gothic"/>
              </a:rPr>
              <a:t>1,5-4%</a:t>
            </a:r>
            <a:br>
              <a:rPr lang="fr-CH" b="0" dirty="0">
                <a:solidFill>
                  <a:schemeClr val="tx1"/>
                </a:solidFill>
                <a:latin typeface="Century Gothic" panose="020B0502020202020204" pitchFamily="34" charset="0"/>
                <a:ea typeface="Century Gothic"/>
              </a:rPr>
            </a:br>
            <a:r>
              <a:rPr lang="fr-CH" b="0" dirty="0">
                <a:solidFill>
                  <a:schemeClr val="tx1"/>
                </a:solidFill>
                <a:latin typeface="Century Gothic" panose="020B0502020202020204" pitchFamily="34" charset="0"/>
                <a:ea typeface="Century Gothic"/>
              </a:rPr>
              <a:t>des émissions</a:t>
            </a:r>
            <a:br>
              <a:rPr lang="fr-CH" b="0" dirty="0">
                <a:solidFill>
                  <a:schemeClr val="tx1"/>
                </a:solidFill>
                <a:latin typeface="Century Gothic" panose="020B0502020202020204" pitchFamily="34" charset="0"/>
                <a:ea typeface="Century Gothic"/>
              </a:rPr>
            </a:br>
            <a:r>
              <a:rPr lang="fr-CH" b="0" dirty="0">
                <a:solidFill>
                  <a:schemeClr val="tx1"/>
                </a:solidFill>
                <a:latin typeface="Century Gothic" panose="020B0502020202020204" pitchFamily="34" charset="0"/>
                <a:ea typeface="Century Gothic"/>
              </a:rPr>
              <a:t>de GES </a:t>
            </a:r>
            <a:br>
              <a:rPr lang="fr-CH" b="0" dirty="0">
                <a:solidFill>
                  <a:schemeClr val="tx1"/>
                </a:solidFill>
                <a:latin typeface="Century Gothic" panose="020B0502020202020204" pitchFamily="34" charset="0"/>
                <a:ea typeface="Century Gothic"/>
              </a:rPr>
            </a:br>
            <a:r>
              <a:rPr lang="fr-CH" b="0" dirty="0">
                <a:solidFill>
                  <a:schemeClr val="tx1"/>
                </a:solidFill>
                <a:latin typeface="Century Gothic" panose="020B0502020202020204" pitchFamily="34" charset="0"/>
                <a:ea typeface="Century Gothic"/>
              </a:rPr>
              <a:t>du monde</a:t>
            </a:r>
          </a:p>
        </p:txBody>
      </p:sp>
      <p:sp>
        <p:nvSpPr>
          <p:cNvPr id="7" name="Titel 1">
            <a:extLst>
              <a:ext uri="{FF2B5EF4-FFF2-40B4-BE49-F238E27FC236}">
                <a16:creationId xmlns:a16="http://schemas.microsoft.com/office/drawing/2014/main" id="{05AC6F5D-A274-80BD-83E9-4540DCD6FE82}"/>
              </a:ext>
            </a:extLst>
          </p:cNvPr>
          <p:cNvSpPr txBox="1">
            <a:spLocks/>
          </p:cNvSpPr>
          <p:nvPr/>
        </p:nvSpPr>
        <p:spPr bwMode="auto">
          <a:xfrm>
            <a:off x="2699013" y="3706098"/>
            <a:ext cx="1061027" cy="428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fr-CH" sz="1800" b="0">
                <a:solidFill>
                  <a:schemeClr val="tx1"/>
                </a:solidFill>
                <a:latin typeface="Century Gothic" panose="020B0502020202020204" pitchFamily="34" charset="0"/>
                <a:ea typeface="Century Gothic"/>
              </a:rPr>
              <a:t>30-45%</a:t>
            </a:r>
          </a:p>
        </p:txBody>
      </p:sp>
      <p:sp>
        <p:nvSpPr>
          <p:cNvPr id="20" name="Titel 1">
            <a:extLst>
              <a:ext uri="{FF2B5EF4-FFF2-40B4-BE49-F238E27FC236}">
                <a16:creationId xmlns:a16="http://schemas.microsoft.com/office/drawing/2014/main" id="{C4D5B4C1-F7E3-0D1F-3672-6AFE1A1C0564}"/>
              </a:ext>
            </a:extLst>
          </p:cNvPr>
          <p:cNvSpPr txBox="1">
            <a:spLocks/>
          </p:cNvSpPr>
          <p:nvPr/>
        </p:nvSpPr>
        <p:spPr bwMode="auto">
          <a:xfrm>
            <a:off x="2699013" y="5083994"/>
            <a:ext cx="1061027" cy="428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fr-CH" sz="1800" b="0">
                <a:solidFill>
                  <a:schemeClr val="tx1"/>
                </a:solidFill>
                <a:latin typeface="Century Gothic" panose="020B0502020202020204" pitchFamily="34" charset="0"/>
                <a:ea typeface="Century Gothic"/>
              </a:rPr>
              <a:t>30-40%</a:t>
            </a:r>
          </a:p>
        </p:txBody>
      </p:sp>
      <p:sp>
        <p:nvSpPr>
          <p:cNvPr id="12" name="Inhaltsplatzhalter 2">
            <a:extLst>
              <a:ext uri="{FF2B5EF4-FFF2-40B4-BE49-F238E27FC236}">
                <a16:creationId xmlns:a16="http://schemas.microsoft.com/office/drawing/2014/main" id="{4922DA0A-113E-B707-20EE-62747390C3A3}"/>
              </a:ext>
            </a:extLst>
          </p:cNvPr>
          <p:cNvSpPr txBox="1">
            <a:spLocks/>
          </p:cNvSpPr>
          <p:nvPr/>
        </p:nvSpPr>
        <p:spPr bwMode="auto">
          <a:xfrm>
            <a:off x="9264352" y="6670186"/>
            <a:ext cx="2858535" cy="143190"/>
          </a:xfrm>
          <a:prstGeom prst="rect">
            <a:avLst/>
          </a:prstGeom>
          <a:noFill/>
          <a:ln>
            <a:noFill/>
          </a:ln>
        </p:spPr>
        <p:txBody>
          <a:bodyPr lIns="36000" tIns="0" rIns="36000" bIns="0"/>
          <a:lstStyle>
            <a:lvl1pPr marL="342900" indent="-342900" algn="l" rtl="0" eaLnBrk="0" fontAlgn="base" hangingPunct="0">
              <a:spcBef>
                <a:spcPct val="40000"/>
              </a:spcBef>
              <a:spcAft>
                <a:spcPct val="0"/>
              </a:spcAft>
              <a:buFont typeface="Arial"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0" indent="0" algn="r">
              <a:buClr>
                <a:schemeClr val="tx2"/>
              </a:buClr>
              <a:defRPr/>
            </a:pPr>
            <a:r>
              <a:rPr lang="fr-CH" sz="1000">
                <a:solidFill>
                  <a:schemeClr val="bg1"/>
                </a:solidFill>
                <a:latin typeface="Century Gothic" panose="020B0502020202020204" pitchFamily="34" charset="0"/>
                <a:ea typeface="Century Gothic"/>
              </a:rPr>
              <a:t>Source: </a:t>
            </a:r>
            <a:r>
              <a:rPr lang="fr-CH" sz="1000">
                <a:solidFill>
                  <a:schemeClr val="bg1"/>
                </a:solidFill>
                <a:latin typeface="Century Gothic" panose="020B0502020202020204" pitchFamily="34" charset="0"/>
                <a:ea typeface="Century Gothic"/>
                <a:hlinkClick r:id="rId5">
                  <a:extLst>
                    <a:ext uri="{A12FA001-AC4F-418D-AE19-62706E023703}">
                      <ahyp:hlinkClr xmlns:ahyp="http://schemas.microsoft.com/office/drawing/2018/hyperlinkcolor" val="tx"/>
                    </a:ext>
                  </a:extLst>
                </a:hlinkClick>
              </a:rPr>
              <a:t>Belkhir et Elmeligi (2018)</a:t>
            </a:r>
          </a:p>
        </p:txBody>
      </p:sp>
      <p:sp>
        <p:nvSpPr>
          <p:cNvPr id="16" name="Titel 1">
            <a:extLst>
              <a:ext uri="{FF2B5EF4-FFF2-40B4-BE49-F238E27FC236}">
                <a16:creationId xmlns:a16="http://schemas.microsoft.com/office/drawing/2014/main" id="{A7C05858-9A60-9434-4D53-8254B47F6D32}"/>
              </a:ext>
            </a:extLst>
          </p:cNvPr>
          <p:cNvSpPr txBox="1">
            <a:spLocks/>
          </p:cNvSpPr>
          <p:nvPr/>
        </p:nvSpPr>
        <p:spPr bwMode="auto">
          <a:xfrm>
            <a:off x="2699013" y="2477462"/>
            <a:ext cx="1061027" cy="428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fr-CH" sz="1800" b="0">
                <a:solidFill>
                  <a:schemeClr val="tx1"/>
                </a:solidFill>
                <a:latin typeface="Century Gothic" panose="020B0502020202020204" pitchFamily="34" charset="0"/>
                <a:ea typeface="Century Gothic"/>
              </a:rPr>
              <a:t>25-30%</a:t>
            </a:r>
          </a:p>
        </p:txBody>
      </p:sp>
      <p:cxnSp>
        <p:nvCxnSpPr>
          <p:cNvPr id="31" name="Gerade Verbindung 30">
            <a:extLst>
              <a:ext uri="{FF2B5EF4-FFF2-40B4-BE49-F238E27FC236}">
                <a16:creationId xmlns:a16="http://schemas.microsoft.com/office/drawing/2014/main" id="{FFE872BD-64DE-07B0-94DE-0BDAD7B08E4B}"/>
              </a:ext>
            </a:extLst>
          </p:cNvPr>
          <p:cNvCxnSpPr>
            <a:cxnSpLocks/>
          </p:cNvCxnSpPr>
          <p:nvPr/>
        </p:nvCxnSpPr>
        <p:spPr bwMode="auto">
          <a:xfrm>
            <a:off x="4438633" y="4648761"/>
            <a:ext cx="2178237" cy="0"/>
          </a:xfrm>
          <a:prstGeom prst="line">
            <a:avLst/>
          </a:prstGeom>
          <a:solidFill>
            <a:schemeClr val="accent1"/>
          </a:solidFill>
          <a:ln w="57150" cap="flat" cmpd="sng" algn="ctr">
            <a:solidFill>
              <a:schemeClr val="bg1"/>
            </a:solidFill>
            <a:prstDash val="solid"/>
            <a:round/>
            <a:headEnd type="none" w="med" len="med"/>
            <a:tailEnd type="none" w="med" len="med"/>
          </a:ln>
          <a:effectLst>
            <a:outerShdw blurRad="50800" dist="38100" dir="2700000" algn="tl" rotWithShape="0">
              <a:prstClr val="black">
                <a:alpha val="40000"/>
              </a:prstClr>
            </a:outerShdw>
          </a:effectLst>
        </p:spPr>
      </p:cxnSp>
      <p:grpSp>
        <p:nvGrpSpPr>
          <p:cNvPr id="11" name="Gruppieren 10">
            <a:extLst>
              <a:ext uri="{FF2B5EF4-FFF2-40B4-BE49-F238E27FC236}">
                <a16:creationId xmlns:a16="http://schemas.microsoft.com/office/drawing/2014/main" id="{F7A61C08-B110-F41C-11D1-B4E9E823A287}"/>
              </a:ext>
            </a:extLst>
          </p:cNvPr>
          <p:cNvGrpSpPr/>
          <p:nvPr/>
        </p:nvGrpSpPr>
        <p:grpSpPr>
          <a:xfrm>
            <a:off x="12382703" y="2200489"/>
            <a:ext cx="5580954" cy="2457269"/>
            <a:chOff x="6616870" y="2200489"/>
            <a:chExt cx="5580954" cy="2457269"/>
          </a:xfrm>
        </p:grpSpPr>
        <p:sp>
          <p:nvSpPr>
            <p:cNvPr id="14" name="Rechteck 13">
              <a:extLst>
                <a:ext uri="{FF2B5EF4-FFF2-40B4-BE49-F238E27FC236}">
                  <a16:creationId xmlns:a16="http://schemas.microsoft.com/office/drawing/2014/main" id="{506225DA-07E7-076C-EC42-BB90B9BC6BED}"/>
                </a:ext>
              </a:extLst>
            </p:cNvPr>
            <p:cNvSpPr/>
            <p:nvPr/>
          </p:nvSpPr>
          <p:spPr bwMode="auto">
            <a:xfrm>
              <a:off x="6616870" y="2200489"/>
              <a:ext cx="5575130" cy="2457269"/>
            </a:xfrm>
            <a:prstGeom prst="rect">
              <a:avLst/>
            </a:prstGeom>
            <a:solidFill>
              <a:schemeClr val="accent1">
                <a:lumMod val="40000"/>
                <a:lumOff val="60000"/>
                <a:alpha val="79608"/>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grpSp>
          <p:nvGrpSpPr>
            <p:cNvPr id="18" name="Gruppieren 17">
              <a:extLst>
                <a:ext uri="{FF2B5EF4-FFF2-40B4-BE49-F238E27FC236}">
                  <a16:creationId xmlns:a16="http://schemas.microsoft.com/office/drawing/2014/main" id="{D4A0B62C-9BCB-5E5C-9A0F-32A1A696D601}"/>
                </a:ext>
              </a:extLst>
            </p:cNvPr>
            <p:cNvGrpSpPr/>
            <p:nvPr/>
          </p:nvGrpSpPr>
          <p:grpSpPr>
            <a:xfrm>
              <a:off x="7231558" y="2438275"/>
              <a:ext cx="4966266" cy="1972701"/>
              <a:chOff x="6852086" y="2335403"/>
              <a:chExt cx="5038274" cy="1972701"/>
            </a:xfrm>
          </p:grpSpPr>
          <p:sp>
            <p:nvSpPr>
              <p:cNvPr id="33" name="Titel 1">
                <a:extLst>
                  <a:ext uri="{FF2B5EF4-FFF2-40B4-BE49-F238E27FC236}">
                    <a16:creationId xmlns:a16="http://schemas.microsoft.com/office/drawing/2014/main" id="{C4CE6CEE-2C87-622E-B515-4A42D5E365F3}"/>
                  </a:ext>
                </a:extLst>
              </p:cNvPr>
              <p:cNvSpPr txBox="1">
                <a:spLocks/>
              </p:cNvSpPr>
              <p:nvPr/>
            </p:nvSpPr>
            <p:spPr bwMode="auto">
              <a:xfrm>
                <a:off x="6852086" y="3000285"/>
                <a:ext cx="5038274"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sz="2000" b="0">
                    <a:solidFill>
                      <a:schemeClr val="accent1">
                        <a:lumMod val="50000"/>
                      </a:schemeClr>
                    </a:solidFill>
                    <a:latin typeface="Century Gothic" panose="020B0502020202020204" pitchFamily="34" charset="0"/>
                    <a:ea typeface="Century Gothic"/>
                    <a:sym typeface="Wingdings" pitchFamily="2" charset="2"/>
                  </a:rPr>
                  <a:t>Exploitation avec de l’électricité issue d’installations rénovées Source:</a:t>
                </a:r>
              </a:p>
            </p:txBody>
          </p:sp>
          <p:sp>
            <p:nvSpPr>
              <p:cNvPr id="34" name="Titel 1">
                <a:extLst>
                  <a:ext uri="{FF2B5EF4-FFF2-40B4-BE49-F238E27FC236}">
                    <a16:creationId xmlns:a16="http://schemas.microsoft.com/office/drawing/2014/main" id="{97846C27-6AE3-E8A5-7252-49CC062F27C5}"/>
                  </a:ext>
                </a:extLst>
              </p:cNvPr>
              <p:cNvSpPr txBox="1">
                <a:spLocks/>
              </p:cNvSpPr>
              <p:nvPr/>
            </p:nvSpPr>
            <p:spPr bwMode="auto">
              <a:xfrm>
                <a:off x="6852086" y="2335403"/>
                <a:ext cx="5038274"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sz="2000" b="0">
                    <a:solidFill>
                      <a:schemeClr val="accent1">
                        <a:lumMod val="50000"/>
                      </a:schemeClr>
                    </a:solidFill>
                    <a:latin typeface="Century Gothic" panose="020B0502020202020204" pitchFamily="34" charset="0"/>
                    <a:ea typeface="Century Gothic"/>
                    <a:sym typeface="Wingdings" pitchFamily="2" charset="2"/>
                  </a:rPr>
                  <a:t>Augmentation de l’efficacité énergétique</a:t>
                </a:r>
              </a:p>
            </p:txBody>
          </p:sp>
          <p:sp>
            <p:nvSpPr>
              <p:cNvPr id="35" name="Titel 1">
                <a:extLst>
                  <a:ext uri="{FF2B5EF4-FFF2-40B4-BE49-F238E27FC236}">
                    <a16:creationId xmlns:a16="http://schemas.microsoft.com/office/drawing/2014/main" id="{44940B80-FDAC-A149-3BA2-1162528D9A17}"/>
                  </a:ext>
                </a:extLst>
              </p:cNvPr>
              <p:cNvSpPr txBox="1">
                <a:spLocks/>
              </p:cNvSpPr>
              <p:nvPr/>
            </p:nvSpPr>
            <p:spPr bwMode="auto">
              <a:xfrm>
                <a:off x="6852086" y="3665167"/>
                <a:ext cx="5038274"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sz="2000" b="0">
                    <a:solidFill>
                      <a:schemeClr val="accent1">
                        <a:lumMod val="50000"/>
                      </a:schemeClr>
                    </a:solidFill>
                    <a:latin typeface="Century Gothic" panose="020B0502020202020204" pitchFamily="34" charset="0"/>
                    <a:ea typeface="Century Gothic"/>
                    <a:sym typeface="Wingdings" pitchFamily="2" charset="2"/>
                  </a:rPr>
                  <a:t>n’exploiter que les infrastructures nécessaires</a:t>
                </a:r>
              </a:p>
            </p:txBody>
          </p:sp>
        </p:grpSp>
        <p:sp>
          <p:nvSpPr>
            <p:cNvPr id="19" name="Dreieck 18">
              <a:extLst>
                <a:ext uri="{FF2B5EF4-FFF2-40B4-BE49-F238E27FC236}">
                  <a16:creationId xmlns:a16="http://schemas.microsoft.com/office/drawing/2014/main" id="{A3088453-139F-EE20-D471-ADC245A09ABF}"/>
                </a:ext>
              </a:extLst>
            </p:cNvPr>
            <p:cNvSpPr/>
            <p:nvPr/>
          </p:nvSpPr>
          <p:spPr bwMode="auto">
            <a:xfrm rot="5400000">
              <a:off x="6860005" y="2683365"/>
              <a:ext cx="283839" cy="216024"/>
            </a:xfrm>
            <a:custGeom>
              <a:avLst/>
              <a:gdLst>
                <a:gd name="connsiteX0" fmla="*/ 0 w 283839"/>
                <a:gd name="connsiteY0" fmla="*/ 216024 h 216024"/>
                <a:gd name="connsiteX1" fmla="*/ 141920 w 283839"/>
                <a:gd name="connsiteY1" fmla="*/ 0 h 216024"/>
                <a:gd name="connsiteX2" fmla="*/ 283839 w 283839"/>
                <a:gd name="connsiteY2" fmla="*/ 216024 h 216024"/>
                <a:gd name="connsiteX3" fmla="*/ 0 w 283839"/>
                <a:gd name="connsiteY3" fmla="*/ 216024 h 216024"/>
              </a:gdLst>
              <a:ahLst/>
              <a:cxnLst>
                <a:cxn ang="0">
                  <a:pos x="connsiteX0" y="connsiteY0"/>
                </a:cxn>
                <a:cxn ang="0">
                  <a:pos x="connsiteX1" y="connsiteY1"/>
                </a:cxn>
                <a:cxn ang="0">
                  <a:pos x="connsiteX2" y="connsiteY2"/>
                </a:cxn>
                <a:cxn ang="0">
                  <a:pos x="connsiteX3" y="connsiteY3"/>
                </a:cxn>
              </a:cxnLst>
              <a:rect l="l" t="t" r="r" b="b"/>
              <a:pathLst>
                <a:path w="283839" h="216024" fill="none" extrusionOk="0">
                  <a:moveTo>
                    <a:pt x="0" y="216024"/>
                  </a:moveTo>
                  <a:cubicBezTo>
                    <a:pt x="21246" y="165844"/>
                    <a:pt x="74570" y="103225"/>
                    <a:pt x="141920" y="0"/>
                  </a:cubicBezTo>
                  <a:cubicBezTo>
                    <a:pt x="185511" y="49190"/>
                    <a:pt x="251473" y="133087"/>
                    <a:pt x="283839" y="216024"/>
                  </a:cubicBezTo>
                  <a:cubicBezTo>
                    <a:pt x="200685" y="228156"/>
                    <a:pt x="96025" y="216915"/>
                    <a:pt x="0" y="216024"/>
                  </a:cubicBezTo>
                  <a:close/>
                </a:path>
                <a:path w="283839" h="216024" stroke="0" extrusionOk="0">
                  <a:moveTo>
                    <a:pt x="0" y="216024"/>
                  </a:moveTo>
                  <a:cubicBezTo>
                    <a:pt x="37882" y="160566"/>
                    <a:pt x="103075" y="83916"/>
                    <a:pt x="141920" y="0"/>
                  </a:cubicBezTo>
                  <a:cubicBezTo>
                    <a:pt x="182535" y="84171"/>
                    <a:pt x="252590" y="164893"/>
                    <a:pt x="283839" y="216024"/>
                  </a:cubicBezTo>
                  <a:cubicBezTo>
                    <a:pt x="170515" y="205826"/>
                    <a:pt x="137855" y="196492"/>
                    <a:pt x="0" y="216024"/>
                  </a:cubicBezTo>
                  <a:close/>
                </a:path>
              </a:pathLst>
            </a:custGeom>
            <a:solidFill>
              <a:srgbClr val="FFC000"/>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008533954">
                    <a:prstGeom prst="triangle">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25" name="Dreieck 24">
              <a:extLst>
                <a:ext uri="{FF2B5EF4-FFF2-40B4-BE49-F238E27FC236}">
                  <a16:creationId xmlns:a16="http://schemas.microsoft.com/office/drawing/2014/main" id="{C6D94ED5-D6DA-8CEC-08E0-6CE5DDFFDC14}"/>
                </a:ext>
              </a:extLst>
            </p:cNvPr>
            <p:cNvSpPr/>
            <p:nvPr/>
          </p:nvSpPr>
          <p:spPr bwMode="auto">
            <a:xfrm rot="5400000">
              <a:off x="6860005" y="3318710"/>
              <a:ext cx="283839" cy="216024"/>
            </a:xfrm>
            <a:custGeom>
              <a:avLst/>
              <a:gdLst>
                <a:gd name="connsiteX0" fmla="*/ 0 w 283839"/>
                <a:gd name="connsiteY0" fmla="*/ 216024 h 216024"/>
                <a:gd name="connsiteX1" fmla="*/ 141920 w 283839"/>
                <a:gd name="connsiteY1" fmla="*/ 0 h 216024"/>
                <a:gd name="connsiteX2" fmla="*/ 283839 w 283839"/>
                <a:gd name="connsiteY2" fmla="*/ 216024 h 216024"/>
                <a:gd name="connsiteX3" fmla="*/ 0 w 283839"/>
                <a:gd name="connsiteY3" fmla="*/ 216024 h 216024"/>
              </a:gdLst>
              <a:ahLst/>
              <a:cxnLst>
                <a:cxn ang="0">
                  <a:pos x="connsiteX0" y="connsiteY0"/>
                </a:cxn>
                <a:cxn ang="0">
                  <a:pos x="connsiteX1" y="connsiteY1"/>
                </a:cxn>
                <a:cxn ang="0">
                  <a:pos x="connsiteX2" y="connsiteY2"/>
                </a:cxn>
                <a:cxn ang="0">
                  <a:pos x="connsiteX3" y="connsiteY3"/>
                </a:cxn>
              </a:cxnLst>
              <a:rect l="l" t="t" r="r" b="b"/>
              <a:pathLst>
                <a:path w="283839" h="216024" fill="none" extrusionOk="0">
                  <a:moveTo>
                    <a:pt x="0" y="216024"/>
                  </a:moveTo>
                  <a:cubicBezTo>
                    <a:pt x="21246" y="165844"/>
                    <a:pt x="74570" y="103225"/>
                    <a:pt x="141920" y="0"/>
                  </a:cubicBezTo>
                  <a:cubicBezTo>
                    <a:pt x="185511" y="49190"/>
                    <a:pt x="251473" y="133087"/>
                    <a:pt x="283839" y="216024"/>
                  </a:cubicBezTo>
                  <a:cubicBezTo>
                    <a:pt x="200685" y="228156"/>
                    <a:pt x="96025" y="216915"/>
                    <a:pt x="0" y="216024"/>
                  </a:cubicBezTo>
                  <a:close/>
                </a:path>
                <a:path w="283839" h="216024" stroke="0" extrusionOk="0">
                  <a:moveTo>
                    <a:pt x="0" y="216024"/>
                  </a:moveTo>
                  <a:cubicBezTo>
                    <a:pt x="37882" y="160566"/>
                    <a:pt x="103075" y="83916"/>
                    <a:pt x="141920" y="0"/>
                  </a:cubicBezTo>
                  <a:cubicBezTo>
                    <a:pt x="182535" y="84171"/>
                    <a:pt x="252590" y="164893"/>
                    <a:pt x="283839" y="216024"/>
                  </a:cubicBezTo>
                  <a:cubicBezTo>
                    <a:pt x="170515" y="205826"/>
                    <a:pt x="137855" y="196492"/>
                    <a:pt x="0" y="216024"/>
                  </a:cubicBezTo>
                  <a:close/>
                </a:path>
              </a:pathLst>
            </a:custGeom>
            <a:solidFill>
              <a:srgbClr val="FFC000"/>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008533954">
                    <a:prstGeom prst="triangle">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32" name="Dreieck 31">
              <a:extLst>
                <a:ext uri="{FF2B5EF4-FFF2-40B4-BE49-F238E27FC236}">
                  <a16:creationId xmlns:a16="http://schemas.microsoft.com/office/drawing/2014/main" id="{F39270E4-D556-4C93-1E38-BAC653EA8FE3}"/>
                </a:ext>
              </a:extLst>
            </p:cNvPr>
            <p:cNvSpPr/>
            <p:nvPr/>
          </p:nvSpPr>
          <p:spPr bwMode="auto">
            <a:xfrm rot="5400000">
              <a:off x="6860005" y="4002134"/>
              <a:ext cx="283839" cy="216024"/>
            </a:xfrm>
            <a:custGeom>
              <a:avLst/>
              <a:gdLst>
                <a:gd name="connsiteX0" fmla="*/ 0 w 283839"/>
                <a:gd name="connsiteY0" fmla="*/ 216024 h 216024"/>
                <a:gd name="connsiteX1" fmla="*/ 141920 w 283839"/>
                <a:gd name="connsiteY1" fmla="*/ 0 h 216024"/>
                <a:gd name="connsiteX2" fmla="*/ 283839 w 283839"/>
                <a:gd name="connsiteY2" fmla="*/ 216024 h 216024"/>
                <a:gd name="connsiteX3" fmla="*/ 0 w 283839"/>
                <a:gd name="connsiteY3" fmla="*/ 216024 h 216024"/>
              </a:gdLst>
              <a:ahLst/>
              <a:cxnLst>
                <a:cxn ang="0">
                  <a:pos x="connsiteX0" y="connsiteY0"/>
                </a:cxn>
                <a:cxn ang="0">
                  <a:pos x="connsiteX1" y="connsiteY1"/>
                </a:cxn>
                <a:cxn ang="0">
                  <a:pos x="connsiteX2" y="connsiteY2"/>
                </a:cxn>
                <a:cxn ang="0">
                  <a:pos x="connsiteX3" y="connsiteY3"/>
                </a:cxn>
              </a:cxnLst>
              <a:rect l="l" t="t" r="r" b="b"/>
              <a:pathLst>
                <a:path w="283839" h="216024" fill="none" extrusionOk="0">
                  <a:moveTo>
                    <a:pt x="0" y="216024"/>
                  </a:moveTo>
                  <a:cubicBezTo>
                    <a:pt x="21246" y="165844"/>
                    <a:pt x="74570" y="103225"/>
                    <a:pt x="141920" y="0"/>
                  </a:cubicBezTo>
                  <a:cubicBezTo>
                    <a:pt x="185511" y="49190"/>
                    <a:pt x="251473" y="133087"/>
                    <a:pt x="283839" y="216024"/>
                  </a:cubicBezTo>
                  <a:cubicBezTo>
                    <a:pt x="200685" y="228156"/>
                    <a:pt x="96025" y="216915"/>
                    <a:pt x="0" y="216024"/>
                  </a:cubicBezTo>
                  <a:close/>
                </a:path>
                <a:path w="283839" h="216024" stroke="0" extrusionOk="0">
                  <a:moveTo>
                    <a:pt x="0" y="216024"/>
                  </a:moveTo>
                  <a:cubicBezTo>
                    <a:pt x="37882" y="160566"/>
                    <a:pt x="103075" y="83916"/>
                    <a:pt x="141920" y="0"/>
                  </a:cubicBezTo>
                  <a:cubicBezTo>
                    <a:pt x="182535" y="84171"/>
                    <a:pt x="252590" y="164893"/>
                    <a:pt x="283839" y="216024"/>
                  </a:cubicBezTo>
                  <a:cubicBezTo>
                    <a:pt x="170515" y="205826"/>
                    <a:pt x="137855" y="196492"/>
                    <a:pt x="0" y="216024"/>
                  </a:cubicBezTo>
                  <a:close/>
                </a:path>
              </a:pathLst>
            </a:custGeom>
            <a:solidFill>
              <a:srgbClr val="FFC000"/>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008533954">
                    <a:prstGeom prst="triangle">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cxnSp>
        <p:nvCxnSpPr>
          <p:cNvPr id="13" name="Gerade Verbindung 12">
            <a:extLst>
              <a:ext uri="{FF2B5EF4-FFF2-40B4-BE49-F238E27FC236}">
                <a16:creationId xmlns:a16="http://schemas.microsoft.com/office/drawing/2014/main" id="{A646603D-A8DA-856F-E247-0744A612B161}"/>
              </a:ext>
            </a:extLst>
          </p:cNvPr>
          <p:cNvCxnSpPr>
            <a:cxnSpLocks/>
          </p:cNvCxnSpPr>
          <p:nvPr/>
        </p:nvCxnSpPr>
        <p:spPr bwMode="auto">
          <a:xfrm>
            <a:off x="0" y="2206419"/>
            <a:ext cx="12192000" cy="0"/>
          </a:xfrm>
          <a:prstGeom prst="line">
            <a:avLst/>
          </a:prstGeom>
          <a:solidFill>
            <a:schemeClr val="accent1"/>
          </a:solidFill>
          <a:ln w="57150" cap="flat" cmpd="sng" algn="ctr">
            <a:solidFill>
              <a:schemeClr val="bg1">
                <a:lumMod val="75000"/>
              </a:schemeClr>
            </a:solidFill>
            <a:prstDash val="solid"/>
            <a:round/>
            <a:headEnd type="none" w="med" len="med"/>
            <a:tailEnd type="none" w="med" len="med"/>
          </a:ln>
          <a:effectLst>
            <a:outerShdw blurRad="50800" dist="38100" dir="2700000" algn="tl" rotWithShape="0">
              <a:prstClr val="black">
                <a:alpha val="40000"/>
              </a:prstClr>
            </a:outerShdw>
          </a:effectLst>
        </p:spPr>
      </p:cxnSp>
      <p:cxnSp>
        <p:nvCxnSpPr>
          <p:cNvPr id="28" name="Gerade Verbindung 27">
            <a:extLst>
              <a:ext uri="{FF2B5EF4-FFF2-40B4-BE49-F238E27FC236}">
                <a16:creationId xmlns:a16="http://schemas.microsoft.com/office/drawing/2014/main" id="{BE164696-F168-85B1-523F-581524AAC988}"/>
              </a:ext>
            </a:extLst>
          </p:cNvPr>
          <p:cNvCxnSpPr>
            <a:cxnSpLocks/>
          </p:cNvCxnSpPr>
          <p:nvPr/>
        </p:nvCxnSpPr>
        <p:spPr bwMode="auto">
          <a:xfrm>
            <a:off x="0" y="5980910"/>
            <a:ext cx="12192000" cy="0"/>
          </a:xfrm>
          <a:prstGeom prst="line">
            <a:avLst/>
          </a:prstGeom>
          <a:solidFill>
            <a:schemeClr val="accent1"/>
          </a:solidFill>
          <a:ln w="57150" cap="flat" cmpd="sng" algn="ctr">
            <a:solidFill>
              <a:schemeClr val="bg1">
                <a:lumMod val="75000"/>
              </a:schemeClr>
            </a:solidFill>
            <a:prstDash val="solid"/>
            <a:round/>
            <a:headEnd type="none" w="med" len="med"/>
            <a:tailEnd type="none" w="med" len="med"/>
          </a:ln>
          <a:effectLst>
            <a:outerShdw blurRad="50800" dist="38100" dir="2700000" algn="tl" rotWithShape="0">
              <a:prstClr val="black">
                <a:alpha val="40000"/>
              </a:prstClr>
            </a:outerShdw>
          </a:effectLst>
        </p:spPr>
      </p:cxnSp>
      <p:cxnSp>
        <p:nvCxnSpPr>
          <p:cNvPr id="21" name="Gerade Verbindung 20">
            <a:extLst>
              <a:ext uri="{FF2B5EF4-FFF2-40B4-BE49-F238E27FC236}">
                <a16:creationId xmlns:a16="http://schemas.microsoft.com/office/drawing/2014/main" id="{66178495-7008-1917-1F5B-F94031BEEE00}"/>
              </a:ext>
            </a:extLst>
          </p:cNvPr>
          <p:cNvCxnSpPr>
            <a:cxnSpLocks/>
          </p:cNvCxnSpPr>
          <p:nvPr/>
        </p:nvCxnSpPr>
        <p:spPr bwMode="auto">
          <a:xfrm>
            <a:off x="2823828" y="2200490"/>
            <a:ext cx="0" cy="378042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24" name="Gerade Verbindung 23">
            <a:extLst>
              <a:ext uri="{FF2B5EF4-FFF2-40B4-BE49-F238E27FC236}">
                <a16:creationId xmlns:a16="http://schemas.microsoft.com/office/drawing/2014/main" id="{8D9C9902-7FB8-1BB4-9308-CC213B5258D3}"/>
              </a:ext>
            </a:extLst>
          </p:cNvPr>
          <p:cNvCxnSpPr>
            <a:cxnSpLocks/>
          </p:cNvCxnSpPr>
          <p:nvPr/>
        </p:nvCxnSpPr>
        <p:spPr bwMode="auto">
          <a:xfrm flipH="1">
            <a:off x="2639616" y="4090700"/>
            <a:ext cx="184212"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23" name="Gerade Verbindung 22">
            <a:extLst>
              <a:ext uri="{FF2B5EF4-FFF2-40B4-BE49-F238E27FC236}">
                <a16:creationId xmlns:a16="http://schemas.microsoft.com/office/drawing/2014/main" id="{198BCAD5-62D9-A362-6275-D4654D7F0A23}"/>
              </a:ext>
            </a:extLst>
          </p:cNvPr>
          <p:cNvCxnSpPr>
            <a:cxnSpLocks/>
          </p:cNvCxnSpPr>
          <p:nvPr/>
        </p:nvCxnSpPr>
        <p:spPr bwMode="auto">
          <a:xfrm flipH="1">
            <a:off x="2731722" y="2200490"/>
            <a:ext cx="184212"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22" name="Gerade Verbindung 21">
            <a:extLst>
              <a:ext uri="{FF2B5EF4-FFF2-40B4-BE49-F238E27FC236}">
                <a16:creationId xmlns:a16="http://schemas.microsoft.com/office/drawing/2014/main" id="{69B50253-9DD2-08CF-60A9-A55079CE0B96}"/>
              </a:ext>
            </a:extLst>
          </p:cNvPr>
          <p:cNvCxnSpPr>
            <a:cxnSpLocks/>
          </p:cNvCxnSpPr>
          <p:nvPr/>
        </p:nvCxnSpPr>
        <p:spPr bwMode="auto">
          <a:xfrm flipH="1">
            <a:off x="2731722" y="5980910"/>
            <a:ext cx="184212"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58936675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Digitalisation creates opportunities and risks for sustainability” |  Research Institute for Sustainability">
            <a:extLst>
              <a:ext uri="{FF2B5EF4-FFF2-40B4-BE49-F238E27FC236}">
                <a16:creationId xmlns:a16="http://schemas.microsoft.com/office/drawing/2014/main" id="{A87CD9A8-A9BB-7F97-FF30-3E2D2F4EC93F}"/>
              </a:ext>
            </a:extLst>
          </p:cNvPr>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Text">
            <a:extLst>
              <a:ext uri="{FF2B5EF4-FFF2-40B4-BE49-F238E27FC236}">
                <a16:creationId xmlns:a16="http://schemas.microsoft.com/office/drawing/2014/main" id="{0130D13D-E1D7-8410-D8E1-9E1E26592A9B}"/>
              </a:ext>
            </a:extLst>
          </p:cNvPr>
          <p:cNvSpPr/>
          <p:nvPr/>
        </p:nvSpPr>
        <p:spPr bwMode="gray">
          <a:xfrm>
            <a:off x="0" y="0"/>
            <a:ext cx="12192000" cy="6858000"/>
          </a:xfrm>
          <a:prstGeom prst="rect">
            <a:avLst/>
          </a:prstGeom>
          <a:solidFill>
            <a:srgbClr val="0B523E">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pic>
        <p:nvPicPr>
          <p:cNvPr id="29" name="Grafik 28">
            <a:extLst>
              <a:ext uri="{FF2B5EF4-FFF2-40B4-BE49-F238E27FC236}">
                <a16:creationId xmlns:a16="http://schemas.microsoft.com/office/drawing/2014/main" id="{DB990555-2A2B-471D-13C0-A8FF72B3D406}"/>
              </a:ext>
            </a:extLst>
          </p:cNvPr>
          <p:cNvPicPr>
            <a:picLocks noChangeAspect="1"/>
          </p:cNvPicPr>
          <p:nvPr/>
        </p:nvPicPr>
        <p:blipFill>
          <a:blip r:embed="rId4"/>
          <a:stretch>
            <a:fillRect/>
          </a:stretch>
        </p:blipFill>
        <p:spPr>
          <a:xfrm>
            <a:off x="-5596036" y="1877410"/>
            <a:ext cx="5067300" cy="2806700"/>
          </a:xfrm>
          <a:prstGeom prst="rect">
            <a:avLst/>
          </a:prstGeom>
        </p:spPr>
      </p:pic>
      <p:sp>
        <p:nvSpPr>
          <p:cNvPr id="68" name="Titel 1">
            <a:extLst>
              <a:ext uri="{FF2B5EF4-FFF2-40B4-BE49-F238E27FC236}">
                <a16:creationId xmlns:a16="http://schemas.microsoft.com/office/drawing/2014/main" id="{0B690AFF-7AFC-7EAC-8D48-0609ABBCA3CF}"/>
              </a:ext>
            </a:extLst>
          </p:cNvPr>
          <p:cNvSpPr txBox="1">
            <a:spLocks/>
          </p:cNvSpPr>
          <p:nvPr/>
        </p:nvSpPr>
        <p:spPr bwMode="auto">
          <a:xfrm>
            <a:off x="407368" y="470883"/>
            <a:ext cx="1058517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a:solidFill>
                  <a:schemeClr val="bg1"/>
                </a:solidFill>
                <a:latin typeface="Century Gothic" panose="020B0502020202020204" pitchFamily="34" charset="0"/>
                <a:ea typeface="Century Gothic"/>
              </a:rPr>
              <a:t>Le secteur des TIC est actuellement responsable de 1,5 à 4% des émissions mondiales de gaz à effet de serre (GES).</a:t>
            </a:r>
          </a:p>
        </p:txBody>
      </p:sp>
      <p:sp>
        <p:nvSpPr>
          <p:cNvPr id="12" name="Inhaltsplatzhalter 2">
            <a:extLst>
              <a:ext uri="{FF2B5EF4-FFF2-40B4-BE49-F238E27FC236}">
                <a16:creationId xmlns:a16="http://schemas.microsoft.com/office/drawing/2014/main" id="{4922DA0A-113E-B707-20EE-62747390C3A3}"/>
              </a:ext>
            </a:extLst>
          </p:cNvPr>
          <p:cNvSpPr txBox="1">
            <a:spLocks/>
          </p:cNvSpPr>
          <p:nvPr/>
        </p:nvSpPr>
        <p:spPr bwMode="auto">
          <a:xfrm>
            <a:off x="9264352" y="6670186"/>
            <a:ext cx="2858535" cy="143190"/>
          </a:xfrm>
          <a:prstGeom prst="rect">
            <a:avLst/>
          </a:prstGeom>
          <a:noFill/>
          <a:ln>
            <a:noFill/>
          </a:ln>
        </p:spPr>
        <p:txBody>
          <a:bodyPr lIns="36000" tIns="0" rIns="36000" bIns="0"/>
          <a:lstStyle>
            <a:lvl1pPr marL="342900" indent="-342900" algn="l" rtl="0" eaLnBrk="0" fontAlgn="base" hangingPunct="0">
              <a:spcBef>
                <a:spcPct val="40000"/>
              </a:spcBef>
              <a:spcAft>
                <a:spcPct val="0"/>
              </a:spcAft>
              <a:buFont typeface="Arial"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0" indent="0" algn="r">
              <a:buClr>
                <a:schemeClr val="tx2"/>
              </a:buClr>
              <a:defRPr/>
            </a:pPr>
            <a:r>
              <a:rPr lang="fr-CH" sz="1000">
                <a:solidFill>
                  <a:schemeClr val="bg1"/>
                </a:solidFill>
                <a:latin typeface="Century Gothic" panose="020B0502020202020204" pitchFamily="34" charset="0"/>
                <a:ea typeface="Century Gothic"/>
              </a:rPr>
              <a:t>Source: </a:t>
            </a:r>
            <a:r>
              <a:rPr lang="fr-CH" sz="1000">
                <a:solidFill>
                  <a:schemeClr val="bg1"/>
                </a:solidFill>
                <a:latin typeface="Century Gothic" panose="020B0502020202020204" pitchFamily="34" charset="0"/>
                <a:ea typeface="Century Gothic"/>
                <a:hlinkClick r:id="rId5">
                  <a:extLst>
                    <a:ext uri="{A12FA001-AC4F-418D-AE19-62706E023703}">
                      <ahyp:hlinkClr xmlns:ahyp="http://schemas.microsoft.com/office/drawing/2018/hyperlinkcolor" val="tx"/>
                    </a:ext>
                  </a:extLst>
                </a:hlinkClick>
              </a:rPr>
              <a:t>Belkhir et Elmeligi (2018)</a:t>
            </a:r>
          </a:p>
        </p:txBody>
      </p:sp>
      <p:grpSp>
        <p:nvGrpSpPr>
          <p:cNvPr id="33" name="Gruppieren 32">
            <a:extLst>
              <a:ext uri="{FF2B5EF4-FFF2-40B4-BE49-F238E27FC236}">
                <a16:creationId xmlns:a16="http://schemas.microsoft.com/office/drawing/2014/main" id="{5F703E86-0174-6386-30FF-615985B0B226}"/>
              </a:ext>
            </a:extLst>
          </p:cNvPr>
          <p:cNvGrpSpPr/>
          <p:nvPr/>
        </p:nvGrpSpPr>
        <p:grpSpPr>
          <a:xfrm>
            <a:off x="12375723" y="4662046"/>
            <a:ext cx="5613957" cy="1327864"/>
            <a:chOff x="6583867" y="4662046"/>
            <a:chExt cx="5613957" cy="1327864"/>
          </a:xfrm>
        </p:grpSpPr>
        <p:sp>
          <p:nvSpPr>
            <p:cNvPr id="34" name="Rechteck 33">
              <a:extLst>
                <a:ext uri="{FF2B5EF4-FFF2-40B4-BE49-F238E27FC236}">
                  <a16:creationId xmlns:a16="http://schemas.microsoft.com/office/drawing/2014/main" id="{5D17287C-6155-3EEB-2F2D-472AD556FC5F}"/>
                </a:ext>
              </a:extLst>
            </p:cNvPr>
            <p:cNvSpPr/>
            <p:nvPr/>
          </p:nvSpPr>
          <p:spPr bwMode="auto">
            <a:xfrm>
              <a:off x="6583867" y="4662046"/>
              <a:ext cx="5608133" cy="1327864"/>
            </a:xfrm>
            <a:prstGeom prst="rect">
              <a:avLst/>
            </a:prstGeom>
            <a:solidFill>
              <a:schemeClr val="accent3">
                <a:lumMod val="60000"/>
                <a:lumOff val="40000"/>
                <a:alpha val="79608"/>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grpSp>
          <p:nvGrpSpPr>
            <p:cNvPr id="35" name="Gruppieren 34">
              <a:extLst>
                <a:ext uri="{FF2B5EF4-FFF2-40B4-BE49-F238E27FC236}">
                  <a16:creationId xmlns:a16="http://schemas.microsoft.com/office/drawing/2014/main" id="{CC4E7863-AB16-7118-C98C-D6B8A5C8E5CA}"/>
                </a:ext>
              </a:extLst>
            </p:cNvPr>
            <p:cNvGrpSpPr/>
            <p:nvPr/>
          </p:nvGrpSpPr>
          <p:grpSpPr>
            <a:xfrm>
              <a:off x="7231558" y="4857262"/>
              <a:ext cx="4966266" cy="915147"/>
              <a:chOff x="7153726" y="4721458"/>
              <a:chExt cx="5038274" cy="915147"/>
            </a:xfrm>
          </p:grpSpPr>
          <p:sp>
            <p:nvSpPr>
              <p:cNvPr id="40" name="Titel 1">
                <a:extLst>
                  <a:ext uri="{FF2B5EF4-FFF2-40B4-BE49-F238E27FC236}">
                    <a16:creationId xmlns:a16="http://schemas.microsoft.com/office/drawing/2014/main" id="{F8373F20-E5D5-FDE3-4AE4-82E22AE7C306}"/>
                  </a:ext>
                </a:extLst>
              </p:cNvPr>
              <p:cNvSpPr txBox="1">
                <a:spLocks/>
              </p:cNvSpPr>
              <p:nvPr/>
            </p:nvSpPr>
            <p:spPr bwMode="auto">
              <a:xfrm>
                <a:off x="7153726" y="4721458"/>
                <a:ext cx="5038274" cy="406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sz="2000" b="0">
                    <a:solidFill>
                      <a:schemeClr val="bg2"/>
                    </a:solidFill>
                    <a:latin typeface="Century Gothic" panose="020B0502020202020204" pitchFamily="34" charset="0"/>
                    <a:ea typeface="Century Gothic"/>
                    <a:sym typeface="Wingdings" pitchFamily="2" charset="2"/>
                  </a:rPr>
                  <a:t>Rendre la production et la chaîne d’approvisionnement plus environnementales</a:t>
                </a:r>
              </a:p>
            </p:txBody>
          </p:sp>
          <p:sp>
            <p:nvSpPr>
              <p:cNvPr id="41" name="Titel 1">
                <a:extLst>
                  <a:ext uri="{FF2B5EF4-FFF2-40B4-BE49-F238E27FC236}">
                    <a16:creationId xmlns:a16="http://schemas.microsoft.com/office/drawing/2014/main" id="{259802BC-F4A4-E0EA-802F-C03DDAA86B91}"/>
                  </a:ext>
                </a:extLst>
              </p:cNvPr>
              <p:cNvSpPr txBox="1">
                <a:spLocks/>
              </p:cNvSpPr>
              <p:nvPr/>
            </p:nvSpPr>
            <p:spPr bwMode="auto">
              <a:xfrm>
                <a:off x="7153726" y="5230495"/>
                <a:ext cx="5038274" cy="406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sz="2000" b="0">
                    <a:solidFill>
                      <a:schemeClr val="bg2"/>
                    </a:solidFill>
                    <a:latin typeface="Century Gothic" panose="020B0502020202020204" pitchFamily="34" charset="0"/>
                    <a:ea typeface="Century Gothic"/>
                    <a:sym typeface="Wingdings" pitchFamily="2" charset="2"/>
                  </a:rPr>
                  <a:t>Produire moins d’appareils</a:t>
                </a:r>
              </a:p>
            </p:txBody>
          </p:sp>
        </p:grpSp>
        <p:sp>
          <p:nvSpPr>
            <p:cNvPr id="36" name="Dreieck 35">
              <a:extLst>
                <a:ext uri="{FF2B5EF4-FFF2-40B4-BE49-F238E27FC236}">
                  <a16:creationId xmlns:a16="http://schemas.microsoft.com/office/drawing/2014/main" id="{A3BB1FC5-2C24-67A4-E251-BDFEDE37A86E}"/>
                </a:ext>
              </a:extLst>
            </p:cNvPr>
            <p:cNvSpPr/>
            <p:nvPr/>
          </p:nvSpPr>
          <p:spPr bwMode="auto">
            <a:xfrm rot="5400000">
              <a:off x="6860005" y="5471595"/>
              <a:ext cx="283839" cy="216024"/>
            </a:xfrm>
            <a:custGeom>
              <a:avLst/>
              <a:gdLst>
                <a:gd name="connsiteX0" fmla="*/ 0 w 283839"/>
                <a:gd name="connsiteY0" fmla="*/ 216024 h 216024"/>
                <a:gd name="connsiteX1" fmla="*/ 141920 w 283839"/>
                <a:gd name="connsiteY1" fmla="*/ 0 h 216024"/>
                <a:gd name="connsiteX2" fmla="*/ 283839 w 283839"/>
                <a:gd name="connsiteY2" fmla="*/ 216024 h 216024"/>
                <a:gd name="connsiteX3" fmla="*/ 0 w 283839"/>
                <a:gd name="connsiteY3" fmla="*/ 216024 h 216024"/>
              </a:gdLst>
              <a:ahLst/>
              <a:cxnLst>
                <a:cxn ang="0">
                  <a:pos x="connsiteX0" y="connsiteY0"/>
                </a:cxn>
                <a:cxn ang="0">
                  <a:pos x="connsiteX1" y="connsiteY1"/>
                </a:cxn>
                <a:cxn ang="0">
                  <a:pos x="connsiteX2" y="connsiteY2"/>
                </a:cxn>
                <a:cxn ang="0">
                  <a:pos x="connsiteX3" y="connsiteY3"/>
                </a:cxn>
              </a:cxnLst>
              <a:rect l="l" t="t" r="r" b="b"/>
              <a:pathLst>
                <a:path w="283839" h="216024" fill="none" extrusionOk="0">
                  <a:moveTo>
                    <a:pt x="0" y="216024"/>
                  </a:moveTo>
                  <a:cubicBezTo>
                    <a:pt x="21246" y="165844"/>
                    <a:pt x="74570" y="103225"/>
                    <a:pt x="141920" y="0"/>
                  </a:cubicBezTo>
                  <a:cubicBezTo>
                    <a:pt x="185511" y="49190"/>
                    <a:pt x="251473" y="133087"/>
                    <a:pt x="283839" y="216024"/>
                  </a:cubicBezTo>
                  <a:cubicBezTo>
                    <a:pt x="200685" y="228156"/>
                    <a:pt x="96025" y="216915"/>
                    <a:pt x="0" y="216024"/>
                  </a:cubicBezTo>
                  <a:close/>
                </a:path>
                <a:path w="283839" h="216024" stroke="0" extrusionOk="0">
                  <a:moveTo>
                    <a:pt x="0" y="216024"/>
                  </a:moveTo>
                  <a:cubicBezTo>
                    <a:pt x="37882" y="160566"/>
                    <a:pt x="103075" y="83916"/>
                    <a:pt x="141920" y="0"/>
                  </a:cubicBezTo>
                  <a:cubicBezTo>
                    <a:pt x="182535" y="84171"/>
                    <a:pt x="252590" y="164893"/>
                    <a:pt x="283839" y="216024"/>
                  </a:cubicBezTo>
                  <a:cubicBezTo>
                    <a:pt x="170515" y="205826"/>
                    <a:pt x="137855" y="196492"/>
                    <a:pt x="0" y="216024"/>
                  </a:cubicBezTo>
                  <a:close/>
                </a:path>
              </a:pathLst>
            </a:custGeom>
            <a:solidFill>
              <a:srgbClr val="FFC000"/>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008533954">
                    <a:prstGeom prst="triangle">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37" name="Dreieck 36">
              <a:extLst>
                <a:ext uri="{FF2B5EF4-FFF2-40B4-BE49-F238E27FC236}">
                  <a16:creationId xmlns:a16="http://schemas.microsoft.com/office/drawing/2014/main" id="{147C3165-9A88-6F4D-902E-6F546ADF91DE}"/>
                </a:ext>
              </a:extLst>
            </p:cNvPr>
            <p:cNvSpPr/>
            <p:nvPr/>
          </p:nvSpPr>
          <p:spPr bwMode="auto">
            <a:xfrm rot="5400000">
              <a:off x="6860005" y="4968776"/>
              <a:ext cx="283839" cy="216024"/>
            </a:xfrm>
            <a:custGeom>
              <a:avLst/>
              <a:gdLst>
                <a:gd name="connsiteX0" fmla="*/ 0 w 283839"/>
                <a:gd name="connsiteY0" fmla="*/ 216024 h 216024"/>
                <a:gd name="connsiteX1" fmla="*/ 141920 w 283839"/>
                <a:gd name="connsiteY1" fmla="*/ 0 h 216024"/>
                <a:gd name="connsiteX2" fmla="*/ 283839 w 283839"/>
                <a:gd name="connsiteY2" fmla="*/ 216024 h 216024"/>
                <a:gd name="connsiteX3" fmla="*/ 0 w 283839"/>
                <a:gd name="connsiteY3" fmla="*/ 216024 h 216024"/>
              </a:gdLst>
              <a:ahLst/>
              <a:cxnLst>
                <a:cxn ang="0">
                  <a:pos x="connsiteX0" y="connsiteY0"/>
                </a:cxn>
                <a:cxn ang="0">
                  <a:pos x="connsiteX1" y="connsiteY1"/>
                </a:cxn>
                <a:cxn ang="0">
                  <a:pos x="connsiteX2" y="connsiteY2"/>
                </a:cxn>
                <a:cxn ang="0">
                  <a:pos x="connsiteX3" y="connsiteY3"/>
                </a:cxn>
              </a:cxnLst>
              <a:rect l="l" t="t" r="r" b="b"/>
              <a:pathLst>
                <a:path w="283839" h="216024" fill="none" extrusionOk="0">
                  <a:moveTo>
                    <a:pt x="0" y="216024"/>
                  </a:moveTo>
                  <a:cubicBezTo>
                    <a:pt x="21246" y="165844"/>
                    <a:pt x="74570" y="103225"/>
                    <a:pt x="141920" y="0"/>
                  </a:cubicBezTo>
                  <a:cubicBezTo>
                    <a:pt x="185511" y="49190"/>
                    <a:pt x="251473" y="133087"/>
                    <a:pt x="283839" y="216024"/>
                  </a:cubicBezTo>
                  <a:cubicBezTo>
                    <a:pt x="200685" y="228156"/>
                    <a:pt x="96025" y="216915"/>
                    <a:pt x="0" y="216024"/>
                  </a:cubicBezTo>
                  <a:close/>
                </a:path>
                <a:path w="283839" h="216024" stroke="0" extrusionOk="0">
                  <a:moveTo>
                    <a:pt x="0" y="216024"/>
                  </a:moveTo>
                  <a:cubicBezTo>
                    <a:pt x="37882" y="160566"/>
                    <a:pt x="103075" y="83916"/>
                    <a:pt x="141920" y="0"/>
                  </a:cubicBezTo>
                  <a:cubicBezTo>
                    <a:pt x="182535" y="84171"/>
                    <a:pt x="252590" y="164893"/>
                    <a:pt x="283839" y="216024"/>
                  </a:cubicBezTo>
                  <a:cubicBezTo>
                    <a:pt x="170515" y="205826"/>
                    <a:pt x="137855" y="196492"/>
                    <a:pt x="0" y="216024"/>
                  </a:cubicBezTo>
                  <a:close/>
                </a:path>
              </a:pathLst>
            </a:custGeom>
            <a:solidFill>
              <a:srgbClr val="FFC000"/>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008533954">
                    <a:prstGeom prst="triangle">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sp>
        <p:nvSpPr>
          <p:cNvPr id="17" name="Rechteck 16">
            <a:extLst>
              <a:ext uri="{FF2B5EF4-FFF2-40B4-BE49-F238E27FC236}">
                <a16:creationId xmlns:a16="http://schemas.microsoft.com/office/drawing/2014/main" id="{4C6533DE-8C7C-4542-0A68-865D1585AC2F}"/>
              </a:ext>
            </a:extLst>
          </p:cNvPr>
          <p:cNvSpPr/>
          <p:nvPr/>
        </p:nvSpPr>
        <p:spPr bwMode="auto">
          <a:xfrm rot="16200000">
            <a:off x="4205791" y="-2005300"/>
            <a:ext cx="3780419" cy="12191998"/>
          </a:xfrm>
          <a:prstGeom prst="rect">
            <a:avLst/>
          </a:prstGeom>
          <a:solidFill>
            <a:schemeClr val="bg1">
              <a:lumMod val="95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nvGrpSpPr>
          <p:cNvPr id="32" name="Gruppieren 31">
            <a:extLst>
              <a:ext uri="{FF2B5EF4-FFF2-40B4-BE49-F238E27FC236}">
                <a16:creationId xmlns:a16="http://schemas.microsoft.com/office/drawing/2014/main" id="{EE6C9277-761D-97A1-8A6B-D56C6A02E851}"/>
              </a:ext>
            </a:extLst>
          </p:cNvPr>
          <p:cNvGrpSpPr/>
          <p:nvPr/>
        </p:nvGrpSpPr>
        <p:grpSpPr>
          <a:xfrm>
            <a:off x="6616870" y="2200489"/>
            <a:ext cx="5580954" cy="2457269"/>
            <a:chOff x="6616870" y="2200489"/>
            <a:chExt cx="5580954" cy="2457269"/>
          </a:xfrm>
        </p:grpSpPr>
        <p:sp>
          <p:nvSpPr>
            <p:cNvPr id="38" name="Rechteck 37">
              <a:extLst>
                <a:ext uri="{FF2B5EF4-FFF2-40B4-BE49-F238E27FC236}">
                  <a16:creationId xmlns:a16="http://schemas.microsoft.com/office/drawing/2014/main" id="{180E362F-5256-19EE-8C5A-414B18E1CAB3}"/>
                </a:ext>
              </a:extLst>
            </p:cNvPr>
            <p:cNvSpPr/>
            <p:nvPr/>
          </p:nvSpPr>
          <p:spPr bwMode="auto">
            <a:xfrm>
              <a:off x="6616870" y="2200489"/>
              <a:ext cx="5575130" cy="2457269"/>
            </a:xfrm>
            <a:prstGeom prst="rect">
              <a:avLst/>
            </a:prstGeom>
            <a:solidFill>
              <a:schemeClr val="accent1">
                <a:lumMod val="40000"/>
                <a:lumOff val="60000"/>
                <a:alpha val="79608"/>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grpSp>
          <p:nvGrpSpPr>
            <p:cNvPr id="51" name="Gruppieren 50">
              <a:extLst>
                <a:ext uri="{FF2B5EF4-FFF2-40B4-BE49-F238E27FC236}">
                  <a16:creationId xmlns:a16="http://schemas.microsoft.com/office/drawing/2014/main" id="{0FA8A226-9301-D106-B1B6-C547F48ADF12}"/>
                </a:ext>
              </a:extLst>
            </p:cNvPr>
            <p:cNvGrpSpPr/>
            <p:nvPr/>
          </p:nvGrpSpPr>
          <p:grpSpPr>
            <a:xfrm>
              <a:off x="7231558" y="2438275"/>
              <a:ext cx="4966266" cy="1972701"/>
              <a:chOff x="6852086" y="2335403"/>
              <a:chExt cx="5038274" cy="1972701"/>
            </a:xfrm>
          </p:grpSpPr>
          <p:sp>
            <p:nvSpPr>
              <p:cNvPr id="46" name="Titel 1">
                <a:extLst>
                  <a:ext uri="{FF2B5EF4-FFF2-40B4-BE49-F238E27FC236}">
                    <a16:creationId xmlns:a16="http://schemas.microsoft.com/office/drawing/2014/main" id="{F99561E9-60DB-610E-2CAE-3B0A4C6926D9}"/>
                  </a:ext>
                </a:extLst>
              </p:cNvPr>
              <p:cNvSpPr txBox="1">
                <a:spLocks/>
              </p:cNvSpPr>
              <p:nvPr/>
            </p:nvSpPr>
            <p:spPr bwMode="auto">
              <a:xfrm>
                <a:off x="6852086" y="3000285"/>
                <a:ext cx="5038274"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sz="2000" b="0">
                    <a:solidFill>
                      <a:schemeClr val="accent1">
                        <a:lumMod val="50000"/>
                      </a:schemeClr>
                    </a:solidFill>
                    <a:latin typeface="Century Gothic" panose="020B0502020202020204" pitchFamily="34" charset="0"/>
                    <a:ea typeface="Century Gothic"/>
                    <a:sym typeface="Wingdings" pitchFamily="2" charset="2"/>
                  </a:rPr>
                  <a:t>Exploitation avec de l’électricité issue d’installations rénovées Source:</a:t>
                </a:r>
              </a:p>
            </p:txBody>
          </p:sp>
          <p:sp>
            <p:nvSpPr>
              <p:cNvPr id="49" name="Titel 1">
                <a:extLst>
                  <a:ext uri="{FF2B5EF4-FFF2-40B4-BE49-F238E27FC236}">
                    <a16:creationId xmlns:a16="http://schemas.microsoft.com/office/drawing/2014/main" id="{6D84DB86-210A-2536-BF30-66436D9707FD}"/>
                  </a:ext>
                </a:extLst>
              </p:cNvPr>
              <p:cNvSpPr txBox="1">
                <a:spLocks/>
              </p:cNvSpPr>
              <p:nvPr/>
            </p:nvSpPr>
            <p:spPr bwMode="auto">
              <a:xfrm>
                <a:off x="6852086" y="2335403"/>
                <a:ext cx="5038274"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sz="2000" b="0">
                    <a:solidFill>
                      <a:schemeClr val="accent1">
                        <a:lumMod val="50000"/>
                      </a:schemeClr>
                    </a:solidFill>
                    <a:latin typeface="Century Gothic" panose="020B0502020202020204" pitchFamily="34" charset="0"/>
                    <a:ea typeface="Century Gothic"/>
                    <a:sym typeface="Wingdings" pitchFamily="2" charset="2"/>
                  </a:rPr>
                  <a:t>Augmentation de l’efficacité énergétique</a:t>
                </a:r>
              </a:p>
            </p:txBody>
          </p:sp>
          <p:sp>
            <p:nvSpPr>
              <p:cNvPr id="50" name="Titel 1">
                <a:extLst>
                  <a:ext uri="{FF2B5EF4-FFF2-40B4-BE49-F238E27FC236}">
                    <a16:creationId xmlns:a16="http://schemas.microsoft.com/office/drawing/2014/main" id="{3099C92D-253B-C750-F1D8-149556EA5F14}"/>
                  </a:ext>
                </a:extLst>
              </p:cNvPr>
              <p:cNvSpPr txBox="1">
                <a:spLocks/>
              </p:cNvSpPr>
              <p:nvPr/>
            </p:nvSpPr>
            <p:spPr bwMode="auto">
              <a:xfrm>
                <a:off x="6852086" y="3665167"/>
                <a:ext cx="5038274"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sz="2000" b="0">
                    <a:solidFill>
                      <a:schemeClr val="accent1">
                        <a:lumMod val="50000"/>
                      </a:schemeClr>
                    </a:solidFill>
                    <a:latin typeface="Century Gothic" panose="020B0502020202020204" pitchFamily="34" charset="0"/>
                    <a:ea typeface="Century Gothic"/>
                    <a:sym typeface="Wingdings" pitchFamily="2" charset="2"/>
                  </a:rPr>
                  <a:t>n’exploiter que les infrastructures nécessaires</a:t>
                </a:r>
              </a:p>
            </p:txBody>
          </p:sp>
        </p:grpSp>
        <p:sp>
          <p:nvSpPr>
            <p:cNvPr id="63" name="Dreieck 62">
              <a:extLst>
                <a:ext uri="{FF2B5EF4-FFF2-40B4-BE49-F238E27FC236}">
                  <a16:creationId xmlns:a16="http://schemas.microsoft.com/office/drawing/2014/main" id="{2726AF55-6227-77A8-1CCD-08547AF27EA9}"/>
                </a:ext>
              </a:extLst>
            </p:cNvPr>
            <p:cNvSpPr/>
            <p:nvPr/>
          </p:nvSpPr>
          <p:spPr bwMode="auto">
            <a:xfrm rot="5400000">
              <a:off x="6860005" y="2683365"/>
              <a:ext cx="283839" cy="216024"/>
            </a:xfrm>
            <a:custGeom>
              <a:avLst/>
              <a:gdLst>
                <a:gd name="connsiteX0" fmla="*/ 0 w 283839"/>
                <a:gd name="connsiteY0" fmla="*/ 216024 h 216024"/>
                <a:gd name="connsiteX1" fmla="*/ 141920 w 283839"/>
                <a:gd name="connsiteY1" fmla="*/ 0 h 216024"/>
                <a:gd name="connsiteX2" fmla="*/ 283839 w 283839"/>
                <a:gd name="connsiteY2" fmla="*/ 216024 h 216024"/>
                <a:gd name="connsiteX3" fmla="*/ 0 w 283839"/>
                <a:gd name="connsiteY3" fmla="*/ 216024 h 216024"/>
              </a:gdLst>
              <a:ahLst/>
              <a:cxnLst>
                <a:cxn ang="0">
                  <a:pos x="connsiteX0" y="connsiteY0"/>
                </a:cxn>
                <a:cxn ang="0">
                  <a:pos x="connsiteX1" y="connsiteY1"/>
                </a:cxn>
                <a:cxn ang="0">
                  <a:pos x="connsiteX2" y="connsiteY2"/>
                </a:cxn>
                <a:cxn ang="0">
                  <a:pos x="connsiteX3" y="connsiteY3"/>
                </a:cxn>
              </a:cxnLst>
              <a:rect l="l" t="t" r="r" b="b"/>
              <a:pathLst>
                <a:path w="283839" h="216024" fill="none" extrusionOk="0">
                  <a:moveTo>
                    <a:pt x="0" y="216024"/>
                  </a:moveTo>
                  <a:cubicBezTo>
                    <a:pt x="21246" y="165844"/>
                    <a:pt x="74570" y="103225"/>
                    <a:pt x="141920" y="0"/>
                  </a:cubicBezTo>
                  <a:cubicBezTo>
                    <a:pt x="185511" y="49190"/>
                    <a:pt x="251473" y="133087"/>
                    <a:pt x="283839" y="216024"/>
                  </a:cubicBezTo>
                  <a:cubicBezTo>
                    <a:pt x="200685" y="228156"/>
                    <a:pt x="96025" y="216915"/>
                    <a:pt x="0" y="216024"/>
                  </a:cubicBezTo>
                  <a:close/>
                </a:path>
                <a:path w="283839" h="216024" stroke="0" extrusionOk="0">
                  <a:moveTo>
                    <a:pt x="0" y="216024"/>
                  </a:moveTo>
                  <a:cubicBezTo>
                    <a:pt x="37882" y="160566"/>
                    <a:pt x="103075" y="83916"/>
                    <a:pt x="141920" y="0"/>
                  </a:cubicBezTo>
                  <a:cubicBezTo>
                    <a:pt x="182535" y="84171"/>
                    <a:pt x="252590" y="164893"/>
                    <a:pt x="283839" y="216024"/>
                  </a:cubicBezTo>
                  <a:cubicBezTo>
                    <a:pt x="170515" y="205826"/>
                    <a:pt x="137855" y="196492"/>
                    <a:pt x="0" y="216024"/>
                  </a:cubicBezTo>
                  <a:close/>
                </a:path>
              </a:pathLst>
            </a:custGeom>
            <a:solidFill>
              <a:srgbClr val="FFC000"/>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008533954">
                    <a:prstGeom prst="triangle">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64" name="Dreieck 63">
              <a:extLst>
                <a:ext uri="{FF2B5EF4-FFF2-40B4-BE49-F238E27FC236}">
                  <a16:creationId xmlns:a16="http://schemas.microsoft.com/office/drawing/2014/main" id="{5DB736A4-18C1-5A42-5A7A-E83E879C36AF}"/>
                </a:ext>
              </a:extLst>
            </p:cNvPr>
            <p:cNvSpPr/>
            <p:nvPr/>
          </p:nvSpPr>
          <p:spPr bwMode="auto">
            <a:xfrm rot="5400000">
              <a:off x="6860005" y="3318710"/>
              <a:ext cx="283839" cy="216024"/>
            </a:xfrm>
            <a:custGeom>
              <a:avLst/>
              <a:gdLst>
                <a:gd name="connsiteX0" fmla="*/ 0 w 283839"/>
                <a:gd name="connsiteY0" fmla="*/ 216024 h 216024"/>
                <a:gd name="connsiteX1" fmla="*/ 141920 w 283839"/>
                <a:gd name="connsiteY1" fmla="*/ 0 h 216024"/>
                <a:gd name="connsiteX2" fmla="*/ 283839 w 283839"/>
                <a:gd name="connsiteY2" fmla="*/ 216024 h 216024"/>
                <a:gd name="connsiteX3" fmla="*/ 0 w 283839"/>
                <a:gd name="connsiteY3" fmla="*/ 216024 h 216024"/>
              </a:gdLst>
              <a:ahLst/>
              <a:cxnLst>
                <a:cxn ang="0">
                  <a:pos x="connsiteX0" y="connsiteY0"/>
                </a:cxn>
                <a:cxn ang="0">
                  <a:pos x="connsiteX1" y="connsiteY1"/>
                </a:cxn>
                <a:cxn ang="0">
                  <a:pos x="connsiteX2" y="connsiteY2"/>
                </a:cxn>
                <a:cxn ang="0">
                  <a:pos x="connsiteX3" y="connsiteY3"/>
                </a:cxn>
              </a:cxnLst>
              <a:rect l="l" t="t" r="r" b="b"/>
              <a:pathLst>
                <a:path w="283839" h="216024" fill="none" extrusionOk="0">
                  <a:moveTo>
                    <a:pt x="0" y="216024"/>
                  </a:moveTo>
                  <a:cubicBezTo>
                    <a:pt x="21246" y="165844"/>
                    <a:pt x="74570" y="103225"/>
                    <a:pt x="141920" y="0"/>
                  </a:cubicBezTo>
                  <a:cubicBezTo>
                    <a:pt x="185511" y="49190"/>
                    <a:pt x="251473" y="133087"/>
                    <a:pt x="283839" y="216024"/>
                  </a:cubicBezTo>
                  <a:cubicBezTo>
                    <a:pt x="200685" y="228156"/>
                    <a:pt x="96025" y="216915"/>
                    <a:pt x="0" y="216024"/>
                  </a:cubicBezTo>
                  <a:close/>
                </a:path>
                <a:path w="283839" h="216024" stroke="0" extrusionOk="0">
                  <a:moveTo>
                    <a:pt x="0" y="216024"/>
                  </a:moveTo>
                  <a:cubicBezTo>
                    <a:pt x="37882" y="160566"/>
                    <a:pt x="103075" y="83916"/>
                    <a:pt x="141920" y="0"/>
                  </a:cubicBezTo>
                  <a:cubicBezTo>
                    <a:pt x="182535" y="84171"/>
                    <a:pt x="252590" y="164893"/>
                    <a:pt x="283839" y="216024"/>
                  </a:cubicBezTo>
                  <a:cubicBezTo>
                    <a:pt x="170515" y="205826"/>
                    <a:pt x="137855" y="196492"/>
                    <a:pt x="0" y="216024"/>
                  </a:cubicBezTo>
                  <a:close/>
                </a:path>
              </a:pathLst>
            </a:custGeom>
            <a:solidFill>
              <a:srgbClr val="FFC000"/>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008533954">
                    <a:prstGeom prst="triangle">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65" name="Dreieck 64">
              <a:extLst>
                <a:ext uri="{FF2B5EF4-FFF2-40B4-BE49-F238E27FC236}">
                  <a16:creationId xmlns:a16="http://schemas.microsoft.com/office/drawing/2014/main" id="{EA456CA6-A9FD-2278-710D-2C80BA154665}"/>
                </a:ext>
              </a:extLst>
            </p:cNvPr>
            <p:cNvSpPr/>
            <p:nvPr/>
          </p:nvSpPr>
          <p:spPr bwMode="auto">
            <a:xfrm rot="5400000">
              <a:off x="6860005" y="4002134"/>
              <a:ext cx="283839" cy="216024"/>
            </a:xfrm>
            <a:custGeom>
              <a:avLst/>
              <a:gdLst>
                <a:gd name="connsiteX0" fmla="*/ 0 w 283839"/>
                <a:gd name="connsiteY0" fmla="*/ 216024 h 216024"/>
                <a:gd name="connsiteX1" fmla="*/ 141920 w 283839"/>
                <a:gd name="connsiteY1" fmla="*/ 0 h 216024"/>
                <a:gd name="connsiteX2" fmla="*/ 283839 w 283839"/>
                <a:gd name="connsiteY2" fmla="*/ 216024 h 216024"/>
                <a:gd name="connsiteX3" fmla="*/ 0 w 283839"/>
                <a:gd name="connsiteY3" fmla="*/ 216024 h 216024"/>
              </a:gdLst>
              <a:ahLst/>
              <a:cxnLst>
                <a:cxn ang="0">
                  <a:pos x="connsiteX0" y="connsiteY0"/>
                </a:cxn>
                <a:cxn ang="0">
                  <a:pos x="connsiteX1" y="connsiteY1"/>
                </a:cxn>
                <a:cxn ang="0">
                  <a:pos x="connsiteX2" y="connsiteY2"/>
                </a:cxn>
                <a:cxn ang="0">
                  <a:pos x="connsiteX3" y="connsiteY3"/>
                </a:cxn>
              </a:cxnLst>
              <a:rect l="l" t="t" r="r" b="b"/>
              <a:pathLst>
                <a:path w="283839" h="216024" fill="none" extrusionOk="0">
                  <a:moveTo>
                    <a:pt x="0" y="216024"/>
                  </a:moveTo>
                  <a:cubicBezTo>
                    <a:pt x="21246" y="165844"/>
                    <a:pt x="74570" y="103225"/>
                    <a:pt x="141920" y="0"/>
                  </a:cubicBezTo>
                  <a:cubicBezTo>
                    <a:pt x="185511" y="49190"/>
                    <a:pt x="251473" y="133087"/>
                    <a:pt x="283839" y="216024"/>
                  </a:cubicBezTo>
                  <a:cubicBezTo>
                    <a:pt x="200685" y="228156"/>
                    <a:pt x="96025" y="216915"/>
                    <a:pt x="0" y="216024"/>
                  </a:cubicBezTo>
                  <a:close/>
                </a:path>
                <a:path w="283839" h="216024" stroke="0" extrusionOk="0">
                  <a:moveTo>
                    <a:pt x="0" y="216024"/>
                  </a:moveTo>
                  <a:cubicBezTo>
                    <a:pt x="37882" y="160566"/>
                    <a:pt x="103075" y="83916"/>
                    <a:pt x="141920" y="0"/>
                  </a:cubicBezTo>
                  <a:cubicBezTo>
                    <a:pt x="182535" y="84171"/>
                    <a:pt x="252590" y="164893"/>
                    <a:pt x="283839" y="216024"/>
                  </a:cubicBezTo>
                  <a:cubicBezTo>
                    <a:pt x="170515" y="205826"/>
                    <a:pt x="137855" y="196492"/>
                    <a:pt x="0" y="216024"/>
                  </a:cubicBezTo>
                  <a:close/>
                </a:path>
              </a:pathLst>
            </a:custGeom>
            <a:solidFill>
              <a:srgbClr val="FFC000"/>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008533954">
                    <a:prstGeom prst="triangle">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grpSp>
        <p:nvGrpSpPr>
          <p:cNvPr id="30" name="Gruppieren 29">
            <a:extLst>
              <a:ext uri="{FF2B5EF4-FFF2-40B4-BE49-F238E27FC236}">
                <a16:creationId xmlns:a16="http://schemas.microsoft.com/office/drawing/2014/main" id="{80C427FB-828E-6C2E-103A-4409A16C85F7}"/>
              </a:ext>
            </a:extLst>
          </p:cNvPr>
          <p:cNvGrpSpPr/>
          <p:nvPr/>
        </p:nvGrpSpPr>
        <p:grpSpPr>
          <a:xfrm>
            <a:off x="3862569" y="4657763"/>
            <a:ext cx="2754301" cy="1323147"/>
            <a:chOff x="3862569" y="4657763"/>
            <a:chExt cx="2754301" cy="1323147"/>
          </a:xfrm>
        </p:grpSpPr>
        <p:sp>
          <p:nvSpPr>
            <p:cNvPr id="61" name="Rechteck 60">
              <a:extLst>
                <a:ext uri="{FF2B5EF4-FFF2-40B4-BE49-F238E27FC236}">
                  <a16:creationId xmlns:a16="http://schemas.microsoft.com/office/drawing/2014/main" id="{B24A48A8-BDF5-E993-F7F1-F8E72C76A858}"/>
                </a:ext>
              </a:extLst>
            </p:cNvPr>
            <p:cNvSpPr/>
            <p:nvPr/>
          </p:nvSpPr>
          <p:spPr bwMode="auto">
            <a:xfrm>
              <a:off x="4438633" y="4684110"/>
              <a:ext cx="2178237" cy="1260792"/>
            </a:xfrm>
            <a:prstGeom prst="rect">
              <a:avLst/>
            </a:prstGeom>
            <a:solidFill>
              <a:srgbClr val="457A6B">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4" name="Rechteck 3">
              <a:extLst>
                <a:ext uri="{FF2B5EF4-FFF2-40B4-BE49-F238E27FC236}">
                  <a16:creationId xmlns:a16="http://schemas.microsoft.com/office/drawing/2014/main" id="{ECCF527B-9D12-BA53-F8AC-BD612573401F}"/>
                </a:ext>
              </a:extLst>
            </p:cNvPr>
            <p:cNvSpPr/>
            <p:nvPr/>
          </p:nvSpPr>
          <p:spPr bwMode="auto">
            <a:xfrm rot="16200000">
              <a:off x="3489027" y="5031305"/>
              <a:ext cx="1323147" cy="576064"/>
            </a:xfrm>
            <a:prstGeom prst="rect">
              <a:avLst/>
            </a:prstGeom>
            <a:solidFill>
              <a:srgbClr val="0B523E"/>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grpSp>
        <p:nvGrpSpPr>
          <p:cNvPr id="27" name="Gruppieren 26">
            <a:extLst>
              <a:ext uri="{FF2B5EF4-FFF2-40B4-BE49-F238E27FC236}">
                <a16:creationId xmlns:a16="http://schemas.microsoft.com/office/drawing/2014/main" id="{8DC10712-1784-4CE4-BAB8-2B4175E62FE0}"/>
              </a:ext>
            </a:extLst>
          </p:cNvPr>
          <p:cNvGrpSpPr/>
          <p:nvPr/>
        </p:nvGrpSpPr>
        <p:grpSpPr>
          <a:xfrm>
            <a:off x="3862569" y="3183399"/>
            <a:ext cx="2754303" cy="1474364"/>
            <a:chOff x="3862569" y="3183399"/>
            <a:chExt cx="2754303" cy="1474364"/>
          </a:xfrm>
        </p:grpSpPr>
        <p:sp>
          <p:nvSpPr>
            <p:cNvPr id="56" name="Rechteck 55">
              <a:extLst>
                <a:ext uri="{FF2B5EF4-FFF2-40B4-BE49-F238E27FC236}">
                  <a16:creationId xmlns:a16="http://schemas.microsoft.com/office/drawing/2014/main" id="{4248CE8C-0FAB-4D64-5252-5EB0D91F3DBF}"/>
                </a:ext>
              </a:extLst>
            </p:cNvPr>
            <p:cNvSpPr/>
            <p:nvPr/>
          </p:nvSpPr>
          <p:spPr bwMode="auto">
            <a:xfrm>
              <a:off x="4438634" y="3218751"/>
              <a:ext cx="2178238" cy="1430008"/>
            </a:xfrm>
            <a:prstGeom prst="rect">
              <a:avLst/>
            </a:prstGeom>
            <a:solidFill>
              <a:srgbClr val="276F8B">
                <a:alpha val="49020"/>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5" name="Rechteck 4">
              <a:extLst>
                <a:ext uri="{FF2B5EF4-FFF2-40B4-BE49-F238E27FC236}">
                  <a16:creationId xmlns:a16="http://schemas.microsoft.com/office/drawing/2014/main" id="{77661A91-1658-CA78-C195-AC682818CB54}"/>
                </a:ext>
              </a:extLst>
            </p:cNvPr>
            <p:cNvSpPr/>
            <p:nvPr/>
          </p:nvSpPr>
          <p:spPr bwMode="auto">
            <a:xfrm rot="16200000">
              <a:off x="3413419" y="3632549"/>
              <a:ext cx="1474364" cy="576064"/>
            </a:xfrm>
            <a:prstGeom prst="rect">
              <a:avLst/>
            </a:prstGeom>
            <a:solidFill>
              <a:srgbClr val="106D92"/>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grpSp>
        <p:nvGrpSpPr>
          <p:cNvPr id="26" name="Gruppieren 25">
            <a:extLst>
              <a:ext uri="{FF2B5EF4-FFF2-40B4-BE49-F238E27FC236}">
                <a16:creationId xmlns:a16="http://schemas.microsoft.com/office/drawing/2014/main" id="{7C80E430-54F4-ABCE-58C2-518DB984CD6D}"/>
              </a:ext>
            </a:extLst>
          </p:cNvPr>
          <p:cNvGrpSpPr/>
          <p:nvPr/>
        </p:nvGrpSpPr>
        <p:grpSpPr>
          <a:xfrm>
            <a:off x="3862569" y="2200490"/>
            <a:ext cx="2754301" cy="982909"/>
            <a:chOff x="3862569" y="2200490"/>
            <a:chExt cx="2754301" cy="982909"/>
          </a:xfrm>
        </p:grpSpPr>
        <p:sp>
          <p:nvSpPr>
            <p:cNvPr id="55" name="Rechteck 54">
              <a:extLst>
                <a:ext uri="{FF2B5EF4-FFF2-40B4-BE49-F238E27FC236}">
                  <a16:creationId xmlns:a16="http://schemas.microsoft.com/office/drawing/2014/main" id="{1E7FB0B3-1792-F0A5-FF52-DB247BC90FA7}"/>
                </a:ext>
              </a:extLst>
            </p:cNvPr>
            <p:cNvSpPr/>
            <p:nvPr/>
          </p:nvSpPr>
          <p:spPr bwMode="auto">
            <a:xfrm>
              <a:off x="4438633" y="2254791"/>
              <a:ext cx="2178237" cy="919605"/>
            </a:xfrm>
            <a:prstGeom prst="rect">
              <a:avLst/>
            </a:prstGeom>
            <a:solidFill>
              <a:srgbClr val="0BA3B2">
                <a:alpha val="49020"/>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6" name="Rechteck 5">
              <a:extLst>
                <a:ext uri="{FF2B5EF4-FFF2-40B4-BE49-F238E27FC236}">
                  <a16:creationId xmlns:a16="http://schemas.microsoft.com/office/drawing/2014/main" id="{AD9A9AFA-10F2-7789-198C-83DEDC7F40B9}"/>
                </a:ext>
              </a:extLst>
            </p:cNvPr>
            <p:cNvSpPr/>
            <p:nvPr/>
          </p:nvSpPr>
          <p:spPr bwMode="auto">
            <a:xfrm rot="16200000">
              <a:off x="3659146" y="2403913"/>
              <a:ext cx="982909" cy="576064"/>
            </a:xfrm>
            <a:prstGeom prst="rect">
              <a:avLst/>
            </a:prstGeom>
            <a:solidFill>
              <a:srgbClr val="0BA3B2"/>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sp>
        <p:nvSpPr>
          <p:cNvPr id="8" name="Titel 1">
            <a:extLst>
              <a:ext uri="{FF2B5EF4-FFF2-40B4-BE49-F238E27FC236}">
                <a16:creationId xmlns:a16="http://schemas.microsoft.com/office/drawing/2014/main" id="{C38DD34D-0FFF-0F58-0A43-C92C2892FB26}"/>
              </a:ext>
            </a:extLst>
          </p:cNvPr>
          <p:cNvSpPr txBox="1">
            <a:spLocks/>
          </p:cNvSpPr>
          <p:nvPr/>
        </p:nvSpPr>
        <p:spPr bwMode="auto">
          <a:xfrm>
            <a:off x="4600651" y="2375157"/>
            <a:ext cx="1566173"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sz="2000">
                <a:solidFill>
                  <a:schemeClr val="bg1"/>
                </a:solidFill>
                <a:latin typeface="Century Gothic" panose="020B0502020202020204" pitchFamily="34" charset="0"/>
                <a:ea typeface="Century Gothic"/>
              </a:rPr>
              <a:t>Réseaux</a:t>
            </a:r>
          </a:p>
        </p:txBody>
      </p:sp>
      <p:sp>
        <p:nvSpPr>
          <p:cNvPr id="9" name="Titel 1">
            <a:extLst>
              <a:ext uri="{FF2B5EF4-FFF2-40B4-BE49-F238E27FC236}">
                <a16:creationId xmlns:a16="http://schemas.microsoft.com/office/drawing/2014/main" id="{00771799-822F-3C8A-7D90-170AF589A756}"/>
              </a:ext>
            </a:extLst>
          </p:cNvPr>
          <p:cNvSpPr txBox="1">
            <a:spLocks/>
          </p:cNvSpPr>
          <p:nvPr/>
        </p:nvSpPr>
        <p:spPr bwMode="auto">
          <a:xfrm>
            <a:off x="4600652" y="3603792"/>
            <a:ext cx="1944215"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sz="2000">
                <a:solidFill>
                  <a:schemeClr val="bg1"/>
                </a:solidFill>
                <a:latin typeface="Century Gothic" panose="020B0502020202020204" pitchFamily="34" charset="0"/>
                <a:ea typeface="Century Gothic"/>
              </a:rPr>
              <a:t>Centres de calcul</a:t>
            </a:r>
          </a:p>
        </p:txBody>
      </p:sp>
      <p:sp>
        <p:nvSpPr>
          <p:cNvPr id="10" name="Titel 1">
            <a:extLst>
              <a:ext uri="{FF2B5EF4-FFF2-40B4-BE49-F238E27FC236}">
                <a16:creationId xmlns:a16="http://schemas.microsoft.com/office/drawing/2014/main" id="{61850AE9-46B4-9863-9043-00CA027FE6F1}"/>
              </a:ext>
            </a:extLst>
          </p:cNvPr>
          <p:cNvSpPr txBox="1">
            <a:spLocks/>
          </p:cNvSpPr>
          <p:nvPr/>
        </p:nvSpPr>
        <p:spPr bwMode="auto">
          <a:xfrm>
            <a:off x="4600652" y="5002548"/>
            <a:ext cx="1944215"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sz="2000">
                <a:solidFill>
                  <a:schemeClr val="bg1"/>
                </a:solidFill>
                <a:latin typeface="Century Gothic" panose="020B0502020202020204" pitchFamily="34" charset="0"/>
                <a:ea typeface="Century Gothic"/>
              </a:rPr>
              <a:t>Terminaux</a:t>
            </a:r>
          </a:p>
        </p:txBody>
      </p:sp>
      <p:cxnSp>
        <p:nvCxnSpPr>
          <p:cNvPr id="42" name="Gerade Verbindung 41">
            <a:extLst>
              <a:ext uri="{FF2B5EF4-FFF2-40B4-BE49-F238E27FC236}">
                <a16:creationId xmlns:a16="http://schemas.microsoft.com/office/drawing/2014/main" id="{348E3DAE-825D-92D8-FD5D-B531AFF20040}"/>
              </a:ext>
            </a:extLst>
          </p:cNvPr>
          <p:cNvCxnSpPr>
            <a:cxnSpLocks/>
          </p:cNvCxnSpPr>
          <p:nvPr/>
        </p:nvCxnSpPr>
        <p:spPr bwMode="auto">
          <a:xfrm>
            <a:off x="4438633" y="3183398"/>
            <a:ext cx="2178237" cy="0"/>
          </a:xfrm>
          <a:prstGeom prst="line">
            <a:avLst/>
          </a:prstGeom>
          <a:solidFill>
            <a:schemeClr val="accent1"/>
          </a:solidFill>
          <a:ln w="57150" cap="flat" cmpd="sng" algn="ctr">
            <a:solidFill>
              <a:schemeClr val="bg1"/>
            </a:solidFill>
            <a:prstDash val="solid"/>
            <a:round/>
            <a:headEnd type="none" w="med" len="med"/>
            <a:tailEnd type="none" w="med" len="med"/>
          </a:ln>
          <a:effectLst>
            <a:outerShdw blurRad="50800" dist="38100" dir="2700000" algn="tl" rotWithShape="0">
              <a:prstClr val="black">
                <a:alpha val="40000"/>
              </a:prstClr>
            </a:outerShdw>
          </a:effectLst>
        </p:spPr>
      </p:cxnSp>
      <p:sp>
        <p:nvSpPr>
          <p:cNvPr id="83" name="Titel 1">
            <a:extLst>
              <a:ext uri="{FF2B5EF4-FFF2-40B4-BE49-F238E27FC236}">
                <a16:creationId xmlns:a16="http://schemas.microsoft.com/office/drawing/2014/main" id="{7DADA94A-0222-0486-DC1F-2CDF5F23E82A}"/>
              </a:ext>
            </a:extLst>
          </p:cNvPr>
          <p:cNvSpPr txBox="1">
            <a:spLocks/>
          </p:cNvSpPr>
          <p:nvPr/>
        </p:nvSpPr>
        <p:spPr bwMode="auto">
          <a:xfrm>
            <a:off x="-528736" y="3271995"/>
            <a:ext cx="3037046" cy="1392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fr-CH" sz="4000" b="0" dirty="0">
                <a:solidFill>
                  <a:schemeClr val="tx1"/>
                </a:solidFill>
                <a:latin typeface="Century Gothic" panose="020B0502020202020204" pitchFamily="34" charset="0"/>
                <a:ea typeface="Century Gothic"/>
              </a:rPr>
              <a:t>1,5-4%</a:t>
            </a:r>
            <a:br>
              <a:rPr lang="fr-CH" b="0" dirty="0">
                <a:solidFill>
                  <a:schemeClr val="tx1"/>
                </a:solidFill>
                <a:latin typeface="Century Gothic" panose="020B0502020202020204" pitchFamily="34" charset="0"/>
                <a:ea typeface="Century Gothic"/>
              </a:rPr>
            </a:br>
            <a:r>
              <a:rPr lang="fr-CH" b="0" dirty="0">
                <a:solidFill>
                  <a:schemeClr val="tx1"/>
                </a:solidFill>
                <a:latin typeface="Century Gothic" panose="020B0502020202020204" pitchFamily="34" charset="0"/>
                <a:ea typeface="Century Gothic"/>
              </a:rPr>
              <a:t>des émissions</a:t>
            </a:r>
            <a:br>
              <a:rPr lang="fr-CH" b="0" dirty="0">
                <a:solidFill>
                  <a:schemeClr val="tx1"/>
                </a:solidFill>
                <a:latin typeface="Century Gothic" panose="020B0502020202020204" pitchFamily="34" charset="0"/>
                <a:ea typeface="Century Gothic"/>
              </a:rPr>
            </a:br>
            <a:r>
              <a:rPr lang="fr-CH" b="0" dirty="0">
                <a:solidFill>
                  <a:schemeClr val="tx1"/>
                </a:solidFill>
                <a:latin typeface="Century Gothic" panose="020B0502020202020204" pitchFamily="34" charset="0"/>
                <a:ea typeface="Century Gothic"/>
              </a:rPr>
              <a:t>de GES </a:t>
            </a:r>
            <a:br>
              <a:rPr lang="fr-CH" b="0" dirty="0">
                <a:solidFill>
                  <a:schemeClr val="tx1"/>
                </a:solidFill>
                <a:latin typeface="Century Gothic" panose="020B0502020202020204" pitchFamily="34" charset="0"/>
                <a:ea typeface="Century Gothic"/>
              </a:rPr>
            </a:br>
            <a:r>
              <a:rPr lang="fr-CH" b="0" dirty="0">
                <a:solidFill>
                  <a:schemeClr val="tx1"/>
                </a:solidFill>
                <a:latin typeface="Century Gothic" panose="020B0502020202020204" pitchFamily="34" charset="0"/>
                <a:ea typeface="Century Gothic"/>
              </a:rPr>
              <a:t>du monde</a:t>
            </a:r>
          </a:p>
        </p:txBody>
      </p:sp>
      <p:sp>
        <p:nvSpPr>
          <p:cNvPr id="7" name="Titel 1">
            <a:extLst>
              <a:ext uri="{FF2B5EF4-FFF2-40B4-BE49-F238E27FC236}">
                <a16:creationId xmlns:a16="http://schemas.microsoft.com/office/drawing/2014/main" id="{05AC6F5D-A274-80BD-83E9-4540DCD6FE82}"/>
              </a:ext>
            </a:extLst>
          </p:cNvPr>
          <p:cNvSpPr txBox="1">
            <a:spLocks/>
          </p:cNvSpPr>
          <p:nvPr/>
        </p:nvSpPr>
        <p:spPr bwMode="auto">
          <a:xfrm>
            <a:off x="2699013" y="3706098"/>
            <a:ext cx="1061027" cy="428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fr-CH" sz="1800" b="0">
                <a:solidFill>
                  <a:schemeClr val="tx1"/>
                </a:solidFill>
                <a:latin typeface="Century Gothic" panose="020B0502020202020204" pitchFamily="34" charset="0"/>
                <a:ea typeface="Century Gothic"/>
              </a:rPr>
              <a:t>30-45%</a:t>
            </a:r>
          </a:p>
        </p:txBody>
      </p:sp>
      <p:sp>
        <p:nvSpPr>
          <p:cNvPr id="20" name="Titel 1">
            <a:extLst>
              <a:ext uri="{FF2B5EF4-FFF2-40B4-BE49-F238E27FC236}">
                <a16:creationId xmlns:a16="http://schemas.microsoft.com/office/drawing/2014/main" id="{C4D5B4C1-F7E3-0D1F-3672-6AFE1A1C0564}"/>
              </a:ext>
            </a:extLst>
          </p:cNvPr>
          <p:cNvSpPr txBox="1">
            <a:spLocks/>
          </p:cNvSpPr>
          <p:nvPr/>
        </p:nvSpPr>
        <p:spPr bwMode="auto">
          <a:xfrm>
            <a:off x="2699013" y="5083994"/>
            <a:ext cx="1061027" cy="428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fr-CH" sz="1800" b="0">
                <a:solidFill>
                  <a:schemeClr val="tx1"/>
                </a:solidFill>
                <a:latin typeface="Century Gothic" panose="020B0502020202020204" pitchFamily="34" charset="0"/>
                <a:ea typeface="Century Gothic"/>
              </a:rPr>
              <a:t>30-40%</a:t>
            </a:r>
          </a:p>
        </p:txBody>
      </p:sp>
      <p:sp>
        <p:nvSpPr>
          <p:cNvPr id="16" name="Titel 1">
            <a:extLst>
              <a:ext uri="{FF2B5EF4-FFF2-40B4-BE49-F238E27FC236}">
                <a16:creationId xmlns:a16="http://schemas.microsoft.com/office/drawing/2014/main" id="{A7C05858-9A60-9434-4D53-8254B47F6D32}"/>
              </a:ext>
            </a:extLst>
          </p:cNvPr>
          <p:cNvSpPr txBox="1">
            <a:spLocks/>
          </p:cNvSpPr>
          <p:nvPr/>
        </p:nvSpPr>
        <p:spPr bwMode="auto">
          <a:xfrm>
            <a:off x="2699013" y="2477462"/>
            <a:ext cx="1061027" cy="428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fr-CH" sz="1800" b="0">
                <a:solidFill>
                  <a:schemeClr val="tx1"/>
                </a:solidFill>
                <a:latin typeface="Century Gothic" panose="020B0502020202020204" pitchFamily="34" charset="0"/>
                <a:ea typeface="Century Gothic"/>
              </a:rPr>
              <a:t>25-30%</a:t>
            </a:r>
          </a:p>
        </p:txBody>
      </p:sp>
      <p:cxnSp>
        <p:nvCxnSpPr>
          <p:cNvPr id="13" name="Gerade Verbindung 12">
            <a:extLst>
              <a:ext uri="{FF2B5EF4-FFF2-40B4-BE49-F238E27FC236}">
                <a16:creationId xmlns:a16="http://schemas.microsoft.com/office/drawing/2014/main" id="{A646603D-A8DA-856F-E247-0744A612B161}"/>
              </a:ext>
            </a:extLst>
          </p:cNvPr>
          <p:cNvCxnSpPr>
            <a:cxnSpLocks/>
          </p:cNvCxnSpPr>
          <p:nvPr/>
        </p:nvCxnSpPr>
        <p:spPr bwMode="auto">
          <a:xfrm>
            <a:off x="0" y="2206419"/>
            <a:ext cx="12192000" cy="0"/>
          </a:xfrm>
          <a:prstGeom prst="line">
            <a:avLst/>
          </a:prstGeom>
          <a:solidFill>
            <a:schemeClr val="accent1"/>
          </a:solidFill>
          <a:ln w="57150" cap="flat" cmpd="sng" algn="ctr">
            <a:solidFill>
              <a:schemeClr val="bg1">
                <a:lumMod val="75000"/>
              </a:schemeClr>
            </a:solidFill>
            <a:prstDash val="solid"/>
            <a:round/>
            <a:headEnd type="none" w="med" len="med"/>
            <a:tailEnd type="none" w="med" len="med"/>
          </a:ln>
          <a:effectLst>
            <a:outerShdw blurRad="50800" dist="38100" dir="2700000" algn="tl" rotWithShape="0">
              <a:prstClr val="black">
                <a:alpha val="40000"/>
              </a:prstClr>
            </a:outerShdw>
          </a:effectLst>
        </p:spPr>
      </p:cxnSp>
      <p:cxnSp>
        <p:nvCxnSpPr>
          <p:cNvPr id="28" name="Gerade Verbindung 27">
            <a:extLst>
              <a:ext uri="{FF2B5EF4-FFF2-40B4-BE49-F238E27FC236}">
                <a16:creationId xmlns:a16="http://schemas.microsoft.com/office/drawing/2014/main" id="{BE164696-F168-85B1-523F-581524AAC988}"/>
              </a:ext>
            </a:extLst>
          </p:cNvPr>
          <p:cNvCxnSpPr>
            <a:cxnSpLocks/>
          </p:cNvCxnSpPr>
          <p:nvPr/>
        </p:nvCxnSpPr>
        <p:spPr bwMode="auto">
          <a:xfrm>
            <a:off x="0" y="5980910"/>
            <a:ext cx="12192000" cy="0"/>
          </a:xfrm>
          <a:prstGeom prst="line">
            <a:avLst/>
          </a:prstGeom>
          <a:solidFill>
            <a:schemeClr val="accent1"/>
          </a:solidFill>
          <a:ln w="57150" cap="flat" cmpd="sng" algn="ctr">
            <a:solidFill>
              <a:schemeClr val="bg1">
                <a:lumMod val="75000"/>
              </a:schemeClr>
            </a:solidFill>
            <a:prstDash val="solid"/>
            <a:round/>
            <a:headEnd type="none" w="med" len="med"/>
            <a:tailEnd type="none" w="med" len="med"/>
          </a:ln>
          <a:effectLst>
            <a:outerShdw blurRad="50800" dist="38100" dir="2700000" algn="tl" rotWithShape="0">
              <a:prstClr val="black">
                <a:alpha val="40000"/>
              </a:prstClr>
            </a:outerShdw>
          </a:effectLst>
        </p:spPr>
      </p:cxnSp>
      <p:cxnSp>
        <p:nvCxnSpPr>
          <p:cNvPr id="31" name="Gerade Verbindung 30">
            <a:extLst>
              <a:ext uri="{FF2B5EF4-FFF2-40B4-BE49-F238E27FC236}">
                <a16:creationId xmlns:a16="http://schemas.microsoft.com/office/drawing/2014/main" id="{FFE872BD-64DE-07B0-94DE-0BDAD7B08E4B}"/>
              </a:ext>
            </a:extLst>
          </p:cNvPr>
          <p:cNvCxnSpPr>
            <a:cxnSpLocks/>
          </p:cNvCxnSpPr>
          <p:nvPr/>
        </p:nvCxnSpPr>
        <p:spPr bwMode="auto">
          <a:xfrm>
            <a:off x="4438633" y="4648761"/>
            <a:ext cx="7753367" cy="0"/>
          </a:xfrm>
          <a:prstGeom prst="line">
            <a:avLst/>
          </a:prstGeom>
          <a:solidFill>
            <a:schemeClr val="accent1"/>
          </a:solidFill>
          <a:ln w="57150" cap="flat" cmpd="sng" algn="ctr">
            <a:solidFill>
              <a:schemeClr val="bg1"/>
            </a:solidFill>
            <a:prstDash val="solid"/>
            <a:round/>
            <a:headEnd type="none" w="med" len="med"/>
            <a:tailEnd type="none" w="med" len="med"/>
          </a:ln>
          <a:effectLst>
            <a:outerShdw blurRad="50800" dist="38100" dir="2700000" algn="tl" rotWithShape="0">
              <a:prstClr val="black">
                <a:alpha val="40000"/>
              </a:prstClr>
            </a:outerShdw>
          </a:effectLst>
        </p:spPr>
      </p:cxnSp>
      <p:cxnSp>
        <p:nvCxnSpPr>
          <p:cNvPr id="21" name="Gerade Verbindung 20">
            <a:extLst>
              <a:ext uri="{FF2B5EF4-FFF2-40B4-BE49-F238E27FC236}">
                <a16:creationId xmlns:a16="http://schemas.microsoft.com/office/drawing/2014/main" id="{66178495-7008-1917-1F5B-F94031BEEE00}"/>
              </a:ext>
            </a:extLst>
          </p:cNvPr>
          <p:cNvCxnSpPr>
            <a:cxnSpLocks/>
          </p:cNvCxnSpPr>
          <p:nvPr/>
        </p:nvCxnSpPr>
        <p:spPr bwMode="auto">
          <a:xfrm>
            <a:off x="2823828" y="2200490"/>
            <a:ext cx="0" cy="378042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22" name="Gerade Verbindung 21">
            <a:extLst>
              <a:ext uri="{FF2B5EF4-FFF2-40B4-BE49-F238E27FC236}">
                <a16:creationId xmlns:a16="http://schemas.microsoft.com/office/drawing/2014/main" id="{69B50253-9DD2-08CF-60A9-A55079CE0B96}"/>
              </a:ext>
            </a:extLst>
          </p:cNvPr>
          <p:cNvCxnSpPr>
            <a:cxnSpLocks/>
          </p:cNvCxnSpPr>
          <p:nvPr/>
        </p:nvCxnSpPr>
        <p:spPr bwMode="auto">
          <a:xfrm flipH="1">
            <a:off x="2731722" y="5980910"/>
            <a:ext cx="184212"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23" name="Gerade Verbindung 22">
            <a:extLst>
              <a:ext uri="{FF2B5EF4-FFF2-40B4-BE49-F238E27FC236}">
                <a16:creationId xmlns:a16="http://schemas.microsoft.com/office/drawing/2014/main" id="{198BCAD5-62D9-A362-6275-D4654D7F0A23}"/>
              </a:ext>
            </a:extLst>
          </p:cNvPr>
          <p:cNvCxnSpPr>
            <a:cxnSpLocks/>
          </p:cNvCxnSpPr>
          <p:nvPr/>
        </p:nvCxnSpPr>
        <p:spPr bwMode="auto">
          <a:xfrm flipH="1">
            <a:off x="2731722" y="2200490"/>
            <a:ext cx="184212"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24" name="Gerade Verbindung 23">
            <a:extLst>
              <a:ext uri="{FF2B5EF4-FFF2-40B4-BE49-F238E27FC236}">
                <a16:creationId xmlns:a16="http://schemas.microsoft.com/office/drawing/2014/main" id="{8D9C9902-7FB8-1BB4-9308-CC213B5258D3}"/>
              </a:ext>
            </a:extLst>
          </p:cNvPr>
          <p:cNvCxnSpPr>
            <a:cxnSpLocks/>
          </p:cNvCxnSpPr>
          <p:nvPr/>
        </p:nvCxnSpPr>
        <p:spPr bwMode="auto">
          <a:xfrm flipH="1">
            <a:off x="2639616" y="4090700"/>
            <a:ext cx="184212"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317056560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Digitalisation creates opportunities and risks for sustainability” |  Research Institute for Sustainability">
            <a:extLst>
              <a:ext uri="{FF2B5EF4-FFF2-40B4-BE49-F238E27FC236}">
                <a16:creationId xmlns:a16="http://schemas.microsoft.com/office/drawing/2014/main" id="{A87CD9A8-A9BB-7F97-FF30-3E2D2F4EC93F}"/>
              </a:ext>
            </a:extLst>
          </p:cNvPr>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5" name="Text">
            <a:extLst>
              <a:ext uri="{FF2B5EF4-FFF2-40B4-BE49-F238E27FC236}">
                <a16:creationId xmlns:a16="http://schemas.microsoft.com/office/drawing/2014/main" id="{0130D13D-E1D7-8410-D8E1-9E1E26592A9B}"/>
              </a:ext>
            </a:extLst>
          </p:cNvPr>
          <p:cNvSpPr/>
          <p:nvPr/>
        </p:nvSpPr>
        <p:spPr bwMode="gray">
          <a:xfrm>
            <a:off x="0" y="0"/>
            <a:ext cx="12192000" cy="6858000"/>
          </a:xfrm>
          <a:prstGeom prst="rect">
            <a:avLst/>
          </a:prstGeom>
          <a:solidFill>
            <a:srgbClr val="0B523E">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pic>
        <p:nvPicPr>
          <p:cNvPr id="29" name="Grafik 28">
            <a:extLst>
              <a:ext uri="{FF2B5EF4-FFF2-40B4-BE49-F238E27FC236}">
                <a16:creationId xmlns:a16="http://schemas.microsoft.com/office/drawing/2014/main" id="{DB990555-2A2B-471D-13C0-A8FF72B3D406}"/>
              </a:ext>
            </a:extLst>
          </p:cNvPr>
          <p:cNvPicPr>
            <a:picLocks noChangeAspect="1"/>
          </p:cNvPicPr>
          <p:nvPr/>
        </p:nvPicPr>
        <p:blipFill>
          <a:blip r:embed="rId4"/>
          <a:stretch>
            <a:fillRect/>
          </a:stretch>
        </p:blipFill>
        <p:spPr>
          <a:xfrm>
            <a:off x="-6001344" y="7830615"/>
            <a:ext cx="5067300" cy="2806700"/>
          </a:xfrm>
          <a:prstGeom prst="rect">
            <a:avLst/>
          </a:prstGeom>
        </p:spPr>
      </p:pic>
      <p:sp>
        <p:nvSpPr>
          <p:cNvPr id="68" name="Titel 1">
            <a:extLst>
              <a:ext uri="{FF2B5EF4-FFF2-40B4-BE49-F238E27FC236}">
                <a16:creationId xmlns:a16="http://schemas.microsoft.com/office/drawing/2014/main" id="{0B690AFF-7AFC-7EAC-8D48-0609ABBCA3CF}"/>
              </a:ext>
            </a:extLst>
          </p:cNvPr>
          <p:cNvSpPr txBox="1">
            <a:spLocks/>
          </p:cNvSpPr>
          <p:nvPr/>
        </p:nvSpPr>
        <p:spPr bwMode="auto">
          <a:xfrm>
            <a:off x="407368" y="470883"/>
            <a:ext cx="1058517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a:solidFill>
                  <a:schemeClr val="bg1"/>
                </a:solidFill>
                <a:latin typeface="Century Gothic" panose="020B0502020202020204" pitchFamily="34" charset="0"/>
                <a:ea typeface="Century Gothic"/>
              </a:rPr>
              <a:t>Le secteur des TIC est actuellement responsable de 1,5 à 4% des émissions mondiales de gaz à effet de serre (GES).</a:t>
            </a:r>
          </a:p>
        </p:txBody>
      </p:sp>
      <p:sp>
        <p:nvSpPr>
          <p:cNvPr id="17" name="Rechteck 16">
            <a:extLst>
              <a:ext uri="{FF2B5EF4-FFF2-40B4-BE49-F238E27FC236}">
                <a16:creationId xmlns:a16="http://schemas.microsoft.com/office/drawing/2014/main" id="{4C6533DE-8C7C-4542-0A68-865D1585AC2F}"/>
              </a:ext>
            </a:extLst>
          </p:cNvPr>
          <p:cNvSpPr/>
          <p:nvPr/>
        </p:nvSpPr>
        <p:spPr bwMode="auto">
          <a:xfrm rot="16200000">
            <a:off x="4205791" y="-2005300"/>
            <a:ext cx="3780419" cy="12191998"/>
          </a:xfrm>
          <a:prstGeom prst="rect">
            <a:avLst/>
          </a:prstGeom>
          <a:solidFill>
            <a:schemeClr val="bg1">
              <a:lumMod val="95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nvGrpSpPr>
          <p:cNvPr id="3" name="Gruppieren 2">
            <a:extLst>
              <a:ext uri="{FF2B5EF4-FFF2-40B4-BE49-F238E27FC236}">
                <a16:creationId xmlns:a16="http://schemas.microsoft.com/office/drawing/2014/main" id="{E7067E5A-270E-F3AE-372D-28DC6091B4CE}"/>
              </a:ext>
            </a:extLst>
          </p:cNvPr>
          <p:cNvGrpSpPr/>
          <p:nvPr/>
        </p:nvGrpSpPr>
        <p:grpSpPr>
          <a:xfrm>
            <a:off x="6616870" y="2200489"/>
            <a:ext cx="5580954" cy="2457269"/>
            <a:chOff x="6616870" y="2200489"/>
            <a:chExt cx="5580954" cy="2457269"/>
          </a:xfrm>
        </p:grpSpPr>
        <p:sp>
          <p:nvSpPr>
            <p:cNvPr id="11" name="Rechteck 10">
              <a:extLst>
                <a:ext uri="{FF2B5EF4-FFF2-40B4-BE49-F238E27FC236}">
                  <a16:creationId xmlns:a16="http://schemas.microsoft.com/office/drawing/2014/main" id="{D50E4782-EBC8-3E84-BA69-C4321FAE36AD}"/>
                </a:ext>
              </a:extLst>
            </p:cNvPr>
            <p:cNvSpPr/>
            <p:nvPr/>
          </p:nvSpPr>
          <p:spPr bwMode="auto">
            <a:xfrm>
              <a:off x="6616870" y="2200489"/>
              <a:ext cx="5575130" cy="2457269"/>
            </a:xfrm>
            <a:prstGeom prst="rect">
              <a:avLst/>
            </a:prstGeom>
            <a:solidFill>
              <a:schemeClr val="accent1">
                <a:lumMod val="40000"/>
                <a:lumOff val="60000"/>
                <a:alpha val="79608"/>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grpSp>
          <p:nvGrpSpPr>
            <p:cNvPr id="14" name="Gruppieren 13">
              <a:extLst>
                <a:ext uri="{FF2B5EF4-FFF2-40B4-BE49-F238E27FC236}">
                  <a16:creationId xmlns:a16="http://schemas.microsoft.com/office/drawing/2014/main" id="{DBB423A5-C8A9-6CEA-E258-96DC142FCF3C}"/>
                </a:ext>
              </a:extLst>
            </p:cNvPr>
            <p:cNvGrpSpPr/>
            <p:nvPr/>
          </p:nvGrpSpPr>
          <p:grpSpPr>
            <a:xfrm>
              <a:off x="7231558" y="2438275"/>
              <a:ext cx="4966266" cy="1972701"/>
              <a:chOff x="6852086" y="2335403"/>
              <a:chExt cx="5038274" cy="1972701"/>
            </a:xfrm>
          </p:grpSpPr>
          <p:sp>
            <p:nvSpPr>
              <p:cNvPr id="32" name="Titel 1">
                <a:extLst>
                  <a:ext uri="{FF2B5EF4-FFF2-40B4-BE49-F238E27FC236}">
                    <a16:creationId xmlns:a16="http://schemas.microsoft.com/office/drawing/2014/main" id="{6DFA333E-3BCA-13EA-1CDC-D79D9843D5C7}"/>
                  </a:ext>
                </a:extLst>
              </p:cNvPr>
              <p:cNvSpPr txBox="1">
                <a:spLocks/>
              </p:cNvSpPr>
              <p:nvPr/>
            </p:nvSpPr>
            <p:spPr bwMode="auto">
              <a:xfrm>
                <a:off x="6852086" y="3000285"/>
                <a:ext cx="5038274"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sz="2000" b="0">
                    <a:solidFill>
                      <a:schemeClr val="accent1">
                        <a:lumMod val="50000"/>
                      </a:schemeClr>
                    </a:solidFill>
                    <a:latin typeface="Century Gothic" panose="020B0502020202020204" pitchFamily="34" charset="0"/>
                    <a:ea typeface="Century Gothic"/>
                    <a:sym typeface="Wingdings" pitchFamily="2" charset="2"/>
                  </a:rPr>
                  <a:t>Exploitation avec de l’électricité issue d’installations rénovées Source:</a:t>
                </a:r>
              </a:p>
            </p:txBody>
          </p:sp>
          <p:sp>
            <p:nvSpPr>
              <p:cNvPr id="33" name="Titel 1">
                <a:extLst>
                  <a:ext uri="{FF2B5EF4-FFF2-40B4-BE49-F238E27FC236}">
                    <a16:creationId xmlns:a16="http://schemas.microsoft.com/office/drawing/2014/main" id="{F3B76D91-508B-ADE9-2424-3560456A3A78}"/>
                  </a:ext>
                </a:extLst>
              </p:cNvPr>
              <p:cNvSpPr txBox="1">
                <a:spLocks/>
              </p:cNvSpPr>
              <p:nvPr/>
            </p:nvSpPr>
            <p:spPr bwMode="auto">
              <a:xfrm>
                <a:off x="6852086" y="2335403"/>
                <a:ext cx="5038274"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sz="2000" b="0">
                    <a:solidFill>
                      <a:schemeClr val="accent1">
                        <a:lumMod val="50000"/>
                      </a:schemeClr>
                    </a:solidFill>
                    <a:latin typeface="Century Gothic" panose="020B0502020202020204" pitchFamily="34" charset="0"/>
                    <a:ea typeface="Century Gothic"/>
                    <a:sym typeface="Wingdings" pitchFamily="2" charset="2"/>
                  </a:rPr>
                  <a:t>Augmentation de l’efficacité énergétique</a:t>
                </a:r>
              </a:p>
            </p:txBody>
          </p:sp>
          <p:sp>
            <p:nvSpPr>
              <p:cNvPr id="34" name="Titel 1">
                <a:extLst>
                  <a:ext uri="{FF2B5EF4-FFF2-40B4-BE49-F238E27FC236}">
                    <a16:creationId xmlns:a16="http://schemas.microsoft.com/office/drawing/2014/main" id="{08BE0F18-6FBF-3892-FA3A-43138994CAB8}"/>
                  </a:ext>
                </a:extLst>
              </p:cNvPr>
              <p:cNvSpPr txBox="1">
                <a:spLocks/>
              </p:cNvSpPr>
              <p:nvPr/>
            </p:nvSpPr>
            <p:spPr bwMode="auto">
              <a:xfrm>
                <a:off x="6852086" y="3665167"/>
                <a:ext cx="5038274"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sz="2000" b="0">
                    <a:solidFill>
                      <a:schemeClr val="accent1">
                        <a:lumMod val="50000"/>
                      </a:schemeClr>
                    </a:solidFill>
                    <a:latin typeface="Century Gothic" panose="020B0502020202020204" pitchFamily="34" charset="0"/>
                    <a:ea typeface="Century Gothic"/>
                    <a:sym typeface="Wingdings" pitchFamily="2" charset="2"/>
                  </a:rPr>
                  <a:t>n’exploiter que les infrastructures nécessaires</a:t>
                </a:r>
              </a:p>
            </p:txBody>
          </p:sp>
        </p:grpSp>
        <p:sp>
          <p:nvSpPr>
            <p:cNvPr id="18" name="Dreieck 17">
              <a:extLst>
                <a:ext uri="{FF2B5EF4-FFF2-40B4-BE49-F238E27FC236}">
                  <a16:creationId xmlns:a16="http://schemas.microsoft.com/office/drawing/2014/main" id="{EEB226CE-3C8F-7EBD-9E94-674F55ECE224}"/>
                </a:ext>
              </a:extLst>
            </p:cNvPr>
            <p:cNvSpPr/>
            <p:nvPr/>
          </p:nvSpPr>
          <p:spPr bwMode="auto">
            <a:xfrm rot="5400000">
              <a:off x="6860005" y="2683365"/>
              <a:ext cx="283839" cy="216024"/>
            </a:xfrm>
            <a:custGeom>
              <a:avLst/>
              <a:gdLst>
                <a:gd name="connsiteX0" fmla="*/ 0 w 283839"/>
                <a:gd name="connsiteY0" fmla="*/ 216024 h 216024"/>
                <a:gd name="connsiteX1" fmla="*/ 141920 w 283839"/>
                <a:gd name="connsiteY1" fmla="*/ 0 h 216024"/>
                <a:gd name="connsiteX2" fmla="*/ 283839 w 283839"/>
                <a:gd name="connsiteY2" fmla="*/ 216024 h 216024"/>
                <a:gd name="connsiteX3" fmla="*/ 0 w 283839"/>
                <a:gd name="connsiteY3" fmla="*/ 216024 h 216024"/>
              </a:gdLst>
              <a:ahLst/>
              <a:cxnLst>
                <a:cxn ang="0">
                  <a:pos x="connsiteX0" y="connsiteY0"/>
                </a:cxn>
                <a:cxn ang="0">
                  <a:pos x="connsiteX1" y="connsiteY1"/>
                </a:cxn>
                <a:cxn ang="0">
                  <a:pos x="connsiteX2" y="connsiteY2"/>
                </a:cxn>
                <a:cxn ang="0">
                  <a:pos x="connsiteX3" y="connsiteY3"/>
                </a:cxn>
              </a:cxnLst>
              <a:rect l="l" t="t" r="r" b="b"/>
              <a:pathLst>
                <a:path w="283839" h="216024" fill="none" extrusionOk="0">
                  <a:moveTo>
                    <a:pt x="0" y="216024"/>
                  </a:moveTo>
                  <a:cubicBezTo>
                    <a:pt x="21246" y="165844"/>
                    <a:pt x="74570" y="103225"/>
                    <a:pt x="141920" y="0"/>
                  </a:cubicBezTo>
                  <a:cubicBezTo>
                    <a:pt x="185511" y="49190"/>
                    <a:pt x="251473" y="133087"/>
                    <a:pt x="283839" y="216024"/>
                  </a:cubicBezTo>
                  <a:cubicBezTo>
                    <a:pt x="200685" y="228156"/>
                    <a:pt x="96025" y="216915"/>
                    <a:pt x="0" y="216024"/>
                  </a:cubicBezTo>
                  <a:close/>
                </a:path>
                <a:path w="283839" h="216024" stroke="0" extrusionOk="0">
                  <a:moveTo>
                    <a:pt x="0" y="216024"/>
                  </a:moveTo>
                  <a:cubicBezTo>
                    <a:pt x="37882" y="160566"/>
                    <a:pt x="103075" y="83916"/>
                    <a:pt x="141920" y="0"/>
                  </a:cubicBezTo>
                  <a:cubicBezTo>
                    <a:pt x="182535" y="84171"/>
                    <a:pt x="252590" y="164893"/>
                    <a:pt x="283839" y="216024"/>
                  </a:cubicBezTo>
                  <a:cubicBezTo>
                    <a:pt x="170515" y="205826"/>
                    <a:pt x="137855" y="196492"/>
                    <a:pt x="0" y="216024"/>
                  </a:cubicBezTo>
                  <a:close/>
                </a:path>
              </a:pathLst>
            </a:custGeom>
            <a:solidFill>
              <a:srgbClr val="FFC000"/>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008533954">
                    <a:prstGeom prst="triangle">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19" name="Dreieck 18">
              <a:extLst>
                <a:ext uri="{FF2B5EF4-FFF2-40B4-BE49-F238E27FC236}">
                  <a16:creationId xmlns:a16="http://schemas.microsoft.com/office/drawing/2014/main" id="{6E09E665-923B-B412-60A0-75D6B9382042}"/>
                </a:ext>
              </a:extLst>
            </p:cNvPr>
            <p:cNvSpPr/>
            <p:nvPr/>
          </p:nvSpPr>
          <p:spPr bwMode="auto">
            <a:xfrm rot="5400000">
              <a:off x="6860005" y="3318710"/>
              <a:ext cx="283839" cy="216024"/>
            </a:xfrm>
            <a:custGeom>
              <a:avLst/>
              <a:gdLst>
                <a:gd name="connsiteX0" fmla="*/ 0 w 283839"/>
                <a:gd name="connsiteY0" fmla="*/ 216024 h 216024"/>
                <a:gd name="connsiteX1" fmla="*/ 141920 w 283839"/>
                <a:gd name="connsiteY1" fmla="*/ 0 h 216024"/>
                <a:gd name="connsiteX2" fmla="*/ 283839 w 283839"/>
                <a:gd name="connsiteY2" fmla="*/ 216024 h 216024"/>
                <a:gd name="connsiteX3" fmla="*/ 0 w 283839"/>
                <a:gd name="connsiteY3" fmla="*/ 216024 h 216024"/>
              </a:gdLst>
              <a:ahLst/>
              <a:cxnLst>
                <a:cxn ang="0">
                  <a:pos x="connsiteX0" y="connsiteY0"/>
                </a:cxn>
                <a:cxn ang="0">
                  <a:pos x="connsiteX1" y="connsiteY1"/>
                </a:cxn>
                <a:cxn ang="0">
                  <a:pos x="connsiteX2" y="connsiteY2"/>
                </a:cxn>
                <a:cxn ang="0">
                  <a:pos x="connsiteX3" y="connsiteY3"/>
                </a:cxn>
              </a:cxnLst>
              <a:rect l="l" t="t" r="r" b="b"/>
              <a:pathLst>
                <a:path w="283839" h="216024" fill="none" extrusionOk="0">
                  <a:moveTo>
                    <a:pt x="0" y="216024"/>
                  </a:moveTo>
                  <a:cubicBezTo>
                    <a:pt x="21246" y="165844"/>
                    <a:pt x="74570" y="103225"/>
                    <a:pt x="141920" y="0"/>
                  </a:cubicBezTo>
                  <a:cubicBezTo>
                    <a:pt x="185511" y="49190"/>
                    <a:pt x="251473" y="133087"/>
                    <a:pt x="283839" y="216024"/>
                  </a:cubicBezTo>
                  <a:cubicBezTo>
                    <a:pt x="200685" y="228156"/>
                    <a:pt x="96025" y="216915"/>
                    <a:pt x="0" y="216024"/>
                  </a:cubicBezTo>
                  <a:close/>
                </a:path>
                <a:path w="283839" h="216024" stroke="0" extrusionOk="0">
                  <a:moveTo>
                    <a:pt x="0" y="216024"/>
                  </a:moveTo>
                  <a:cubicBezTo>
                    <a:pt x="37882" y="160566"/>
                    <a:pt x="103075" y="83916"/>
                    <a:pt x="141920" y="0"/>
                  </a:cubicBezTo>
                  <a:cubicBezTo>
                    <a:pt x="182535" y="84171"/>
                    <a:pt x="252590" y="164893"/>
                    <a:pt x="283839" y="216024"/>
                  </a:cubicBezTo>
                  <a:cubicBezTo>
                    <a:pt x="170515" y="205826"/>
                    <a:pt x="137855" y="196492"/>
                    <a:pt x="0" y="216024"/>
                  </a:cubicBezTo>
                  <a:close/>
                </a:path>
              </a:pathLst>
            </a:custGeom>
            <a:solidFill>
              <a:srgbClr val="FFC000"/>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008533954">
                    <a:prstGeom prst="triangle">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25" name="Dreieck 24">
              <a:extLst>
                <a:ext uri="{FF2B5EF4-FFF2-40B4-BE49-F238E27FC236}">
                  <a16:creationId xmlns:a16="http://schemas.microsoft.com/office/drawing/2014/main" id="{4EFE3CBB-7028-4AD4-A127-4BD668FA5C65}"/>
                </a:ext>
              </a:extLst>
            </p:cNvPr>
            <p:cNvSpPr/>
            <p:nvPr/>
          </p:nvSpPr>
          <p:spPr bwMode="auto">
            <a:xfrm rot="5400000">
              <a:off x="6860005" y="4002134"/>
              <a:ext cx="283839" cy="216024"/>
            </a:xfrm>
            <a:custGeom>
              <a:avLst/>
              <a:gdLst>
                <a:gd name="connsiteX0" fmla="*/ 0 w 283839"/>
                <a:gd name="connsiteY0" fmla="*/ 216024 h 216024"/>
                <a:gd name="connsiteX1" fmla="*/ 141920 w 283839"/>
                <a:gd name="connsiteY1" fmla="*/ 0 h 216024"/>
                <a:gd name="connsiteX2" fmla="*/ 283839 w 283839"/>
                <a:gd name="connsiteY2" fmla="*/ 216024 h 216024"/>
                <a:gd name="connsiteX3" fmla="*/ 0 w 283839"/>
                <a:gd name="connsiteY3" fmla="*/ 216024 h 216024"/>
              </a:gdLst>
              <a:ahLst/>
              <a:cxnLst>
                <a:cxn ang="0">
                  <a:pos x="connsiteX0" y="connsiteY0"/>
                </a:cxn>
                <a:cxn ang="0">
                  <a:pos x="connsiteX1" y="connsiteY1"/>
                </a:cxn>
                <a:cxn ang="0">
                  <a:pos x="connsiteX2" y="connsiteY2"/>
                </a:cxn>
                <a:cxn ang="0">
                  <a:pos x="connsiteX3" y="connsiteY3"/>
                </a:cxn>
              </a:cxnLst>
              <a:rect l="l" t="t" r="r" b="b"/>
              <a:pathLst>
                <a:path w="283839" h="216024" fill="none" extrusionOk="0">
                  <a:moveTo>
                    <a:pt x="0" y="216024"/>
                  </a:moveTo>
                  <a:cubicBezTo>
                    <a:pt x="21246" y="165844"/>
                    <a:pt x="74570" y="103225"/>
                    <a:pt x="141920" y="0"/>
                  </a:cubicBezTo>
                  <a:cubicBezTo>
                    <a:pt x="185511" y="49190"/>
                    <a:pt x="251473" y="133087"/>
                    <a:pt x="283839" y="216024"/>
                  </a:cubicBezTo>
                  <a:cubicBezTo>
                    <a:pt x="200685" y="228156"/>
                    <a:pt x="96025" y="216915"/>
                    <a:pt x="0" y="216024"/>
                  </a:cubicBezTo>
                  <a:close/>
                </a:path>
                <a:path w="283839" h="216024" stroke="0" extrusionOk="0">
                  <a:moveTo>
                    <a:pt x="0" y="216024"/>
                  </a:moveTo>
                  <a:cubicBezTo>
                    <a:pt x="37882" y="160566"/>
                    <a:pt x="103075" y="83916"/>
                    <a:pt x="141920" y="0"/>
                  </a:cubicBezTo>
                  <a:cubicBezTo>
                    <a:pt x="182535" y="84171"/>
                    <a:pt x="252590" y="164893"/>
                    <a:pt x="283839" y="216024"/>
                  </a:cubicBezTo>
                  <a:cubicBezTo>
                    <a:pt x="170515" y="205826"/>
                    <a:pt x="137855" y="196492"/>
                    <a:pt x="0" y="216024"/>
                  </a:cubicBezTo>
                  <a:close/>
                </a:path>
              </a:pathLst>
            </a:custGeom>
            <a:solidFill>
              <a:srgbClr val="FFC000"/>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008533954">
                    <a:prstGeom prst="triangle">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grpSp>
        <p:nvGrpSpPr>
          <p:cNvPr id="35" name="Gruppieren 34">
            <a:extLst>
              <a:ext uri="{FF2B5EF4-FFF2-40B4-BE49-F238E27FC236}">
                <a16:creationId xmlns:a16="http://schemas.microsoft.com/office/drawing/2014/main" id="{E40F35AF-3FAF-3DE4-F23C-B9B185E96829}"/>
              </a:ext>
            </a:extLst>
          </p:cNvPr>
          <p:cNvGrpSpPr/>
          <p:nvPr/>
        </p:nvGrpSpPr>
        <p:grpSpPr>
          <a:xfrm>
            <a:off x="6583867" y="4662046"/>
            <a:ext cx="5613957" cy="1327864"/>
            <a:chOff x="6583867" y="4662046"/>
            <a:chExt cx="5613957" cy="1327864"/>
          </a:xfrm>
        </p:grpSpPr>
        <p:sp>
          <p:nvSpPr>
            <p:cNvPr id="39" name="Rechteck 38">
              <a:extLst>
                <a:ext uri="{FF2B5EF4-FFF2-40B4-BE49-F238E27FC236}">
                  <a16:creationId xmlns:a16="http://schemas.microsoft.com/office/drawing/2014/main" id="{3403DD6A-3068-CD62-C374-CB1C81B80F48}"/>
                </a:ext>
              </a:extLst>
            </p:cNvPr>
            <p:cNvSpPr/>
            <p:nvPr/>
          </p:nvSpPr>
          <p:spPr bwMode="auto">
            <a:xfrm>
              <a:off x="6583867" y="4662046"/>
              <a:ext cx="5608133" cy="1327864"/>
            </a:xfrm>
            <a:prstGeom prst="rect">
              <a:avLst/>
            </a:prstGeom>
            <a:solidFill>
              <a:schemeClr val="accent3">
                <a:lumMod val="60000"/>
                <a:lumOff val="40000"/>
                <a:alpha val="79608"/>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grpSp>
          <p:nvGrpSpPr>
            <p:cNvPr id="62" name="Gruppieren 61">
              <a:extLst>
                <a:ext uri="{FF2B5EF4-FFF2-40B4-BE49-F238E27FC236}">
                  <a16:creationId xmlns:a16="http://schemas.microsoft.com/office/drawing/2014/main" id="{24ABAC26-AF46-60BF-BBAE-F30949F53ADD}"/>
                </a:ext>
              </a:extLst>
            </p:cNvPr>
            <p:cNvGrpSpPr/>
            <p:nvPr/>
          </p:nvGrpSpPr>
          <p:grpSpPr>
            <a:xfrm>
              <a:off x="7231558" y="4857262"/>
              <a:ext cx="4966266" cy="915147"/>
              <a:chOff x="7153726" y="4721458"/>
              <a:chExt cx="5038274" cy="915147"/>
            </a:xfrm>
          </p:grpSpPr>
          <p:sp>
            <p:nvSpPr>
              <p:cNvPr id="53" name="Titel 1">
                <a:extLst>
                  <a:ext uri="{FF2B5EF4-FFF2-40B4-BE49-F238E27FC236}">
                    <a16:creationId xmlns:a16="http://schemas.microsoft.com/office/drawing/2014/main" id="{55297ABA-9F9F-BBAD-8DCF-2DCDF9A48712}"/>
                  </a:ext>
                </a:extLst>
              </p:cNvPr>
              <p:cNvSpPr txBox="1">
                <a:spLocks/>
              </p:cNvSpPr>
              <p:nvPr/>
            </p:nvSpPr>
            <p:spPr bwMode="auto">
              <a:xfrm>
                <a:off x="7153726" y="4721458"/>
                <a:ext cx="5038274" cy="406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sz="2000" b="0">
                    <a:solidFill>
                      <a:schemeClr val="bg2"/>
                    </a:solidFill>
                    <a:latin typeface="Century Gothic" panose="020B0502020202020204" pitchFamily="34" charset="0"/>
                    <a:ea typeface="Century Gothic"/>
                    <a:sym typeface="Wingdings" pitchFamily="2" charset="2"/>
                  </a:rPr>
                  <a:t>Rendre la production et la chaîne d’approvisionnement plus environnementales</a:t>
                </a:r>
              </a:p>
            </p:txBody>
          </p:sp>
          <p:sp>
            <p:nvSpPr>
              <p:cNvPr id="54" name="Titel 1">
                <a:extLst>
                  <a:ext uri="{FF2B5EF4-FFF2-40B4-BE49-F238E27FC236}">
                    <a16:creationId xmlns:a16="http://schemas.microsoft.com/office/drawing/2014/main" id="{42B1EA19-8656-2803-531C-BD174CBB3F42}"/>
                  </a:ext>
                </a:extLst>
              </p:cNvPr>
              <p:cNvSpPr txBox="1">
                <a:spLocks/>
              </p:cNvSpPr>
              <p:nvPr/>
            </p:nvSpPr>
            <p:spPr bwMode="auto">
              <a:xfrm>
                <a:off x="7153726" y="5230495"/>
                <a:ext cx="5038274" cy="406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sz="2000" b="0">
                    <a:solidFill>
                      <a:schemeClr val="bg2"/>
                    </a:solidFill>
                    <a:latin typeface="Century Gothic" panose="020B0502020202020204" pitchFamily="34" charset="0"/>
                    <a:ea typeface="Century Gothic"/>
                    <a:sym typeface="Wingdings" pitchFamily="2" charset="2"/>
                  </a:rPr>
                  <a:t>Produire moins d’appareils</a:t>
                </a:r>
              </a:p>
            </p:txBody>
          </p:sp>
        </p:grpSp>
        <p:sp>
          <p:nvSpPr>
            <p:cNvPr id="66" name="Dreieck 65">
              <a:extLst>
                <a:ext uri="{FF2B5EF4-FFF2-40B4-BE49-F238E27FC236}">
                  <a16:creationId xmlns:a16="http://schemas.microsoft.com/office/drawing/2014/main" id="{23EDECEC-8C29-90E0-ED74-D6941E7BCED3}"/>
                </a:ext>
              </a:extLst>
            </p:cNvPr>
            <p:cNvSpPr/>
            <p:nvPr/>
          </p:nvSpPr>
          <p:spPr bwMode="auto">
            <a:xfrm rot="5400000">
              <a:off x="6860005" y="5471595"/>
              <a:ext cx="283839" cy="216024"/>
            </a:xfrm>
            <a:custGeom>
              <a:avLst/>
              <a:gdLst>
                <a:gd name="connsiteX0" fmla="*/ 0 w 283839"/>
                <a:gd name="connsiteY0" fmla="*/ 216024 h 216024"/>
                <a:gd name="connsiteX1" fmla="*/ 141920 w 283839"/>
                <a:gd name="connsiteY1" fmla="*/ 0 h 216024"/>
                <a:gd name="connsiteX2" fmla="*/ 283839 w 283839"/>
                <a:gd name="connsiteY2" fmla="*/ 216024 h 216024"/>
                <a:gd name="connsiteX3" fmla="*/ 0 w 283839"/>
                <a:gd name="connsiteY3" fmla="*/ 216024 h 216024"/>
              </a:gdLst>
              <a:ahLst/>
              <a:cxnLst>
                <a:cxn ang="0">
                  <a:pos x="connsiteX0" y="connsiteY0"/>
                </a:cxn>
                <a:cxn ang="0">
                  <a:pos x="connsiteX1" y="connsiteY1"/>
                </a:cxn>
                <a:cxn ang="0">
                  <a:pos x="connsiteX2" y="connsiteY2"/>
                </a:cxn>
                <a:cxn ang="0">
                  <a:pos x="connsiteX3" y="connsiteY3"/>
                </a:cxn>
              </a:cxnLst>
              <a:rect l="l" t="t" r="r" b="b"/>
              <a:pathLst>
                <a:path w="283839" h="216024" fill="none" extrusionOk="0">
                  <a:moveTo>
                    <a:pt x="0" y="216024"/>
                  </a:moveTo>
                  <a:cubicBezTo>
                    <a:pt x="21246" y="165844"/>
                    <a:pt x="74570" y="103225"/>
                    <a:pt x="141920" y="0"/>
                  </a:cubicBezTo>
                  <a:cubicBezTo>
                    <a:pt x="185511" y="49190"/>
                    <a:pt x="251473" y="133087"/>
                    <a:pt x="283839" y="216024"/>
                  </a:cubicBezTo>
                  <a:cubicBezTo>
                    <a:pt x="200685" y="228156"/>
                    <a:pt x="96025" y="216915"/>
                    <a:pt x="0" y="216024"/>
                  </a:cubicBezTo>
                  <a:close/>
                </a:path>
                <a:path w="283839" h="216024" stroke="0" extrusionOk="0">
                  <a:moveTo>
                    <a:pt x="0" y="216024"/>
                  </a:moveTo>
                  <a:cubicBezTo>
                    <a:pt x="37882" y="160566"/>
                    <a:pt x="103075" y="83916"/>
                    <a:pt x="141920" y="0"/>
                  </a:cubicBezTo>
                  <a:cubicBezTo>
                    <a:pt x="182535" y="84171"/>
                    <a:pt x="252590" y="164893"/>
                    <a:pt x="283839" y="216024"/>
                  </a:cubicBezTo>
                  <a:cubicBezTo>
                    <a:pt x="170515" y="205826"/>
                    <a:pt x="137855" y="196492"/>
                    <a:pt x="0" y="216024"/>
                  </a:cubicBezTo>
                  <a:close/>
                </a:path>
              </a:pathLst>
            </a:custGeom>
            <a:solidFill>
              <a:srgbClr val="FFC000"/>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008533954">
                    <a:prstGeom prst="triangle">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67" name="Dreieck 66">
              <a:extLst>
                <a:ext uri="{FF2B5EF4-FFF2-40B4-BE49-F238E27FC236}">
                  <a16:creationId xmlns:a16="http://schemas.microsoft.com/office/drawing/2014/main" id="{C3A4C5DC-4D24-355F-9177-98FBA5CB77F1}"/>
                </a:ext>
              </a:extLst>
            </p:cNvPr>
            <p:cNvSpPr/>
            <p:nvPr/>
          </p:nvSpPr>
          <p:spPr bwMode="auto">
            <a:xfrm rot="5400000">
              <a:off x="6860005" y="4968776"/>
              <a:ext cx="283839" cy="216024"/>
            </a:xfrm>
            <a:custGeom>
              <a:avLst/>
              <a:gdLst>
                <a:gd name="connsiteX0" fmla="*/ 0 w 283839"/>
                <a:gd name="connsiteY0" fmla="*/ 216024 h 216024"/>
                <a:gd name="connsiteX1" fmla="*/ 141920 w 283839"/>
                <a:gd name="connsiteY1" fmla="*/ 0 h 216024"/>
                <a:gd name="connsiteX2" fmla="*/ 283839 w 283839"/>
                <a:gd name="connsiteY2" fmla="*/ 216024 h 216024"/>
                <a:gd name="connsiteX3" fmla="*/ 0 w 283839"/>
                <a:gd name="connsiteY3" fmla="*/ 216024 h 216024"/>
              </a:gdLst>
              <a:ahLst/>
              <a:cxnLst>
                <a:cxn ang="0">
                  <a:pos x="connsiteX0" y="connsiteY0"/>
                </a:cxn>
                <a:cxn ang="0">
                  <a:pos x="connsiteX1" y="connsiteY1"/>
                </a:cxn>
                <a:cxn ang="0">
                  <a:pos x="connsiteX2" y="connsiteY2"/>
                </a:cxn>
                <a:cxn ang="0">
                  <a:pos x="connsiteX3" y="connsiteY3"/>
                </a:cxn>
              </a:cxnLst>
              <a:rect l="l" t="t" r="r" b="b"/>
              <a:pathLst>
                <a:path w="283839" h="216024" fill="none" extrusionOk="0">
                  <a:moveTo>
                    <a:pt x="0" y="216024"/>
                  </a:moveTo>
                  <a:cubicBezTo>
                    <a:pt x="21246" y="165844"/>
                    <a:pt x="74570" y="103225"/>
                    <a:pt x="141920" y="0"/>
                  </a:cubicBezTo>
                  <a:cubicBezTo>
                    <a:pt x="185511" y="49190"/>
                    <a:pt x="251473" y="133087"/>
                    <a:pt x="283839" y="216024"/>
                  </a:cubicBezTo>
                  <a:cubicBezTo>
                    <a:pt x="200685" y="228156"/>
                    <a:pt x="96025" y="216915"/>
                    <a:pt x="0" y="216024"/>
                  </a:cubicBezTo>
                  <a:close/>
                </a:path>
                <a:path w="283839" h="216024" stroke="0" extrusionOk="0">
                  <a:moveTo>
                    <a:pt x="0" y="216024"/>
                  </a:moveTo>
                  <a:cubicBezTo>
                    <a:pt x="37882" y="160566"/>
                    <a:pt x="103075" y="83916"/>
                    <a:pt x="141920" y="0"/>
                  </a:cubicBezTo>
                  <a:cubicBezTo>
                    <a:pt x="182535" y="84171"/>
                    <a:pt x="252590" y="164893"/>
                    <a:pt x="283839" y="216024"/>
                  </a:cubicBezTo>
                  <a:cubicBezTo>
                    <a:pt x="170515" y="205826"/>
                    <a:pt x="137855" y="196492"/>
                    <a:pt x="0" y="216024"/>
                  </a:cubicBezTo>
                  <a:close/>
                </a:path>
              </a:pathLst>
            </a:custGeom>
            <a:solidFill>
              <a:srgbClr val="FFC000"/>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008533954">
                    <a:prstGeom prst="triangle">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sp>
        <p:nvSpPr>
          <p:cNvPr id="83" name="Titel 1">
            <a:extLst>
              <a:ext uri="{FF2B5EF4-FFF2-40B4-BE49-F238E27FC236}">
                <a16:creationId xmlns:a16="http://schemas.microsoft.com/office/drawing/2014/main" id="{7DADA94A-0222-0486-DC1F-2CDF5F23E82A}"/>
              </a:ext>
            </a:extLst>
          </p:cNvPr>
          <p:cNvSpPr txBox="1">
            <a:spLocks/>
          </p:cNvSpPr>
          <p:nvPr/>
        </p:nvSpPr>
        <p:spPr bwMode="auto">
          <a:xfrm>
            <a:off x="-528736" y="3271995"/>
            <a:ext cx="3037046" cy="1392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fr-CH" sz="4000" b="0" dirty="0">
                <a:solidFill>
                  <a:schemeClr val="tx1"/>
                </a:solidFill>
                <a:latin typeface="Century Gothic" panose="020B0502020202020204" pitchFamily="34" charset="0"/>
                <a:ea typeface="Century Gothic"/>
              </a:rPr>
              <a:t>1,5-4%</a:t>
            </a:r>
            <a:br>
              <a:rPr lang="fr-CH" b="0" dirty="0">
                <a:solidFill>
                  <a:schemeClr val="tx1"/>
                </a:solidFill>
                <a:latin typeface="Century Gothic" panose="020B0502020202020204" pitchFamily="34" charset="0"/>
                <a:ea typeface="Century Gothic"/>
              </a:rPr>
            </a:br>
            <a:r>
              <a:rPr lang="fr-CH" b="0" dirty="0">
                <a:solidFill>
                  <a:schemeClr val="tx1"/>
                </a:solidFill>
                <a:latin typeface="Century Gothic" panose="020B0502020202020204" pitchFamily="34" charset="0"/>
                <a:ea typeface="Century Gothic"/>
              </a:rPr>
              <a:t>des émissions</a:t>
            </a:r>
            <a:br>
              <a:rPr lang="fr-CH" b="0" dirty="0">
                <a:solidFill>
                  <a:schemeClr val="tx1"/>
                </a:solidFill>
                <a:latin typeface="Century Gothic" panose="020B0502020202020204" pitchFamily="34" charset="0"/>
                <a:ea typeface="Century Gothic"/>
              </a:rPr>
            </a:br>
            <a:r>
              <a:rPr lang="fr-CH" b="0" dirty="0">
                <a:solidFill>
                  <a:schemeClr val="tx1"/>
                </a:solidFill>
                <a:latin typeface="Century Gothic" panose="020B0502020202020204" pitchFamily="34" charset="0"/>
                <a:ea typeface="Century Gothic"/>
              </a:rPr>
              <a:t>de GES </a:t>
            </a:r>
            <a:br>
              <a:rPr lang="fr-CH" b="0" dirty="0">
                <a:solidFill>
                  <a:schemeClr val="tx1"/>
                </a:solidFill>
                <a:latin typeface="Century Gothic" panose="020B0502020202020204" pitchFamily="34" charset="0"/>
                <a:ea typeface="Century Gothic"/>
              </a:rPr>
            </a:br>
            <a:r>
              <a:rPr lang="fr-CH" b="0" dirty="0">
                <a:solidFill>
                  <a:schemeClr val="tx1"/>
                </a:solidFill>
                <a:latin typeface="Century Gothic" panose="020B0502020202020204" pitchFamily="34" charset="0"/>
                <a:ea typeface="Century Gothic"/>
              </a:rPr>
              <a:t>du monde</a:t>
            </a:r>
          </a:p>
        </p:txBody>
      </p:sp>
      <p:sp>
        <p:nvSpPr>
          <p:cNvPr id="7" name="Titel 1">
            <a:extLst>
              <a:ext uri="{FF2B5EF4-FFF2-40B4-BE49-F238E27FC236}">
                <a16:creationId xmlns:a16="http://schemas.microsoft.com/office/drawing/2014/main" id="{05AC6F5D-A274-80BD-83E9-4540DCD6FE82}"/>
              </a:ext>
            </a:extLst>
          </p:cNvPr>
          <p:cNvSpPr txBox="1">
            <a:spLocks/>
          </p:cNvSpPr>
          <p:nvPr/>
        </p:nvSpPr>
        <p:spPr bwMode="auto">
          <a:xfrm>
            <a:off x="2699013" y="3706098"/>
            <a:ext cx="1061027" cy="428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fr-CH" sz="1800" b="0">
                <a:solidFill>
                  <a:schemeClr val="tx1"/>
                </a:solidFill>
                <a:latin typeface="Century Gothic" panose="020B0502020202020204" pitchFamily="34" charset="0"/>
                <a:ea typeface="Century Gothic"/>
              </a:rPr>
              <a:t>30-45%</a:t>
            </a:r>
          </a:p>
        </p:txBody>
      </p:sp>
      <p:sp>
        <p:nvSpPr>
          <p:cNvPr id="20" name="Titel 1">
            <a:extLst>
              <a:ext uri="{FF2B5EF4-FFF2-40B4-BE49-F238E27FC236}">
                <a16:creationId xmlns:a16="http://schemas.microsoft.com/office/drawing/2014/main" id="{C4D5B4C1-F7E3-0D1F-3672-6AFE1A1C0564}"/>
              </a:ext>
            </a:extLst>
          </p:cNvPr>
          <p:cNvSpPr txBox="1">
            <a:spLocks/>
          </p:cNvSpPr>
          <p:nvPr/>
        </p:nvSpPr>
        <p:spPr bwMode="auto">
          <a:xfrm>
            <a:off x="2699013" y="5083994"/>
            <a:ext cx="1061027" cy="428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fr-CH" sz="1800" b="0">
                <a:solidFill>
                  <a:schemeClr val="tx1"/>
                </a:solidFill>
                <a:latin typeface="Century Gothic" panose="020B0502020202020204" pitchFamily="34" charset="0"/>
                <a:ea typeface="Century Gothic"/>
              </a:rPr>
              <a:t>30-40%</a:t>
            </a:r>
          </a:p>
        </p:txBody>
      </p:sp>
      <p:sp>
        <p:nvSpPr>
          <p:cNvPr id="16" name="Titel 1">
            <a:extLst>
              <a:ext uri="{FF2B5EF4-FFF2-40B4-BE49-F238E27FC236}">
                <a16:creationId xmlns:a16="http://schemas.microsoft.com/office/drawing/2014/main" id="{A7C05858-9A60-9434-4D53-8254B47F6D32}"/>
              </a:ext>
            </a:extLst>
          </p:cNvPr>
          <p:cNvSpPr txBox="1">
            <a:spLocks/>
          </p:cNvSpPr>
          <p:nvPr/>
        </p:nvSpPr>
        <p:spPr bwMode="auto">
          <a:xfrm>
            <a:off x="2699013" y="2477462"/>
            <a:ext cx="1061027" cy="428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fr-CH" sz="1800" b="0">
                <a:solidFill>
                  <a:schemeClr val="tx1"/>
                </a:solidFill>
                <a:latin typeface="Century Gothic" panose="020B0502020202020204" pitchFamily="34" charset="0"/>
                <a:ea typeface="Century Gothic"/>
              </a:rPr>
              <a:t>25-30%</a:t>
            </a:r>
          </a:p>
        </p:txBody>
      </p:sp>
      <p:grpSp>
        <p:nvGrpSpPr>
          <p:cNvPr id="30" name="Gruppieren 29">
            <a:extLst>
              <a:ext uri="{FF2B5EF4-FFF2-40B4-BE49-F238E27FC236}">
                <a16:creationId xmlns:a16="http://schemas.microsoft.com/office/drawing/2014/main" id="{80C427FB-828E-6C2E-103A-4409A16C85F7}"/>
              </a:ext>
            </a:extLst>
          </p:cNvPr>
          <p:cNvGrpSpPr/>
          <p:nvPr/>
        </p:nvGrpSpPr>
        <p:grpSpPr>
          <a:xfrm>
            <a:off x="3862569" y="4657763"/>
            <a:ext cx="2754301" cy="1323147"/>
            <a:chOff x="3862569" y="4657763"/>
            <a:chExt cx="2754301" cy="1323147"/>
          </a:xfrm>
        </p:grpSpPr>
        <p:sp>
          <p:nvSpPr>
            <p:cNvPr id="61" name="Rechteck 60">
              <a:extLst>
                <a:ext uri="{FF2B5EF4-FFF2-40B4-BE49-F238E27FC236}">
                  <a16:creationId xmlns:a16="http://schemas.microsoft.com/office/drawing/2014/main" id="{B24A48A8-BDF5-E993-F7F1-F8E72C76A858}"/>
                </a:ext>
              </a:extLst>
            </p:cNvPr>
            <p:cNvSpPr/>
            <p:nvPr/>
          </p:nvSpPr>
          <p:spPr bwMode="auto">
            <a:xfrm>
              <a:off x="4438633" y="4684110"/>
              <a:ext cx="2178237" cy="1260792"/>
            </a:xfrm>
            <a:prstGeom prst="rect">
              <a:avLst/>
            </a:prstGeom>
            <a:solidFill>
              <a:srgbClr val="457A6B">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4" name="Rechteck 3">
              <a:extLst>
                <a:ext uri="{FF2B5EF4-FFF2-40B4-BE49-F238E27FC236}">
                  <a16:creationId xmlns:a16="http://schemas.microsoft.com/office/drawing/2014/main" id="{ECCF527B-9D12-BA53-F8AC-BD612573401F}"/>
                </a:ext>
              </a:extLst>
            </p:cNvPr>
            <p:cNvSpPr/>
            <p:nvPr/>
          </p:nvSpPr>
          <p:spPr bwMode="auto">
            <a:xfrm rot="16200000">
              <a:off x="3489027" y="5031305"/>
              <a:ext cx="1323147" cy="576064"/>
            </a:xfrm>
            <a:prstGeom prst="rect">
              <a:avLst/>
            </a:prstGeom>
            <a:solidFill>
              <a:srgbClr val="0B523E"/>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grpSp>
        <p:nvGrpSpPr>
          <p:cNvPr id="27" name="Gruppieren 26">
            <a:extLst>
              <a:ext uri="{FF2B5EF4-FFF2-40B4-BE49-F238E27FC236}">
                <a16:creationId xmlns:a16="http://schemas.microsoft.com/office/drawing/2014/main" id="{8DC10712-1784-4CE4-BAB8-2B4175E62FE0}"/>
              </a:ext>
            </a:extLst>
          </p:cNvPr>
          <p:cNvGrpSpPr/>
          <p:nvPr/>
        </p:nvGrpSpPr>
        <p:grpSpPr>
          <a:xfrm>
            <a:off x="3862569" y="3183399"/>
            <a:ext cx="2754303" cy="1474364"/>
            <a:chOff x="3862569" y="3183399"/>
            <a:chExt cx="2754303" cy="1474364"/>
          </a:xfrm>
        </p:grpSpPr>
        <p:sp>
          <p:nvSpPr>
            <p:cNvPr id="56" name="Rechteck 55">
              <a:extLst>
                <a:ext uri="{FF2B5EF4-FFF2-40B4-BE49-F238E27FC236}">
                  <a16:creationId xmlns:a16="http://schemas.microsoft.com/office/drawing/2014/main" id="{4248CE8C-0FAB-4D64-5252-5EB0D91F3DBF}"/>
                </a:ext>
              </a:extLst>
            </p:cNvPr>
            <p:cNvSpPr/>
            <p:nvPr/>
          </p:nvSpPr>
          <p:spPr bwMode="auto">
            <a:xfrm>
              <a:off x="4438634" y="3218751"/>
              <a:ext cx="2178238" cy="1430008"/>
            </a:xfrm>
            <a:prstGeom prst="rect">
              <a:avLst/>
            </a:prstGeom>
            <a:solidFill>
              <a:srgbClr val="276F8B">
                <a:alpha val="49020"/>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5" name="Rechteck 4">
              <a:extLst>
                <a:ext uri="{FF2B5EF4-FFF2-40B4-BE49-F238E27FC236}">
                  <a16:creationId xmlns:a16="http://schemas.microsoft.com/office/drawing/2014/main" id="{77661A91-1658-CA78-C195-AC682818CB54}"/>
                </a:ext>
              </a:extLst>
            </p:cNvPr>
            <p:cNvSpPr/>
            <p:nvPr/>
          </p:nvSpPr>
          <p:spPr bwMode="auto">
            <a:xfrm rot="16200000">
              <a:off x="3413419" y="3632549"/>
              <a:ext cx="1474364" cy="576064"/>
            </a:xfrm>
            <a:prstGeom prst="rect">
              <a:avLst/>
            </a:prstGeom>
            <a:solidFill>
              <a:srgbClr val="106D92"/>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grpSp>
        <p:nvGrpSpPr>
          <p:cNvPr id="26" name="Gruppieren 25">
            <a:extLst>
              <a:ext uri="{FF2B5EF4-FFF2-40B4-BE49-F238E27FC236}">
                <a16:creationId xmlns:a16="http://schemas.microsoft.com/office/drawing/2014/main" id="{7C80E430-54F4-ABCE-58C2-518DB984CD6D}"/>
              </a:ext>
            </a:extLst>
          </p:cNvPr>
          <p:cNvGrpSpPr/>
          <p:nvPr/>
        </p:nvGrpSpPr>
        <p:grpSpPr>
          <a:xfrm>
            <a:off x="3862569" y="2200490"/>
            <a:ext cx="2754301" cy="982909"/>
            <a:chOff x="3862569" y="2200490"/>
            <a:chExt cx="2754301" cy="982909"/>
          </a:xfrm>
        </p:grpSpPr>
        <p:sp>
          <p:nvSpPr>
            <p:cNvPr id="55" name="Rechteck 54">
              <a:extLst>
                <a:ext uri="{FF2B5EF4-FFF2-40B4-BE49-F238E27FC236}">
                  <a16:creationId xmlns:a16="http://schemas.microsoft.com/office/drawing/2014/main" id="{1E7FB0B3-1792-F0A5-FF52-DB247BC90FA7}"/>
                </a:ext>
              </a:extLst>
            </p:cNvPr>
            <p:cNvSpPr/>
            <p:nvPr/>
          </p:nvSpPr>
          <p:spPr bwMode="auto">
            <a:xfrm>
              <a:off x="4438633" y="2254791"/>
              <a:ext cx="2178237" cy="919605"/>
            </a:xfrm>
            <a:prstGeom prst="rect">
              <a:avLst/>
            </a:prstGeom>
            <a:solidFill>
              <a:srgbClr val="0BA3B2">
                <a:alpha val="49020"/>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6" name="Rechteck 5">
              <a:extLst>
                <a:ext uri="{FF2B5EF4-FFF2-40B4-BE49-F238E27FC236}">
                  <a16:creationId xmlns:a16="http://schemas.microsoft.com/office/drawing/2014/main" id="{AD9A9AFA-10F2-7789-198C-83DEDC7F40B9}"/>
                </a:ext>
              </a:extLst>
            </p:cNvPr>
            <p:cNvSpPr/>
            <p:nvPr/>
          </p:nvSpPr>
          <p:spPr bwMode="auto">
            <a:xfrm rot="16200000">
              <a:off x="3659146" y="2403913"/>
              <a:ext cx="982909" cy="576064"/>
            </a:xfrm>
            <a:prstGeom prst="rect">
              <a:avLst/>
            </a:prstGeom>
            <a:solidFill>
              <a:srgbClr val="0BA3B2"/>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sp>
        <p:nvSpPr>
          <p:cNvPr id="8" name="Titel 1">
            <a:extLst>
              <a:ext uri="{FF2B5EF4-FFF2-40B4-BE49-F238E27FC236}">
                <a16:creationId xmlns:a16="http://schemas.microsoft.com/office/drawing/2014/main" id="{C38DD34D-0FFF-0F58-0A43-C92C2892FB26}"/>
              </a:ext>
            </a:extLst>
          </p:cNvPr>
          <p:cNvSpPr txBox="1">
            <a:spLocks/>
          </p:cNvSpPr>
          <p:nvPr/>
        </p:nvSpPr>
        <p:spPr bwMode="auto">
          <a:xfrm>
            <a:off x="4600651" y="2375157"/>
            <a:ext cx="1566173"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sz="2000">
                <a:solidFill>
                  <a:schemeClr val="bg1"/>
                </a:solidFill>
                <a:latin typeface="Century Gothic" panose="020B0502020202020204" pitchFamily="34" charset="0"/>
                <a:ea typeface="Century Gothic"/>
              </a:rPr>
              <a:t>Réseaux</a:t>
            </a:r>
          </a:p>
        </p:txBody>
      </p:sp>
      <p:sp>
        <p:nvSpPr>
          <p:cNvPr id="9" name="Titel 1">
            <a:extLst>
              <a:ext uri="{FF2B5EF4-FFF2-40B4-BE49-F238E27FC236}">
                <a16:creationId xmlns:a16="http://schemas.microsoft.com/office/drawing/2014/main" id="{00771799-822F-3C8A-7D90-170AF589A756}"/>
              </a:ext>
            </a:extLst>
          </p:cNvPr>
          <p:cNvSpPr txBox="1">
            <a:spLocks/>
          </p:cNvSpPr>
          <p:nvPr/>
        </p:nvSpPr>
        <p:spPr bwMode="auto">
          <a:xfrm>
            <a:off x="4600652" y="3603792"/>
            <a:ext cx="1944215"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sz="2000">
                <a:solidFill>
                  <a:schemeClr val="bg1"/>
                </a:solidFill>
                <a:latin typeface="Century Gothic" panose="020B0502020202020204" pitchFamily="34" charset="0"/>
                <a:ea typeface="Century Gothic"/>
              </a:rPr>
              <a:t>Centres de calcul</a:t>
            </a:r>
          </a:p>
        </p:txBody>
      </p:sp>
      <p:sp>
        <p:nvSpPr>
          <p:cNvPr id="10" name="Titel 1">
            <a:extLst>
              <a:ext uri="{FF2B5EF4-FFF2-40B4-BE49-F238E27FC236}">
                <a16:creationId xmlns:a16="http://schemas.microsoft.com/office/drawing/2014/main" id="{61850AE9-46B4-9863-9043-00CA027FE6F1}"/>
              </a:ext>
            </a:extLst>
          </p:cNvPr>
          <p:cNvSpPr txBox="1">
            <a:spLocks/>
          </p:cNvSpPr>
          <p:nvPr/>
        </p:nvSpPr>
        <p:spPr bwMode="auto">
          <a:xfrm>
            <a:off x="4600652" y="5002548"/>
            <a:ext cx="1944215"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sz="2000">
                <a:solidFill>
                  <a:schemeClr val="bg1"/>
                </a:solidFill>
                <a:latin typeface="Century Gothic" panose="020B0502020202020204" pitchFamily="34" charset="0"/>
                <a:ea typeface="Century Gothic"/>
              </a:rPr>
              <a:t>Terminaux</a:t>
            </a:r>
          </a:p>
        </p:txBody>
      </p:sp>
      <p:cxnSp>
        <p:nvCxnSpPr>
          <p:cNvPr id="31" name="Gerade Verbindung 30">
            <a:extLst>
              <a:ext uri="{FF2B5EF4-FFF2-40B4-BE49-F238E27FC236}">
                <a16:creationId xmlns:a16="http://schemas.microsoft.com/office/drawing/2014/main" id="{FFE872BD-64DE-07B0-94DE-0BDAD7B08E4B}"/>
              </a:ext>
            </a:extLst>
          </p:cNvPr>
          <p:cNvCxnSpPr>
            <a:cxnSpLocks/>
          </p:cNvCxnSpPr>
          <p:nvPr/>
        </p:nvCxnSpPr>
        <p:spPr bwMode="auto">
          <a:xfrm>
            <a:off x="4438633" y="4648761"/>
            <a:ext cx="7753367" cy="0"/>
          </a:xfrm>
          <a:prstGeom prst="line">
            <a:avLst/>
          </a:prstGeom>
          <a:solidFill>
            <a:schemeClr val="accent1"/>
          </a:solidFill>
          <a:ln w="57150" cap="flat" cmpd="sng" algn="ctr">
            <a:solidFill>
              <a:schemeClr val="bg1"/>
            </a:solidFill>
            <a:prstDash val="solid"/>
            <a:round/>
            <a:headEnd type="none" w="med" len="med"/>
            <a:tailEnd type="none" w="med" len="med"/>
          </a:ln>
          <a:effectLst>
            <a:outerShdw blurRad="50800" dist="38100" dir="2700000" algn="tl" rotWithShape="0">
              <a:prstClr val="black">
                <a:alpha val="40000"/>
              </a:prstClr>
            </a:outerShdw>
          </a:effectLst>
        </p:spPr>
      </p:cxnSp>
      <p:cxnSp>
        <p:nvCxnSpPr>
          <p:cNvPr id="42" name="Gerade Verbindung 41">
            <a:extLst>
              <a:ext uri="{FF2B5EF4-FFF2-40B4-BE49-F238E27FC236}">
                <a16:creationId xmlns:a16="http://schemas.microsoft.com/office/drawing/2014/main" id="{348E3DAE-825D-92D8-FD5D-B531AFF20040}"/>
              </a:ext>
            </a:extLst>
          </p:cNvPr>
          <p:cNvCxnSpPr>
            <a:cxnSpLocks/>
          </p:cNvCxnSpPr>
          <p:nvPr/>
        </p:nvCxnSpPr>
        <p:spPr bwMode="auto">
          <a:xfrm>
            <a:off x="4438633" y="3183398"/>
            <a:ext cx="2178237" cy="0"/>
          </a:xfrm>
          <a:prstGeom prst="line">
            <a:avLst/>
          </a:prstGeom>
          <a:solidFill>
            <a:schemeClr val="accent1"/>
          </a:solidFill>
          <a:ln w="57150" cap="flat" cmpd="sng" algn="ctr">
            <a:solidFill>
              <a:schemeClr val="bg1"/>
            </a:solidFill>
            <a:prstDash val="solid"/>
            <a:round/>
            <a:headEnd type="none" w="med" len="med"/>
            <a:tailEnd type="none" w="med" len="med"/>
          </a:ln>
          <a:effectLst>
            <a:outerShdw blurRad="50800" dist="38100" dir="2700000" algn="tl" rotWithShape="0">
              <a:prstClr val="black">
                <a:alpha val="40000"/>
              </a:prstClr>
            </a:outerShdw>
          </a:effectLst>
        </p:spPr>
      </p:cxnSp>
      <p:cxnSp>
        <p:nvCxnSpPr>
          <p:cNvPr id="13" name="Gerade Verbindung 12">
            <a:extLst>
              <a:ext uri="{FF2B5EF4-FFF2-40B4-BE49-F238E27FC236}">
                <a16:creationId xmlns:a16="http://schemas.microsoft.com/office/drawing/2014/main" id="{A646603D-A8DA-856F-E247-0744A612B161}"/>
              </a:ext>
            </a:extLst>
          </p:cNvPr>
          <p:cNvCxnSpPr>
            <a:cxnSpLocks/>
          </p:cNvCxnSpPr>
          <p:nvPr/>
        </p:nvCxnSpPr>
        <p:spPr bwMode="auto">
          <a:xfrm>
            <a:off x="0" y="2206419"/>
            <a:ext cx="12192000" cy="0"/>
          </a:xfrm>
          <a:prstGeom prst="line">
            <a:avLst/>
          </a:prstGeom>
          <a:solidFill>
            <a:schemeClr val="accent1"/>
          </a:solidFill>
          <a:ln w="57150" cap="flat" cmpd="sng" algn="ctr">
            <a:solidFill>
              <a:schemeClr val="bg1">
                <a:lumMod val="75000"/>
              </a:schemeClr>
            </a:solidFill>
            <a:prstDash val="solid"/>
            <a:round/>
            <a:headEnd type="none" w="med" len="med"/>
            <a:tailEnd type="none" w="med" len="med"/>
          </a:ln>
          <a:effectLst>
            <a:outerShdw blurRad="50800" dist="38100" dir="2700000" algn="tl" rotWithShape="0">
              <a:prstClr val="black">
                <a:alpha val="40000"/>
              </a:prstClr>
            </a:outerShdw>
          </a:effectLst>
        </p:spPr>
      </p:cxnSp>
      <p:cxnSp>
        <p:nvCxnSpPr>
          <p:cNvPr id="28" name="Gerade Verbindung 27">
            <a:extLst>
              <a:ext uri="{FF2B5EF4-FFF2-40B4-BE49-F238E27FC236}">
                <a16:creationId xmlns:a16="http://schemas.microsoft.com/office/drawing/2014/main" id="{BE164696-F168-85B1-523F-581524AAC988}"/>
              </a:ext>
            </a:extLst>
          </p:cNvPr>
          <p:cNvCxnSpPr>
            <a:cxnSpLocks/>
          </p:cNvCxnSpPr>
          <p:nvPr/>
        </p:nvCxnSpPr>
        <p:spPr bwMode="auto">
          <a:xfrm>
            <a:off x="0" y="5980910"/>
            <a:ext cx="12192000" cy="0"/>
          </a:xfrm>
          <a:prstGeom prst="line">
            <a:avLst/>
          </a:prstGeom>
          <a:solidFill>
            <a:schemeClr val="accent1"/>
          </a:solidFill>
          <a:ln w="57150" cap="flat" cmpd="sng" algn="ctr">
            <a:solidFill>
              <a:schemeClr val="bg1">
                <a:lumMod val="75000"/>
              </a:schemeClr>
            </a:solidFill>
            <a:prstDash val="solid"/>
            <a:round/>
            <a:headEnd type="none" w="med" len="med"/>
            <a:tailEnd type="none" w="med" len="med"/>
          </a:ln>
          <a:effectLst>
            <a:outerShdw blurRad="50800" dist="38100" dir="2700000" algn="tl" rotWithShape="0">
              <a:prstClr val="black">
                <a:alpha val="40000"/>
              </a:prstClr>
            </a:outerShdw>
          </a:effectLst>
        </p:spPr>
      </p:cxnSp>
      <p:cxnSp>
        <p:nvCxnSpPr>
          <p:cNvPr id="21" name="Gerade Verbindung 20">
            <a:extLst>
              <a:ext uri="{FF2B5EF4-FFF2-40B4-BE49-F238E27FC236}">
                <a16:creationId xmlns:a16="http://schemas.microsoft.com/office/drawing/2014/main" id="{66178495-7008-1917-1F5B-F94031BEEE00}"/>
              </a:ext>
            </a:extLst>
          </p:cNvPr>
          <p:cNvCxnSpPr>
            <a:cxnSpLocks/>
          </p:cNvCxnSpPr>
          <p:nvPr/>
        </p:nvCxnSpPr>
        <p:spPr bwMode="auto">
          <a:xfrm>
            <a:off x="2823828" y="2200490"/>
            <a:ext cx="0" cy="378042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24" name="Gerade Verbindung 23">
            <a:extLst>
              <a:ext uri="{FF2B5EF4-FFF2-40B4-BE49-F238E27FC236}">
                <a16:creationId xmlns:a16="http://schemas.microsoft.com/office/drawing/2014/main" id="{8D9C9902-7FB8-1BB4-9308-CC213B5258D3}"/>
              </a:ext>
            </a:extLst>
          </p:cNvPr>
          <p:cNvCxnSpPr>
            <a:cxnSpLocks/>
          </p:cNvCxnSpPr>
          <p:nvPr/>
        </p:nvCxnSpPr>
        <p:spPr bwMode="auto">
          <a:xfrm flipH="1">
            <a:off x="2639616" y="4090700"/>
            <a:ext cx="184212"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23" name="Gerade Verbindung 22">
            <a:extLst>
              <a:ext uri="{FF2B5EF4-FFF2-40B4-BE49-F238E27FC236}">
                <a16:creationId xmlns:a16="http://schemas.microsoft.com/office/drawing/2014/main" id="{198BCAD5-62D9-A362-6275-D4654D7F0A23}"/>
              </a:ext>
            </a:extLst>
          </p:cNvPr>
          <p:cNvCxnSpPr>
            <a:cxnSpLocks/>
          </p:cNvCxnSpPr>
          <p:nvPr/>
        </p:nvCxnSpPr>
        <p:spPr bwMode="auto">
          <a:xfrm flipH="1">
            <a:off x="2731722" y="2200490"/>
            <a:ext cx="184212"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22" name="Gerade Verbindung 21">
            <a:extLst>
              <a:ext uri="{FF2B5EF4-FFF2-40B4-BE49-F238E27FC236}">
                <a16:creationId xmlns:a16="http://schemas.microsoft.com/office/drawing/2014/main" id="{69B50253-9DD2-08CF-60A9-A55079CE0B96}"/>
              </a:ext>
            </a:extLst>
          </p:cNvPr>
          <p:cNvCxnSpPr>
            <a:cxnSpLocks/>
          </p:cNvCxnSpPr>
          <p:nvPr/>
        </p:nvCxnSpPr>
        <p:spPr bwMode="auto">
          <a:xfrm flipH="1">
            <a:off x="2731722" y="5980910"/>
            <a:ext cx="184212"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sp>
        <p:nvSpPr>
          <p:cNvPr id="108" name="Inhaltsplatzhalter 2">
            <a:extLst>
              <a:ext uri="{FF2B5EF4-FFF2-40B4-BE49-F238E27FC236}">
                <a16:creationId xmlns:a16="http://schemas.microsoft.com/office/drawing/2014/main" id="{8C06B2B5-28BA-CA99-7004-C7051DD3384C}"/>
              </a:ext>
            </a:extLst>
          </p:cNvPr>
          <p:cNvSpPr txBox="1">
            <a:spLocks/>
          </p:cNvSpPr>
          <p:nvPr/>
        </p:nvSpPr>
        <p:spPr bwMode="auto">
          <a:xfrm>
            <a:off x="9264352" y="6670186"/>
            <a:ext cx="2858535" cy="143190"/>
          </a:xfrm>
          <a:prstGeom prst="rect">
            <a:avLst/>
          </a:prstGeom>
          <a:noFill/>
          <a:ln>
            <a:noFill/>
          </a:ln>
        </p:spPr>
        <p:txBody>
          <a:bodyPr lIns="36000" tIns="0" rIns="36000" bIns="0"/>
          <a:lstStyle>
            <a:lvl1pPr marL="342900" indent="-342900" algn="l" rtl="0" eaLnBrk="0" fontAlgn="base" hangingPunct="0">
              <a:spcBef>
                <a:spcPct val="40000"/>
              </a:spcBef>
              <a:spcAft>
                <a:spcPct val="0"/>
              </a:spcAft>
              <a:buFont typeface="Arial"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0" indent="0" algn="r">
              <a:buClr>
                <a:schemeClr val="tx2"/>
              </a:buClr>
              <a:defRPr/>
            </a:pPr>
            <a:r>
              <a:rPr lang="fr-CH" sz="1000">
                <a:solidFill>
                  <a:schemeClr val="bg1"/>
                </a:solidFill>
                <a:latin typeface="Century Gothic" panose="020B0502020202020204" pitchFamily="34" charset="0"/>
                <a:ea typeface="Century Gothic"/>
              </a:rPr>
              <a:t>Source: </a:t>
            </a:r>
            <a:r>
              <a:rPr lang="fr-CH" sz="1000">
                <a:solidFill>
                  <a:schemeClr val="bg1"/>
                </a:solidFill>
                <a:latin typeface="Century Gothic" panose="020B0502020202020204" pitchFamily="34" charset="0"/>
                <a:ea typeface="Century Gothic"/>
                <a:hlinkClick r:id="rId5">
                  <a:extLst>
                    <a:ext uri="{A12FA001-AC4F-418D-AE19-62706E023703}">
                      <ahyp:hlinkClr xmlns:ahyp="http://schemas.microsoft.com/office/drawing/2018/hyperlinkcolor" val="tx"/>
                    </a:ext>
                  </a:extLst>
                </a:hlinkClick>
              </a:rPr>
              <a:t>Belkhir et Elmeligi (2018)</a:t>
            </a:r>
          </a:p>
        </p:txBody>
      </p:sp>
      <p:grpSp>
        <p:nvGrpSpPr>
          <p:cNvPr id="109" name="Gruppieren 108">
            <a:extLst>
              <a:ext uri="{FF2B5EF4-FFF2-40B4-BE49-F238E27FC236}">
                <a16:creationId xmlns:a16="http://schemas.microsoft.com/office/drawing/2014/main" id="{ACD73F17-2270-8FDB-12ED-540F53D83EFB}"/>
              </a:ext>
            </a:extLst>
          </p:cNvPr>
          <p:cNvGrpSpPr/>
          <p:nvPr/>
        </p:nvGrpSpPr>
        <p:grpSpPr>
          <a:xfrm>
            <a:off x="-6422026" y="-8174"/>
            <a:ext cx="6706381" cy="5029524"/>
            <a:chOff x="0" y="-8174"/>
            <a:chExt cx="6706381" cy="5029524"/>
          </a:xfrm>
          <a:effectLst>
            <a:outerShdw blurRad="50800" dist="38100" dir="2700000" algn="tl" rotWithShape="0">
              <a:prstClr val="black">
                <a:alpha val="40000"/>
              </a:prstClr>
            </a:outerShdw>
          </a:effectLst>
        </p:grpSpPr>
        <p:pic>
          <p:nvPicPr>
            <p:cNvPr id="110" name="Picture 2" descr="Red Arrow Point Down | Great PowerPoint ClipArt for Presentations -  PresenterMedia.com">
              <a:extLst>
                <a:ext uri="{FF2B5EF4-FFF2-40B4-BE49-F238E27FC236}">
                  <a16:creationId xmlns:a16="http://schemas.microsoft.com/office/drawing/2014/main" id="{0B8B5E84-FA6A-DD7D-382B-4D0918C2A51A}"/>
                </a:ext>
              </a:extLst>
            </p:cNvPr>
            <p:cNvPicPr>
              <a:picLocks noChangeAspect="1" noChangeArrowheads="1"/>
            </p:cNvPicPr>
            <p:nvPr/>
          </p:nvPicPr>
          <p:blipFill>
            <a:blip r:embed="rId6">
              <a:clrChange>
                <a:clrFrom>
                  <a:srgbClr val="FFFFFF"/>
                </a:clrFrom>
                <a:clrTo>
                  <a:srgbClr val="FFFFFF">
                    <a:alpha val="0"/>
                  </a:srgbClr>
                </a:clrTo>
              </a:clrChange>
              <a:grayscl/>
              <a:extLst>
                <a:ext uri="{28A0092B-C50C-407E-A947-70E740481C1C}">
                  <a14:useLocalDpi xmlns:a14="http://schemas.microsoft.com/office/drawing/2010/main" val="0"/>
                </a:ext>
              </a:extLst>
            </a:blip>
            <a:srcRect/>
            <a:stretch>
              <a:fillRect/>
            </a:stretch>
          </p:blipFill>
          <p:spPr bwMode="auto">
            <a:xfrm>
              <a:off x="0" y="1"/>
              <a:ext cx="6706381" cy="5013176"/>
            </a:xfrm>
            <a:prstGeom prst="rect">
              <a:avLst/>
            </a:prstGeom>
            <a:noFill/>
            <a:extLst>
              <a:ext uri="{909E8E84-426E-40DD-AFC4-6F175D3DCCD1}">
                <a14:hiddenFill xmlns:a14="http://schemas.microsoft.com/office/drawing/2010/main">
                  <a:solidFill>
                    <a:srgbClr val="FFFFFF"/>
                  </a:solidFill>
                </a14:hiddenFill>
              </a:ext>
            </a:extLst>
          </p:spPr>
        </p:pic>
        <p:sp>
          <p:nvSpPr>
            <p:cNvPr id="111" name="Text">
              <a:extLst>
                <a:ext uri="{FF2B5EF4-FFF2-40B4-BE49-F238E27FC236}">
                  <a16:creationId xmlns:a16="http://schemas.microsoft.com/office/drawing/2014/main" id="{65884163-7103-FBA4-7FAB-FEBEF1DF2907}"/>
                </a:ext>
              </a:extLst>
            </p:cNvPr>
            <p:cNvSpPr/>
            <p:nvPr/>
          </p:nvSpPr>
          <p:spPr bwMode="gray">
            <a:xfrm>
              <a:off x="0" y="-8174"/>
              <a:ext cx="6077834" cy="5029524"/>
            </a:xfrm>
            <a:prstGeom prst="rect">
              <a:avLst/>
            </a:prstGeom>
            <a:solidFill>
              <a:srgbClr val="15A37B">
                <a:lumMod val="50000"/>
                <a:alpha val="75000"/>
              </a:srgbClr>
            </a:solidFill>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grpSp>
          <p:nvGrpSpPr>
            <p:cNvPr id="112" name="Gruppieren 111">
              <a:extLst>
                <a:ext uri="{FF2B5EF4-FFF2-40B4-BE49-F238E27FC236}">
                  <a16:creationId xmlns:a16="http://schemas.microsoft.com/office/drawing/2014/main" id="{00BAB326-8BB7-983D-76DD-73BA01A682CC}"/>
                </a:ext>
              </a:extLst>
            </p:cNvPr>
            <p:cNvGrpSpPr/>
            <p:nvPr/>
          </p:nvGrpSpPr>
          <p:grpSpPr>
            <a:xfrm>
              <a:off x="616490" y="515244"/>
              <a:ext cx="4824536" cy="4170789"/>
              <a:chOff x="616490" y="515244"/>
              <a:chExt cx="4824536" cy="4170789"/>
            </a:xfrm>
          </p:grpSpPr>
          <p:sp>
            <p:nvSpPr>
              <p:cNvPr id="113" name="Titel 1">
                <a:extLst>
                  <a:ext uri="{FF2B5EF4-FFF2-40B4-BE49-F238E27FC236}">
                    <a16:creationId xmlns:a16="http://schemas.microsoft.com/office/drawing/2014/main" id="{02FC5D8A-EFEC-9118-79B8-2BE87C960527}"/>
                  </a:ext>
                </a:extLst>
              </p:cNvPr>
              <p:cNvSpPr txBox="1">
                <a:spLocks/>
              </p:cNvSpPr>
              <p:nvPr/>
            </p:nvSpPr>
            <p:spPr bwMode="auto">
              <a:xfrm>
                <a:off x="616490" y="515244"/>
                <a:ext cx="482453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fr-CH">
                    <a:solidFill>
                      <a:schemeClr val="bg1"/>
                    </a:solidFill>
                    <a:latin typeface="Century Gothic" panose="020B0502020202020204" pitchFamily="34" charset="0"/>
                    <a:ea typeface="Century Gothic"/>
                  </a:rPr>
                  <a:t>Raisons de la diminution</a:t>
                </a:r>
              </a:p>
            </p:txBody>
          </p:sp>
          <p:sp>
            <p:nvSpPr>
              <p:cNvPr id="114" name="Abgerundetes Rechteck 113">
                <a:extLst>
                  <a:ext uri="{FF2B5EF4-FFF2-40B4-BE49-F238E27FC236}">
                    <a16:creationId xmlns:a16="http://schemas.microsoft.com/office/drawing/2014/main" id="{42C2717B-2329-32DC-2726-0EB62ED05D93}"/>
                  </a:ext>
                </a:extLst>
              </p:cNvPr>
              <p:cNvSpPr/>
              <p:nvPr/>
            </p:nvSpPr>
            <p:spPr bwMode="auto">
              <a:xfrm>
                <a:off x="756448" y="1340768"/>
                <a:ext cx="4544620" cy="720080"/>
              </a:xfrm>
              <a:prstGeom prst="roundRect">
                <a:avLst/>
              </a:prstGeom>
              <a:solidFill>
                <a:srgbClr val="F2F2F2">
                  <a:alpha val="74902"/>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r-CH" sz="1400" b="1" i="0" u="none" strike="noStrike" cap="none" normalizeH="0" baseline="0">
                    <a:ln>
                      <a:noFill/>
                    </a:ln>
                    <a:effectLst/>
                    <a:latin typeface="Century Gothic" panose="020B0502020202020204" pitchFamily="34" charset="0"/>
                    <a:ea typeface="Century Gothic"/>
                    <a:cs typeface="Arial" charset="0"/>
                  </a:rPr>
                  <a:t>Passage à des terminaux plus efficaces</a:t>
                </a:r>
              </a:p>
              <a:p>
                <a:pPr marL="0" marR="0" indent="0" algn="ctr" defTabSz="914400" rtl="0" eaLnBrk="1" fontAlgn="base" latinLnBrk="0" hangingPunct="1">
                  <a:lnSpc>
                    <a:spcPct val="100000"/>
                  </a:lnSpc>
                  <a:spcBef>
                    <a:spcPct val="0"/>
                  </a:spcBef>
                  <a:spcAft>
                    <a:spcPct val="0"/>
                  </a:spcAft>
                  <a:buClrTx/>
                  <a:buSzTx/>
                  <a:buFontTx/>
                  <a:buNone/>
                  <a:tabLst/>
                </a:pPr>
                <a:r>
                  <a:rPr lang="fr-CH" sz="1400">
                    <a:latin typeface="Century Gothic" panose="020B0502020202020204" pitchFamily="34" charset="0"/>
                    <a:ea typeface="Century Gothic"/>
                    <a:cs typeface="Arial" charset="0"/>
                  </a:rPr>
                  <a:t>p. ex. des</a:t>
                </a:r>
                <a:r>
                  <a:rPr kumimoji="0" lang="fr-CH" sz="1400" b="0" i="0" u="none" strike="noStrike" cap="none" normalizeH="0" baseline="0">
                    <a:ln>
                      <a:noFill/>
                    </a:ln>
                    <a:effectLst/>
                    <a:latin typeface="Century Gothic" panose="020B0502020202020204" pitchFamily="34" charset="0"/>
                    <a:ea typeface="Century Gothic"/>
                    <a:cs typeface="Arial" charset="0"/>
                  </a:rPr>
                  <a:t> PC et des téléviseurs aux smartphones</a:t>
                </a:r>
              </a:p>
            </p:txBody>
          </p:sp>
          <p:sp>
            <p:nvSpPr>
              <p:cNvPr id="115" name="Abgerundetes Rechteck 114">
                <a:extLst>
                  <a:ext uri="{FF2B5EF4-FFF2-40B4-BE49-F238E27FC236}">
                    <a16:creationId xmlns:a16="http://schemas.microsoft.com/office/drawing/2014/main" id="{FADC3723-C4E1-F501-FFDD-0929D64946A0}"/>
                  </a:ext>
                </a:extLst>
              </p:cNvPr>
              <p:cNvSpPr/>
              <p:nvPr/>
            </p:nvSpPr>
            <p:spPr bwMode="auto">
              <a:xfrm>
                <a:off x="756448" y="2215830"/>
                <a:ext cx="4544620" cy="720080"/>
              </a:xfrm>
              <a:prstGeom prst="roundRect">
                <a:avLst/>
              </a:prstGeom>
              <a:solidFill>
                <a:srgbClr val="F2F2F2">
                  <a:alpha val="74902"/>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r-CH" sz="1400" b="1" i="0" u="none" strike="noStrike" cap="none" normalizeH="0" baseline="0">
                    <a:ln>
                      <a:noFill/>
                    </a:ln>
                    <a:effectLst/>
                    <a:latin typeface="Century Gothic" panose="020B0502020202020204" pitchFamily="34" charset="0"/>
                    <a:ea typeface="Century Gothic"/>
                    <a:cs typeface="Arial" charset="0"/>
                  </a:rPr>
                  <a:t>Utilisation accrue des énergies renouvelables</a:t>
                </a:r>
                <a:br>
                  <a:rPr kumimoji="0" lang="fr-CH" sz="1400" i="0" u="none" strike="noStrike" cap="none" normalizeH="0" baseline="0">
                    <a:ln>
                      <a:noFill/>
                    </a:ln>
                    <a:effectLst/>
                    <a:latin typeface="Century Gothic" panose="020B0502020202020204" pitchFamily="34" charset="0"/>
                    <a:ea typeface="Century Gothic"/>
                    <a:cs typeface="Arial" charset="0"/>
                  </a:rPr>
                </a:br>
                <a:r>
                  <a:rPr kumimoji="0" lang="fr-CH" sz="1400" b="0" i="0" u="none" strike="noStrike" cap="none" normalizeH="0" baseline="0">
                    <a:ln>
                      <a:noFill/>
                    </a:ln>
                    <a:effectLst/>
                    <a:latin typeface="Century Gothic" panose="020B0502020202020204" pitchFamily="34" charset="0"/>
                    <a:ea typeface="Century Gothic"/>
                    <a:cs typeface="Arial" charset="0"/>
                  </a:rPr>
                  <a:t>dans la production et l’utilisation d’appareils</a:t>
                </a:r>
              </a:p>
            </p:txBody>
          </p:sp>
          <p:sp>
            <p:nvSpPr>
              <p:cNvPr id="116" name="Abgerundetes Rechteck 115">
                <a:extLst>
                  <a:ext uri="{FF2B5EF4-FFF2-40B4-BE49-F238E27FC236}">
                    <a16:creationId xmlns:a16="http://schemas.microsoft.com/office/drawing/2014/main" id="{87685264-93D9-25BB-656E-FD2FE879AC67}"/>
                  </a:ext>
                </a:extLst>
              </p:cNvPr>
              <p:cNvSpPr/>
              <p:nvPr/>
            </p:nvSpPr>
            <p:spPr bwMode="auto">
              <a:xfrm>
                <a:off x="756448" y="3090892"/>
                <a:ext cx="4544620" cy="720080"/>
              </a:xfrm>
              <a:prstGeom prst="roundRect">
                <a:avLst/>
              </a:prstGeom>
              <a:solidFill>
                <a:srgbClr val="F2F2F2">
                  <a:alpha val="74902"/>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r-CH" sz="1400" b="1" i="0" u="none" strike="noStrike" cap="none" normalizeH="0" baseline="0">
                    <a:ln>
                      <a:noFill/>
                    </a:ln>
                    <a:effectLst/>
                    <a:latin typeface="Century Gothic" panose="020B0502020202020204" pitchFamily="34" charset="0"/>
                    <a:ea typeface="Century Gothic"/>
                    <a:cs typeface="Arial" charset="0"/>
                  </a:rPr>
                  <a:t>Augmentation de la durée de vie des appareils</a:t>
                </a:r>
                <a:br>
                  <a:rPr kumimoji="0" lang="fr-CH" sz="1400" i="0" u="none" strike="noStrike" cap="none" normalizeH="0" baseline="0">
                    <a:ln>
                      <a:noFill/>
                    </a:ln>
                    <a:effectLst/>
                    <a:latin typeface="Century Gothic" panose="020B0502020202020204" pitchFamily="34" charset="0"/>
                    <a:ea typeface="Century Gothic"/>
                    <a:cs typeface="Arial" charset="0"/>
                  </a:rPr>
                </a:br>
                <a:r>
                  <a:rPr kumimoji="0" lang="fr-CH" sz="1400" i="0" u="none" strike="noStrike" cap="none" normalizeH="0" baseline="0">
                    <a:ln>
                      <a:noFill/>
                    </a:ln>
                    <a:effectLst/>
                    <a:latin typeface="Century Gothic" panose="020B0502020202020204" pitchFamily="34" charset="0"/>
                    <a:ea typeface="Century Gothic"/>
                    <a:cs typeface="Arial" charset="0"/>
                  </a:rPr>
                  <a:t>en raison de </a:t>
                </a:r>
                <a:r>
                  <a:rPr kumimoji="0" lang="fr-CH" sz="1400" b="0" i="0" u="none" strike="noStrike" cap="none" normalizeH="0" baseline="0">
                    <a:ln>
                      <a:noFill/>
                    </a:ln>
                    <a:effectLst/>
                    <a:latin typeface="Century Gothic" panose="020B0502020202020204" pitchFamily="34" charset="0"/>
                    <a:ea typeface="Century Gothic"/>
                    <a:cs typeface="Arial" charset="0"/>
                  </a:rPr>
                  <a:t>cycles d’innovation plus lents et</a:t>
                </a:r>
                <a:br>
                  <a:rPr kumimoji="0" lang="fr-CH" sz="1400" b="0" i="0" u="none" strike="noStrike" cap="none" normalizeH="0" baseline="0">
                    <a:ln>
                      <a:noFill/>
                    </a:ln>
                    <a:effectLst/>
                    <a:latin typeface="Century Gothic" panose="020B0502020202020204" pitchFamily="34" charset="0"/>
                    <a:ea typeface="Century Gothic"/>
                    <a:cs typeface="Arial" charset="0"/>
                  </a:rPr>
                </a:br>
                <a:r>
                  <a:rPr kumimoji="0" lang="fr-CH" sz="1400" b="0" i="0" u="none" strike="noStrike" cap="none" normalizeH="0" baseline="0">
                    <a:ln>
                      <a:noFill/>
                    </a:ln>
                    <a:effectLst/>
                    <a:latin typeface="Century Gothic" panose="020B0502020202020204" pitchFamily="34" charset="0"/>
                    <a:ea typeface="Century Gothic"/>
                    <a:cs typeface="Arial" charset="0"/>
                  </a:rPr>
                  <a:t>des coûts d’acquisition élevés</a:t>
                </a:r>
              </a:p>
            </p:txBody>
          </p:sp>
          <p:sp>
            <p:nvSpPr>
              <p:cNvPr id="117" name="Abgerundetes Rechteck 116">
                <a:extLst>
                  <a:ext uri="{FF2B5EF4-FFF2-40B4-BE49-F238E27FC236}">
                    <a16:creationId xmlns:a16="http://schemas.microsoft.com/office/drawing/2014/main" id="{E1273E69-29F8-2ABE-AE12-B6E89FFC7487}"/>
                  </a:ext>
                </a:extLst>
              </p:cNvPr>
              <p:cNvSpPr/>
              <p:nvPr/>
            </p:nvSpPr>
            <p:spPr bwMode="auto">
              <a:xfrm>
                <a:off x="756448" y="3965953"/>
                <a:ext cx="4544620" cy="720080"/>
              </a:xfrm>
              <a:prstGeom prst="roundRect">
                <a:avLst/>
              </a:prstGeom>
              <a:solidFill>
                <a:srgbClr val="F2F2F2">
                  <a:alpha val="74902"/>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r-CH" sz="1400" b="1" i="0" u="none" strike="noStrike" cap="none" normalizeH="0" baseline="0">
                    <a:ln>
                      <a:noFill/>
                    </a:ln>
                    <a:effectLst/>
                    <a:latin typeface="Century Gothic" panose="020B0502020202020204" pitchFamily="34" charset="0"/>
                    <a:ea typeface="Century Gothic"/>
                    <a:cs typeface="Arial" charset="0"/>
                  </a:rPr>
                  <a:t>Effets de satiété</a:t>
                </a:r>
                <a:r>
                  <a:rPr kumimoji="0" lang="fr-CH" sz="1400" i="0" u="none" strike="noStrike" cap="none" normalizeH="0" baseline="0">
                    <a:ln>
                      <a:noFill/>
                    </a:ln>
                    <a:effectLst/>
                    <a:latin typeface="Century Gothic" panose="020B0502020202020204" pitchFamily="34" charset="0"/>
                    <a:ea typeface="Century Gothic"/>
                    <a:cs typeface="Arial" charset="0"/>
                  </a:rPr>
                  <a:t> </a:t>
                </a:r>
                <a:br>
                  <a:rPr kumimoji="0" lang="fr-CH" sz="1400" i="0" u="none" strike="noStrike" cap="none" normalizeH="0" baseline="0">
                    <a:ln>
                      <a:noFill/>
                    </a:ln>
                    <a:effectLst/>
                    <a:latin typeface="Century Gothic" panose="020B0502020202020204" pitchFamily="34" charset="0"/>
                    <a:ea typeface="Century Gothic"/>
                    <a:cs typeface="Arial" charset="0"/>
                  </a:rPr>
                </a:br>
                <a:r>
                  <a:rPr kumimoji="0" lang="fr-CH" sz="1400" b="0" i="0" u="none" strike="noStrike" cap="none" normalizeH="0" baseline="0">
                    <a:ln>
                      <a:noFill/>
                    </a:ln>
                    <a:effectLst/>
                    <a:latin typeface="Century Gothic" panose="020B0502020202020204" pitchFamily="34" charset="0"/>
                    <a:ea typeface="Century Gothic"/>
                    <a:cs typeface="Arial" charset="0"/>
                  </a:rPr>
                  <a:t>sur le marché des TIC, car tout le monde possède déjà un appareil</a:t>
                </a:r>
              </a:p>
            </p:txBody>
          </p:sp>
        </p:grpSp>
      </p:grpSp>
      <p:grpSp>
        <p:nvGrpSpPr>
          <p:cNvPr id="118" name="Gruppieren 117">
            <a:extLst>
              <a:ext uri="{FF2B5EF4-FFF2-40B4-BE49-F238E27FC236}">
                <a16:creationId xmlns:a16="http://schemas.microsoft.com/office/drawing/2014/main" id="{EE19DD59-B7B6-81DF-CB0D-F149B42CB818}"/>
              </a:ext>
            </a:extLst>
          </p:cNvPr>
          <p:cNvGrpSpPr/>
          <p:nvPr/>
        </p:nvGrpSpPr>
        <p:grpSpPr>
          <a:xfrm>
            <a:off x="12750690" y="-1"/>
            <a:ext cx="6077834" cy="5029525"/>
            <a:chOff x="6114166" y="-1"/>
            <a:chExt cx="6077834" cy="5029525"/>
          </a:xfrm>
          <a:effectLst>
            <a:outerShdw blurRad="50800" dist="38100" dir="2700000" algn="tl" rotWithShape="0">
              <a:prstClr val="black">
                <a:alpha val="40000"/>
              </a:prstClr>
            </a:outerShdw>
          </a:effectLst>
        </p:grpSpPr>
        <p:pic>
          <p:nvPicPr>
            <p:cNvPr id="119" name="Picture 2" descr="Red Arrow Point Down | Great PowerPoint ClipArt for Presentations -  PresenterMedia.com">
              <a:extLst>
                <a:ext uri="{FF2B5EF4-FFF2-40B4-BE49-F238E27FC236}">
                  <a16:creationId xmlns:a16="http://schemas.microsoft.com/office/drawing/2014/main" id="{A1F4D1C6-DF56-84BB-97AF-97DFAD35D2AB}"/>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977" r="10039" b="11730"/>
            <a:stretch/>
          </p:blipFill>
          <p:spPr bwMode="auto">
            <a:xfrm flipV="1">
              <a:off x="6169203" y="-1"/>
              <a:ext cx="6008311" cy="5021351"/>
            </a:xfrm>
            <a:prstGeom prst="rect">
              <a:avLst/>
            </a:prstGeom>
            <a:noFill/>
            <a:extLst>
              <a:ext uri="{909E8E84-426E-40DD-AFC4-6F175D3DCCD1}">
                <a14:hiddenFill xmlns:a14="http://schemas.microsoft.com/office/drawing/2010/main">
                  <a:solidFill>
                    <a:srgbClr val="FFFFFF"/>
                  </a:solidFill>
                </a14:hiddenFill>
              </a:ext>
            </a:extLst>
          </p:spPr>
        </p:pic>
        <p:sp>
          <p:nvSpPr>
            <p:cNvPr id="120" name="Text">
              <a:extLst>
                <a:ext uri="{FF2B5EF4-FFF2-40B4-BE49-F238E27FC236}">
                  <a16:creationId xmlns:a16="http://schemas.microsoft.com/office/drawing/2014/main" id="{8C822E91-A1B9-B983-062C-1023D20FE127}"/>
                </a:ext>
              </a:extLst>
            </p:cNvPr>
            <p:cNvSpPr/>
            <p:nvPr/>
          </p:nvSpPr>
          <p:spPr bwMode="gray">
            <a:xfrm>
              <a:off x="6114166" y="0"/>
              <a:ext cx="6077834" cy="5029524"/>
            </a:xfrm>
            <a:prstGeom prst="rect">
              <a:avLst/>
            </a:prstGeom>
            <a:solidFill>
              <a:srgbClr val="BA2A00">
                <a:alpha val="74902"/>
              </a:srgbClr>
            </a:solidFill>
          </p:spPr>
          <p:txBody>
            <a:bodyPr vert="horz" lIns="468000" tIns="0" rIns="540000" bIns="0" rtlCol="0" anchor="ctr">
              <a:noAutofit/>
            </a:bodyPr>
            <a:lstStyle/>
            <a:p>
              <a:pPr algn="r" eaLnBrk="1" fontAlgn="auto" hangingPunct="1">
                <a:lnSpc>
                  <a:spcPct val="125000"/>
                </a:lnSpc>
                <a:spcBef>
                  <a:spcPts val="1600"/>
                </a:spcBef>
                <a:spcAft>
                  <a:spcPts val="0"/>
                </a:spcAft>
              </a:pPr>
              <a:endParaRPr lang="de-CH" sz="3200" b="1" kern="0" dirty="0">
                <a:solidFill>
                  <a:srgbClr val="FFFFFF"/>
                </a:solidFill>
                <a:latin typeface="Century Gothic"/>
                <a:sym typeface="Century Gothic"/>
              </a:endParaRPr>
            </a:p>
          </p:txBody>
        </p:sp>
        <p:grpSp>
          <p:nvGrpSpPr>
            <p:cNvPr id="121" name="Gruppieren 120">
              <a:extLst>
                <a:ext uri="{FF2B5EF4-FFF2-40B4-BE49-F238E27FC236}">
                  <a16:creationId xmlns:a16="http://schemas.microsoft.com/office/drawing/2014/main" id="{9D6FB813-2614-8F15-4F53-D81ADCC7B9E6}"/>
                </a:ext>
              </a:extLst>
            </p:cNvPr>
            <p:cNvGrpSpPr/>
            <p:nvPr/>
          </p:nvGrpSpPr>
          <p:grpSpPr>
            <a:xfrm>
              <a:off x="6720868" y="515244"/>
              <a:ext cx="4824536" cy="4170789"/>
              <a:chOff x="6720868" y="515244"/>
              <a:chExt cx="4824536" cy="4170789"/>
            </a:xfrm>
          </p:grpSpPr>
          <p:sp>
            <p:nvSpPr>
              <p:cNvPr id="122" name="Titel 1">
                <a:extLst>
                  <a:ext uri="{FF2B5EF4-FFF2-40B4-BE49-F238E27FC236}">
                    <a16:creationId xmlns:a16="http://schemas.microsoft.com/office/drawing/2014/main" id="{B454BEE6-D4D9-6511-2B39-4478BBE3A7FC}"/>
                  </a:ext>
                </a:extLst>
              </p:cNvPr>
              <p:cNvSpPr txBox="1">
                <a:spLocks/>
              </p:cNvSpPr>
              <p:nvPr/>
            </p:nvSpPr>
            <p:spPr bwMode="auto">
              <a:xfrm>
                <a:off x="6720868" y="515244"/>
                <a:ext cx="482453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fr-CH">
                    <a:solidFill>
                      <a:schemeClr val="bg1"/>
                    </a:solidFill>
                    <a:latin typeface="Century Gothic" panose="020B0502020202020204" pitchFamily="34" charset="0"/>
                    <a:ea typeface="Century Gothic"/>
                  </a:rPr>
                  <a:t>Raisons de l’augmentation</a:t>
                </a:r>
              </a:p>
            </p:txBody>
          </p:sp>
          <p:sp>
            <p:nvSpPr>
              <p:cNvPr id="123" name="Abgerundetes Rechteck 122">
                <a:extLst>
                  <a:ext uri="{FF2B5EF4-FFF2-40B4-BE49-F238E27FC236}">
                    <a16:creationId xmlns:a16="http://schemas.microsoft.com/office/drawing/2014/main" id="{8ACB88B2-3CF3-8C9A-C26D-2728573173E6}"/>
                  </a:ext>
                </a:extLst>
              </p:cNvPr>
              <p:cNvSpPr/>
              <p:nvPr/>
            </p:nvSpPr>
            <p:spPr bwMode="auto">
              <a:xfrm>
                <a:off x="6860826" y="1340768"/>
                <a:ext cx="4544620" cy="720080"/>
              </a:xfrm>
              <a:prstGeom prst="roundRect">
                <a:avLst/>
              </a:prstGeom>
              <a:solidFill>
                <a:srgbClr val="F2F2F2">
                  <a:alpha val="74902"/>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0" tIns="0" rIns="0" bIns="0" numCol="1" rtlCol="0" anchor="ctr" anchorCtr="0" compatLnSpc="1">
                <a:prstTxWarp prst="textNoShape">
                  <a:avLst/>
                </a:prstTxWarp>
              </a:bodyPr>
              <a:lstStyle/>
              <a:p>
                <a:pPr algn="ctr" eaLnBrk="1" hangingPunct="1"/>
                <a:r>
                  <a:rPr lang="fr-CH" sz="1400" b="1">
                    <a:latin typeface="Century Gothic" panose="020B0502020202020204" pitchFamily="34" charset="0"/>
                    <a:cs typeface="Arial" charset="0"/>
                  </a:rPr>
                  <a:t>Volume de données en hausse</a:t>
                </a:r>
              </a:p>
              <a:p>
                <a:pPr algn="ctr" eaLnBrk="1" hangingPunct="1"/>
                <a:r>
                  <a:rPr lang="fr-CH" sz="1400">
                    <a:latin typeface="Century Gothic" panose="020B0502020202020204" pitchFamily="34" charset="0"/>
                    <a:cs typeface="Arial" charset="0"/>
                  </a:rPr>
                  <a:t>grâce à des applications de plus en plus gourmandes en données </a:t>
                </a:r>
                <a:br>
                  <a:rPr lang="fr-CH" sz="1400">
                    <a:latin typeface="Century Gothic" panose="020B0502020202020204" pitchFamily="34" charset="0"/>
                    <a:cs typeface="Arial" charset="0"/>
                  </a:rPr>
                </a:br>
                <a:r>
                  <a:rPr lang="fr-CH" sz="1400">
                    <a:latin typeface="Century Gothic" panose="020B0502020202020204" pitchFamily="34" charset="0"/>
                    <a:cs typeface="Arial" charset="0"/>
                  </a:rPr>
                  <a:t>comme l’IA ou le métavers</a:t>
                </a:r>
              </a:p>
            </p:txBody>
          </p:sp>
          <p:sp>
            <p:nvSpPr>
              <p:cNvPr id="124" name="Abgerundetes Rechteck 123">
                <a:extLst>
                  <a:ext uri="{FF2B5EF4-FFF2-40B4-BE49-F238E27FC236}">
                    <a16:creationId xmlns:a16="http://schemas.microsoft.com/office/drawing/2014/main" id="{DE657C6D-7D58-E137-ADA4-C82440A92A04}"/>
                  </a:ext>
                </a:extLst>
              </p:cNvPr>
              <p:cNvSpPr/>
              <p:nvPr/>
            </p:nvSpPr>
            <p:spPr bwMode="auto">
              <a:xfrm>
                <a:off x="6860826" y="2215830"/>
                <a:ext cx="4544620" cy="720080"/>
              </a:xfrm>
              <a:prstGeom prst="roundRect">
                <a:avLst/>
              </a:prstGeom>
              <a:solidFill>
                <a:srgbClr val="F2F2F2">
                  <a:alpha val="74902"/>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0" tIns="0" rIns="0" bIns="0" numCol="1" rtlCol="0" anchor="ctr" anchorCtr="0" compatLnSpc="1">
                <a:prstTxWarp prst="textNoShape">
                  <a:avLst/>
                </a:prstTxWarp>
              </a:bodyPr>
              <a:lstStyle/>
              <a:p>
                <a:pPr algn="ctr" eaLnBrk="1" hangingPunct="1"/>
                <a:r>
                  <a:rPr lang="fr-CH" sz="1400" b="1">
                    <a:latin typeface="Century Gothic" panose="020B0502020202020204" pitchFamily="34" charset="0"/>
                    <a:cs typeface="Arial" charset="0"/>
                  </a:rPr>
                  <a:t>Plus de terminaux</a:t>
                </a:r>
                <a:br>
                  <a:rPr lang="fr-CH" sz="1400">
                    <a:latin typeface="Century Gothic" panose="020B0502020202020204" pitchFamily="34" charset="0"/>
                    <a:cs typeface="Arial" charset="0"/>
                  </a:rPr>
                </a:br>
                <a:r>
                  <a:rPr lang="fr-CH" sz="1400">
                    <a:latin typeface="Century Gothic" panose="020B0502020202020204" pitchFamily="34" charset="0"/>
                    <a:cs typeface="Arial" charset="0"/>
                  </a:rPr>
                  <a:t>p. ex. via l’Internet des objets</a:t>
                </a:r>
              </a:p>
            </p:txBody>
          </p:sp>
          <p:sp>
            <p:nvSpPr>
              <p:cNvPr id="125" name="Abgerundetes Rechteck 124">
                <a:extLst>
                  <a:ext uri="{FF2B5EF4-FFF2-40B4-BE49-F238E27FC236}">
                    <a16:creationId xmlns:a16="http://schemas.microsoft.com/office/drawing/2014/main" id="{BAFA60CD-FBB0-58D9-175C-9A6C0603A2B2}"/>
                  </a:ext>
                </a:extLst>
              </p:cNvPr>
              <p:cNvSpPr/>
              <p:nvPr/>
            </p:nvSpPr>
            <p:spPr bwMode="auto">
              <a:xfrm>
                <a:off x="6860826" y="3090892"/>
                <a:ext cx="4544620" cy="720080"/>
              </a:xfrm>
              <a:prstGeom prst="roundRect">
                <a:avLst/>
              </a:prstGeom>
              <a:solidFill>
                <a:srgbClr val="F2F2F2">
                  <a:alpha val="74902"/>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0" tIns="0" rIns="0" bIns="0" numCol="1" rtlCol="0" anchor="ctr" anchorCtr="0" compatLnSpc="1">
                <a:prstTxWarp prst="textNoShape">
                  <a:avLst/>
                </a:prstTxWarp>
              </a:bodyPr>
              <a:lstStyle/>
              <a:p>
                <a:pPr algn="ctr" eaLnBrk="1" hangingPunct="1"/>
                <a:r>
                  <a:rPr lang="fr-CH" sz="1400" b="1">
                    <a:latin typeface="Century Gothic" panose="020B0502020202020204" pitchFamily="34" charset="0"/>
                    <a:cs typeface="Arial" charset="0"/>
                  </a:rPr>
                  <a:t>«End of Moore’s und Koomey’s Law»</a:t>
                </a:r>
                <a:br>
                  <a:rPr lang="fr-CH" sz="1400">
                    <a:latin typeface="Century Gothic" panose="020B0502020202020204" pitchFamily="34" charset="0"/>
                    <a:cs typeface="Arial" charset="0"/>
                  </a:rPr>
                </a:br>
                <a:r>
                  <a:rPr lang="fr-CH" sz="1400">
                    <a:latin typeface="Century Gothic" panose="020B0502020202020204" pitchFamily="34" charset="0"/>
                    <a:cs typeface="Arial" charset="0"/>
                  </a:rPr>
                  <a:t>ralentit les gains d’efficacité énergétique</a:t>
                </a:r>
              </a:p>
            </p:txBody>
          </p:sp>
          <p:sp>
            <p:nvSpPr>
              <p:cNvPr id="126" name="Abgerundetes Rechteck 125">
                <a:extLst>
                  <a:ext uri="{FF2B5EF4-FFF2-40B4-BE49-F238E27FC236}">
                    <a16:creationId xmlns:a16="http://schemas.microsoft.com/office/drawing/2014/main" id="{55139572-E37D-61CA-C9F1-4C90C9A18BE6}"/>
                  </a:ext>
                </a:extLst>
              </p:cNvPr>
              <p:cNvSpPr/>
              <p:nvPr/>
            </p:nvSpPr>
            <p:spPr bwMode="auto">
              <a:xfrm>
                <a:off x="6860826" y="3965953"/>
                <a:ext cx="4544620" cy="720080"/>
              </a:xfrm>
              <a:prstGeom prst="roundRect">
                <a:avLst/>
              </a:prstGeom>
              <a:solidFill>
                <a:srgbClr val="F2F2F2">
                  <a:alpha val="74902"/>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0" tIns="0" rIns="0" bIns="0" numCol="1" rtlCol="0" anchor="ctr" anchorCtr="0" compatLnSpc="1">
                <a:prstTxWarp prst="textNoShape">
                  <a:avLst/>
                </a:prstTxWarp>
              </a:bodyPr>
              <a:lstStyle/>
              <a:p>
                <a:pPr algn="ctr" eaLnBrk="1" hangingPunct="1"/>
                <a:r>
                  <a:rPr lang="fr-CH" sz="1400" b="1">
                    <a:latin typeface="Century Gothic" panose="020B0502020202020204" pitchFamily="34" charset="0"/>
                    <a:cs typeface="Arial" charset="0"/>
                  </a:rPr>
                  <a:t>Incitations économiques</a:t>
                </a:r>
                <a:r>
                  <a:rPr lang="fr-CH" sz="1400">
                    <a:latin typeface="Century Gothic" panose="020B0502020202020204" pitchFamily="34" charset="0"/>
                    <a:cs typeface="Arial" charset="0"/>
                  </a:rPr>
                  <a:t> </a:t>
                </a:r>
                <a:br>
                  <a:rPr lang="fr-CH" sz="1400">
                    <a:latin typeface="Century Gothic" panose="020B0502020202020204" pitchFamily="34" charset="0"/>
                    <a:cs typeface="Arial" charset="0"/>
                  </a:rPr>
                </a:br>
                <a:r>
                  <a:rPr lang="fr-CH" sz="1400">
                    <a:latin typeface="Century Gothic" panose="020B0502020202020204" pitchFamily="34" charset="0"/>
                    <a:cs typeface="Arial" charset="0"/>
                  </a:rPr>
                  <a:t>pour éviter les effets de satiété</a:t>
                </a:r>
              </a:p>
            </p:txBody>
          </p:sp>
        </p:grpSp>
      </p:grpSp>
      <p:grpSp>
        <p:nvGrpSpPr>
          <p:cNvPr id="133" name="Gruppieren 132">
            <a:extLst>
              <a:ext uri="{FF2B5EF4-FFF2-40B4-BE49-F238E27FC236}">
                <a16:creationId xmlns:a16="http://schemas.microsoft.com/office/drawing/2014/main" id="{47A646A9-B474-93A7-3AE6-E5FF3F9632B3}"/>
              </a:ext>
            </a:extLst>
          </p:cNvPr>
          <p:cNvGrpSpPr/>
          <p:nvPr/>
        </p:nvGrpSpPr>
        <p:grpSpPr>
          <a:xfrm>
            <a:off x="0" y="7067550"/>
            <a:ext cx="12177514" cy="1844822"/>
            <a:chOff x="0" y="5013177"/>
            <a:chExt cx="12177514" cy="1844822"/>
          </a:xfrm>
        </p:grpSpPr>
        <p:sp>
          <p:nvSpPr>
            <p:cNvPr id="134" name="Rechteck 133">
              <a:extLst>
                <a:ext uri="{FF2B5EF4-FFF2-40B4-BE49-F238E27FC236}">
                  <a16:creationId xmlns:a16="http://schemas.microsoft.com/office/drawing/2014/main" id="{9868AF11-455B-1292-DE88-EF02FD328F38}"/>
                </a:ext>
              </a:extLst>
            </p:cNvPr>
            <p:cNvSpPr/>
            <p:nvPr/>
          </p:nvSpPr>
          <p:spPr bwMode="auto">
            <a:xfrm>
              <a:off x="0" y="5013177"/>
              <a:ext cx="12177514" cy="1844822"/>
            </a:xfrm>
            <a:prstGeom prst="rect">
              <a:avLst/>
            </a:prstGeom>
            <a:solidFill>
              <a:schemeClr val="bg1">
                <a:lumMod val="95000"/>
              </a:schemeClr>
            </a:solidFill>
            <a:ln w="9525" cap="flat" cmpd="sng" algn="ctr">
              <a:noFill/>
              <a:prstDash val="solid"/>
              <a:round/>
              <a:headEnd type="none" w="med" len="med"/>
              <a:tailEnd type="none" w="med" len="med"/>
            </a:ln>
            <a:effectLst>
              <a:outerShdw blurRad="50800" dist="38100" algn="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135" name="Titel 1">
              <a:extLst>
                <a:ext uri="{FF2B5EF4-FFF2-40B4-BE49-F238E27FC236}">
                  <a16:creationId xmlns:a16="http://schemas.microsoft.com/office/drawing/2014/main" id="{49751602-26F4-BDC3-9CEC-DD4EFA26805C}"/>
                </a:ext>
              </a:extLst>
            </p:cNvPr>
            <p:cNvSpPr txBox="1">
              <a:spLocks/>
            </p:cNvSpPr>
            <p:nvPr/>
          </p:nvSpPr>
          <p:spPr bwMode="auto">
            <a:xfrm>
              <a:off x="1919536" y="5536594"/>
              <a:ext cx="9073008"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a:solidFill>
                    <a:schemeClr val="tx1">
                      <a:lumMod val="65000"/>
                      <a:lumOff val="35000"/>
                    </a:schemeClr>
                  </a:solidFill>
                  <a:latin typeface="Century Gothic" panose="020B0502020202020204" pitchFamily="34" charset="0"/>
                  <a:ea typeface="Century Gothic"/>
                </a:rPr>
                <a:t>De nombreuses raisons plaident en faveur d’une diminution et d’une augmentation de l’empreinte du secteur des TIC à l’avenir.</a:t>
              </a:r>
            </a:p>
          </p:txBody>
        </p:sp>
        <p:pic>
          <p:nvPicPr>
            <p:cNvPr id="136" name="Picture 2" descr="12,900+ Wondering Emoji Stock Photos, Pictures &amp; Royalty-Free Images -  iStock">
              <a:extLst>
                <a:ext uri="{FF2B5EF4-FFF2-40B4-BE49-F238E27FC236}">
                  <a16:creationId xmlns:a16="http://schemas.microsoft.com/office/drawing/2014/main" id="{88254BF1-01C7-3D06-2D40-BB0F75D64815}"/>
                </a:ext>
              </a:extLst>
            </p:cNvPr>
            <p:cNvPicPr>
              <a:picLocks noChangeAspect="1" noChangeArrowheads="1"/>
            </p:cNvPicPr>
            <p:nvPr/>
          </p:nvPicPr>
          <p:blipFill>
            <a:blip r:embed="rId7" cstate="print">
              <a:clrChange>
                <a:clrFrom>
                  <a:srgbClr val="F6F6F6"/>
                </a:clrFrom>
                <a:clrTo>
                  <a:srgbClr val="F6F6F6">
                    <a:alpha val="0"/>
                  </a:srgbClr>
                </a:clrTo>
              </a:clrChange>
              <a:grayscl/>
              <a:extLst>
                <a:ext uri="{28A0092B-C50C-407E-A947-70E740481C1C}">
                  <a14:useLocalDpi xmlns:a14="http://schemas.microsoft.com/office/drawing/2010/main"/>
                </a:ext>
              </a:extLst>
            </a:blip>
            <a:srcRect/>
            <a:stretch>
              <a:fillRect/>
            </a:stretch>
          </p:blipFill>
          <p:spPr bwMode="auto">
            <a:xfrm>
              <a:off x="616490" y="5323812"/>
              <a:ext cx="1296181" cy="1296181"/>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77135136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uppieren 26">
            <a:extLst>
              <a:ext uri="{FF2B5EF4-FFF2-40B4-BE49-F238E27FC236}">
                <a16:creationId xmlns:a16="http://schemas.microsoft.com/office/drawing/2014/main" id="{70543BA2-C0B5-0215-3EA2-08A4D215A602}"/>
              </a:ext>
            </a:extLst>
          </p:cNvPr>
          <p:cNvGrpSpPr/>
          <p:nvPr/>
        </p:nvGrpSpPr>
        <p:grpSpPr>
          <a:xfrm>
            <a:off x="0" y="5013177"/>
            <a:ext cx="12177514" cy="1844822"/>
            <a:chOff x="0" y="5013177"/>
            <a:chExt cx="12177514" cy="1844822"/>
          </a:xfrm>
        </p:grpSpPr>
        <p:sp>
          <p:nvSpPr>
            <p:cNvPr id="26" name="Rechteck 25">
              <a:extLst>
                <a:ext uri="{FF2B5EF4-FFF2-40B4-BE49-F238E27FC236}">
                  <a16:creationId xmlns:a16="http://schemas.microsoft.com/office/drawing/2014/main" id="{C569B1BE-6596-C776-D42C-D54C659AEB4A}"/>
                </a:ext>
              </a:extLst>
            </p:cNvPr>
            <p:cNvSpPr/>
            <p:nvPr/>
          </p:nvSpPr>
          <p:spPr bwMode="auto">
            <a:xfrm>
              <a:off x="0" y="5013177"/>
              <a:ext cx="12177514" cy="1844822"/>
            </a:xfrm>
            <a:prstGeom prst="rect">
              <a:avLst/>
            </a:prstGeom>
            <a:solidFill>
              <a:schemeClr val="bg1">
                <a:lumMod val="95000"/>
              </a:schemeClr>
            </a:solidFill>
            <a:ln w="9525" cap="flat" cmpd="sng" algn="ctr">
              <a:noFill/>
              <a:prstDash val="solid"/>
              <a:round/>
              <a:headEnd type="none" w="med" len="med"/>
              <a:tailEnd type="none" w="med" len="med"/>
            </a:ln>
            <a:effectLst>
              <a:outerShdw blurRad="50800" dist="38100" algn="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8" name="Titel 1">
              <a:extLst>
                <a:ext uri="{FF2B5EF4-FFF2-40B4-BE49-F238E27FC236}">
                  <a16:creationId xmlns:a16="http://schemas.microsoft.com/office/drawing/2014/main" id="{7DAA31B4-302A-701B-0ED0-CCBABCE9ACC2}"/>
                </a:ext>
              </a:extLst>
            </p:cNvPr>
            <p:cNvSpPr txBox="1">
              <a:spLocks/>
            </p:cNvSpPr>
            <p:nvPr/>
          </p:nvSpPr>
          <p:spPr bwMode="auto">
            <a:xfrm>
              <a:off x="1919536" y="5536594"/>
              <a:ext cx="9073008"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a:solidFill>
                    <a:schemeClr val="tx1">
                      <a:lumMod val="65000"/>
                      <a:lumOff val="35000"/>
                    </a:schemeClr>
                  </a:solidFill>
                  <a:latin typeface="Century Gothic" panose="020B0502020202020204" pitchFamily="34" charset="0"/>
                  <a:ea typeface="Century Gothic"/>
                </a:rPr>
                <a:t>De nombreuses raisons plaident en faveur d’une diminution et d’une augmentation de l’empreinte du secteur des TIC à l’avenir.</a:t>
              </a:r>
            </a:p>
          </p:txBody>
        </p:sp>
        <p:pic>
          <p:nvPicPr>
            <p:cNvPr id="19" name="Picture 2" descr="12,900+ Wondering Emoji Stock Photos, Pictures &amp; Royalty-Free Images -  iStock">
              <a:extLst>
                <a:ext uri="{FF2B5EF4-FFF2-40B4-BE49-F238E27FC236}">
                  <a16:creationId xmlns:a16="http://schemas.microsoft.com/office/drawing/2014/main" id="{7CAECFC3-FBEC-4B34-C149-41D4407D299C}"/>
                </a:ext>
              </a:extLst>
            </p:cNvPr>
            <p:cNvPicPr>
              <a:picLocks noChangeAspect="1" noChangeArrowheads="1"/>
            </p:cNvPicPr>
            <p:nvPr/>
          </p:nvPicPr>
          <p:blipFill>
            <a:blip r:embed="rId3" cstate="print">
              <a:clrChange>
                <a:clrFrom>
                  <a:srgbClr val="F6F6F6"/>
                </a:clrFrom>
                <a:clrTo>
                  <a:srgbClr val="F6F6F6">
                    <a:alpha val="0"/>
                  </a:srgbClr>
                </a:clrTo>
              </a:clrChange>
              <a:grayscl/>
              <a:extLst>
                <a:ext uri="{28A0092B-C50C-407E-A947-70E740481C1C}">
                  <a14:useLocalDpi xmlns:a14="http://schemas.microsoft.com/office/drawing/2010/main"/>
                </a:ext>
              </a:extLst>
            </a:blip>
            <a:srcRect/>
            <a:stretch>
              <a:fillRect/>
            </a:stretch>
          </p:blipFill>
          <p:spPr bwMode="auto">
            <a:xfrm>
              <a:off x="616490" y="5323812"/>
              <a:ext cx="1296181" cy="1296181"/>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grpSp>
        <p:nvGrpSpPr>
          <p:cNvPr id="24" name="Gruppieren 23">
            <a:extLst>
              <a:ext uri="{FF2B5EF4-FFF2-40B4-BE49-F238E27FC236}">
                <a16:creationId xmlns:a16="http://schemas.microsoft.com/office/drawing/2014/main" id="{EAB8367E-E3CB-7672-34D7-D0E23181E6F6}"/>
              </a:ext>
            </a:extLst>
          </p:cNvPr>
          <p:cNvGrpSpPr/>
          <p:nvPr/>
        </p:nvGrpSpPr>
        <p:grpSpPr>
          <a:xfrm>
            <a:off x="0" y="-8174"/>
            <a:ext cx="6706381" cy="5029524"/>
            <a:chOff x="0" y="-8174"/>
            <a:chExt cx="6706381" cy="5029524"/>
          </a:xfrm>
          <a:effectLst>
            <a:outerShdw blurRad="50800" dist="38100" dir="2700000" algn="tl" rotWithShape="0">
              <a:prstClr val="black">
                <a:alpha val="40000"/>
              </a:prstClr>
            </a:outerShdw>
          </a:effectLst>
        </p:grpSpPr>
        <p:pic>
          <p:nvPicPr>
            <p:cNvPr id="26626" name="Picture 2" descr="Red Arrow Point Down | Great PowerPoint ClipArt for Presentations -  PresenterMedia.com">
              <a:extLst>
                <a:ext uri="{FF2B5EF4-FFF2-40B4-BE49-F238E27FC236}">
                  <a16:creationId xmlns:a16="http://schemas.microsoft.com/office/drawing/2014/main" id="{41A95860-6E4E-A651-E427-08D89D2B3CF7}"/>
                </a:ext>
              </a:extLst>
            </p:cNvPr>
            <p:cNvPicPr>
              <a:picLocks noChangeAspect="1" noChangeArrowheads="1"/>
            </p:cNvPicPr>
            <p:nvPr/>
          </p:nvPicPr>
          <p:blipFill>
            <a:blip r:embed="rId4">
              <a:clrChange>
                <a:clrFrom>
                  <a:srgbClr val="FFFFFF"/>
                </a:clrFrom>
                <a:clrTo>
                  <a:srgbClr val="FFFFFF">
                    <a:alpha val="0"/>
                  </a:srgbClr>
                </a:clrTo>
              </a:clrChange>
              <a:grayscl/>
              <a:extLst>
                <a:ext uri="{28A0092B-C50C-407E-A947-70E740481C1C}">
                  <a14:useLocalDpi xmlns:a14="http://schemas.microsoft.com/office/drawing/2010/main" val="0"/>
                </a:ext>
              </a:extLst>
            </a:blip>
            <a:srcRect/>
            <a:stretch>
              <a:fillRect/>
            </a:stretch>
          </p:blipFill>
          <p:spPr bwMode="auto">
            <a:xfrm>
              <a:off x="0" y="1"/>
              <a:ext cx="6706381" cy="5013176"/>
            </a:xfrm>
            <a:prstGeom prst="rect">
              <a:avLst/>
            </a:prstGeom>
            <a:noFill/>
            <a:extLst>
              <a:ext uri="{909E8E84-426E-40DD-AFC4-6F175D3DCCD1}">
                <a14:hiddenFill xmlns:a14="http://schemas.microsoft.com/office/drawing/2010/main">
                  <a:solidFill>
                    <a:srgbClr val="FFFFFF"/>
                  </a:solidFill>
                </a14:hiddenFill>
              </a:ext>
            </a:extLst>
          </p:spPr>
        </p:pic>
        <p:sp>
          <p:nvSpPr>
            <p:cNvPr id="2" name="Text">
              <a:extLst>
                <a:ext uri="{FF2B5EF4-FFF2-40B4-BE49-F238E27FC236}">
                  <a16:creationId xmlns:a16="http://schemas.microsoft.com/office/drawing/2014/main" id="{644D6CD1-E015-900A-1B79-9D0A19637BA1}"/>
                </a:ext>
              </a:extLst>
            </p:cNvPr>
            <p:cNvSpPr/>
            <p:nvPr/>
          </p:nvSpPr>
          <p:spPr bwMode="gray">
            <a:xfrm>
              <a:off x="0" y="-8174"/>
              <a:ext cx="6077834" cy="5029524"/>
            </a:xfrm>
            <a:prstGeom prst="rect">
              <a:avLst/>
            </a:prstGeom>
            <a:solidFill>
              <a:srgbClr val="15A37B">
                <a:lumMod val="50000"/>
                <a:alpha val="75000"/>
              </a:srgbClr>
            </a:solidFill>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grpSp>
          <p:nvGrpSpPr>
            <p:cNvPr id="20" name="Gruppieren 19">
              <a:extLst>
                <a:ext uri="{FF2B5EF4-FFF2-40B4-BE49-F238E27FC236}">
                  <a16:creationId xmlns:a16="http://schemas.microsoft.com/office/drawing/2014/main" id="{BB43FBFD-3495-9D02-D500-5F06E05F368E}"/>
                </a:ext>
              </a:extLst>
            </p:cNvPr>
            <p:cNvGrpSpPr/>
            <p:nvPr/>
          </p:nvGrpSpPr>
          <p:grpSpPr>
            <a:xfrm>
              <a:off x="616490" y="515244"/>
              <a:ext cx="4824536" cy="4170789"/>
              <a:chOff x="616490" y="515244"/>
              <a:chExt cx="4824536" cy="4170789"/>
            </a:xfrm>
          </p:grpSpPr>
          <p:sp>
            <p:nvSpPr>
              <p:cNvPr id="9" name="Titel 1">
                <a:extLst>
                  <a:ext uri="{FF2B5EF4-FFF2-40B4-BE49-F238E27FC236}">
                    <a16:creationId xmlns:a16="http://schemas.microsoft.com/office/drawing/2014/main" id="{721C4FFE-99C3-9575-7427-F6B4644408FD}"/>
                  </a:ext>
                </a:extLst>
              </p:cNvPr>
              <p:cNvSpPr txBox="1">
                <a:spLocks/>
              </p:cNvSpPr>
              <p:nvPr/>
            </p:nvSpPr>
            <p:spPr bwMode="auto">
              <a:xfrm>
                <a:off x="616490" y="515244"/>
                <a:ext cx="482453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fr-CH">
                    <a:solidFill>
                      <a:schemeClr val="bg1"/>
                    </a:solidFill>
                    <a:latin typeface="Century Gothic" panose="020B0502020202020204" pitchFamily="34" charset="0"/>
                    <a:ea typeface="Century Gothic"/>
                  </a:rPr>
                  <a:t>Raisons de la diminution</a:t>
                </a:r>
              </a:p>
            </p:txBody>
          </p:sp>
          <p:sp>
            <p:nvSpPr>
              <p:cNvPr id="11" name="Abgerundetes Rechteck 10">
                <a:extLst>
                  <a:ext uri="{FF2B5EF4-FFF2-40B4-BE49-F238E27FC236}">
                    <a16:creationId xmlns:a16="http://schemas.microsoft.com/office/drawing/2014/main" id="{B7570A95-B17C-E543-B091-A99FB9027E20}"/>
                  </a:ext>
                </a:extLst>
              </p:cNvPr>
              <p:cNvSpPr/>
              <p:nvPr/>
            </p:nvSpPr>
            <p:spPr bwMode="auto">
              <a:xfrm>
                <a:off x="756448" y="1340768"/>
                <a:ext cx="4544620" cy="720080"/>
              </a:xfrm>
              <a:prstGeom prst="roundRect">
                <a:avLst/>
              </a:prstGeom>
              <a:solidFill>
                <a:srgbClr val="F2F2F2">
                  <a:alpha val="74902"/>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r-CH" sz="1400" b="1" i="0" u="none" strike="noStrike" cap="none" normalizeH="0" baseline="0">
                    <a:ln>
                      <a:noFill/>
                    </a:ln>
                    <a:effectLst/>
                    <a:latin typeface="Century Gothic" panose="020B0502020202020204" pitchFamily="34" charset="0"/>
                    <a:ea typeface="Century Gothic"/>
                    <a:cs typeface="Arial" charset="0"/>
                  </a:rPr>
                  <a:t>Passage à des terminaux plus efficaces</a:t>
                </a:r>
              </a:p>
              <a:p>
                <a:pPr marL="0" marR="0" indent="0" algn="ctr" defTabSz="914400" rtl="0" eaLnBrk="1" fontAlgn="base" latinLnBrk="0" hangingPunct="1">
                  <a:lnSpc>
                    <a:spcPct val="100000"/>
                  </a:lnSpc>
                  <a:spcBef>
                    <a:spcPct val="0"/>
                  </a:spcBef>
                  <a:spcAft>
                    <a:spcPct val="0"/>
                  </a:spcAft>
                  <a:buClrTx/>
                  <a:buSzTx/>
                  <a:buFontTx/>
                  <a:buNone/>
                  <a:tabLst/>
                </a:pPr>
                <a:r>
                  <a:rPr lang="fr-CH" sz="1400">
                    <a:latin typeface="Century Gothic" panose="020B0502020202020204" pitchFamily="34" charset="0"/>
                    <a:ea typeface="Century Gothic"/>
                    <a:cs typeface="Arial" charset="0"/>
                  </a:rPr>
                  <a:t>p. ex. des</a:t>
                </a:r>
                <a:r>
                  <a:rPr kumimoji="0" lang="fr-CH" sz="1400" b="0" i="0" u="none" strike="noStrike" cap="none" normalizeH="0" baseline="0">
                    <a:ln>
                      <a:noFill/>
                    </a:ln>
                    <a:effectLst/>
                    <a:latin typeface="Century Gothic" panose="020B0502020202020204" pitchFamily="34" charset="0"/>
                    <a:ea typeface="Century Gothic"/>
                    <a:cs typeface="Arial" charset="0"/>
                  </a:rPr>
                  <a:t> PC et des téléviseurs aux smartphones</a:t>
                </a:r>
              </a:p>
            </p:txBody>
          </p:sp>
          <p:sp>
            <p:nvSpPr>
              <p:cNvPr id="12" name="Abgerundetes Rechteck 11">
                <a:extLst>
                  <a:ext uri="{FF2B5EF4-FFF2-40B4-BE49-F238E27FC236}">
                    <a16:creationId xmlns:a16="http://schemas.microsoft.com/office/drawing/2014/main" id="{4CAD0336-2A1D-3AD3-02C3-8EA2F93C8F3F}"/>
                  </a:ext>
                </a:extLst>
              </p:cNvPr>
              <p:cNvSpPr/>
              <p:nvPr/>
            </p:nvSpPr>
            <p:spPr bwMode="auto">
              <a:xfrm>
                <a:off x="756448" y="2215830"/>
                <a:ext cx="4544620" cy="720080"/>
              </a:xfrm>
              <a:prstGeom prst="roundRect">
                <a:avLst/>
              </a:prstGeom>
              <a:solidFill>
                <a:srgbClr val="F2F2F2">
                  <a:alpha val="74902"/>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r-CH" sz="1400" b="1" i="0" u="none" strike="noStrike" cap="none" normalizeH="0" baseline="0">
                    <a:ln>
                      <a:noFill/>
                    </a:ln>
                    <a:effectLst/>
                    <a:latin typeface="Century Gothic" panose="020B0502020202020204" pitchFamily="34" charset="0"/>
                    <a:ea typeface="Century Gothic"/>
                    <a:cs typeface="Arial" charset="0"/>
                  </a:rPr>
                  <a:t>Utilisation accrue des énergies renouvelables</a:t>
                </a:r>
                <a:br>
                  <a:rPr kumimoji="0" lang="fr-CH" sz="1400" i="0" u="none" strike="noStrike" cap="none" normalizeH="0" baseline="0">
                    <a:ln>
                      <a:noFill/>
                    </a:ln>
                    <a:effectLst/>
                    <a:latin typeface="Century Gothic" panose="020B0502020202020204" pitchFamily="34" charset="0"/>
                    <a:ea typeface="Century Gothic"/>
                    <a:cs typeface="Arial" charset="0"/>
                  </a:rPr>
                </a:br>
                <a:r>
                  <a:rPr kumimoji="0" lang="fr-CH" sz="1400" b="0" i="0" u="none" strike="noStrike" cap="none" normalizeH="0" baseline="0">
                    <a:ln>
                      <a:noFill/>
                    </a:ln>
                    <a:effectLst/>
                    <a:latin typeface="Century Gothic" panose="020B0502020202020204" pitchFamily="34" charset="0"/>
                    <a:ea typeface="Century Gothic"/>
                    <a:cs typeface="Arial" charset="0"/>
                  </a:rPr>
                  <a:t>dans la production et l’utilisation d’appareils</a:t>
                </a:r>
              </a:p>
            </p:txBody>
          </p:sp>
          <p:sp>
            <p:nvSpPr>
              <p:cNvPr id="13" name="Abgerundetes Rechteck 12">
                <a:extLst>
                  <a:ext uri="{FF2B5EF4-FFF2-40B4-BE49-F238E27FC236}">
                    <a16:creationId xmlns:a16="http://schemas.microsoft.com/office/drawing/2014/main" id="{FFFA77D7-7001-3779-099E-E2228F41774A}"/>
                  </a:ext>
                </a:extLst>
              </p:cNvPr>
              <p:cNvSpPr/>
              <p:nvPr/>
            </p:nvSpPr>
            <p:spPr bwMode="auto">
              <a:xfrm>
                <a:off x="756448" y="3090892"/>
                <a:ext cx="4544620" cy="720080"/>
              </a:xfrm>
              <a:prstGeom prst="roundRect">
                <a:avLst/>
              </a:prstGeom>
              <a:solidFill>
                <a:srgbClr val="F2F2F2">
                  <a:alpha val="74902"/>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r-CH" sz="1400" b="1" i="0" u="none" strike="noStrike" cap="none" normalizeH="0" baseline="0">
                    <a:ln>
                      <a:noFill/>
                    </a:ln>
                    <a:effectLst/>
                    <a:latin typeface="Century Gothic" panose="020B0502020202020204" pitchFamily="34" charset="0"/>
                    <a:ea typeface="Century Gothic"/>
                    <a:cs typeface="Arial" charset="0"/>
                  </a:rPr>
                  <a:t>Augmentation de la durée de vie des appareils</a:t>
                </a:r>
                <a:br>
                  <a:rPr kumimoji="0" lang="fr-CH" sz="1400" i="0" u="none" strike="noStrike" cap="none" normalizeH="0" baseline="0">
                    <a:ln>
                      <a:noFill/>
                    </a:ln>
                    <a:effectLst/>
                    <a:latin typeface="Century Gothic" panose="020B0502020202020204" pitchFamily="34" charset="0"/>
                    <a:ea typeface="Century Gothic"/>
                    <a:cs typeface="Arial" charset="0"/>
                  </a:rPr>
                </a:br>
                <a:r>
                  <a:rPr kumimoji="0" lang="fr-CH" sz="1400" i="0" u="none" strike="noStrike" cap="none" normalizeH="0" baseline="0">
                    <a:ln>
                      <a:noFill/>
                    </a:ln>
                    <a:effectLst/>
                    <a:latin typeface="Century Gothic" panose="020B0502020202020204" pitchFamily="34" charset="0"/>
                    <a:ea typeface="Century Gothic"/>
                    <a:cs typeface="Arial" charset="0"/>
                  </a:rPr>
                  <a:t>en raison de </a:t>
                </a:r>
                <a:r>
                  <a:rPr kumimoji="0" lang="fr-CH" sz="1400" b="0" i="0" u="none" strike="noStrike" cap="none" normalizeH="0" baseline="0">
                    <a:ln>
                      <a:noFill/>
                    </a:ln>
                    <a:effectLst/>
                    <a:latin typeface="Century Gothic" panose="020B0502020202020204" pitchFamily="34" charset="0"/>
                    <a:ea typeface="Century Gothic"/>
                    <a:cs typeface="Arial" charset="0"/>
                  </a:rPr>
                  <a:t>cycles d’innovation plus lents et</a:t>
                </a:r>
                <a:br>
                  <a:rPr kumimoji="0" lang="fr-CH" sz="1400" b="0" i="0" u="none" strike="noStrike" cap="none" normalizeH="0" baseline="0">
                    <a:ln>
                      <a:noFill/>
                    </a:ln>
                    <a:effectLst/>
                    <a:latin typeface="Century Gothic" panose="020B0502020202020204" pitchFamily="34" charset="0"/>
                    <a:ea typeface="Century Gothic"/>
                    <a:cs typeface="Arial" charset="0"/>
                  </a:rPr>
                </a:br>
                <a:r>
                  <a:rPr kumimoji="0" lang="fr-CH" sz="1400" b="0" i="0" u="none" strike="noStrike" cap="none" normalizeH="0" baseline="0">
                    <a:ln>
                      <a:noFill/>
                    </a:ln>
                    <a:effectLst/>
                    <a:latin typeface="Century Gothic" panose="020B0502020202020204" pitchFamily="34" charset="0"/>
                    <a:ea typeface="Century Gothic"/>
                    <a:cs typeface="Arial" charset="0"/>
                  </a:rPr>
                  <a:t>des coûts d’acquisition élevés</a:t>
                </a:r>
              </a:p>
            </p:txBody>
          </p:sp>
          <p:sp>
            <p:nvSpPr>
              <p:cNvPr id="14" name="Abgerundetes Rechteck 13">
                <a:extLst>
                  <a:ext uri="{FF2B5EF4-FFF2-40B4-BE49-F238E27FC236}">
                    <a16:creationId xmlns:a16="http://schemas.microsoft.com/office/drawing/2014/main" id="{837A215C-1A52-FB1B-AD10-CB7178F52615}"/>
                  </a:ext>
                </a:extLst>
              </p:cNvPr>
              <p:cNvSpPr/>
              <p:nvPr/>
            </p:nvSpPr>
            <p:spPr bwMode="auto">
              <a:xfrm>
                <a:off x="756448" y="3965953"/>
                <a:ext cx="4544620" cy="720080"/>
              </a:xfrm>
              <a:prstGeom prst="roundRect">
                <a:avLst/>
              </a:prstGeom>
              <a:solidFill>
                <a:srgbClr val="F2F2F2">
                  <a:alpha val="74902"/>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r-CH" sz="1400" b="1" i="0" u="none" strike="noStrike" cap="none" normalizeH="0" baseline="0">
                    <a:ln>
                      <a:noFill/>
                    </a:ln>
                    <a:effectLst/>
                    <a:latin typeface="Century Gothic" panose="020B0502020202020204" pitchFamily="34" charset="0"/>
                    <a:ea typeface="Century Gothic"/>
                    <a:cs typeface="Arial" charset="0"/>
                  </a:rPr>
                  <a:t>Effets de satiété</a:t>
                </a:r>
                <a:r>
                  <a:rPr kumimoji="0" lang="fr-CH" sz="1400" i="0" u="none" strike="noStrike" cap="none" normalizeH="0" baseline="0">
                    <a:ln>
                      <a:noFill/>
                    </a:ln>
                    <a:effectLst/>
                    <a:latin typeface="Century Gothic" panose="020B0502020202020204" pitchFamily="34" charset="0"/>
                    <a:ea typeface="Century Gothic"/>
                    <a:cs typeface="Arial" charset="0"/>
                  </a:rPr>
                  <a:t> </a:t>
                </a:r>
                <a:br>
                  <a:rPr kumimoji="0" lang="fr-CH" sz="1400" i="0" u="none" strike="noStrike" cap="none" normalizeH="0" baseline="0">
                    <a:ln>
                      <a:noFill/>
                    </a:ln>
                    <a:effectLst/>
                    <a:latin typeface="Century Gothic" panose="020B0502020202020204" pitchFamily="34" charset="0"/>
                    <a:ea typeface="Century Gothic"/>
                    <a:cs typeface="Arial" charset="0"/>
                  </a:rPr>
                </a:br>
                <a:r>
                  <a:rPr kumimoji="0" lang="fr-CH" sz="1400" b="0" i="0" u="none" strike="noStrike" cap="none" normalizeH="0" baseline="0">
                    <a:ln>
                      <a:noFill/>
                    </a:ln>
                    <a:effectLst/>
                    <a:latin typeface="Century Gothic" panose="020B0502020202020204" pitchFamily="34" charset="0"/>
                    <a:ea typeface="Century Gothic"/>
                    <a:cs typeface="Arial" charset="0"/>
                  </a:rPr>
                  <a:t>sur le marché des TIC, car tout le monde possède déjà un appareil</a:t>
                </a:r>
              </a:p>
            </p:txBody>
          </p:sp>
        </p:grpSp>
      </p:grpSp>
      <p:grpSp>
        <p:nvGrpSpPr>
          <p:cNvPr id="25" name="Gruppieren 24">
            <a:extLst>
              <a:ext uri="{FF2B5EF4-FFF2-40B4-BE49-F238E27FC236}">
                <a16:creationId xmlns:a16="http://schemas.microsoft.com/office/drawing/2014/main" id="{37EE2FAD-0F96-070A-1709-2C42A9EADC77}"/>
              </a:ext>
            </a:extLst>
          </p:cNvPr>
          <p:cNvGrpSpPr/>
          <p:nvPr/>
        </p:nvGrpSpPr>
        <p:grpSpPr>
          <a:xfrm>
            <a:off x="6114166" y="-1"/>
            <a:ext cx="6077834" cy="5029525"/>
            <a:chOff x="6114166" y="-1"/>
            <a:chExt cx="6077834" cy="5029525"/>
          </a:xfrm>
          <a:effectLst>
            <a:outerShdw blurRad="50800" dist="38100" dir="2700000" algn="tl" rotWithShape="0">
              <a:prstClr val="black">
                <a:alpha val="40000"/>
              </a:prstClr>
            </a:outerShdw>
          </a:effectLst>
        </p:grpSpPr>
        <p:pic>
          <p:nvPicPr>
            <p:cNvPr id="3" name="Picture 2" descr="Red Arrow Point Down | Great PowerPoint ClipArt for Presentations -  PresenterMedia.com">
              <a:extLst>
                <a:ext uri="{FF2B5EF4-FFF2-40B4-BE49-F238E27FC236}">
                  <a16:creationId xmlns:a16="http://schemas.microsoft.com/office/drawing/2014/main" id="{A9C0E3A7-FBC4-E217-8F8C-87940CCF8EFB}"/>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977" r="10039" b="11730"/>
            <a:stretch/>
          </p:blipFill>
          <p:spPr bwMode="auto">
            <a:xfrm flipV="1">
              <a:off x="6169203" y="-1"/>
              <a:ext cx="6008311" cy="5021351"/>
            </a:xfrm>
            <a:prstGeom prst="rect">
              <a:avLst/>
            </a:prstGeom>
            <a:noFill/>
            <a:extLst>
              <a:ext uri="{909E8E84-426E-40DD-AFC4-6F175D3DCCD1}">
                <a14:hiddenFill xmlns:a14="http://schemas.microsoft.com/office/drawing/2010/main">
                  <a:solidFill>
                    <a:srgbClr val="FFFFFF"/>
                  </a:solidFill>
                </a14:hiddenFill>
              </a:ext>
            </a:extLst>
          </p:spPr>
        </p:pic>
        <p:sp>
          <p:nvSpPr>
            <p:cNvPr id="6" name="Text">
              <a:extLst>
                <a:ext uri="{FF2B5EF4-FFF2-40B4-BE49-F238E27FC236}">
                  <a16:creationId xmlns:a16="http://schemas.microsoft.com/office/drawing/2014/main" id="{E6BA5D05-8F3B-F06E-6B64-A84F8DC64AF5}"/>
                </a:ext>
              </a:extLst>
            </p:cNvPr>
            <p:cNvSpPr/>
            <p:nvPr/>
          </p:nvSpPr>
          <p:spPr bwMode="gray">
            <a:xfrm>
              <a:off x="6114166" y="0"/>
              <a:ext cx="6077834" cy="5029524"/>
            </a:xfrm>
            <a:prstGeom prst="rect">
              <a:avLst/>
            </a:prstGeom>
            <a:solidFill>
              <a:srgbClr val="BA2A00">
                <a:alpha val="74902"/>
              </a:srgbClr>
            </a:solidFill>
          </p:spPr>
          <p:txBody>
            <a:bodyPr vert="horz" lIns="468000" tIns="0" rIns="540000" bIns="0" rtlCol="0" anchor="ctr">
              <a:noAutofit/>
            </a:bodyPr>
            <a:lstStyle/>
            <a:p>
              <a:pPr algn="r" eaLnBrk="1" fontAlgn="auto" hangingPunct="1">
                <a:lnSpc>
                  <a:spcPct val="125000"/>
                </a:lnSpc>
                <a:spcBef>
                  <a:spcPts val="1600"/>
                </a:spcBef>
                <a:spcAft>
                  <a:spcPts val="0"/>
                </a:spcAft>
              </a:pPr>
              <a:endParaRPr lang="de-CH" sz="3200" b="1" kern="0" dirty="0">
                <a:solidFill>
                  <a:srgbClr val="FFFFFF"/>
                </a:solidFill>
                <a:latin typeface="Century Gothic"/>
                <a:sym typeface="Century Gothic"/>
              </a:endParaRPr>
            </a:p>
          </p:txBody>
        </p:sp>
        <p:grpSp>
          <p:nvGrpSpPr>
            <p:cNvPr id="4" name="Gruppieren 3">
              <a:extLst>
                <a:ext uri="{FF2B5EF4-FFF2-40B4-BE49-F238E27FC236}">
                  <a16:creationId xmlns:a16="http://schemas.microsoft.com/office/drawing/2014/main" id="{0302B529-BFAF-AA0A-D74A-A77DAF7ACE36}"/>
                </a:ext>
              </a:extLst>
            </p:cNvPr>
            <p:cNvGrpSpPr/>
            <p:nvPr/>
          </p:nvGrpSpPr>
          <p:grpSpPr>
            <a:xfrm>
              <a:off x="6720868" y="515244"/>
              <a:ext cx="4824536" cy="4170789"/>
              <a:chOff x="6720868" y="515244"/>
              <a:chExt cx="4824536" cy="4170789"/>
            </a:xfrm>
          </p:grpSpPr>
          <p:sp>
            <p:nvSpPr>
              <p:cNvPr id="10" name="Titel 1">
                <a:extLst>
                  <a:ext uri="{FF2B5EF4-FFF2-40B4-BE49-F238E27FC236}">
                    <a16:creationId xmlns:a16="http://schemas.microsoft.com/office/drawing/2014/main" id="{316752D8-6162-4088-4DA6-A3E99D8FA0B2}"/>
                  </a:ext>
                </a:extLst>
              </p:cNvPr>
              <p:cNvSpPr txBox="1">
                <a:spLocks/>
              </p:cNvSpPr>
              <p:nvPr/>
            </p:nvSpPr>
            <p:spPr bwMode="auto">
              <a:xfrm>
                <a:off x="6720868" y="515244"/>
                <a:ext cx="482453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fr-CH">
                    <a:solidFill>
                      <a:schemeClr val="bg1"/>
                    </a:solidFill>
                    <a:latin typeface="Century Gothic" panose="020B0502020202020204" pitchFamily="34" charset="0"/>
                    <a:ea typeface="Century Gothic"/>
                  </a:rPr>
                  <a:t>Raisons de l’augmentation</a:t>
                </a:r>
              </a:p>
            </p:txBody>
          </p:sp>
          <p:sp>
            <p:nvSpPr>
              <p:cNvPr id="15" name="Abgerundetes Rechteck 14">
                <a:extLst>
                  <a:ext uri="{FF2B5EF4-FFF2-40B4-BE49-F238E27FC236}">
                    <a16:creationId xmlns:a16="http://schemas.microsoft.com/office/drawing/2014/main" id="{5BDF352A-6DC7-192C-BB1F-317B94696108}"/>
                  </a:ext>
                </a:extLst>
              </p:cNvPr>
              <p:cNvSpPr/>
              <p:nvPr/>
            </p:nvSpPr>
            <p:spPr bwMode="auto">
              <a:xfrm>
                <a:off x="6860826" y="1340768"/>
                <a:ext cx="4544620" cy="720080"/>
              </a:xfrm>
              <a:prstGeom prst="roundRect">
                <a:avLst/>
              </a:prstGeom>
              <a:solidFill>
                <a:srgbClr val="F2F2F2">
                  <a:alpha val="74902"/>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0" tIns="0" rIns="0" bIns="0" numCol="1" rtlCol="0" anchor="ctr" anchorCtr="0" compatLnSpc="1">
                <a:prstTxWarp prst="textNoShape">
                  <a:avLst/>
                </a:prstTxWarp>
              </a:bodyPr>
              <a:lstStyle/>
              <a:p>
                <a:pPr algn="ctr" eaLnBrk="1" hangingPunct="1"/>
                <a:r>
                  <a:rPr lang="fr-CH" sz="1400" b="1">
                    <a:latin typeface="Century Gothic" panose="020B0502020202020204" pitchFamily="34" charset="0"/>
                    <a:cs typeface="Arial" charset="0"/>
                  </a:rPr>
                  <a:t>Volume de données en hausse</a:t>
                </a:r>
              </a:p>
              <a:p>
                <a:pPr algn="ctr" eaLnBrk="1" hangingPunct="1"/>
                <a:r>
                  <a:rPr lang="fr-CH" sz="1400">
                    <a:latin typeface="Century Gothic" panose="020B0502020202020204" pitchFamily="34" charset="0"/>
                    <a:cs typeface="Arial" charset="0"/>
                  </a:rPr>
                  <a:t>grâce à des applications de plus en plus gourmandes en données</a:t>
                </a:r>
                <a:br>
                  <a:rPr lang="fr-CH" sz="1400">
                    <a:latin typeface="Century Gothic" panose="020B0502020202020204" pitchFamily="34" charset="0"/>
                    <a:cs typeface="Arial" charset="0"/>
                  </a:rPr>
                </a:br>
                <a:r>
                  <a:rPr lang="fr-CH" sz="1400">
                    <a:latin typeface="Century Gothic" panose="020B0502020202020204" pitchFamily="34" charset="0"/>
                    <a:cs typeface="Arial" charset="0"/>
                  </a:rPr>
                  <a:t>comme l’IA ou le métavers</a:t>
                </a:r>
              </a:p>
            </p:txBody>
          </p:sp>
          <p:sp>
            <p:nvSpPr>
              <p:cNvPr id="16" name="Abgerundetes Rechteck 15">
                <a:extLst>
                  <a:ext uri="{FF2B5EF4-FFF2-40B4-BE49-F238E27FC236}">
                    <a16:creationId xmlns:a16="http://schemas.microsoft.com/office/drawing/2014/main" id="{A7D7B6B7-747C-ABB6-3954-C0A091714DBF}"/>
                  </a:ext>
                </a:extLst>
              </p:cNvPr>
              <p:cNvSpPr/>
              <p:nvPr/>
            </p:nvSpPr>
            <p:spPr bwMode="auto">
              <a:xfrm>
                <a:off x="6860826" y="2215830"/>
                <a:ext cx="4544620" cy="720080"/>
              </a:xfrm>
              <a:prstGeom prst="roundRect">
                <a:avLst/>
              </a:prstGeom>
              <a:solidFill>
                <a:srgbClr val="F2F2F2">
                  <a:alpha val="74902"/>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0" tIns="0" rIns="0" bIns="0" numCol="1" rtlCol="0" anchor="ctr" anchorCtr="0" compatLnSpc="1">
                <a:prstTxWarp prst="textNoShape">
                  <a:avLst/>
                </a:prstTxWarp>
              </a:bodyPr>
              <a:lstStyle/>
              <a:p>
                <a:pPr algn="ctr" eaLnBrk="1" hangingPunct="1"/>
                <a:r>
                  <a:rPr lang="fr-CH" sz="1400" b="1">
                    <a:latin typeface="Century Gothic" panose="020B0502020202020204" pitchFamily="34" charset="0"/>
                    <a:cs typeface="Arial" charset="0"/>
                  </a:rPr>
                  <a:t>Plus de terminaux</a:t>
                </a:r>
                <a:br>
                  <a:rPr lang="fr-CH" sz="1400">
                    <a:latin typeface="Century Gothic" panose="020B0502020202020204" pitchFamily="34" charset="0"/>
                    <a:cs typeface="Arial" charset="0"/>
                  </a:rPr>
                </a:br>
                <a:r>
                  <a:rPr lang="fr-CH" sz="1400">
                    <a:latin typeface="Century Gothic" panose="020B0502020202020204" pitchFamily="34" charset="0"/>
                    <a:cs typeface="Arial" charset="0"/>
                  </a:rPr>
                  <a:t>p. ex. via l’Internet des objets</a:t>
                </a:r>
              </a:p>
            </p:txBody>
          </p:sp>
          <p:sp>
            <p:nvSpPr>
              <p:cNvPr id="17" name="Abgerundetes Rechteck 16">
                <a:extLst>
                  <a:ext uri="{FF2B5EF4-FFF2-40B4-BE49-F238E27FC236}">
                    <a16:creationId xmlns:a16="http://schemas.microsoft.com/office/drawing/2014/main" id="{F4DBEEDB-7593-AE91-AD1E-9CD50A4AB388}"/>
                  </a:ext>
                </a:extLst>
              </p:cNvPr>
              <p:cNvSpPr/>
              <p:nvPr/>
            </p:nvSpPr>
            <p:spPr bwMode="auto">
              <a:xfrm>
                <a:off x="6860826" y="3090892"/>
                <a:ext cx="4544620" cy="720080"/>
              </a:xfrm>
              <a:prstGeom prst="roundRect">
                <a:avLst/>
              </a:prstGeom>
              <a:solidFill>
                <a:srgbClr val="F2F2F2">
                  <a:alpha val="74902"/>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0" tIns="0" rIns="0" bIns="0" numCol="1" rtlCol="0" anchor="ctr" anchorCtr="0" compatLnSpc="1">
                <a:prstTxWarp prst="textNoShape">
                  <a:avLst/>
                </a:prstTxWarp>
              </a:bodyPr>
              <a:lstStyle/>
              <a:p>
                <a:pPr algn="ctr" eaLnBrk="1" hangingPunct="1"/>
                <a:r>
                  <a:rPr lang="fr-CH" sz="1400" b="1">
                    <a:latin typeface="Century Gothic" panose="020B0502020202020204" pitchFamily="34" charset="0"/>
                    <a:cs typeface="Arial" charset="0"/>
                  </a:rPr>
                  <a:t>«End of Moore’s und Koomey’s Law»</a:t>
                </a:r>
                <a:br>
                  <a:rPr lang="fr-CH" sz="1400">
                    <a:latin typeface="Century Gothic" panose="020B0502020202020204" pitchFamily="34" charset="0"/>
                    <a:cs typeface="Arial" charset="0"/>
                  </a:rPr>
                </a:br>
                <a:r>
                  <a:rPr lang="fr-CH" sz="1400">
                    <a:latin typeface="Century Gothic" panose="020B0502020202020204" pitchFamily="34" charset="0"/>
                    <a:cs typeface="Arial" charset="0"/>
                  </a:rPr>
                  <a:t>ralentit les gains d’efficacité énergétique</a:t>
                </a:r>
              </a:p>
            </p:txBody>
          </p:sp>
          <p:sp>
            <p:nvSpPr>
              <p:cNvPr id="18" name="Abgerundetes Rechteck 17">
                <a:extLst>
                  <a:ext uri="{FF2B5EF4-FFF2-40B4-BE49-F238E27FC236}">
                    <a16:creationId xmlns:a16="http://schemas.microsoft.com/office/drawing/2014/main" id="{AC524CB7-2F77-0542-A6AC-D7B896F2CE2A}"/>
                  </a:ext>
                </a:extLst>
              </p:cNvPr>
              <p:cNvSpPr/>
              <p:nvPr/>
            </p:nvSpPr>
            <p:spPr bwMode="auto">
              <a:xfrm>
                <a:off x="6860826" y="3965953"/>
                <a:ext cx="4544620" cy="720080"/>
              </a:xfrm>
              <a:prstGeom prst="roundRect">
                <a:avLst/>
              </a:prstGeom>
              <a:solidFill>
                <a:srgbClr val="F2F2F2">
                  <a:alpha val="74902"/>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square" lIns="0" tIns="0" rIns="0" bIns="0" numCol="1" rtlCol="0" anchor="ctr" anchorCtr="0" compatLnSpc="1">
                <a:prstTxWarp prst="textNoShape">
                  <a:avLst/>
                </a:prstTxWarp>
              </a:bodyPr>
              <a:lstStyle/>
              <a:p>
                <a:pPr algn="ctr" eaLnBrk="1" hangingPunct="1"/>
                <a:r>
                  <a:rPr lang="fr-CH" sz="1400" b="1">
                    <a:latin typeface="Century Gothic" panose="020B0502020202020204" pitchFamily="34" charset="0"/>
                    <a:cs typeface="Arial" charset="0"/>
                  </a:rPr>
                  <a:t>Incitations économiques</a:t>
                </a:r>
                <a:r>
                  <a:rPr lang="fr-CH" sz="1400">
                    <a:latin typeface="Century Gothic" panose="020B0502020202020204" pitchFamily="34" charset="0"/>
                    <a:cs typeface="Arial" charset="0"/>
                  </a:rPr>
                  <a:t> </a:t>
                </a:r>
                <a:br>
                  <a:rPr lang="fr-CH" sz="1400">
                    <a:latin typeface="Century Gothic" panose="020B0502020202020204" pitchFamily="34" charset="0"/>
                    <a:cs typeface="Arial" charset="0"/>
                  </a:rPr>
                </a:br>
                <a:r>
                  <a:rPr lang="fr-CH" sz="1400">
                    <a:latin typeface="Century Gothic" panose="020B0502020202020204" pitchFamily="34" charset="0"/>
                    <a:cs typeface="Arial" charset="0"/>
                  </a:rPr>
                  <a:t>pour éviter les effets de satiété</a:t>
                </a:r>
              </a:p>
            </p:txBody>
          </p:sp>
        </p:grpSp>
      </p:grpSp>
      <p:sp>
        <p:nvSpPr>
          <p:cNvPr id="5" name="Freihandform: Form 3">
            <a:extLst>
              <a:ext uri="{FF2B5EF4-FFF2-40B4-BE49-F238E27FC236}">
                <a16:creationId xmlns:a16="http://schemas.microsoft.com/office/drawing/2014/main" id="{86DFC314-B586-687A-8C49-8B7972D2D306}"/>
              </a:ext>
            </a:extLst>
          </p:cNvPr>
          <p:cNvSpPr/>
          <p:nvPr/>
        </p:nvSpPr>
        <p:spPr>
          <a:xfrm>
            <a:off x="5968251" y="-191454"/>
            <a:ext cx="200952" cy="5212804"/>
          </a:xfrm>
          <a:custGeom>
            <a:avLst/>
            <a:gdLst>
              <a:gd name="connsiteX0" fmla="*/ 144725 w 480224"/>
              <a:gd name="connsiteY0" fmla="*/ 0 h 4618049"/>
              <a:gd name="connsiteX1" fmla="*/ 440754 w 480224"/>
              <a:gd name="connsiteY1" fmla="*/ 453911 h 4618049"/>
              <a:gd name="connsiteX2" fmla="*/ 0 w 480224"/>
              <a:gd name="connsiteY2" fmla="*/ 559166 h 4618049"/>
              <a:gd name="connsiteX3" fmla="*/ 480224 w 480224"/>
              <a:gd name="connsiteY3" fmla="*/ 940714 h 4618049"/>
              <a:gd name="connsiteX4" fmla="*/ 230245 w 480224"/>
              <a:gd name="connsiteY4" fmla="*/ 1111753 h 4618049"/>
              <a:gd name="connsiteX5" fmla="*/ 361813 w 480224"/>
              <a:gd name="connsiteY5" fmla="*/ 1243321 h 4618049"/>
              <a:gd name="connsiteX6" fmla="*/ 217088 w 480224"/>
              <a:gd name="connsiteY6" fmla="*/ 1835379 h 4618049"/>
              <a:gd name="connsiteX7" fmla="*/ 388127 w 480224"/>
              <a:gd name="connsiteY7" fmla="*/ 2006417 h 4618049"/>
              <a:gd name="connsiteX8" fmla="*/ 210509 w 480224"/>
              <a:gd name="connsiteY8" fmla="*/ 2118250 h 4618049"/>
              <a:gd name="connsiteX9" fmla="*/ 335499 w 480224"/>
              <a:gd name="connsiteY9" fmla="*/ 2361652 h 4618049"/>
              <a:gd name="connsiteX10" fmla="*/ 157882 w 480224"/>
              <a:gd name="connsiteY10" fmla="*/ 2927396 h 4618049"/>
              <a:gd name="connsiteX11" fmla="*/ 276294 w 480224"/>
              <a:gd name="connsiteY11" fmla="*/ 3328679 h 4618049"/>
              <a:gd name="connsiteX12" fmla="*/ 197353 w 480224"/>
              <a:gd name="connsiteY12" fmla="*/ 3578659 h 4618049"/>
              <a:gd name="connsiteX13" fmla="*/ 335499 w 480224"/>
              <a:gd name="connsiteY13" fmla="*/ 3670757 h 4618049"/>
              <a:gd name="connsiteX14" fmla="*/ 269715 w 480224"/>
              <a:gd name="connsiteY14" fmla="*/ 4012835 h 4618049"/>
              <a:gd name="connsiteX15" fmla="*/ 381548 w 480224"/>
              <a:gd name="connsiteY15" fmla="*/ 4072040 h 4618049"/>
              <a:gd name="connsiteX16" fmla="*/ 223666 w 480224"/>
              <a:gd name="connsiteY16" fmla="*/ 4308863 h 4618049"/>
              <a:gd name="connsiteX17" fmla="*/ 361813 w 480224"/>
              <a:gd name="connsiteY17" fmla="*/ 4618049 h 4618049"/>
              <a:gd name="connsiteX0" fmla="*/ 0 w 335499"/>
              <a:gd name="connsiteY0" fmla="*/ 0 h 4618049"/>
              <a:gd name="connsiteX1" fmla="*/ 296029 w 335499"/>
              <a:gd name="connsiteY1" fmla="*/ 453911 h 4618049"/>
              <a:gd name="connsiteX2" fmla="*/ 0 w 335499"/>
              <a:gd name="connsiteY2" fmla="*/ 592058 h 4618049"/>
              <a:gd name="connsiteX3" fmla="*/ 335499 w 335499"/>
              <a:gd name="connsiteY3" fmla="*/ 940714 h 4618049"/>
              <a:gd name="connsiteX4" fmla="*/ 85520 w 335499"/>
              <a:gd name="connsiteY4" fmla="*/ 1111753 h 4618049"/>
              <a:gd name="connsiteX5" fmla="*/ 217088 w 335499"/>
              <a:gd name="connsiteY5" fmla="*/ 1243321 h 4618049"/>
              <a:gd name="connsiteX6" fmla="*/ 72363 w 335499"/>
              <a:gd name="connsiteY6" fmla="*/ 1835379 h 4618049"/>
              <a:gd name="connsiteX7" fmla="*/ 243402 w 335499"/>
              <a:gd name="connsiteY7" fmla="*/ 2006417 h 4618049"/>
              <a:gd name="connsiteX8" fmla="*/ 65784 w 335499"/>
              <a:gd name="connsiteY8" fmla="*/ 2118250 h 4618049"/>
              <a:gd name="connsiteX9" fmla="*/ 190774 w 335499"/>
              <a:gd name="connsiteY9" fmla="*/ 2361652 h 4618049"/>
              <a:gd name="connsiteX10" fmla="*/ 13157 w 335499"/>
              <a:gd name="connsiteY10" fmla="*/ 2927396 h 4618049"/>
              <a:gd name="connsiteX11" fmla="*/ 131569 w 335499"/>
              <a:gd name="connsiteY11" fmla="*/ 3328679 h 4618049"/>
              <a:gd name="connsiteX12" fmla="*/ 52628 w 335499"/>
              <a:gd name="connsiteY12" fmla="*/ 3578659 h 4618049"/>
              <a:gd name="connsiteX13" fmla="*/ 190774 w 335499"/>
              <a:gd name="connsiteY13" fmla="*/ 3670757 h 4618049"/>
              <a:gd name="connsiteX14" fmla="*/ 124990 w 335499"/>
              <a:gd name="connsiteY14" fmla="*/ 4012835 h 4618049"/>
              <a:gd name="connsiteX15" fmla="*/ 236823 w 335499"/>
              <a:gd name="connsiteY15" fmla="*/ 4072040 h 4618049"/>
              <a:gd name="connsiteX16" fmla="*/ 78941 w 335499"/>
              <a:gd name="connsiteY16" fmla="*/ 4308863 h 4618049"/>
              <a:gd name="connsiteX17" fmla="*/ 217088 w 335499"/>
              <a:gd name="connsiteY17" fmla="*/ 4618049 h 4618049"/>
              <a:gd name="connsiteX0" fmla="*/ 0 w 335499"/>
              <a:gd name="connsiteY0" fmla="*/ 0 h 4618049"/>
              <a:gd name="connsiteX1" fmla="*/ 289451 w 335499"/>
              <a:gd name="connsiteY1" fmla="*/ 322342 h 4618049"/>
              <a:gd name="connsiteX2" fmla="*/ 0 w 335499"/>
              <a:gd name="connsiteY2" fmla="*/ 592058 h 4618049"/>
              <a:gd name="connsiteX3" fmla="*/ 335499 w 335499"/>
              <a:gd name="connsiteY3" fmla="*/ 940714 h 4618049"/>
              <a:gd name="connsiteX4" fmla="*/ 85520 w 335499"/>
              <a:gd name="connsiteY4" fmla="*/ 1111753 h 4618049"/>
              <a:gd name="connsiteX5" fmla="*/ 217088 w 335499"/>
              <a:gd name="connsiteY5" fmla="*/ 1243321 h 4618049"/>
              <a:gd name="connsiteX6" fmla="*/ 72363 w 335499"/>
              <a:gd name="connsiteY6" fmla="*/ 1835379 h 4618049"/>
              <a:gd name="connsiteX7" fmla="*/ 243402 w 335499"/>
              <a:gd name="connsiteY7" fmla="*/ 2006417 h 4618049"/>
              <a:gd name="connsiteX8" fmla="*/ 65784 w 335499"/>
              <a:gd name="connsiteY8" fmla="*/ 2118250 h 4618049"/>
              <a:gd name="connsiteX9" fmla="*/ 190774 w 335499"/>
              <a:gd name="connsiteY9" fmla="*/ 2361652 h 4618049"/>
              <a:gd name="connsiteX10" fmla="*/ 13157 w 335499"/>
              <a:gd name="connsiteY10" fmla="*/ 2927396 h 4618049"/>
              <a:gd name="connsiteX11" fmla="*/ 131569 w 335499"/>
              <a:gd name="connsiteY11" fmla="*/ 3328679 h 4618049"/>
              <a:gd name="connsiteX12" fmla="*/ 52628 w 335499"/>
              <a:gd name="connsiteY12" fmla="*/ 3578659 h 4618049"/>
              <a:gd name="connsiteX13" fmla="*/ 190774 w 335499"/>
              <a:gd name="connsiteY13" fmla="*/ 3670757 h 4618049"/>
              <a:gd name="connsiteX14" fmla="*/ 124990 w 335499"/>
              <a:gd name="connsiteY14" fmla="*/ 4012835 h 4618049"/>
              <a:gd name="connsiteX15" fmla="*/ 236823 w 335499"/>
              <a:gd name="connsiteY15" fmla="*/ 4072040 h 4618049"/>
              <a:gd name="connsiteX16" fmla="*/ 78941 w 335499"/>
              <a:gd name="connsiteY16" fmla="*/ 4308863 h 4618049"/>
              <a:gd name="connsiteX17" fmla="*/ 217088 w 335499"/>
              <a:gd name="connsiteY17" fmla="*/ 4618049 h 4618049"/>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65784 w 335499"/>
              <a:gd name="connsiteY8" fmla="*/ 2335338 h 4835137"/>
              <a:gd name="connsiteX9" fmla="*/ 190774 w 335499"/>
              <a:gd name="connsiteY9" fmla="*/ 2578740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65784 w 335499"/>
              <a:gd name="connsiteY8" fmla="*/ 2335338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10510 w 335499"/>
              <a:gd name="connsiteY1" fmla="*/ 519695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157883 w 335499"/>
              <a:gd name="connsiteY1" fmla="*/ 513116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243402"/>
              <a:gd name="connsiteY0" fmla="*/ 0 h 4835137"/>
              <a:gd name="connsiteX1" fmla="*/ 157883 w 243402"/>
              <a:gd name="connsiteY1" fmla="*/ 513116 h 4835137"/>
              <a:gd name="connsiteX2" fmla="*/ 0 w 243402"/>
              <a:gd name="connsiteY2" fmla="*/ 809146 h 4835137"/>
              <a:gd name="connsiteX3" fmla="*/ 197352 w 243402"/>
              <a:gd name="connsiteY3" fmla="*/ 1144645 h 4835137"/>
              <a:gd name="connsiteX4" fmla="*/ 85520 w 243402"/>
              <a:gd name="connsiteY4" fmla="*/ 1328841 h 4835137"/>
              <a:gd name="connsiteX5" fmla="*/ 217088 w 243402"/>
              <a:gd name="connsiteY5" fmla="*/ 1460409 h 4835137"/>
              <a:gd name="connsiteX6" fmla="*/ 59206 w 243402"/>
              <a:gd name="connsiteY6" fmla="*/ 1874850 h 4835137"/>
              <a:gd name="connsiteX7" fmla="*/ 243402 w 243402"/>
              <a:gd name="connsiteY7" fmla="*/ 2223505 h 4835137"/>
              <a:gd name="connsiteX8" fmla="*/ 52627 w 243402"/>
              <a:gd name="connsiteY8" fmla="*/ 2493220 h 4835137"/>
              <a:gd name="connsiteX9" fmla="*/ 190774 w 243402"/>
              <a:gd name="connsiteY9" fmla="*/ 2887925 h 4835137"/>
              <a:gd name="connsiteX10" fmla="*/ 13157 w 243402"/>
              <a:gd name="connsiteY10" fmla="*/ 3144484 h 4835137"/>
              <a:gd name="connsiteX11" fmla="*/ 131569 w 243402"/>
              <a:gd name="connsiteY11" fmla="*/ 3545767 h 4835137"/>
              <a:gd name="connsiteX12" fmla="*/ 52628 w 243402"/>
              <a:gd name="connsiteY12" fmla="*/ 3795747 h 4835137"/>
              <a:gd name="connsiteX13" fmla="*/ 190774 w 243402"/>
              <a:gd name="connsiteY13" fmla="*/ 3887845 h 4835137"/>
              <a:gd name="connsiteX14" fmla="*/ 124990 w 243402"/>
              <a:gd name="connsiteY14" fmla="*/ 4229923 h 4835137"/>
              <a:gd name="connsiteX15" fmla="*/ 236823 w 243402"/>
              <a:gd name="connsiteY15" fmla="*/ 4289128 h 4835137"/>
              <a:gd name="connsiteX16" fmla="*/ 78941 w 243402"/>
              <a:gd name="connsiteY16" fmla="*/ 4525951 h 4835137"/>
              <a:gd name="connsiteX17" fmla="*/ 217088 w 243402"/>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223665 w 269715"/>
              <a:gd name="connsiteY3" fmla="*/ 1144645 h 4835137"/>
              <a:gd name="connsiteX4" fmla="*/ 0 w 269715"/>
              <a:gd name="connsiteY4" fmla="*/ 1355155 h 4835137"/>
              <a:gd name="connsiteX5" fmla="*/ 243401 w 269715"/>
              <a:gd name="connsiteY5" fmla="*/ 1460409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243401 w 269715"/>
              <a:gd name="connsiteY5" fmla="*/ 1460409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230244 w 269715"/>
              <a:gd name="connsiteY5" fmla="*/ 1545928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190773 w 269715"/>
              <a:gd name="connsiteY5" fmla="*/ 1552507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65785 w 289451"/>
              <a:gd name="connsiteY0" fmla="*/ 0 h 4835137"/>
              <a:gd name="connsiteX1" fmla="*/ 203932 w 289451"/>
              <a:gd name="connsiteY1" fmla="*/ 513116 h 4835137"/>
              <a:gd name="connsiteX2" fmla="*/ 46049 w 289451"/>
              <a:gd name="connsiteY2" fmla="*/ 809146 h 4835137"/>
              <a:gd name="connsiteX3" fmla="*/ 197352 w 289451"/>
              <a:gd name="connsiteY3" fmla="*/ 1111753 h 4835137"/>
              <a:gd name="connsiteX4" fmla="*/ 19736 w 289451"/>
              <a:gd name="connsiteY4" fmla="*/ 1355155 h 4835137"/>
              <a:gd name="connsiteX5" fmla="*/ 210509 w 289451"/>
              <a:gd name="connsiteY5" fmla="*/ 1552507 h 4835137"/>
              <a:gd name="connsiteX6" fmla="*/ 0 w 289451"/>
              <a:gd name="connsiteY6" fmla="*/ 1914320 h 4835137"/>
              <a:gd name="connsiteX7" fmla="*/ 289451 w 289451"/>
              <a:gd name="connsiteY7" fmla="*/ 2223505 h 4835137"/>
              <a:gd name="connsiteX8" fmla="*/ 98676 w 289451"/>
              <a:gd name="connsiteY8" fmla="*/ 2493220 h 4835137"/>
              <a:gd name="connsiteX9" fmla="*/ 236823 w 289451"/>
              <a:gd name="connsiteY9" fmla="*/ 2887925 h 4835137"/>
              <a:gd name="connsiteX10" fmla="*/ 59206 w 289451"/>
              <a:gd name="connsiteY10" fmla="*/ 3144484 h 4835137"/>
              <a:gd name="connsiteX11" fmla="*/ 177618 w 289451"/>
              <a:gd name="connsiteY11" fmla="*/ 3545767 h 4835137"/>
              <a:gd name="connsiteX12" fmla="*/ 98677 w 289451"/>
              <a:gd name="connsiteY12" fmla="*/ 3795747 h 4835137"/>
              <a:gd name="connsiteX13" fmla="*/ 236823 w 289451"/>
              <a:gd name="connsiteY13" fmla="*/ 3887845 h 4835137"/>
              <a:gd name="connsiteX14" fmla="*/ 171039 w 289451"/>
              <a:gd name="connsiteY14" fmla="*/ 4229923 h 4835137"/>
              <a:gd name="connsiteX15" fmla="*/ 282872 w 289451"/>
              <a:gd name="connsiteY15" fmla="*/ 4289128 h 4835137"/>
              <a:gd name="connsiteX16" fmla="*/ 124990 w 289451"/>
              <a:gd name="connsiteY16" fmla="*/ 4525951 h 4835137"/>
              <a:gd name="connsiteX17" fmla="*/ 263137 w 289451"/>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223667 w 282872"/>
              <a:gd name="connsiteY7" fmla="*/ 2256397 h 4835137"/>
              <a:gd name="connsiteX8" fmla="*/ 98676 w 282872"/>
              <a:gd name="connsiteY8" fmla="*/ 2493220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98676 w 282872"/>
              <a:gd name="connsiteY8" fmla="*/ 2493220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52627 w 282872"/>
              <a:gd name="connsiteY8" fmla="*/ 2506377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52627 w 282872"/>
              <a:gd name="connsiteY8" fmla="*/ 2506377 h 4835137"/>
              <a:gd name="connsiteX9" fmla="*/ 190775 w 282872"/>
              <a:gd name="connsiteY9" fmla="*/ 2894503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63136 w 309185"/>
              <a:gd name="connsiteY13" fmla="*/ 3887845 h 4835137"/>
              <a:gd name="connsiteX14" fmla="*/ 197352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17087 w 309185"/>
              <a:gd name="connsiteY13" fmla="*/ 3894423 h 4835137"/>
              <a:gd name="connsiteX14" fmla="*/ 197352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17087 w 309185"/>
              <a:gd name="connsiteY13" fmla="*/ 3894423 h 4835137"/>
              <a:gd name="connsiteX14" fmla="*/ 92097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289450"/>
              <a:gd name="connsiteY0" fmla="*/ 0 h 4835137"/>
              <a:gd name="connsiteX1" fmla="*/ 230245 w 289450"/>
              <a:gd name="connsiteY1" fmla="*/ 513116 h 4835137"/>
              <a:gd name="connsiteX2" fmla="*/ 72362 w 289450"/>
              <a:gd name="connsiteY2" fmla="*/ 809146 h 4835137"/>
              <a:gd name="connsiteX3" fmla="*/ 223665 w 289450"/>
              <a:gd name="connsiteY3" fmla="*/ 1111753 h 4835137"/>
              <a:gd name="connsiteX4" fmla="*/ 46049 w 289450"/>
              <a:gd name="connsiteY4" fmla="*/ 1355155 h 4835137"/>
              <a:gd name="connsiteX5" fmla="*/ 236822 w 289450"/>
              <a:gd name="connsiteY5" fmla="*/ 1552507 h 4835137"/>
              <a:gd name="connsiteX6" fmla="*/ 26313 w 289450"/>
              <a:gd name="connsiteY6" fmla="*/ 1914320 h 4835137"/>
              <a:gd name="connsiteX7" fmla="*/ 217088 w 289450"/>
              <a:gd name="connsiteY7" fmla="*/ 2262976 h 4835137"/>
              <a:gd name="connsiteX8" fmla="*/ 78940 w 289450"/>
              <a:gd name="connsiteY8" fmla="*/ 2506377 h 4835137"/>
              <a:gd name="connsiteX9" fmla="*/ 217088 w 289450"/>
              <a:gd name="connsiteY9" fmla="*/ 2894503 h 4835137"/>
              <a:gd name="connsiteX10" fmla="*/ 85519 w 289450"/>
              <a:gd name="connsiteY10" fmla="*/ 3144484 h 4835137"/>
              <a:gd name="connsiteX11" fmla="*/ 203931 w 289450"/>
              <a:gd name="connsiteY11" fmla="*/ 3545767 h 4835137"/>
              <a:gd name="connsiteX12" fmla="*/ 0 w 289450"/>
              <a:gd name="connsiteY12" fmla="*/ 3802325 h 4835137"/>
              <a:gd name="connsiteX13" fmla="*/ 217087 w 289450"/>
              <a:gd name="connsiteY13" fmla="*/ 3894423 h 4835137"/>
              <a:gd name="connsiteX14" fmla="*/ 92097 w 289450"/>
              <a:gd name="connsiteY14" fmla="*/ 4229923 h 4835137"/>
              <a:gd name="connsiteX15" fmla="*/ 276293 w 289450"/>
              <a:gd name="connsiteY15" fmla="*/ 4328598 h 4835137"/>
              <a:gd name="connsiteX16" fmla="*/ 151303 w 289450"/>
              <a:gd name="connsiteY16" fmla="*/ 4525951 h 4835137"/>
              <a:gd name="connsiteX17" fmla="*/ 289450 w 289450"/>
              <a:gd name="connsiteY17" fmla="*/ 4835137 h 4835137"/>
              <a:gd name="connsiteX0" fmla="*/ 92098 w 289450"/>
              <a:gd name="connsiteY0" fmla="*/ 0 h 4835137"/>
              <a:gd name="connsiteX1" fmla="*/ 230245 w 289450"/>
              <a:gd name="connsiteY1" fmla="*/ 513116 h 4835137"/>
              <a:gd name="connsiteX2" fmla="*/ 72362 w 289450"/>
              <a:gd name="connsiteY2" fmla="*/ 809146 h 4835137"/>
              <a:gd name="connsiteX3" fmla="*/ 223665 w 289450"/>
              <a:gd name="connsiteY3" fmla="*/ 1111753 h 4835137"/>
              <a:gd name="connsiteX4" fmla="*/ 46049 w 289450"/>
              <a:gd name="connsiteY4" fmla="*/ 1355155 h 4835137"/>
              <a:gd name="connsiteX5" fmla="*/ 236822 w 289450"/>
              <a:gd name="connsiteY5" fmla="*/ 1552507 h 4835137"/>
              <a:gd name="connsiteX6" fmla="*/ 26313 w 289450"/>
              <a:gd name="connsiteY6" fmla="*/ 1914320 h 4835137"/>
              <a:gd name="connsiteX7" fmla="*/ 217088 w 289450"/>
              <a:gd name="connsiteY7" fmla="*/ 2262976 h 4835137"/>
              <a:gd name="connsiteX8" fmla="*/ 78940 w 289450"/>
              <a:gd name="connsiteY8" fmla="*/ 2506377 h 4835137"/>
              <a:gd name="connsiteX9" fmla="*/ 217088 w 289450"/>
              <a:gd name="connsiteY9" fmla="*/ 2894503 h 4835137"/>
              <a:gd name="connsiteX10" fmla="*/ 85519 w 289450"/>
              <a:gd name="connsiteY10" fmla="*/ 3144484 h 4835137"/>
              <a:gd name="connsiteX11" fmla="*/ 203931 w 289450"/>
              <a:gd name="connsiteY11" fmla="*/ 3545767 h 4835137"/>
              <a:gd name="connsiteX12" fmla="*/ 0 w 289450"/>
              <a:gd name="connsiteY12" fmla="*/ 3802325 h 4835137"/>
              <a:gd name="connsiteX13" fmla="*/ 217087 w 289450"/>
              <a:gd name="connsiteY13" fmla="*/ 3894423 h 4835137"/>
              <a:gd name="connsiteX14" fmla="*/ 92097 w 289450"/>
              <a:gd name="connsiteY14" fmla="*/ 4229923 h 4835137"/>
              <a:gd name="connsiteX15" fmla="*/ 276293 w 289450"/>
              <a:gd name="connsiteY15" fmla="*/ 4328598 h 4835137"/>
              <a:gd name="connsiteX16" fmla="*/ 105254 w 289450"/>
              <a:gd name="connsiteY16" fmla="*/ 4552265 h 4835137"/>
              <a:gd name="connsiteX17" fmla="*/ 289450 w 289450"/>
              <a:gd name="connsiteY17" fmla="*/ 4835137 h 4835137"/>
              <a:gd name="connsiteX0" fmla="*/ 92098 w 276293"/>
              <a:gd name="connsiteY0" fmla="*/ 0 h 4808824"/>
              <a:gd name="connsiteX1" fmla="*/ 230245 w 276293"/>
              <a:gd name="connsiteY1" fmla="*/ 513116 h 4808824"/>
              <a:gd name="connsiteX2" fmla="*/ 72362 w 276293"/>
              <a:gd name="connsiteY2" fmla="*/ 809146 h 4808824"/>
              <a:gd name="connsiteX3" fmla="*/ 223665 w 276293"/>
              <a:gd name="connsiteY3" fmla="*/ 1111753 h 4808824"/>
              <a:gd name="connsiteX4" fmla="*/ 46049 w 276293"/>
              <a:gd name="connsiteY4" fmla="*/ 1355155 h 4808824"/>
              <a:gd name="connsiteX5" fmla="*/ 236822 w 276293"/>
              <a:gd name="connsiteY5" fmla="*/ 1552507 h 4808824"/>
              <a:gd name="connsiteX6" fmla="*/ 26313 w 276293"/>
              <a:gd name="connsiteY6" fmla="*/ 1914320 h 4808824"/>
              <a:gd name="connsiteX7" fmla="*/ 217088 w 276293"/>
              <a:gd name="connsiteY7" fmla="*/ 2262976 h 4808824"/>
              <a:gd name="connsiteX8" fmla="*/ 78940 w 276293"/>
              <a:gd name="connsiteY8" fmla="*/ 2506377 h 4808824"/>
              <a:gd name="connsiteX9" fmla="*/ 217088 w 276293"/>
              <a:gd name="connsiteY9" fmla="*/ 2894503 h 4808824"/>
              <a:gd name="connsiteX10" fmla="*/ 85519 w 276293"/>
              <a:gd name="connsiteY10" fmla="*/ 3144484 h 4808824"/>
              <a:gd name="connsiteX11" fmla="*/ 203931 w 276293"/>
              <a:gd name="connsiteY11" fmla="*/ 3545767 h 4808824"/>
              <a:gd name="connsiteX12" fmla="*/ 0 w 276293"/>
              <a:gd name="connsiteY12" fmla="*/ 3802325 h 4808824"/>
              <a:gd name="connsiteX13" fmla="*/ 217087 w 276293"/>
              <a:gd name="connsiteY13" fmla="*/ 3894423 h 4808824"/>
              <a:gd name="connsiteX14" fmla="*/ 92097 w 276293"/>
              <a:gd name="connsiteY14" fmla="*/ 4229923 h 4808824"/>
              <a:gd name="connsiteX15" fmla="*/ 276293 w 276293"/>
              <a:gd name="connsiteY15" fmla="*/ 4328598 h 4808824"/>
              <a:gd name="connsiteX16" fmla="*/ 105254 w 276293"/>
              <a:gd name="connsiteY16" fmla="*/ 4552265 h 4808824"/>
              <a:gd name="connsiteX17" fmla="*/ 243401 w 276293"/>
              <a:gd name="connsiteY17" fmla="*/ 4808824 h 4808824"/>
              <a:gd name="connsiteX0" fmla="*/ 92098 w 276293"/>
              <a:gd name="connsiteY0" fmla="*/ 0 h 4808824"/>
              <a:gd name="connsiteX1" fmla="*/ 230245 w 276293"/>
              <a:gd name="connsiteY1" fmla="*/ 513116 h 4808824"/>
              <a:gd name="connsiteX2" fmla="*/ 72362 w 276293"/>
              <a:gd name="connsiteY2" fmla="*/ 809146 h 4808824"/>
              <a:gd name="connsiteX3" fmla="*/ 223665 w 276293"/>
              <a:gd name="connsiteY3" fmla="*/ 1111753 h 4808824"/>
              <a:gd name="connsiteX4" fmla="*/ 46049 w 276293"/>
              <a:gd name="connsiteY4" fmla="*/ 1355155 h 4808824"/>
              <a:gd name="connsiteX5" fmla="*/ 236822 w 276293"/>
              <a:gd name="connsiteY5" fmla="*/ 1552507 h 4808824"/>
              <a:gd name="connsiteX6" fmla="*/ 85519 w 276293"/>
              <a:gd name="connsiteY6" fmla="*/ 1920898 h 4808824"/>
              <a:gd name="connsiteX7" fmla="*/ 217088 w 276293"/>
              <a:gd name="connsiteY7" fmla="*/ 2262976 h 4808824"/>
              <a:gd name="connsiteX8" fmla="*/ 78940 w 276293"/>
              <a:gd name="connsiteY8" fmla="*/ 2506377 h 4808824"/>
              <a:gd name="connsiteX9" fmla="*/ 217088 w 276293"/>
              <a:gd name="connsiteY9" fmla="*/ 2894503 h 4808824"/>
              <a:gd name="connsiteX10" fmla="*/ 85519 w 276293"/>
              <a:gd name="connsiteY10" fmla="*/ 3144484 h 4808824"/>
              <a:gd name="connsiteX11" fmla="*/ 203931 w 276293"/>
              <a:gd name="connsiteY11" fmla="*/ 3545767 h 4808824"/>
              <a:gd name="connsiteX12" fmla="*/ 0 w 276293"/>
              <a:gd name="connsiteY12" fmla="*/ 3802325 h 4808824"/>
              <a:gd name="connsiteX13" fmla="*/ 217087 w 276293"/>
              <a:gd name="connsiteY13" fmla="*/ 3894423 h 4808824"/>
              <a:gd name="connsiteX14" fmla="*/ 92097 w 276293"/>
              <a:gd name="connsiteY14" fmla="*/ 4229923 h 4808824"/>
              <a:gd name="connsiteX15" fmla="*/ 276293 w 276293"/>
              <a:gd name="connsiteY15" fmla="*/ 4328598 h 4808824"/>
              <a:gd name="connsiteX16" fmla="*/ 105254 w 276293"/>
              <a:gd name="connsiteY16" fmla="*/ 4552265 h 4808824"/>
              <a:gd name="connsiteX17" fmla="*/ 243401 w 276293"/>
              <a:gd name="connsiteY17" fmla="*/ 4808824 h 4808824"/>
              <a:gd name="connsiteX0" fmla="*/ 92098 w 243401"/>
              <a:gd name="connsiteY0" fmla="*/ 0 h 4808824"/>
              <a:gd name="connsiteX1" fmla="*/ 230245 w 243401"/>
              <a:gd name="connsiteY1" fmla="*/ 513116 h 4808824"/>
              <a:gd name="connsiteX2" fmla="*/ 72362 w 243401"/>
              <a:gd name="connsiteY2" fmla="*/ 809146 h 4808824"/>
              <a:gd name="connsiteX3" fmla="*/ 223665 w 243401"/>
              <a:gd name="connsiteY3" fmla="*/ 1111753 h 4808824"/>
              <a:gd name="connsiteX4" fmla="*/ 46049 w 243401"/>
              <a:gd name="connsiteY4" fmla="*/ 1355155 h 4808824"/>
              <a:gd name="connsiteX5" fmla="*/ 236822 w 243401"/>
              <a:gd name="connsiteY5" fmla="*/ 1552507 h 4808824"/>
              <a:gd name="connsiteX6" fmla="*/ 85519 w 243401"/>
              <a:gd name="connsiteY6" fmla="*/ 1920898 h 4808824"/>
              <a:gd name="connsiteX7" fmla="*/ 217088 w 243401"/>
              <a:gd name="connsiteY7" fmla="*/ 2262976 h 4808824"/>
              <a:gd name="connsiteX8" fmla="*/ 78940 w 243401"/>
              <a:gd name="connsiteY8" fmla="*/ 2506377 h 4808824"/>
              <a:gd name="connsiteX9" fmla="*/ 217088 w 243401"/>
              <a:gd name="connsiteY9" fmla="*/ 2894503 h 4808824"/>
              <a:gd name="connsiteX10" fmla="*/ 85519 w 243401"/>
              <a:gd name="connsiteY10" fmla="*/ 3144484 h 4808824"/>
              <a:gd name="connsiteX11" fmla="*/ 203931 w 243401"/>
              <a:gd name="connsiteY11" fmla="*/ 3545767 h 4808824"/>
              <a:gd name="connsiteX12" fmla="*/ 0 w 243401"/>
              <a:gd name="connsiteY12" fmla="*/ 3802325 h 4808824"/>
              <a:gd name="connsiteX13" fmla="*/ 217087 w 243401"/>
              <a:gd name="connsiteY13" fmla="*/ 3894423 h 4808824"/>
              <a:gd name="connsiteX14" fmla="*/ 92097 w 243401"/>
              <a:gd name="connsiteY14" fmla="*/ 4229923 h 4808824"/>
              <a:gd name="connsiteX15" fmla="*/ 243401 w 243401"/>
              <a:gd name="connsiteY15" fmla="*/ 4368068 h 4808824"/>
              <a:gd name="connsiteX16" fmla="*/ 105254 w 243401"/>
              <a:gd name="connsiteY16" fmla="*/ 4552265 h 4808824"/>
              <a:gd name="connsiteX17" fmla="*/ 243401 w 243401"/>
              <a:gd name="connsiteY17" fmla="*/ 4808824 h 4808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43401" h="4808824">
                <a:moveTo>
                  <a:pt x="92098" y="0"/>
                </a:moveTo>
                <a:lnTo>
                  <a:pt x="230245" y="513116"/>
                </a:lnTo>
                <a:lnTo>
                  <a:pt x="72362" y="809146"/>
                </a:lnTo>
                <a:lnTo>
                  <a:pt x="223665" y="1111753"/>
                </a:lnTo>
                <a:lnTo>
                  <a:pt x="46049" y="1355155"/>
                </a:lnTo>
                <a:lnTo>
                  <a:pt x="236822" y="1552507"/>
                </a:lnTo>
                <a:lnTo>
                  <a:pt x="85519" y="1920898"/>
                </a:lnTo>
                <a:lnTo>
                  <a:pt x="217088" y="2262976"/>
                </a:lnTo>
                <a:lnTo>
                  <a:pt x="78940" y="2506377"/>
                </a:lnTo>
                <a:lnTo>
                  <a:pt x="217088" y="2894503"/>
                </a:lnTo>
                <a:lnTo>
                  <a:pt x="85519" y="3144484"/>
                </a:lnTo>
                <a:lnTo>
                  <a:pt x="203931" y="3545767"/>
                </a:lnTo>
                <a:lnTo>
                  <a:pt x="0" y="3802325"/>
                </a:lnTo>
                <a:lnTo>
                  <a:pt x="217087" y="3894423"/>
                </a:lnTo>
                <a:lnTo>
                  <a:pt x="92097" y="4229923"/>
                </a:lnTo>
                <a:lnTo>
                  <a:pt x="243401" y="4368068"/>
                </a:lnTo>
                <a:lnTo>
                  <a:pt x="105254" y="4552265"/>
                </a:lnTo>
                <a:lnTo>
                  <a:pt x="243401" y="4808824"/>
                </a:lnTo>
              </a:path>
            </a:pathLst>
          </a:custGeom>
          <a:noFill/>
          <a:ln w="152400" cap="sq">
            <a:solidFill>
              <a:schemeClr val="bg1">
                <a:lumMod val="95000"/>
              </a:schemeClr>
            </a:solidFill>
            <a:miter lim="800000"/>
          </a:ln>
          <a:effectLst>
            <a:outerShdw blurRad="50800" dist="38100" dir="2700000" algn="tl" rotWithShape="0">
              <a:prstClr val="black">
                <a:alpha val="40000"/>
              </a:prstClr>
            </a:outerShdw>
          </a:effectLst>
          <a:scene3d>
            <a:camera prst="orthographicFront"/>
            <a:lightRig rig="two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28" name="Rechteck 27">
            <a:extLst>
              <a:ext uri="{FF2B5EF4-FFF2-40B4-BE49-F238E27FC236}">
                <a16:creationId xmlns:a16="http://schemas.microsoft.com/office/drawing/2014/main" id="{AE679477-FD9D-9307-FC4C-BCC6FCADD1B1}"/>
              </a:ext>
            </a:extLst>
          </p:cNvPr>
          <p:cNvSpPr/>
          <p:nvPr/>
        </p:nvSpPr>
        <p:spPr bwMode="auto">
          <a:xfrm rot="16200000">
            <a:off x="4205791" y="-10329657"/>
            <a:ext cx="3780419" cy="12191998"/>
          </a:xfrm>
          <a:prstGeom prst="rect">
            <a:avLst/>
          </a:prstGeom>
          <a:solidFill>
            <a:schemeClr val="bg1">
              <a:lumMod val="95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nvGrpSpPr>
          <p:cNvPr id="29" name="Gruppieren 28">
            <a:extLst>
              <a:ext uri="{FF2B5EF4-FFF2-40B4-BE49-F238E27FC236}">
                <a16:creationId xmlns:a16="http://schemas.microsoft.com/office/drawing/2014/main" id="{96CCC86F-78DD-886A-5E7E-5F9416A0DDC7}"/>
              </a:ext>
            </a:extLst>
          </p:cNvPr>
          <p:cNvGrpSpPr/>
          <p:nvPr/>
        </p:nvGrpSpPr>
        <p:grpSpPr>
          <a:xfrm>
            <a:off x="6616870" y="-6123868"/>
            <a:ext cx="5580954" cy="2457269"/>
            <a:chOff x="6616870" y="2200489"/>
            <a:chExt cx="5580954" cy="2457269"/>
          </a:xfrm>
        </p:grpSpPr>
        <p:sp>
          <p:nvSpPr>
            <p:cNvPr id="30" name="Rechteck 29">
              <a:extLst>
                <a:ext uri="{FF2B5EF4-FFF2-40B4-BE49-F238E27FC236}">
                  <a16:creationId xmlns:a16="http://schemas.microsoft.com/office/drawing/2014/main" id="{58FA9B13-F554-23C2-A211-C12B8F5F466D}"/>
                </a:ext>
              </a:extLst>
            </p:cNvPr>
            <p:cNvSpPr/>
            <p:nvPr/>
          </p:nvSpPr>
          <p:spPr bwMode="auto">
            <a:xfrm>
              <a:off x="6616870" y="2200489"/>
              <a:ext cx="5575130" cy="2457269"/>
            </a:xfrm>
            <a:prstGeom prst="rect">
              <a:avLst/>
            </a:prstGeom>
            <a:solidFill>
              <a:schemeClr val="accent1">
                <a:lumMod val="40000"/>
                <a:lumOff val="60000"/>
                <a:alpha val="79608"/>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grpSp>
          <p:nvGrpSpPr>
            <p:cNvPr id="31" name="Gruppieren 30">
              <a:extLst>
                <a:ext uri="{FF2B5EF4-FFF2-40B4-BE49-F238E27FC236}">
                  <a16:creationId xmlns:a16="http://schemas.microsoft.com/office/drawing/2014/main" id="{CF97A9AC-96AF-77BF-266C-4D32A3D90CD4}"/>
                </a:ext>
              </a:extLst>
            </p:cNvPr>
            <p:cNvGrpSpPr/>
            <p:nvPr/>
          </p:nvGrpSpPr>
          <p:grpSpPr>
            <a:xfrm>
              <a:off x="7231558" y="2438275"/>
              <a:ext cx="4966266" cy="1972701"/>
              <a:chOff x="6852086" y="2335403"/>
              <a:chExt cx="5038274" cy="1972701"/>
            </a:xfrm>
          </p:grpSpPr>
          <p:sp>
            <p:nvSpPr>
              <p:cNvPr id="35" name="Titel 1">
                <a:extLst>
                  <a:ext uri="{FF2B5EF4-FFF2-40B4-BE49-F238E27FC236}">
                    <a16:creationId xmlns:a16="http://schemas.microsoft.com/office/drawing/2014/main" id="{5ECC61A7-6B0E-FBF1-B783-84E2C67F71B1}"/>
                  </a:ext>
                </a:extLst>
              </p:cNvPr>
              <p:cNvSpPr txBox="1">
                <a:spLocks/>
              </p:cNvSpPr>
              <p:nvPr/>
            </p:nvSpPr>
            <p:spPr bwMode="auto">
              <a:xfrm>
                <a:off x="6852086" y="3000285"/>
                <a:ext cx="5038274"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sz="2000" b="0">
                    <a:solidFill>
                      <a:schemeClr val="accent1">
                        <a:lumMod val="50000"/>
                      </a:schemeClr>
                    </a:solidFill>
                    <a:latin typeface="Century Gothic" panose="020B0502020202020204" pitchFamily="34" charset="0"/>
                    <a:ea typeface="Century Gothic"/>
                    <a:sym typeface="Wingdings" pitchFamily="2" charset="2"/>
                  </a:rPr>
                  <a:t>Exploitation avec de l’électricité issue d’installations rénovées Source:</a:t>
                </a:r>
              </a:p>
            </p:txBody>
          </p:sp>
          <p:sp>
            <p:nvSpPr>
              <p:cNvPr id="36" name="Titel 1">
                <a:extLst>
                  <a:ext uri="{FF2B5EF4-FFF2-40B4-BE49-F238E27FC236}">
                    <a16:creationId xmlns:a16="http://schemas.microsoft.com/office/drawing/2014/main" id="{AF323E44-824D-A362-8A4B-76FB1920BFB3}"/>
                  </a:ext>
                </a:extLst>
              </p:cNvPr>
              <p:cNvSpPr txBox="1">
                <a:spLocks/>
              </p:cNvSpPr>
              <p:nvPr/>
            </p:nvSpPr>
            <p:spPr bwMode="auto">
              <a:xfrm>
                <a:off x="6852086" y="2335403"/>
                <a:ext cx="5038274"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sz="2000" b="0">
                    <a:solidFill>
                      <a:schemeClr val="accent1">
                        <a:lumMod val="50000"/>
                      </a:schemeClr>
                    </a:solidFill>
                    <a:latin typeface="Century Gothic" panose="020B0502020202020204" pitchFamily="34" charset="0"/>
                    <a:ea typeface="Century Gothic"/>
                    <a:sym typeface="Wingdings" pitchFamily="2" charset="2"/>
                  </a:rPr>
                  <a:t>Augmentation de l’efficacité énergétique</a:t>
                </a:r>
              </a:p>
            </p:txBody>
          </p:sp>
          <p:sp>
            <p:nvSpPr>
              <p:cNvPr id="37" name="Titel 1">
                <a:extLst>
                  <a:ext uri="{FF2B5EF4-FFF2-40B4-BE49-F238E27FC236}">
                    <a16:creationId xmlns:a16="http://schemas.microsoft.com/office/drawing/2014/main" id="{AB3D209A-47F4-91F1-4186-90F370F8512D}"/>
                  </a:ext>
                </a:extLst>
              </p:cNvPr>
              <p:cNvSpPr txBox="1">
                <a:spLocks/>
              </p:cNvSpPr>
              <p:nvPr/>
            </p:nvSpPr>
            <p:spPr bwMode="auto">
              <a:xfrm>
                <a:off x="6852086" y="3665167"/>
                <a:ext cx="5038274"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sz="2000" b="0">
                    <a:solidFill>
                      <a:schemeClr val="accent1">
                        <a:lumMod val="50000"/>
                      </a:schemeClr>
                    </a:solidFill>
                    <a:latin typeface="Century Gothic" panose="020B0502020202020204" pitchFamily="34" charset="0"/>
                    <a:ea typeface="Century Gothic"/>
                    <a:sym typeface="Wingdings" pitchFamily="2" charset="2"/>
                  </a:rPr>
                  <a:t>n’exploiter que les infrastructures nécessaires</a:t>
                </a:r>
              </a:p>
            </p:txBody>
          </p:sp>
        </p:grpSp>
        <p:sp>
          <p:nvSpPr>
            <p:cNvPr id="32" name="Dreieck 31">
              <a:extLst>
                <a:ext uri="{FF2B5EF4-FFF2-40B4-BE49-F238E27FC236}">
                  <a16:creationId xmlns:a16="http://schemas.microsoft.com/office/drawing/2014/main" id="{79504E02-05E0-A29A-3CA0-A9423F303A0C}"/>
                </a:ext>
              </a:extLst>
            </p:cNvPr>
            <p:cNvSpPr/>
            <p:nvPr/>
          </p:nvSpPr>
          <p:spPr bwMode="auto">
            <a:xfrm rot="5400000">
              <a:off x="6860005" y="2683365"/>
              <a:ext cx="283839" cy="216024"/>
            </a:xfrm>
            <a:custGeom>
              <a:avLst/>
              <a:gdLst>
                <a:gd name="connsiteX0" fmla="*/ 0 w 283839"/>
                <a:gd name="connsiteY0" fmla="*/ 216024 h 216024"/>
                <a:gd name="connsiteX1" fmla="*/ 141920 w 283839"/>
                <a:gd name="connsiteY1" fmla="*/ 0 h 216024"/>
                <a:gd name="connsiteX2" fmla="*/ 283839 w 283839"/>
                <a:gd name="connsiteY2" fmla="*/ 216024 h 216024"/>
                <a:gd name="connsiteX3" fmla="*/ 0 w 283839"/>
                <a:gd name="connsiteY3" fmla="*/ 216024 h 216024"/>
              </a:gdLst>
              <a:ahLst/>
              <a:cxnLst>
                <a:cxn ang="0">
                  <a:pos x="connsiteX0" y="connsiteY0"/>
                </a:cxn>
                <a:cxn ang="0">
                  <a:pos x="connsiteX1" y="connsiteY1"/>
                </a:cxn>
                <a:cxn ang="0">
                  <a:pos x="connsiteX2" y="connsiteY2"/>
                </a:cxn>
                <a:cxn ang="0">
                  <a:pos x="connsiteX3" y="connsiteY3"/>
                </a:cxn>
              </a:cxnLst>
              <a:rect l="l" t="t" r="r" b="b"/>
              <a:pathLst>
                <a:path w="283839" h="216024" fill="none" extrusionOk="0">
                  <a:moveTo>
                    <a:pt x="0" y="216024"/>
                  </a:moveTo>
                  <a:cubicBezTo>
                    <a:pt x="21246" y="165844"/>
                    <a:pt x="74570" y="103225"/>
                    <a:pt x="141920" y="0"/>
                  </a:cubicBezTo>
                  <a:cubicBezTo>
                    <a:pt x="185511" y="49190"/>
                    <a:pt x="251473" y="133087"/>
                    <a:pt x="283839" y="216024"/>
                  </a:cubicBezTo>
                  <a:cubicBezTo>
                    <a:pt x="200685" y="228156"/>
                    <a:pt x="96025" y="216915"/>
                    <a:pt x="0" y="216024"/>
                  </a:cubicBezTo>
                  <a:close/>
                </a:path>
                <a:path w="283839" h="216024" stroke="0" extrusionOk="0">
                  <a:moveTo>
                    <a:pt x="0" y="216024"/>
                  </a:moveTo>
                  <a:cubicBezTo>
                    <a:pt x="37882" y="160566"/>
                    <a:pt x="103075" y="83916"/>
                    <a:pt x="141920" y="0"/>
                  </a:cubicBezTo>
                  <a:cubicBezTo>
                    <a:pt x="182535" y="84171"/>
                    <a:pt x="252590" y="164893"/>
                    <a:pt x="283839" y="216024"/>
                  </a:cubicBezTo>
                  <a:cubicBezTo>
                    <a:pt x="170515" y="205826"/>
                    <a:pt x="137855" y="196492"/>
                    <a:pt x="0" y="216024"/>
                  </a:cubicBezTo>
                  <a:close/>
                </a:path>
              </a:pathLst>
            </a:custGeom>
            <a:solidFill>
              <a:srgbClr val="FFC000"/>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008533954">
                    <a:prstGeom prst="triangle">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33" name="Dreieck 32">
              <a:extLst>
                <a:ext uri="{FF2B5EF4-FFF2-40B4-BE49-F238E27FC236}">
                  <a16:creationId xmlns:a16="http://schemas.microsoft.com/office/drawing/2014/main" id="{85F8C46B-13F3-7033-BF4C-0E34B9A484E5}"/>
                </a:ext>
              </a:extLst>
            </p:cNvPr>
            <p:cNvSpPr/>
            <p:nvPr/>
          </p:nvSpPr>
          <p:spPr bwMode="auto">
            <a:xfrm rot="5400000">
              <a:off x="6860005" y="3318710"/>
              <a:ext cx="283839" cy="216024"/>
            </a:xfrm>
            <a:custGeom>
              <a:avLst/>
              <a:gdLst>
                <a:gd name="connsiteX0" fmla="*/ 0 w 283839"/>
                <a:gd name="connsiteY0" fmla="*/ 216024 h 216024"/>
                <a:gd name="connsiteX1" fmla="*/ 141920 w 283839"/>
                <a:gd name="connsiteY1" fmla="*/ 0 h 216024"/>
                <a:gd name="connsiteX2" fmla="*/ 283839 w 283839"/>
                <a:gd name="connsiteY2" fmla="*/ 216024 h 216024"/>
                <a:gd name="connsiteX3" fmla="*/ 0 w 283839"/>
                <a:gd name="connsiteY3" fmla="*/ 216024 h 216024"/>
              </a:gdLst>
              <a:ahLst/>
              <a:cxnLst>
                <a:cxn ang="0">
                  <a:pos x="connsiteX0" y="connsiteY0"/>
                </a:cxn>
                <a:cxn ang="0">
                  <a:pos x="connsiteX1" y="connsiteY1"/>
                </a:cxn>
                <a:cxn ang="0">
                  <a:pos x="connsiteX2" y="connsiteY2"/>
                </a:cxn>
                <a:cxn ang="0">
                  <a:pos x="connsiteX3" y="connsiteY3"/>
                </a:cxn>
              </a:cxnLst>
              <a:rect l="l" t="t" r="r" b="b"/>
              <a:pathLst>
                <a:path w="283839" h="216024" fill="none" extrusionOk="0">
                  <a:moveTo>
                    <a:pt x="0" y="216024"/>
                  </a:moveTo>
                  <a:cubicBezTo>
                    <a:pt x="21246" y="165844"/>
                    <a:pt x="74570" y="103225"/>
                    <a:pt x="141920" y="0"/>
                  </a:cubicBezTo>
                  <a:cubicBezTo>
                    <a:pt x="185511" y="49190"/>
                    <a:pt x="251473" y="133087"/>
                    <a:pt x="283839" y="216024"/>
                  </a:cubicBezTo>
                  <a:cubicBezTo>
                    <a:pt x="200685" y="228156"/>
                    <a:pt x="96025" y="216915"/>
                    <a:pt x="0" y="216024"/>
                  </a:cubicBezTo>
                  <a:close/>
                </a:path>
                <a:path w="283839" h="216024" stroke="0" extrusionOk="0">
                  <a:moveTo>
                    <a:pt x="0" y="216024"/>
                  </a:moveTo>
                  <a:cubicBezTo>
                    <a:pt x="37882" y="160566"/>
                    <a:pt x="103075" y="83916"/>
                    <a:pt x="141920" y="0"/>
                  </a:cubicBezTo>
                  <a:cubicBezTo>
                    <a:pt x="182535" y="84171"/>
                    <a:pt x="252590" y="164893"/>
                    <a:pt x="283839" y="216024"/>
                  </a:cubicBezTo>
                  <a:cubicBezTo>
                    <a:pt x="170515" y="205826"/>
                    <a:pt x="137855" y="196492"/>
                    <a:pt x="0" y="216024"/>
                  </a:cubicBezTo>
                  <a:close/>
                </a:path>
              </a:pathLst>
            </a:custGeom>
            <a:solidFill>
              <a:srgbClr val="FFC000"/>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008533954">
                    <a:prstGeom prst="triangle">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34" name="Dreieck 33">
              <a:extLst>
                <a:ext uri="{FF2B5EF4-FFF2-40B4-BE49-F238E27FC236}">
                  <a16:creationId xmlns:a16="http://schemas.microsoft.com/office/drawing/2014/main" id="{C1298DCF-32FA-646D-CDD0-794E4F1C1F7B}"/>
                </a:ext>
              </a:extLst>
            </p:cNvPr>
            <p:cNvSpPr/>
            <p:nvPr/>
          </p:nvSpPr>
          <p:spPr bwMode="auto">
            <a:xfrm rot="5400000">
              <a:off x="6860005" y="4002134"/>
              <a:ext cx="283839" cy="216024"/>
            </a:xfrm>
            <a:custGeom>
              <a:avLst/>
              <a:gdLst>
                <a:gd name="connsiteX0" fmla="*/ 0 w 283839"/>
                <a:gd name="connsiteY0" fmla="*/ 216024 h 216024"/>
                <a:gd name="connsiteX1" fmla="*/ 141920 w 283839"/>
                <a:gd name="connsiteY1" fmla="*/ 0 h 216024"/>
                <a:gd name="connsiteX2" fmla="*/ 283839 w 283839"/>
                <a:gd name="connsiteY2" fmla="*/ 216024 h 216024"/>
                <a:gd name="connsiteX3" fmla="*/ 0 w 283839"/>
                <a:gd name="connsiteY3" fmla="*/ 216024 h 216024"/>
              </a:gdLst>
              <a:ahLst/>
              <a:cxnLst>
                <a:cxn ang="0">
                  <a:pos x="connsiteX0" y="connsiteY0"/>
                </a:cxn>
                <a:cxn ang="0">
                  <a:pos x="connsiteX1" y="connsiteY1"/>
                </a:cxn>
                <a:cxn ang="0">
                  <a:pos x="connsiteX2" y="connsiteY2"/>
                </a:cxn>
                <a:cxn ang="0">
                  <a:pos x="connsiteX3" y="connsiteY3"/>
                </a:cxn>
              </a:cxnLst>
              <a:rect l="l" t="t" r="r" b="b"/>
              <a:pathLst>
                <a:path w="283839" h="216024" fill="none" extrusionOk="0">
                  <a:moveTo>
                    <a:pt x="0" y="216024"/>
                  </a:moveTo>
                  <a:cubicBezTo>
                    <a:pt x="21246" y="165844"/>
                    <a:pt x="74570" y="103225"/>
                    <a:pt x="141920" y="0"/>
                  </a:cubicBezTo>
                  <a:cubicBezTo>
                    <a:pt x="185511" y="49190"/>
                    <a:pt x="251473" y="133087"/>
                    <a:pt x="283839" y="216024"/>
                  </a:cubicBezTo>
                  <a:cubicBezTo>
                    <a:pt x="200685" y="228156"/>
                    <a:pt x="96025" y="216915"/>
                    <a:pt x="0" y="216024"/>
                  </a:cubicBezTo>
                  <a:close/>
                </a:path>
                <a:path w="283839" h="216024" stroke="0" extrusionOk="0">
                  <a:moveTo>
                    <a:pt x="0" y="216024"/>
                  </a:moveTo>
                  <a:cubicBezTo>
                    <a:pt x="37882" y="160566"/>
                    <a:pt x="103075" y="83916"/>
                    <a:pt x="141920" y="0"/>
                  </a:cubicBezTo>
                  <a:cubicBezTo>
                    <a:pt x="182535" y="84171"/>
                    <a:pt x="252590" y="164893"/>
                    <a:pt x="283839" y="216024"/>
                  </a:cubicBezTo>
                  <a:cubicBezTo>
                    <a:pt x="170515" y="205826"/>
                    <a:pt x="137855" y="196492"/>
                    <a:pt x="0" y="216024"/>
                  </a:cubicBezTo>
                  <a:close/>
                </a:path>
              </a:pathLst>
            </a:custGeom>
            <a:solidFill>
              <a:srgbClr val="FFC000"/>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008533954">
                    <a:prstGeom prst="triangle">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grpSp>
        <p:nvGrpSpPr>
          <p:cNvPr id="38" name="Gruppieren 37">
            <a:extLst>
              <a:ext uri="{FF2B5EF4-FFF2-40B4-BE49-F238E27FC236}">
                <a16:creationId xmlns:a16="http://schemas.microsoft.com/office/drawing/2014/main" id="{AEEEA322-552D-4759-1040-9F282CFDCC34}"/>
              </a:ext>
            </a:extLst>
          </p:cNvPr>
          <p:cNvGrpSpPr/>
          <p:nvPr/>
        </p:nvGrpSpPr>
        <p:grpSpPr>
          <a:xfrm>
            <a:off x="6583867" y="-3662311"/>
            <a:ext cx="5613957" cy="1327864"/>
            <a:chOff x="6583867" y="4662046"/>
            <a:chExt cx="5613957" cy="1327864"/>
          </a:xfrm>
        </p:grpSpPr>
        <p:sp>
          <p:nvSpPr>
            <p:cNvPr id="39" name="Rechteck 38">
              <a:extLst>
                <a:ext uri="{FF2B5EF4-FFF2-40B4-BE49-F238E27FC236}">
                  <a16:creationId xmlns:a16="http://schemas.microsoft.com/office/drawing/2014/main" id="{7B13A2D2-B1C6-847A-4709-18251671B569}"/>
                </a:ext>
              </a:extLst>
            </p:cNvPr>
            <p:cNvSpPr/>
            <p:nvPr/>
          </p:nvSpPr>
          <p:spPr bwMode="auto">
            <a:xfrm>
              <a:off x="6583867" y="4662046"/>
              <a:ext cx="5608133" cy="1327864"/>
            </a:xfrm>
            <a:prstGeom prst="rect">
              <a:avLst/>
            </a:prstGeom>
            <a:solidFill>
              <a:schemeClr val="accent3">
                <a:lumMod val="60000"/>
                <a:lumOff val="40000"/>
                <a:alpha val="79608"/>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grpSp>
          <p:nvGrpSpPr>
            <p:cNvPr id="40" name="Gruppieren 39">
              <a:extLst>
                <a:ext uri="{FF2B5EF4-FFF2-40B4-BE49-F238E27FC236}">
                  <a16:creationId xmlns:a16="http://schemas.microsoft.com/office/drawing/2014/main" id="{0881D087-B782-7CED-C841-FC075FA8436F}"/>
                </a:ext>
              </a:extLst>
            </p:cNvPr>
            <p:cNvGrpSpPr/>
            <p:nvPr/>
          </p:nvGrpSpPr>
          <p:grpSpPr>
            <a:xfrm>
              <a:off x="7231558" y="4857262"/>
              <a:ext cx="4966266" cy="915147"/>
              <a:chOff x="7153726" y="4721458"/>
              <a:chExt cx="5038274" cy="915147"/>
            </a:xfrm>
          </p:grpSpPr>
          <p:sp>
            <p:nvSpPr>
              <p:cNvPr id="43" name="Titel 1">
                <a:extLst>
                  <a:ext uri="{FF2B5EF4-FFF2-40B4-BE49-F238E27FC236}">
                    <a16:creationId xmlns:a16="http://schemas.microsoft.com/office/drawing/2014/main" id="{AE7940E0-ED16-AD4E-6146-9F287EAF74BA}"/>
                  </a:ext>
                </a:extLst>
              </p:cNvPr>
              <p:cNvSpPr txBox="1">
                <a:spLocks/>
              </p:cNvSpPr>
              <p:nvPr/>
            </p:nvSpPr>
            <p:spPr bwMode="auto">
              <a:xfrm>
                <a:off x="7153726" y="4721458"/>
                <a:ext cx="5038274" cy="406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sz="2000" b="0">
                    <a:solidFill>
                      <a:schemeClr val="bg2"/>
                    </a:solidFill>
                    <a:latin typeface="Century Gothic" panose="020B0502020202020204" pitchFamily="34" charset="0"/>
                    <a:ea typeface="Century Gothic"/>
                    <a:sym typeface="Wingdings" pitchFamily="2" charset="2"/>
                  </a:rPr>
                  <a:t>Rendre la production et la chaîne d’approvisionnement plus environnementales</a:t>
                </a:r>
              </a:p>
            </p:txBody>
          </p:sp>
          <p:sp>
            <p:nvSpPr>
              <p:cNvPr id="44" name="Titel 1">
                <a:extLst>
                  <a:ext uri="{FF2B5EF4-FFF2-40B4-BE49-F238E27FC236}">
                    <a16:creationId xmlns:a16="http://schemas.microsoft.com/office/drawing/2014/main" id="{0A07199A-625F-9D38-B438-8DF83B0D218B}"/>
                  </a:ext>
                </a:extLst>
              </p:cNvPr>
              <p:cNvSpPr txBox="1">
                <a:spLocks/>
              </p:cNvSpPr>
              <p:nvPr/>
            </p:nvSpPr>
            <p:spPr bwMode="auto">
              <a:xfrm>
                <a:off x="7153726" y="5230495"/>
                <a:ext cx="5038274" cy="406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sz="2000" b="0">
                    <a:solidFill>
                      <a:schemeClr val="bg2"/>
                    </a:solidFill>
                    <a:latin typeface="Century Gothic" panose="020B0502020202020204" pitchFamily="34" charset="0"/>
                    <a:ea typeface="Century Gothic"/>
                    <a:sym typeface="Wingdings" pitchFamily="2" charset="2"/>
                  </a:rPr>
                  <a:t>Produire moins d’appareils</a:t>
                </a:r>
              </a:p>
            </p:txBody>
          </p:sp>
        </p:grpSp>
        <p:sp>
          <p:nvSpPr>
            <p:cNvPr id="41" name="Dreieck 40">
              <a:extLst>
                <a:ext uri="{FF2B5EF4-FFF2-40B4-BE49-F238E27FC236}">
                  <a16:creationId xmlns:a16="http://schemas.microsoft.com/office/drawing/2014/main" id="{83CE63E9-56A9-B966-0AA4-285EA95AFC4E}"/>
                </a:ext>
              </a:extLst>
            </p:cNvPr>
            <p:cNvSpPr/>
            <p:nvPr/>
          </p:nvSpPr>
          <p:spPr bwMode="auto">
            <a:xfrm rot="5400000">
              <a:off x="6860005" y="5471595"/>
              <a:ext cx="283839" cy="216024"/>
            </a:xfrm>
            <a:custGeom>
              <a:avLst/>
              <a:gdLst>
                <a:gd name="connsiteX0" fmla="*/ 0 w 283839"/>
                <a:gd name="connsiteY0" fmla="*/ 216024 h 216024"/>
                <a:gd name="connsiteX1" fmla="*/ 141920 w 283839"/>
                <a:gd name="connsiteY1" fmla="*/ 0 h 216024"/>
                <a:gd name="connsiteX2" fmla="*/ 283839 w 283839"/>
                <a:gd name="connsiteY2" fmla="*/ 216024 h 216024"/>
                <a:gd name="connsiteX3" fmla="*/ 0 w 283839"/>
                <a:gd name="connsiteY3" fmla="*/ 216024 h 216024"/>
              </a:gdLst>
              <a:ahLst/>
              <a:cxnLst>
                <a:cxn ang="0">
                  <a:pos x="connsiteX0" y="connsiteY0"/>
                </a:cxn>
                <a:cxn ang="0">
                  <a:pos x="connsiteX1" y="connsiteY1"/>
                </a:cxn>
                <a:cxn ang="0">
                  <a:pos x="connsiteX2" y="connsiteY2"/>
                </a:cxn>
                <a:cxn ang="0">
                  <a:pos x="connsiteX3" y="connsiteY3"/>
                </a:cxn>
              </a:cxnLst>
              <a:rect l="l" t="t" r="r" b="b"/>
              <a:pathLst>
                <a:path w="283839" h="216024" fill="none" extrusionOk="0">
                  <a:moveTo>
                    <a:pt x="0" y="216024"/>
                  </a:moveTo>
                  <a:cubicBezTo>
                    <a:pt x="21246" y="165844"/>
                    <a:pt x="74570" y="103225"/>
                    <a:pt x="141920" y="0"/>
                  </a:cubicBezTo>
                  <a:cubicBezTo>
                    <a:pt x="185511" y="49190"/>
                    <a:pt x="251473" y="133087"/>
                    <a:pt x="283839" y="216024"/>
                  </a:cubicBezTo>
                  <a:cubicBezTo>
                    <a:pt x="200685" y="228156"/>
                    <a:pt x="96025" y="216915"/>
                    <a:pt x="0" y="216024"/>
                  </a:cubicBezTo>
                  <a:close/>
                </a:path>
                <a:path w="283839" h="216024" stroke="0" extrusionOk="0">
                  <a:moveTo>
                    <a:pt x="0" y="216024"/>
                  </a:moveTo>
                  <a:cubicBezTo>
                    <a:pt x="37882" y="160566"/>
                    <a:pt x="103075" y="83916"/>
                    <a:pt x="141920" y="0"/>
                  </a:cubicBezTo>
                  <a:cubicBezTo>
                    <a:pt x="182535" y="84171"/>
                    <a:pt x="252590" y="164893"/>
                    <a:pt x="283839" y="216024"/>
                  </a:cubicBezTo>
                  <a:cubicBezTo>
                    <a:pt x="170515" y="205826"/>
                    <a:pt x="137855" y="196492"/>
                    <a:pt x="0" y="216024"/>
                  </a:cubicBezTo>
                  <a:close/>
                </a:path>
              </a:pathLst>
            </a:custGeom>
            <a:solidFill>
              <a:srgbClr val="FFC000"/>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008533954">
                    <a:prstGeom prst="triangle">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42" name="Dreieck 41">
              <a:extLst>
                <a:ext uri="{FF2B5EF4-FFF2-40B4-BE49-F238E27FC236}">
                  <a16:creationId xmlns:a16="http://schemas.microsoft.com/office/drawing/2014/main" id="{A7141AA7-4F1E-12A9-1969-178BEB6599C8}"/>
                </a:ext>
              </a:extLst>
            </p:cNvPr>
            <p:cNvSpPr/>
            <p:nvPr/>
          </p:nvSpPr>
          <p:spPr bwMode="auto">
            <a:xfrm rot="5400000">
              <a:off x="6860005" y="4968776"/>
              <a:ext cx="283839" cy="216024"/>
            </a:xfrm>
            <a:custGeom>
              <a:avLst/>
              <a:gdLst>
                <a:gd name="connsiteX0" fmla="*/ 0 w 283839"/>
                <a:gd name="connsiteY0" fmla="*/ 216024 h 216024"/>
                <a:gd name="connsiteX1" fmla="*/ 141920 w 283839"/>
                <a:gd name="connsiteY1" fmla="*/ 0 h 216024"/>
                <a:gd name="connsiteX2" fmla="*/ 283839 w 283839"/>
                <a:gd name="connsiteY2" fmla="*/ 216024 h 216024"/>
                <a:gd name="connsiteX3" fmla="*/ 0 w 283839"/>
                <a:gd name="connsiteY3" fmla="*/ 216024 h 216024"/>
              </a:gdLst>
              <a:ahLst/>
              <a:cxnLst>
                <a:cxn ang="0">
                  <a:pos x="connsiteX0" y="connsiteY0"/>
                </a:cxn>
                <a:cxn ang="0">
                  <a:pos x="connsiteX1" y="connsiteY1"/>
                </a:cxn>
                <a:cxn ang="0">
                  <a:pos x="connsiteX2" y="connsiteY2"/>
                </a:cxn>
                <a:cxn ang="0">
                  <a:pos x="connsiteX3" y="connsiteY3"/>
                </a:cxn>
              </a:cxnLst>
              <a:rect l="l" t="t" r="r" b="b"/>
              <a:pathLst>
                <a:path w="283839" h="216024" fill="none" extrusionOk="0">
                  <a:moveTo>
                    <a:pt x="0" y="216024"/>
                  </a:moveTo>
                  <a:cubicBezTo>
                    <a:pt x="21246" y="165844"/>
                    <a:pt x="74570" y="103225"/>
                    <a:pt x="141920" y="0"/>
                  </a:cubicBezTo>
                  <a:cubicBezTo>
                    <a:pt x="185511" y="49190"/>
                    <a:pt x="251473" y="133087"/>
                    <a:pt x="283839" y="216024"/>
                  </a:cubicBezTo>
                  <a:cubicBezTo>
                    <a:pt x="200685" y="228156"/>
                    <a:pt x="96025" y="216915"/>
                    <a:pt x="0" y="216024"/>
                  </a:cubicBezTo>
                  <a:close/>
                </a:path>
                <a:path w="283839" h="216024" stroke="0" extrusionOk="0">
                  <a:moveTo>
                    <a:pt x="0" y="216024"/>
                  </a:moveTo>
                  <a:cubicBezTo>
                    <a:pt x="37882" y="160566"/>
                    <a:pt x="103075" y="83916"/>
                    <a:pt x="141920" y="0"/>
                  </a:cubicBezTo>
                  <a:cubicBezTo>
                    <a:pt x="182535" y="84171"/>
                    <a:pt x="252590" y="164893"/>
                    <a:pt x="283839" y="216024"/>
                  </a:cubicBezTo>
                  <a:cubicBezTo>
                    <a:pt x="170515" y="205826"/>
                    <a:pt x="137855" y="196492"/>
                    <a:pt x="0" y="216024"/>
                  </a:cubicBezTo>
                  <a:close/>
                </a:path>
              </a:pathLst>
            </a:custGeom>
            <a:solidFill>
              <a:srgbClr val="FFC000"/>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008533954">
                    <a:prstGeom prst="triangle">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sp>
        <p:nvSpPr>
          <p:cNvPr id="45" name="Titel 1">
            <a:extLst>
              <a:ext uri="{FF2B5EF4-FFF2-40B4-BE49-F238E27FC236}">
                <a16:creationId xmlns:a16="http://schemas.microsoft.com/office/drawing/2014/main" id="{4FC3A157-081F-014E-6682-33F4865DDA3D}"/>
              </a:ext>
            </a:extLst>
          </p:cNvPr>
          <p:cNvSpPr txBox="1">
            <a:spLocks/>
          </p:cNvSpPr>
          <p:nvPr/>
        </p:nvSpPr>
        <p:spPr bwMode="auto">
          <a:xfrm>
            <a:off x="-528736" y="-5052362"/>
            <a:ext cx="3037046" cy="1392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fr-CH" sz="4000" b="0">
                <a:solidFill>
                  <a:schemeClr val="tx1"/>
                </a:solidFill>
                <a:latin typeface="Century Gothic" panose="020B0502020202020204" pitchFamily="34" charset="0"/>
                <a:ea typeface="Century Gothic"/>
              </a:rPr>
              <a:t>1,5-4%</a:t>
            </a:r>
            <a:br>
              <a:rPr lang="fr-CH" b="0">
                <a:solidFill>
                  <a:schemeClr val="tx1"/>
                </a:solidFill>
                <a:latin typeface="Century Gothic" panose="020B0502020202020204" pitchFamily="34" charset="0"/>
                <a:ea typeface="Century Gothic"/>
              </a:rPr>
            </a:br>
            <a:r>
              <a:rPr lang="fr-CH" b="0">
                <a:solidFill>
                  <a:schemeClr val="tx1"/>
                </a:solidFill>
                <a:latin typeface="Century Gothic" panose="020B0502020202020204" pitchFamily="34" charset="0"/>
                <a:ea typeface="Century Gothic"/>
              </a:rPr>
              <a:t>des émissions</a:t>
            </a:r>
            <a:br>
              <a:rPr lang="fr-CH" b="0">
                <a:solidFill>
                  <a:schemeClr val="tx1"/>
                </a:solidFill>
                <a:latin typeface="Century Gothic" panose="020B0502020202020204" pitchFamily="34" charset="0"/>
                <a:ea typeface="Century Gothic"/>
              </a:rPr>
            </a:br>
            <a:r>
              <a:rPr lang="fr-CH" b="0">
                <a:solidFill>
                  <a:schemeClr val="tx1"/>
                </a:solidFill>
                <a:latin typeface="Century Gothic" panose="020B0502020202020204" pitchFamily="34" charset="0"/>
                <a:ea typeface="Century Gothic"/>
              </a:rPr>
              <a:t>de GES du monde</a:t>
            </a:r>
          </a:p>
        </p:txBody>
      </p:sp>
      <p:sp>
        <p:nvSpPr>
          <p:cNvPr id="46" name="Titel 1">
            <a:extLst>
              <a:ext uri="{FF2B5EF4-FFF2-40B4-BE49-F238E27FC236}">
                <a16:creationId xmlns:a16="http://schemas.microsoft.com/office/drawing/2014/main" id="{FFF5998A-E182-8719-C70B-58FDEB0BAE4D}"/>
              </a:ext>
            </a:extLst>
          </p:cNvPr>
          <p:cNvSpPr txBox="1">
            <a:spLocks/>
          </p:cNvSpPr>
          <p:nvPr/>
        </p:nvSpPr>
        <p:spPr bwMode="auto">
          <a:xfrm>
            <a:off x="2699013" y="-4618259"/>
            <a:ext cx="1061027" cy="428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fr-CH" sz="1800" b="0">
                <a:solidFill>
                  <a:schemeClr val="tx1"/>
                </a:solidFill>
                <a:latin typeface="Century Gothic" panose="020B0502020202020204" pitchFamily="34" charset="0"/>
                <a:ea typeface="Century Gothic"/>
              </a:rPr>
              <a:t>30-45%</a:t>
            </a:r>
          </a:p>
        </p:txBody>
      </p:sp>
      <p:sp>
        <p:nvSpPr>
          <p:cNvPr id="47" name="Titel 1">
            <a:extLst>
              <a:ext uri="{FF2B5EF4-FFF2-40B4-BE49-F238E27FC236}">
                <a16:creationId xmlns:a16="http://schemas.microsoft.com/office/drawing/2014/main" id="{5DD1DE8A-68D2-D42C-DBFE-D9C37E98D919}"/>
              </a:ext>
            </a:extLst>
          </p:cNvPr>
          <p:cNvSpPr txBox="1">
            <a:spLocks/>
          </p:cNvSpPr>
          <p:nvPr/>
        </p:nvSpPr>
        <p:spPr bwMode="auto">
          <a:xfrm>
            <a:off x="2699013" y="-3240363"/>
            <a:ext cx="1061027" cy="428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fr-CH" sz="1800" b="0">
                <a:solidFill>
                  <a:schemeClr val="tx1"/>
                </a:solidFill>
                <a:latin typeface="Century Gothic" panose="020B0502020202020204" pitchFamily="34" charset="0"/>
                <a:ea typeface="Century Gothic"/>
              </a:rPr>
              <a:t>30-40%</a:t>
            </a:r>
          </a:p>
        </p:txBody>
      </p:sp>
      <p:sp>
        <p:nvSpPr>
          <p:cNvPr id="48" name="Titel 1">
            <a:extLst>
              <a:ext uri="{FF2B5EF4-FFF2-40B4-BE49-F238E27FC236}">
                <a16:creationId xmlns:a16="http://schemas.microsoft.com/office/drawing/2014/main" id="{C700B90D-8A54-891C-A83B-F6664EEC0039}"/>
              </a:ext>
            </a:extLst>
          </p:cNvPr>
          <p:cNvSpPr txBox="1">
            <a:spLocks/>
          </p:cNvSpPr>
          <p:nvPr/>
        </p:nvSpPr>
        <p:spPr bwMode="auto">
          <a:xfrm>
            <a:off x="2699013" y="-5846895"/>
            <a:ext cx="1061027" cy="4289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600"/>
              </a:spcAft>
              <a:buClr>
                <a:schemeClr val="accent1"/>
              </a:buClr>
              <a:defRPr/>
            </a:pPr>
            <a:r>
              <a:rPr lang="fr-CH" sz="1800" b="0">
                <a:solidFill>
                  <a:schemeClr val="tx1"/>
                </a:solidFill>
                <a:latin typeface="Century Gothic" panose="020B0502020202020204" pitchFamily="34" charset="0"/>
                <a:ea typeface="Century Gothic"/>
              </a:rPr>
              <a:t>25-30%</a:t>
            </a:r>
          </a:p>
        </p:txBody>
      </p:sp>
      <p:grpSp>
        <p:nvGrpSpPr>
          <p:cNvPr id="49" name="Gruppieren 48">
            <a:extLst>
              <a:ext uri="{FF2B5EF4-FFF2-40B4-BE49-F238E27FC236}">
                <a16:creationId xmlns:a16="http://schemas.microsoft.com/office/drawing/2014/main" id="{4E0771EF-FD05-3C20-85BF-C1C8399BB177}"/>
              </a:ext>
            </a:extLst>
          </p:cNvPr>
          <p:cNvGrpSpPr/>
          <p:nvPr/>
        </p:nvGrpSpPr>
        <p:grpSpPr>
          <a:xfrm>
            <a:off x="3862569" y="-3666594"/>
            <a:ext cx="2754301" cy="1323147"/>
            <a:chOff x="3862569" y="4657763"/>
            <a:chExt cx="2754301" cy="1323147"/>
          </a:xfrm>
        </p:grpSpPr>
        <p:sp>
          <p:nvSpPr>
            <p:cNvPr id="50" name="Rechteck 49">
              <a:extLst>
                <a:ext uri="{FF2B5EF4-FFF2-40B4-BE49-F238E27FC236}">
                  <a16:creationId xmlns:a16="http://schemas.microsoft.com/office/drawing/2014/main" id="{8FF9A222-C769-0DC0-8330-1257201B71A8}"/>
                </a:ext>
              </a:extLst>
            </p:cNvPr>
            <p:cNvSpPr/>
            <p:nvPr/>
          </p:nvSpPr>
          <p:spPr bwMode="auto">
            <a:xfrm>
              <a:off x="4438633" y="4684110"/>
              <a:ext cx="2178237" cy="1260792"/>
            </a:xfrm>
            <a:prstGeom prst="rect">
              <a:avLst/>
            </a:prstGeom>
            <a:solidFill>
              <a:srgbClr val="457A6B">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51" name="Rechteck 50">
              <a:extLst>
                <a:ext uri="{FF2B5EF4-FFF2-40B4-BE49-F238E27FC236}">
                  <a16:creationId xmlns:a16="http://schemas.microsoft.com/office/drawing/2014/main" id="{570B6041-E2BA-CB43-0AB9-8AA1D5D1FF72}"/>
                </a:ext>
              </a:extLst>
            </p:cNvPr>
            <p:cNvSpPr/>
            <p:nvPr/>
          </p:nvSpPr>
          <p:spPr bwMode="auto">
            <a:xfrm rot="16200000">
              <a:off x="3489027" y="5031305"/>
              <a:ext cx="1323147" cy="576064"/>
            </a:xfrm>
            <a:prstGeom prst="rect">
              <a:avLst/>
            </a:prstGeom>
            <a:solidFill>
              <a:srgbClr val="0B523E"/>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grpSp>
        <p:nvGrpSpPr>
          <p:cNvPr id="52" name="Gruppieren 51">
            <a:extLst>
              <a:ext uri="{FF2B5EF4-FFF2-40B4-BE49-F238E27FC236}">
                <a16:creationId xmlns:a16="http://schemas.microsoft.com/office/drawing/2014/main" id="{47EFB274-4AD1-C911-9E28-A3D4634734C4}"/>
              </a:ext>
            </a:extLst>
          </p:cNvPr>
          <p:cNvGrpSpPr/>
          <p:nvPr/>
        </p:nvGrpSpPr>
        <p:grpSpPr>
          <a:xfrm>
            <a:off x="3862569" y="-5140958"/>
            <a:ext cx="2754303" cy="1474364"/>
            <a:chOff x="3862569" y="3183399"/>
            <a:chExt cx="2754303" cy="1474364"/>
          </a:xfrm>
        </p:grpSpPr>
        <p:sp>
          <p:nvSpPr>
            <p:cNvPr id="53" name="Rechteck 52">
              <a:extLst>
                <a:ext uri="{FF2B5EF4-FFF2-40B4-BE49-F238E27FC236}">
                  <a16:creationId xmlns:a16="http://schemas.microsoft.com/office/drawing/2014/main" id="{5B660DCA-D7B3-DFD0-6638-D934745EC1D9}"/>
                </a:ext>
              </a:extLst>
            </p:cNvPr>
            <p:cNvSpPr/>
            <p:nvPr/>
          </p:nvSpPr>
          <p:spPr bwMode="auto">
            <a:xfrm>
              <a:off x="4438634" y="3218751"/>
              <a:ext cx="2178238" cy="1430008"/>
            </a:xfrm>
            <a:prstGeom prst="rect">
              <a:avLst/>
            </a:prstGeom>
            <a:solidFill>
              <a:srgbClr val="276F8B">
                <a:alpha val="49020"/>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54" name="Rechteck 53">
              <a:extLst>
                <a:ext uri="{FF2B5EF4-FFF2-40B4-BE49-F238E27FC236}">
                  <a16:creationId xmlns:a16="http://schemas.microsoft.com/office/drawing/2014/main" id="{AD1D5B4D-4087-15B1-6DF0-AF1822E15FE5}"/>
                </a:ext>
              </a:extLst>
            </p:cNvPr>
            <p:cNvSpPr/>
            <p:nvPr/>
          </p:nvSpPr>
          <p:spPr bwMode="auto">
            <a:xfrm rot="16200000">
              <a:off x="3413419" y="3632549"/>
              <a:ext cx="1474364" cy="576064"/>
            </a:xfrm>
            <a:prstGeom prst="rect">
              <a:avLst/>
            </a:prstGeom>
            <a:solidFill>
              <a:srgbClr val="106D92"/>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grpSp>
        <p:nvGrpSpPr>
          <p:cNvPr id="55" name="Gruppieren 54">
            <a:extLst>
              <a:ext uri="{FF2B5EF4-FFF2-40B4-BE49-F238E27FC236}">
                <a16:creationId xmlns:a16="http://schemas.microsoft.com/office/drawing/2014/main" id="{3FB320D4-9412-B865-A8C3-32A632D4B2E2}"/>
              </a:ext>
            </a:extLst>
          </p:cNvPr>
          <p:cNvGrpSpPr/>
          <p:nvPr/>
        </p:nvGrpSpPr>
        <p:grpSpPr>
          <a:xfrm>
            <a:off x="3862569" y="-6123867"/>
            <a:ext cx="2754301" cy="982909"/>
            <a:chOff x="3862569" y="2200490"/>
            <a:chExt cx="2754301" cy="982909"/>
          </a:xfrm>
        </p:grpSpPr>
        <p:sp>
          <p:nvSpPr>
            <p:cNvPr id="56" name="Rechteck 55">
              <a:extLst>
                <a:ext uri="{FF2B5EF4-FFF2-40B4-BE49-F238E27FC236}">
                  <a16:creationId xmlns:a16="http://schemas.microsoft.com/office/drawing/2014/main" id="{0B749CB3-A1F3-498E-19ED-78F09E3D8997}"/>
                </a:ext>
              </a:extLst>
            </p:cNvPr>
            <p:cNvSpPr/>
            <p:nvPr/>
          </p:nvSpPr>
          <p:spPr bwMode="auto">
            <a:xfrm>
              <a:off x="4438633" y="2254791"/>
              <a:ext cx="2178237" cy="919605"/>
            </a:xfrm>
            <a:prstGeom prst="rect">
              <a:avLst/>
            </a:prstGeom>
            <a:solidFill>
              <a:srgbClr val="0BA3B2">
                <a:alpha val="49020"/>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57" name="Rechteck 56">
              <a:extLst>
                <a:ext uri="{FF2B5EF4-FFF2-40B4-BE49-F238E27FC236}">
                  <a16:creationId xmlns:a16="http://schemas.microsoft.com/office/drawing/2014/main" id="{D53149D6-079F-8266-F90E-67CD2370A716}"/>
                </a:ext>
              </a:extLst>
            </p:cNvPr>
            <p:cNvSpPr/>
            <p:nvPr/>
          </p:nvSpPr>
          <p:spPr bwMode="auto">
            <a:xfrm rot="16200000">
              <a:off x="3659146" y="2403913"/>
              <a:ext cx="982909" cy="576064"/>
            </a:xfrm>
            <a:prstGeom prst="rect">
              <a:avLst/>
            </a:prstGeom>
            <a:solidFill>
              <a:srgbClr val="0BA3B2"/>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sp>
        <p:nvSpPr>
          <p:cNvPr id="58" name="Titel 1">
            <a:extLst>
              <a:ext uri="{FF2B5EF4-FFF2-40B4-BE49-F238E27FC236}">
                <a16:creationId xmlns:a16="http://schemas.microsoft.com/office/drawing/2014/main" id="{7591C4F5-87BB-1672-25FB-F6C3E0500B71}"/>
              </a:ext>
            </a:extLst>
          </p:cNvPr>
          <p:cNvSpPr txBox="1">
            <a:spLocks/>
          </p:cNvSpPr>
          <p:nvPr/>
        </p:nvSpPr>
        <p:spPr bwMode="auto">
          <a:xfrm>
            <a:off x="4600651" y="-5949200"/>
            <a:ext cx="1566173"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sz="2000">
                <a:solidFill>
                  <a:schemeClr val="bg1"/>
                </a:solidFill>
                <a:latin typeface="Century Gothic" panose="020B0502020202020204" pitchFamily="34" charset="0"/>
                <a:ea typeface="Century Gothic"/>
              </a:rPr>
              <a:t>Réseaux</a:t>
            </a:r>
          </a:p>
        </p:txBody>
      </p:sp>
      <p:sp>
        <p:nvSpPr>
          <p:cNvPr id="59" name="Titel 1">
            <a:extLst>
              <a:ext uri="{FF2B5EF4-FFF2-40B4-BE49-F238E27FC236}">
                <a16:creationId xmlns:a16="http://schemas.microsoft.com/office/drawing/2014/main" id="{BD6A1B5C-D80A-64C1-FFE5-849EF555590E}"/>
              </a:ext>
            </a:extLst>
          </p:cNvPr>
          <p:cNvSpPr txBox="1">
            <a:spLocks/>
          </p:cNvSpPr>
          <p:nvPr/>
        </p:nvSpPr>
        <p:spPr bwMode="auto">
          <a:xfrm>
            <a:off x="4600652" y="-4720565"/>
            <a:ext cx="1944215"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sz="2000">
                <a:solidFill>
                  <a:schemeClr val="bg1"/>
                </a:solidFill>
                <a:latin typeface="Century Gothic" panose="020B0502020202020204" pitchFamily="34" charset="0"/>
                <a:ea typeface="Century Gothic"/>
              </a:rPr>
              <a:t>Centres de calcul</a:t>
            </a:r>
          </a:p>
        </p:txBody>
      </p:sp>
      <p:sp>
        <p:nvSpPr>
          <p:cNvPr id="60" name="Titel 1">
            <a:extLst>
              <a:ext uri="{FF2B5EF4-FFF2-40B4-BE49-F238E27FC236}">
                <a16:creationId xmlns:a16="http://schemas.microsoft.com/office/drawing/2014/main" id="{C23A9409-887B-F622-AC88-D35B127875FA}"/>
              </a:ext>
            </a:extLst>
          </p:cNvPr>
          <p:cNvSpPr txBox="1">
            <a:spLocks/>
          </p:cNvSpPr>
          <p:nvPr/>
        </p:nvSpPr>
        <p:spPr bwMode="auto">
          <a:xfrm>
            <a:off x="4600652" y="-3321809"/>
            <a:ext cx="1944215"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sz="2000">
                <a:solidFill>
                  <a:schemeClr val="bg1"/>
                </a:solidFill>
                <a:latin typeface="Century Gothic" panose="020B0502020202020204" pitchFamily="34" charset="0"/>
                <a:ea typeface="Century Gothic"/>
              </a:rPr>
              <a:t>Terminaux</a:t>
            </a:r>
          </a:p>
        </p:txBody>
      </p:sp>
      <p:cxnSp>
        <p:nvCxnSpPr>
          <p:cNvPr id="61" name="Gerade Verbindung 60">
            <a:extLst>
              <a:ext uri="{FF2B5EF4-FFF2-40B4-BE49-F238E27FC236}">
                <a16:creationId xmlns:a16="http://schemas.microsoft.com/office/drawing/2014/main" id="{50E085AD-1C29-2B77-2FFC-FBC0088F5BDC}"/>
              </a:ext>
            </a:extLst>
          </p:cNvPr>
          <p:cNvCxnSpPr>
            <a:cxnSpLocks/>
          </p:cNvCxnSpPr>
          <p:nvPr/>
        </p:nvCxnSpPr>
        <p:spPr bwMode="auto">
          <a:xfrm>
            <a:off x="4438633" y="-3675596"/>
            <a:ext cx="7753367" cy="0"/>
          </a:xfrm>
          <a:prstGeom prst="line">
            <a:avLst/>
          </a:prstGeom>
          <a:solidFill>
            <a:schemeClr val="accent1"/>
          </a:solidFill>
          <a:ln w="57150" cap="flat" cmpd="sng" algn="ctr">
            <a:solidFill>
              <a:schemeClr val="bg1"/>
            </a:solidFill>
            <a:prstDash val="solid"/>
            <a:round/>
            <a:headEnd type="none" w="med" len="med"/>
            <a:tailEnd type="none" w="med" len="med"/>
          </a:ln>
          <a:effectLst>
            <a:outerShdw blurRad="50800" dist="38100" dir="2700000" algn="tl" rotWithShape="0">
              <a:prstClr val="black">
                <a:alpha val="40000"/>
              </a:prstClr>
            </a:outerShdw>
          </a:effectLst>
        </p:spPr>
      </p:cxnSp>
      <p:cxnSp>
        <p:nvCxnSpPr>
          <p:cNvPr id="62" name="Gerade Verbindung 61">
            <a:extLst>
              <a:ext uri="{FF2B5EF4-FFF2-40B4-BE49-F238E27FC236}">
                <a16:creationId xmlns:a16="http://schemas.microsoft.com/office/drawing/2014/main" id="{0BF8B544-D180-8B32-649E-C7C5161CB7FF}"/>
              </a:ext>
            </a:extLst>
          </p:cNvPr>
          <p:cNvCxnSpPr>
            <a:cxnSpLocks/>
          </p:cNvCxnSpPr>
          <p:nvPr/>
        </p:nvCxnSpPr>
        <p:spPr bwMode="auto">
          <a:xfrm>
            <a:off x="4438633" y="-5140959"/>
            <a:ext cx="2178237" cy="0"/>
          </a:xfrm>
          <a:prstGeom prst="line">
            <a:avLst/>
          </a:prstGeom>
          <a:solidFill>
            <a:schemeClr val="accent1"/>
          </a:solidFill>
          <a:ln w="57150" cap="flat" cmpd="sng" algn="ctr">
            <a:solidFill>
              <a:schemeClr val="bg1"/>
            </a:solidFill>
            <a:prstDash val="solid"/>
            <a:round/>
            <a:headEnd type="none" w="med" len="med"/>
            <a:tailEnd type="none" w="med" len="med"/>
          </a:ln>
          <a:effectLst>
            <a:outerShdw blurRad="50800" dist="38100" dir="2700000" algn="tl" rotWithShape="0">
              <a:prstClr val="black">
                <a:alpha val="40000"/>
              </a:prstClr>
            </a:outerShdw>
          </a:effectLst>
        </p:spPr>
      </p:cxnSp>
      <p:cxnSp>
        <p:nvCxnSpPr>
          <p:cNvPr id="63" name="Gerade Verbindung 62">
            <a:extLst>
              <a:ext uri="{FF2B5EF4-FFF2-40B4-BE49-F238E27FC236}">
                <a16:creationId xmlns:a16="http://schemas.microsoft.com/office/drawing/2014/main" id="{BE6DB0BB-4FC7-FDA6-59CE-EB0DCEADA21B}"/>
              </a:ext>
            </a:extLst>
          </p:cNvPr>
          <p:cNvCxnSpPr>
            <a:cxnSpLocks/>
          </p:cNvCxnSpPr>
          <p:nvPr/>
        </p:nvCxnSpPr>
        <p:spPr bwMode="auto">
          <a:xfrm>
            <a:off x="0" y="-6117938"/>
            <a:ext cx="12192000" cy="0"/>
          </a:xfrm>
          <a:prstGeom prst="line">
            <a:avLst/>
          </a:prstGeom>
          <a:solidFill>
            <a:schemeClr val="accent1"/>
          </a:solidFill>
          <a:ln w="57150" cap="flat" cmpd="sng" algn="ctr">
            <a:solidFill>
              <a:schemeClr val="bg1">
                <a:lumMod val="75000"/>
              </a:schemeClr>
            </a:solidFill>
            <a:prstDash val="solid"/>
            <a:round/>
            <a:headEnd type="none" w="med" len="med"/>
            <a:tailEnd type="none" w="med" len="med"/>
          </a:ln>
          <a:effectLst>
            <a:outerShdw blurRad="50800" dist="38100" dir="2700000" algn="tl" rotWithShape="0">
              <a:prstClr val="black">
                <a:alpha val="40000"/>
              </a:prstClr>
            </a:outerShdw>
          </a:effectLst>
        </p:spPr>
      </p:cxnSp>
      <p:cxnSp>
        <p:nvCxnSpPr>
          <p:cNvPr id="26624" name="Gerade Verbindung 26623">
            <a:extLst>
              <a:ext uri="{FF2B5EF4-FFF2-40B4-BE49-F238E27FC236}">
                <a16:creationId xmlns:a16="http://schemas.microsoft.com/office/drawing/2014/main" id="{A0B1A589-1212-2FF0-234A-D28D4B5ABA19}"/>
              </a:ext>
            </a:extLst>
          </p:cNvPr>
          <p:cNvCxnSpPr>
            <a:cxnSpLocks/>
          </p:cNvCxnSpPr>
          <p:nvPr/>
        </p:nvCxnSpPr>
        <p:spPr bwMode="auto">
          <a:xfrm>
            <a:off x="0" y="-2343447"/>
            <a:ext cx="12192000" cy="0"/>
          </a:xfrm>
          <a:prstGeom prst="line">
            <a:avLst/>
          </a:prstGeom>
          <a:solidFill>
            <a:schemeClr val="accent1"/>
          </a:solidFill>
          <a:ln w="57150" cap="flat" cmpd="sng" algn="ctr">
            <a:solidFill>
              <a:schemeClr val="bg1">
                <a:lumMod val="75000"/>
              </a:schemeClr>
            </a:solidFill>
            <a:prstDash val="solid"/>
            <a:round/>
            <a:headEnd type="none" w="med" len="med"/>
            <a:tailEnd type="none" w="med" len="med"/>
          </a:ln>
          <a:effectLst>
            <a:outerShdw blurRad="50800" dist="38100" dir="2700000" algn="tl" rotWithShape="0">
              <a:prstClr val="black">
                <a:alpha val="40000"/>
              </a:prstClr>
            </a:outerShdw>
          </a:effectLst>
        </p:spPr>
      </p:cxnSp>
      <p:cxnSp>
        <p:nvCxnSpPr>
          <p:cNvPr id="26625" name="Gerade Verbindung 26624">
            <a:extLst>
              <a:ext uri="{FF2B5EF4-FFF2-40B4-BE49-F238E27FC236}">
                <a16:creationId xmlns:a16="http://schemas.microsoft.com/office/drawing/2014/main" id="{7472244F-1A7C-73DA-F14C-4D2E9066F71E}"/>
              </a:ext>
            </a:extLst>
          </p:cNvPr>
          <p:cNvCxnSpPr>
            <a:cxnSpLocks/>
          </p:cNvCxnSpPr>
          <p:nvPr/>
        </p:nvCxnSpPr>
        <p:spPr bwMode="auto">
          <a:xfrm>
            <a:off x="2823828" y="-6123867"/>
            <a:ext cx="0" cy="378042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26627" name="Gerade Verbindung 26626">
            <a:extLst>
              <a:ext uri="{FF2B5EF4-FFF2-40B4-BE49-F238E27FC236}">
                <a16:creationId xmlns:a16="http://schemas.microsoft.com/office/drawing/2014/main" id="{09FD41CC-9DED-7288-5F4F-5A4536292E50}"/>
              </a:ext>
            </a:extLst>
          </p:cNvPr>
          <p:cNvCxnSpPr>
            <a:cxnSpLocks/>
          </p:cNvCxnSpPr>
          <p:nvPr/>
        </p:nvCxnSpPr>
        <p:spPr bwMode="auto">
          <a:xfrm flipH="1">
            <a:off x="2639616" y="-4233657"/>
            <a:ext cx="184212"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26628" name="Gerade Verbindung 26627">
            <a:extLst>
              <a:ext uri="{FF2B5EF4-FFF2-40B4-BE49-F238E27FC236}">
                <a16:creationId xmlns:a16="http://schemas.microsoft.com/office/drawing/2014/main" id="{D617FE53-1B5B-7BBB-21EB-1F68C965E1BB}"/>
              </a:ext>
            </a:extLst>
          </p:cNvPr>
          <p:cNvCxnSpPr>
            <a:cxnSpLocks/>
          </p:cNvCxnSpPr>
          <p:nvPr/>
        </p:nvCxnSpPr>
        <p:spPr bwMode="auto">
          <a:xfrm flipH="1">
            <a:off x="2731722" y="-6123867"/>
            <a:ext cx="184212"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cxnSp>
        <p:nvCxnSpPr>
          <p:cNvPr id="26629" name="Gerade Verbindung 26628">
            <a:extLst>
              <a:ext uri="{FF2B5EF4-FFF2-40B4-BE49-F238E27FC236}">
                <a16:creationId xmlns:a16="http://schemas.microsoft.com/office/drawing/2014/main" id="{5A7AE4A9-B030-F644-5F45-1A734CB100C7}"/>
              </a:ext>
            </a:extLst>
          </p:cNvPr>
          <p:cNvCxnSpPr>
            <a:cxnSpLocks/>
          </p:cNvCxnSpPr>
          <p:nvPr/>
        </p:nvCxnSpPr>
        <p:spPr bwMode="auto">
          <a:xfrm flipH="1">
            <a:off x="2731722" y="-2343447"/>
            <a:ext cx="184212" cy="0"/>
          </a:xfrm>
          <a:prstGeom prst="line">
            <a:avLst/>
          </a:prstGeom>
          <a:solidFill>
            <a:schemeClr val="accent1"/>
          </a:solidFill>
          <a:ln w="28575" cap="flat" cmpd="sng" algn="ctr">
            <a:solidFill>
              <a:schemeClr val="tx1"/>
            </a:solidFill>
            <a:prstDash val="solid"/>
            <a:round/>
            <a:headEnd type="none" w="med" len="med"/>
            <a:tailEnd type="none" w="med" len="med"/>
          </a:ln>
          <a:effectLst/>
        </p:spPr>
      </p:cxnSp>
      <p:grpSp>
        <p:nvGrpSpPr>
          <p:cNvPr id="26630" name="Gruppieren 26629">
            <a:extLst>
              <a:ext uri="{FF2B5EF4-FFF2-40B4-BE49-F238E27FC236}">
                <a16:creationId xmlns:a16="http://schemas.microsoft.com/office/drawing/2014/main" id="{21D0741D-A326-D5BC-DEBB-A032D45A23AC}"/>
              </a:ext>
            </a:extLst>
          </p:cNvPr>
          <p:cNvGrpSpPr/>
          <p:nvPr/>
        </p:nvGrpSpPr>
        <p:grpSpPr>
          <a:xfrm>
            <a:off x="6096000" y="15462016"/>
            <a:ext cx="6096000" cy="6865234"/>
            <a:chOff x="6096000" y="0"/>
            <a:chExt cx="6096000" cy="6865234"/>
          </a:xfrm>
        </p:grpSpPr>
        <p:pic>
          <p:nvPicPr>
            <p:cNvPr id="26631" name="Picture 2" descr="Alphabet Chairman John Hennessy on hesitation over Google Bard">
              <a:extLst>
                <a:ext uri="{FF2B5EF4-FFF2-40B4-BE49-F238E27FC236}">
                  <a16:creationId xmlns:a16="http://schemas.microsoft.com/office/drawing/2014/main" id="{D5383376-E409-E7BC-19DF-6090A8EAC671}"/>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2886" r="16411"/>
            <a:stretch/>
          </p:blipFill>
          <p:spPr bwMode="auto">
            <a:xfrm>
              <a:off x="6114166" y="0"/>
              <a:ext cx="6077834" cy="6858000"/>
            </a:xfrm>
            <a:prstGeom prst="rect">
              <a:avLst/>
            </a:prstGeom>
            <a:noFill/>
            <a:extLst>
              <a:ext uri="{909E8E84-426E-40DD-AFC4-6F175D3DCCD1}">
                <a14:hiddenFill xmlns:a14="http://schemas.microsoft.com/office/drawing/2010/main">
                  <a:solidFill>
                    <a:srgbClr val="FFFFFF"/>
                  </a:solidFill>
                </a14:hiddenFill>
              </a:ext>
            </a:extLst>
          </p:spPr>
        </p:pic>
        <p:sp>
          <p:nvSpPr>
            <p:cNvPr id="26632" name="Text">
              <a:extLst>
                <a:ext uri="{FF2B5EF4-FFF2-40B4-BE49-F238E27FC236}">
                  <a16:creationId xmlns:a16="http://schemas.microsoft.com/office/drawing/2014/main" id="{D052D79C-E7DE-11A0-22C0-51806BEA61DD}"/>
                </a:ext>
              </a:extLst>
            </p:cNvPr>
            <p:cNvSpPr/>
            <p:nvPr/>
          </p:nvSpPr>
          <p:spPr bwMode="gray">
            <a:xfrm>
              <a:off x="6114166" y="0"/>
              <a:ext cx="6077834" cy="6865234"/>
            </a:xfrm>
            <a:prstGeom prst="rect">
              <a:avLst/>
            </a:prstGeom>
            <a:solidFill>
              <a:srgbClr val="15A37B">
                <a:lumMod val="50000"/>
                <a:alpha val="75000"/>
              </a:srgbClr>
            </a:solidFill>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26633" name="Text">
              <a:extLst>
                <a:ext uri="{FF2B5EF4-FFF2-40B4-BE49-F238E27FC236}">
                  <a16:creationId xmlns:a16="http://schemas.microsoft.com/office/drawing/2014/main" id="{54F8A8C4-BB35-BE95-FC6E-4DB8712A770D}"/>
                </a:ext>
              </a:extLst>
            </p:cNvPr>
            <p:cNvSpPr/>
            <p:nvPr/>
          </p:nvSpPr>
          <p:spPr bwMode="gray">
            <a:xfrm>
              <a:off x="6096000" y="7234"/>
              <a:ext cx="6096000" cy="6857999"/>
            </a:xfrm>
            <a:prstGeom prst="rect">
              <a:avLst/>
            </a:prstGeom>
            <a:noFill/>
          </p:spPr>
          <p:txBody>
            <a:bodyPr vert="horz" lIns="468000" tIns="720000" rIns="540000" bIns="540000" rtlCol="0" anchor="ctr">
              <a:noAutofit/>
            </a:bodyPr>
            <a:lstStyle/>
            <a:p>
              <a:pPr marL="0" marR="0" lvl="0" indent="0" defTabSz="914400" eaLnBrk="1" fontAlgn="auto" latinLnBrk="0" hangingPunct="1">
                <a:lnSpc>
                  <a:spcPct val="125000"/>
                </a:lnSpc>
                <a:spcBef>
                  <a:spcPts val="1600"/>
                </a:spcBef>
                <a:spcAft>
                  <a:spcPts val="0"/>
                </a:spcAft>
                <a:buClrTx/>
                <a:buSzTx/>
                <a:buFontTx/>
                <a:buNone/>
                <a:tabLst/>
                <a:defRPr/>
              </a:pPr>
              <a:endParaRPr lang="de-CH" sz="2800" kern="0" dirty="0">
                <a:solidFill>
                  <a:srgbClr val="FFFFFF"/>
                </a:solidFill>
                <a:latin typeface="Century Gothic" panose="020B0502020202020204" pitchFamily="34" charset="0"/>
                <a:ea typeface="Century Gothic"/>
                <a:cs typeface="Century Gothic"/>
                <a:sym typeface="Century Gothic"/>
              </a:endParaRPr>
            </a:p>
          </p:txBody>
        </p:sp>
        <p:sp>
          <p:nvSpPr>
            <p:cNvPr id="26634" name="Text Placeholder 7">
              <a:extLst>
                <a:ext uri="{FF2B5EF4-FFF2-40B4-BE49-F238E27FC236}">
                  <a16:creationId xmlns:a16="http://schemas.microsoft.com/office/drawing/2014/main" id="{89CB19D1-47B0-0DF4-2CD8-9BC5DF918368}"/>
                </a:ext>
              </a:extLst>
            </p:cNvPr>
            <p:cNvSpPr txBox="1">
              <a:spLocks/>
            </p:cNvSpPr>
            <p:nvPr/>
          </p:nvSpPr>
          <p:spPr>
            <a:xfrm>
              <a:off x="6476039" y="4837894"/>
              <a:ext cx="4569877" cy="552450"/>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9525" indent="-9525"/>
              <a:r>
                <a:rPr lang="fr-CH">
                  <a:solidFill>
                    <a:schemeClr val="bg1"/>
                  </a:solidFill>
                  <a:latin typeface="Century Gothic" panose="020B0502020202020204" pitchFamily="34" charset="0"/>
                </a:rPr>
                <a:t>John Hennessy, président d’Alphabet, 2023</a:t>
              </a:r>
            </a:p>
          </p:txBody>
        </p:sp>
        <p:sp>
          <p:nvSpPr>
            <p:cNvPr id="26635" name="Text">
              <a:extLst>
                <a:ext uri="{FF2B5EF4-FFF2-40B4-BE49-F238E27FC236}">
                  <a16:creationId xmlns:a16="http://schemas.microsoft.com/office/drawing/2014/main" id="{A8F90C77-97DE-00ED-6248-B7CCB11CA31B}"/>
                </a:ext>
              </a:extLst>
            </p:cNvPr>
            <p:cNvSpPr/>
            <p:nvPr/>
          </p:nvSpPr>
          <p:spPr bwMode="gray">
            <a:xfrm>
              <a:off x="6096000" y="1913718"/>
              <a:ext cx="6096000" cy="2423146"/>
            </a:xfrm>
            <a:prstGeom prst="rect">
              <a:avLst/>
            </a:prstGeom>
            <a:noFill/>
          </p:spPr>
          <p:txBody>
            <a:bodyPr vert="horz" lIns="468000" tIns="720000" rIns="540000" bIns="540000" rtlCol="0" anchor="ctr">
              <a:noAutofit/>
            </a:bodyPr>
            <a:lstStyle/>
            <a:p>
              <a:pPr marL="0" marR="0" lvl="0" indent="0" defTabSz="914400" eaLnBrk="1" fontAlgn="auto" latinLnBrk="0" hangingPunct="1">
                <a:lnSpc>
                  <a:spcPct val="125000"/>
                </a:lnSpc>
                <a:spcBef>
                  <a:spcPts val="1600"/>
                </a:spcBef>
                <a:spcAft>
                  <a:spcPts val="0"/>
                </a:spcAft>
                <a:buClrTx/>
                <a:buSzTx/>
                <a:buFontTx/>
                <a:buNone/>
                <a:tabLst/>
                <a:defRPr/>
              </a:pPr>
              <a:r>
                <a:rPr lang="fr-CH" sz="3200">
                  <a:solidFill>
                    <a:srgbClr val="FFFFFF"/>
                  </a:solidFill>
                  <a:latin typeface="Century Gothic" panose="020B0502020202020204" pitchFamily="34" charset="0"/>
                  <a:ea typeface="Century Gothic"/>
                  <a:cs typeface="Century Gothic"/>
                  <a:sym typeface="Century Gothic"/>
                </a:rPr>
                <a:t>Un échange avec l’IA coûte probablement</a:t>
              </a:r>
              <a:r>
                <a:rPr lang="fr-CH" sz="4000" b="1">
                  <a:solidFill>
                    <a:srgbClr val="FFFFFF"/>
                  </a:solidFill>
                  <a:latin typeface="Century Gothic" panose="020B0502020202020204" pitchFamily="34" charset="0"/>
                  <a:ea typeface="Century Gothic"/>
                  <a:cs typeface="Century Gothic"/>
                  <a:sym typeface="Century Gothic"/>
                </a:rPr>
                <a:t>10 fois plus</a:t>
              </a:r>
              <a:r>
                <a:rPr lang="fr-CH" sz="3200" b="1">
                  <a:solidFill>
                    <a:srgbClr val="FFFFFF"/>
                  </a:solidFill>
                  <a:latin typeface="Century Gothic" panose="020B0502020202020204" pitchFamily="34" charset="0"/>
                  <a:ea typeface="Century Gothic"/>
                  <a:cs typeface="Century Gothic"/>
                  <a:sym typeface="Century Gothic"/>
                </a:rPr>
                <a:t> </a:t>
              </a:r>
              <a:r>
                <a:rPr lang="fr-CH">
                  <a:solidFill>
                    <a:srgbClr val="FFFFFF"/>
                  </a:solidFill>
                  <a:latin typeface="Century Gothic" panose="020B0502020202020204" pitchFamily="34" charset="0"/>
                  <a:ea typeface="Century Gothic"/>
                  <a:cs typeface="Century Gothic"/>
                  <a:sym typeface="Century Gothic"/>
                </a:rPr>
                <a:t> </a:t>
              </a:r>
              <a:r>
                <a:rPr lang="fr-CH" sz="3200">
                  <a:solidFill>
                    <a:srgbClr val="FFFFFF"/>
                  </a:solidFill>
                  <a:latin typeface="Century Gothic" panose="020B0502020202020204" pitchFamily="34" charset="0"/>
                  <a:ea typeface="Century Gothic"/>
                  <a:cs typeface="Century Gothic"/>
                  <a:sym typeface="Century Gothic"/>
                </a:rPr>
                <a:t> cher qu’une recherche par mots-clés.</a:t>
              </a:r>
            </a:p>
          </p:txBody>
        </p:sp>
      </p:grpSp>
      <p:sp>
        <p:nvSpPr>
          <p:cNvPr id="26645" name="Inhaltsplatzhalter 2">
            <a:extLst>
              <a:ext uri="{FF2B5EF4-FFF2-40B4-BE49-F238E27FC236}">
                <a16:creationId xmlns:a16="http://schemas.microsoft.com/office/drawing/2014/main" id="{A9B82884-7E10-8576-9728-654A0854DEB0}"/>
              </a:ext>
            </a:extLst>
          </p:cNvPr>
          <p:cNvSpPr txBox="1">
            <a:spLocks/>
          </p:cNvSpPr>
          <p:nvPr/>
        </p:nvSpPr>
        <p:spPr bwMode="auto">
          <a:xfrm>
            <a:off x="9264352" y="6670186"/>
            <a:ext cx="2858535" cy="143190"/>
          </a:xfrm>
          <a:prstGeom prst="rect">
            <a:avLst/>
          </a:prstGeom>
          <a:noFill/>
          <a:ln>
            <a:noFill/>
          </a:ln>
        </p:spPr>
        <p:txBody>
          <a:bodyPr lIns="36000" tIns="0" rIns="36000" bIns="0"/>
          <a:lstStyle>
            <a:lvl1pPr marL="342900" indent="-342900" algn="l" rtl="0" eaLnBrk="0" fontAlgn="base" hangingPunct="0">
              <a:spcBef>
                <a:spcPct val="40000"/>
              </a:spcBef>
              <a:spcAft>
                <a:spcPct val="0"/>
              </a:spcAft>
              <a:buFont typeface="Arial"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0" indent="0" algn="r">
              <a:buClr>
                <a:schemeClr val="tx2"/>
              </a:buClr>
              <a:defRPr/>
            </a:pPr>
            <a:r>
              <a:rPr lang="fr-CH" sz="1000">
                <a:latin typeface="Century Gothic" panose="020B0502020202020204" pitchFamily="34" charset="0"/>
                <a:ea typeface="Century Gothic"/>
              </a:rPr>
              <a:t>Source: </a:t>
            </a:r>
            <a:r>
              <a:rPr lang="fr-CH" sz="1000">
                <a:latin typeface="Century Gothic" panose="020B0502020202020204" pitchFamily="34" charset="0"/>
                <a:ea typeface="Century Gothic"/>
                <a:hlinkClick r:id="rId6">
                  <a:extLst>
                    <a:ext uri="{A12FA001-AC4F-418D-AE19-62706E023703}">
                      <ahyp:hlinkClr xmlns:ahyp="http://schemas.microsoft.com/office/drawing/2018/hyperlinkcolor" val="tx"/>
                    </a:ext>
                  </a:extLst>
                </a:hlinkClick>
              </a:rPr>
              <a:t>Vendredi et al. (2021)</a:t>
            </a:r>
          </a:p>
        </p:txBody>
      </p:sp>
      <p:sp>
        <p:nvSpPr>
          <p:cNvPr id="26664" name="Text">
            <a:extLst>
              <a:ext uri="{FF2B5EF4-FFF2-40B4-BE49-F238E27FC236}">
                <a16:creationId xmlns:a16="http://schemas.microsoft.com/office/drawing/2014/main" id="{55672C9A-311D-A0EA-846A-6D8D031BBFBB}"/>
              </a:ext>
            </a:extLst>
          </p:cNvPr>
          <p:cNvSpPr/>
          <p:nvPr/>
        </p:nvSpPr>
        <p:spPr bwMode="gray">
          <a:xfrm>
            <a:off x="6096000" y="-7442550"/>
            <a:ext cx="6096000" cy="6857999"/>
          </a:xfrm>
          <a:prstGeom prst="rect">
            <a:avLst/>
          </a:prstGeom>
          <a:noFill/>
        </p:spPr>
        <p:txBody>
          <a:bodyPr vert="horz" lIns="468000" tIns="720000" rIns="540000" bIns="540000" rtlCol="0" anchor="ctr">
            <a:noAutofit/>
          </a:bodyPr>
          <a:lstStyle/>
          <a:p>
            <a:pPr marL="0" marR="0" lvl="0" indent="0" defTabSz="914400" eaLnBrk="1" fontAlgn="auto" latinLnBrk="0" hangingPunct="1">
              <a:lnSpc>
                <a:spcPct val="125000"/>
              </a:lnSpc>
              <a:spcBef>
                <a:spcPts val="1600"/>
              </a:spcBef>
              <a:spcAft>
                <a:spcPts val="0"/>
              </a:spcAft>
              <a:buClrTx/>
              <a:buSzTx/>
              <a:buFontTx/>
              <a:buNone/>
              <a:tabLst/>
              <a:defRPr/>
            </a:pPr>
            <a:endParaRPr lang="de-CH" sz="2800" kern="0" dirty="0">
              <a:solidFill>
                <a:srgbClr val="FFFFFF"/>
              </a:solidFill>
              <a:latin typeface="Century Gothic" panose="020B0502020202020204" pitchFamily="34" charset="0"/>
              <a:ea typeface="Century Gothic"/>
              <a:cs typeface="Century Gothic"/>
              <a:sym typeface="Century Gothic"/>
            </a:endParaRPr>
          </a:p>
        </p:txBody>
      </p:sp>
      <p:sp>
        <p:nvSpPr>
          <p:cNvPr id="7" name="Text">
            <a:extLst>
              <a:ext uri="{FF2B5EF4-FFF2-40B4-BE49-F238E27FC236}">
                <a16:creationId xmlns:a16="http://schemas.microsoft.com/office/drawing/2014/main" id="{7F8AF0D7-6220-173B-3019-607B9907D09E}"/>
              </a:ext>
            </a:extLst>
          </p:cNvPr>
          <p:cNvSpPr/>
          <p:nvPr/>
        </p:nvSpPr>
        <p:spPr bwMode="gray">
          <a:xfrm>
            <a:off x="0" y="-1813767"/>
            <a:ext cx="12192000" cy="1628800"/>
          </a:xfrm>
          <a:prstGeom prst="rect">
            <a:avLst/>
          </a:prstGeom>
          <a:solidFill>
            <a:srgbClr val="0B523E">
              <a:alpha val="83922"/>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21" name="Titel 1">
            <a:extLst>
              <a:ext uri="{FF2B5EF4-FFF2-40B4-BE49-F238E27FC236}">
                <a16:creationId xmlns:a16="http://schemas.microsoft.com/office/drawing/2014/main" id="{CDF5637A-D5F7-6FFF-A145-564D621DD5B4}"/>
              </a:ext>
            </a:extLst>
          </p:cNvPr>
          <p:cNvSpPr txBox="1">
            <a:spLocks/>
          </p:cNvSpPr>
          <p:nvPr/>
        </p:nvSpPr>
        <p:spPr bwMode="auto">
          <a:xfrm>
            <a:off x="407368" y="-1342884"/>
            <a:ext cx="1058517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a:solidFill>
                  <a:schemeClr val="bg1"/>
                </a:solidFill>
                <a:latin typeface="Century Gothic" panose="020B0502020202020204" pitchFamily="34" charset="0"/>
                <a:ea typeface="Century Gothic"/>
              </a:rPr>
              <a:t>L’opinion dominante est que les émissions du secteur des TIC continueront d’augmenter à l’avenir.</a:t>
            </a:r>
          </a:p>
        </p:txBody>
      </p:sp>
      <p:pic>
        <p:nvPicPr>
          <p:cNvPr id="23" name="Picture 4">
            <a:extLst>
              <a:ext uri="{FF2B5EF4-FFF2-40B4-BE49-F238E27FC236}">
                <a16:creationId xmlns:a16="http://schemas.microsoft.com/office/drawing/2014/main" id="{6F6A363D-89D6-7CF0-3131-9EAEC754CF32}"/>
              </a:ext>
            </a:extLst>
          </p:cNvPr>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227801" y="7211355"/>
            <a:ext cx="7736398" cy="4905511"/>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Alphabet Chairman John Hennessy on hesitation over Google Bard">
            <a:extLst>
              <a:ext uri="{FF2B5EF4-FFF2-40B4-BE49-F238E27FC236}">
                <a16:creationId xmlns:a16="http://schemas.microsoft.com/office/drawing/2014/main" id="{DA95749F-245E-ACAE-B528-8E3A981D4E12}"/>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2886" r="16411"/>
          <a:stretch/>
        </p:blipFill>
        <p:spPr bwMode="auto">
          <a:xfrm>
            <a:off x="14565420" y="0"/>
            <a:ext cx="6077834" cy="6858000"/>
          </a:xfrm>
          <a:prstGeom prst="rect">
            <a:avLst/>
          </a:prstGeom>
          <a:noFill/>
          <a:extLst>
            <a:ext uri="{909E8E84-426E-40DD-AFC4-6F175D3DCCD1}">
              <a14:hiddenFill xmlns:a14="http://schemas.microsoft.com/office/drawing/2010/main">
                <a:solidFill>
                  <a:srgbClr val="FFFFFF"/>
                </a:solidFill>
              </a14:hiddenFill>
            </a:ext>
          </a:extLst>
        </p:spPr>
      </p:pic>
      <p:sp>
        <p:nvSpPr>
          <p:cNvPr id="26636" name="Text">
            <a:extLst>
              <a:ext uri="{FF2B5EF4-FFF2-40B4-BE49-F238E27FC236}">
                <a16:creationId xmlns:a16="http://schemas.microsoft.com/office/drawing/2014/main" id="{EF4AF445-796E-A9CF-1CA1-DB8CF0AF08AD}"/>
              </a:ext>
            </a:extLst>
          </p:cNvPr>
          <p:cNvSpPr/>
          <p:nvPr/>
        </p:nvSpPr>
        <p:spPr bwMode="gray">
          <a:xfrm>
            <a:off x="14565420" y="0"/>
            <a:ext cx="6077834" cy="6865234"/>
          </a:xfrm>
          <a:prstGeom prst="rect">
            <a:avLst/>
          </a:prstGeom>
          <a:solidFill>
            <a:srgbClr val="15A37B">
              <a:lumMod val="50000"/>
              <a:alpha val="75000"/>
            </a:srgbClr>
          </a:solidFill>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26637" name="Text">
            <a:extLst>
              <a:ext uri="{FF2B5EF4-FFF2-40B4-BE49-F238E27FC236}">
                <a16:creationId xmlns:a16="http://schemas.microsoft.com/office/drawing/2014/main" id="{62CFA045-1979-AB29-9C26-155FCD5CDA19}"/>
              </a:ext>
            </a:extLst>
          </p:cNvPr>
          <p:cNvSpPr/>
          <p:nvPr/>
        </p:nvSpPr>
        <p:spPr bwMode="gray">
          <a:xfrm>
            <a:off x="14547254" y="7234"/>
            <a:ext cx="6096000" cy="6857999"/>
          </a:xfrm>
          <a:prstGeom prst="rect">
            <a:avLst/>
          </a:prstGeom>
          <a:noFill/>
        </p:spPr>
        <p:txBody>
          <a:bodyPr vert="horz" lIns="468000" tIns="720000" rIns="540000" bIns="540000" rtlCol="0" anchor="ctr">
            <a:noAutofit/>
          </a:bodyPr>
          <a:lstStyle/>
          <a:p>
            <a:pPr marL="0" marR="0" lvl="0" indent="0" defTabSz="914400" eaLnBrk="1" fontAlgn="auto" latinLnBrk="0" hangingPunct="1">
              <a:lnSpc>
                <a:spcPct val="125000"/>
              </a:lnSpc>
              <a:spcBef>
                <a:spcPts val="1600"/>
              </a:spcBef>
              <a:spcAft>
                <a:spcPts val="0"/>
              </a:spcAft>
              <a:buClrTx/>
              <a:buSzTx/>
              <a:buFontTx/>
              <a:buNone/>
              <a:tabLst/>
              <a:defRPr/>
            </a:pPr>
            <a:endParaRPr lang="de-CH" sz="2800" kern="0" dirty="0">
              <a:solidFill>
                <a:srgbClr val="FFFFFF"/>
              </a:solidFill>
              <a:latin typeface="Century Gothic" panose="020B0502020202020204" pitchFamily="34" charset="0"/>
              <a:ea typeface="Century Gothic"/>
              <a:cs typeface="Century Gothic"/>
              <a:sym typeface="Century Gothic"/>
            </a:endParaRPr>
          </a:p>
        </p:txBody>
      </p:sp>
      <p:sp>
        <p:nvSpPr>
          <p:cNvPr id="26638" name="Text Placeholder 7">
            <a:extLst>
              <a:ext uri="{FF2B5EF4-FFF2-40B4-BE49-F238E27FC236}">
                <a16:creationId xmlns:a16="http://schemas.microsoft.com/office/drawing/2014/main" id="{BAE6AF6C-DFC9-9DA2-339F-6144B694A0FD}"/>
              </a:ext>
            </a:extLst>
          </p:cNvPr>
          <p:cNvSpPr txBox="1">
            <a:spLocks/>
          </p:cNvSpPr>
          <p:nvPr/>
        </p:nvSpPr>
        <p:spPr>
          <a:xfrm>
            <a:off x="14927293" y="4837894"/>
            <a:ext cx="4569877" cy="552450"/>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9525" indent="-9525"/>
            <a:r>
              <a:rPr lang="fr-CH">
                <a:solidFill>
                  <a:schemeClr val="bg1"/>
                </a:solidFill>
                <a:latin typeface="Century Gothic" panose="020B0502020202020204" pitchFamily="34" charset="0"/>
              </a:rPr>
              <a:t>John Hennessy, président d’Alphabet, 2023</a:t>
            </a:r>
          </a:p>
        </p:txBody>
      </p:sp>
      <p:sp>
        <p:nvSpPr>
          <p:cNvPr id="26639" name="Text">
            <a:extLst>
              <a:ext uri="{FF2B5EF4-FFF2-40B4-BE49-F238E27FC236}">
                <a16:creationId xmlns:a16="http://schemas.microsoft.com/office/drawing/2014/main" id="{A9F7FAE3-FA55-3E54-5BCB-388BBDF623D0}"/>
              </a:ext>
            </a:extLst>
          </p:cNvPr>
          <p:cNvSpPr/>
          <p:nvPr/>
        </p:nvSpPr>
        <p:spPr bwMode="gray">
          <a:xfrm>
            <a:off x="14547254" y="1913718"/>
            <a:ext cx="6096000" cy="2423146"/>
          </a:xfrm>
          <a:prstGeom prst="rect">
            <a:avLst/>
          </a:prstGeom>
          <a:noFill/>
        </p:spPr>
        <p:txBody>
          <a:bodyPr vert="horz" lIns="468000" tIns="720000" rIns="540000" bIns="540000" rtlCol="0" anchor="ctr">
            <a:noAutofit/>
          </a:bodyPr>
          <a:lstStyle/>
          <a:p>
            <a:pPr marL="0" marR="0" lvl="0" indent="0" defTabSz="914400" eaLnBrk="1" fontAlgn="auto" latinLnBrk="0" hangingPunct="1">
              <a:lnSpc>
                <a:spcPct val="125000"/>
              </a:lnSpc>
              <a:spcBef>
                <a:spcPts val="1600"/>
              </a:spcBef>
              <a:spcAft>
                <a:spcPts val="0"/>
              </a:spcAft>
              <a:buClrTx/>
              <a:buSzTx/>
              <a:buFontTx/>
              <a:buNone/>
              <a:tabLst/>
              <a:defRPr/>
            </a:pPr>
            <a:r>
              <a:rPr lang="fr-CH" sz="3200">
                <a:solidFill>
                  <a:srgbClr val="FFFFFF"/>
                </a:solidFill>
                <a:latin typeface="Century Gothic" panose="020B0502020202020204" pitchFamily="34" charset="0"/>
                <a:ea typeface="Century Gothic"/>
                <a:cs typeface="Century Gothic"/>
                <a:sym typeface="Century Gothic"/>
              </a:rPr>
              <a:t>Un échange avec l’IA coûte probablement</a:t>
            </a:r>
            <a:r>
              <a:rPr lang="fr-CH" sz="4000" b="1">
                <a:solidFill>
                  <a:srgbClr val="FFFFFF"/>
                </a:solidFill>
                <a:latin typeface="Century Gothic" panose="020B0502020202020204" pitchFamily="34" charset="0"/>
                <a:ea typeface="Century Gothic"/>
                <a:cs typeface="Century Gothic"/>
                <a:sym typeface="Century Gothic"/>
              </a:rPr>
              <a:t>10 fois plus </a:t>
            </a:r>
            <a:r>
              <a:rPr lang="fr-CH" sz="3200" b="1">
                <a:solidFill>
                  <a:srgbClr val="FFFFFF"/>
                </a:solidFill>
                <a:latin typeface="Century Gothic" panose="020B0502020202020204" pitchFamily="34" charset="0"/>
                <a:ea typeface="Century Gothic"/>
                <a:cs typeface="Century Gothic"/>
                <a:sym typeface="Century Gothic"/>
              </a:rPr>
              <a:t> </a:t>
            </a:r>
            <a:r>
              <a:rPr lang="fr-CH">
                <a:solidFill>
                  <a:srgbClr val="FFFFFF"/>
                </a:solidFill>
                <a:latin typeface="Century Gothic" panose="020B0502020202020204" pitchFamily="34" charset="0"/>
                <a:ea typeface="Century Gothic"/>
                <a:cs typeface="Century Gothic"/>
                <a:sym typeface="Century Gothic"/>
              </a:rPr>
              <a:t> </a:t>
            </a:r>
            <a:r>
              <a:rPr lang="fr-CH" sz="3200">
                <a:solidFill>
                  <a:srgbClr val="FFFFFF"/>
                </a:solidFill>
                <a:latin typeface="Century Gothic" panose="020B0502020202020204" pitchFamily="34" charset="0"/>
                <a:ea typeface="Century Gothic"/>
                <a:cs typeface="Century Gothic"/>
                <a:sym typeface="Century Gothic"/>
              </a:rPr>
              <a:t> cher qu’une recherche par mots-clés.</a:t>
            </a:r>
            <a:br>
              <a:rPr lang="fr-CH">
                <a:solidFill>
                  <a:srgbClr val="FFFFFF"/>
                </a:solidFill>
                <a:latin typeface="Century Gothic" panose="020B0502020202020204" pitchFamily="34" charset="0"/>
                <a:ea typeface="Century Gothic"/>
                <a:cs typeface="Century Gothic"/>
                <a:sym typeface="Century Gothic"/>
              </a:rPr>
            </a:br>
            <a:endParaRPr lang="fr-CH">
              <a:solidFill>
                <a:srgbClr val="FFFFFF"/>
              </a:solidFill>
              <a:latin typeface="Century Gothic" panose="020B0502020202020204" pitchFamily="34" charset="0"/>
              <a:ea typeface="Century Gothic"/>
              <a:cs typeface="Century Gothic"/>
              <a:sym typeface="Century Gothic"/>
            </a:endParaRPr>
          </a:p>
        </p:txBody>
      </p:sp>
      <p:grpSp>
        <p:nvGrpSpPr>
          <p:cNvPr id="26640" name="Gruppieren 26639">
            <a:extLst>
              <a:ext uri="{FF2B5EF4-FFF2-40B4-BE49-F238E27FC236}">
                <a16:creationId xmlns:a16="http://schemas.microsoft.com/office/drawing/2014/main" id="{7889150E-F267-5015-48DD-0AEA71F74702}"/>
              </a:ext>
            </a:extLst>
          </p:cNvPr>
          <p:cNvGrpSpPr/>
          <p:nvPr/>
        </p:nvGrpSpPr>
        <p:grpSpPr>
          <a:xfrm>
            <a:off x="-6203418" y="470883"/>
            <a:ext cx="5627985" cy="6984874"/>
            <a:chOff x="0" y="470883"/>
            <a:chExt cx="5627985" cy="6984874"/>
          </a:xfrm>
        </p:grpSpPr>
        <p:grpSp>
          <p:nvGrpSpPr>
            <p:cNvPr id="26641" name="Gruppieren 26640">
              <a:extLst>
                <a:ext uri="{FF2B5EF4-FFF2-40B4-BE49-F238E27FC236}">
                  <a16:creationId xmlns:a16="http://schemas.microsoft.com/office/drawing/2014/main" id="{4DA6A8A6-9F57-E58A-AB16-5B79C6DB3380}"/>
                </a:ext>
              </a:extLst>
            </p:cNvPr>
            <p:cNvGrpSpPr/>
            <p:nvPr/>
          </p:nvGrpSpPr>
          <p:grpSpPr>
            <a:xfrm>
              <a:off x="323842" y="470883"/>
              <a:ext cx="5304143" cy="6984874"/>
              <a:chOff x="323842" y="470883"/>
              <a:chExt cx="5304143" cy="6984874"/>
            </a:xfrm>
          </p:grpSpPr>
          <p:graphicFrame>
            <p:nvGraphicFramePr>
              <p:cNvPr id="26643" name="Diagramm 26642">
                <a:extLst>
                  <a:ext uri="{FF2B5EF4-FFF2-40B4-BE49-F238E27FC236}">
                    <a16:creationId xmlns:a16="http://schemas.microsoft.com/office/drawing/2014/main" id="{D3C6D4E2-475C-8873-3418-415BB044162D}"/>
                  </a:ext>
                </a:extLst>
              </p:cNvPr>
              <p:cNvGraphicFramePr/>
              <p:nvPr/>
            </p:nvGraphicFramePr>
            <p:xfrm>
              <a:off x="323842" y="1839133"/>
              <a:ext cx="5220617" cy="5616624"/>
            </p:xfrm>
            <a:graphic>
              <a:graphicData uri="http://schemas.openxmlformats.org/drawingml/2006/chart">
                <c:chart xmlns:c="http://schemas.openxmlformats.org/drawingml/2006/chart" xmlns:r="http://schemas.openxmlformats.org/officeDocument/2006/relationships" r:id="rId8"/>
              </a:graphicData>
            </a:graphic>
          </p:graphicFrame>
          <p:sp>
            <p:nvSpPr>
              <p:cNvPr id="26644" name="Titel 1">
                <a:extLst>
                  <a:ext uri="{FF2B5EF4-FFF2-40B4-BE49-F238E27FC236}">
                    <a16:creationId xmlns:a16="http://schemas.microsoft.com/office/drawing/2014/main" id="{6D8850E2-91AB-3E83-E117-7F0B25F4B772}"/>
                  </a:ext>
                </a:extLst>
              </p:cNvPr>
              <p:cNvSpPr txBox="1">
                <a:spLocks/>
              </p:cNvSpPr>
              <p:nvPr/>
            </p:nvSpPr>
            <p:spPr bwMode="auto">
              <a:xfrm>
                <a:off x="407368" y="470883"/>
                <a:ext cx="5220617"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a:solidFill>
                      <a:schemeClr val="bg2"/>
                    </a:solidFill>
                    <a:latin typeface="Century Gothic" panose="020B0502020202020204" pitchFamily="34" charset="0"/>
                    <a:ea typeface="Century Gothic"/>
                  </a:rPr>
                  <a:t>Consommation d’énergie par demande</a:t>
                </a:r>
                <a:br>
                  <a:rPr lang="fr-CH">
                    <a:solidFill>
                      <a:schemeClr val="bg2"/>
                    </a:solidFill>
                    <a:latin typeface="Century Gothic" panose="020B0502020202020204" pitchFamily="34" charset="0"/>
                    <a:ea typeface="Century Gothic"/>
                  </a:rPr>
                </a:br>
                <a:r>
                  <a:rPr lang="fr-CH" b="0">
                    <a:solidFill>
                      <a:schemeClr val="bg2"/>
                    </a:solidFill>
                    <a:latin typeface="Century Gothic" panose="020B0502020202020204" pitchFamily="34" charset="0"/>
                    <a:ea typeface="Century Gothic"/>
                  </a:rPr>
                  <a:t>Wattheures</a:t>
                </a:r>
              </a:p>
            </p:txBody>
          </p:sp>
          <p:sp>
            <p:nvSpPr>
              <p:cNvPr id="26646" name="Textfeld 26645">
                <a:extLst>
                  <a:ext uri="{FF2B5EF4-FFF2-40B4-BE49-F238E27FC236}">
                    <a16:creationId xmlns:a16="http://schemas.microsoft.com/office/drawing/2014/main" id="{5F7AA683-337D-8E9E-1D35-4CEC18BDFDFA}"/>
                  </a:ext>
                </a:extLst>
              </p:cNvPr>
              <p:cNvSpPr txBox="1"/>
              <p:nvPr/>
            </p:nvSpPr>
            <p:spPr>
              <a:xfrm>
                <a:off x="687828" y="5367658"/>
                <a:ext cx="1134920" cy="523220"/>
              </a:xfrm>
              <a:prstGeom prst="rect">
                <a:avLst/>
              </a:prstGeom>
              <a:noFill/>
            </p:spPr>
            <p:txBody>
              <a:bodyPr wrap="square" rtlCol="0">
                <a:spAutoFit/>
              </a:bodyPr>
              <a:lstStyle/>
              <a:p>
                <a:pPr algn="ctr"/>
                <a:r>
                  <a:rPr lang="fr-CH" sz="1400">
                    <a:latin typeface="Century Gothic" panose="020B0502020202020204" pitchFamily="34" charset="0"/>
                  </a:rPr>
                  <a:t>Recherche Google</a:t>
                </a:r>
              </a:p>
            </p:txBody>
          </p:sp>
          <p:sp>
            <p:nvSpPr>
              <p:cNvPr id="26647" name="Textfeld 26646">
                <a:extLst>
                  <a:ext uri="{FF2B5EF4-FFF2-40B4-BE49-F238E27FC236}">
                    <a16:creationId xmlns:a16="http://schemas.microsoft.com/office/drawing/2014/main" id="{3D2C97E6-F390-71E4-B2EE-72B4E97F7196}"/>
                  </a:ext>
                </a:extLst>
              </p:cNvPr>
              <p:cNvSpPr txBox="1"/>
              <p:nvPr/>
            </p:nvSpPr>
            <p:spPr>
              <a:xfrm>
                <a:off x="1619408" y="5367658"/>
                <a:ext cx="1134920" cy="307777"/>
              </a:xfrm>
              <a:prstGeom prst="rect">
                <a:avLst/>
              </a:prstGeom>
              <a:noFill/>
            </p:spPr>
            <p:txBody>
              <a:bodyPr wrap="square" rtlCol="0">
                <a:spAutoFit/>
              </a:bodyPr>
              <a:lstStyle/>
              <a:p>
                <a:pPr algn="ctr"/>
                <a:r>
                  <a:rPr lang="fr-CH" sz="1400">
                    <a:latin typeface="Century Gothic" panose="020B0502020202020204" pitchFamily="34" charset="0"/>
                  </a:rPr>
                  <a:t>ChatGPT</a:t>
                </a:r>
              </a:p>
            </p:txBody>
          </p:sp>
          <p:sp>
            <p:nvSpPr>
              <p:cNvPr id="26648" name="Textfeld 26647">
                <a:extLst>
                  <a:ext uri="{FF2B5EF4-FFF2-40B4-BE49-F238E27FC236}">
                    <a16:creationId xmlns:a16="http://schemas.microsoft.com/office/drawing/2014/main" id="{1DA138A8-764C-DEF1-B7FD-F14F97D524B4}"/>
                  </a:ext>
                </a:extLst>
              </p:cNvPr>
              <p:cNvSpPr txBox="1"/>
              <p:nvPr/>
            </p:nvSpPr>
            <p:spPr>
              <a:xfrm>
                <a:off x="2529389" y="5367658"/>
                <a:ext cx="1134920" cy="307777"/>
              </a:xfrm>
              <a:prstGeom prst="rect">
                <a:avLst/>
              </a:prstGeom>
              <a:noFill/>
            </p:spPr>
            <p:txBody>
              <a:bodyPr wrap="square" rtlCol="0">
                <a:spAutoFit/>
              </a:bodyPr>
              <a:lstStyle/>
              <a:p>
                <a:pPr algn="ctr"/>
                <a:r>
                  <a:rPr lang="fr-CH" sz="1400">
                    <a:latin typeface="Century Gothic" panose="020B0502020202020204" pitchFamily="34" charset="0"/>
                  </a:rPr>
                  <a:t>Bloom</a:t>
                </a:r>
              </a:p>
            </p:txBody>
          </p:sp>
          <p:sp>
            <p:nvSpPr>
              <p:cNvPr id="26649" name="Textfeld 26648">
                <a:extLst>
                  <a:ext uri="{FF2B5EF4-FFF2-40B4-BE49-F238E27FC236}">
                    <a16:creationId xmlns:a16="http://schemas.microsoft.com/office/drawing/2014/main" id="{318598AB-6EEF-74D7-3E13-D5C1F25C93C2}"/>
                  </a:ext>
                </a:extLst>
              </p:cNvPr>
              <p:cNvSpPr txBox="1"/>
              <p:nvPr/>
            </p:nvSpPr>
            <p:spPr>
              <a:xfrm>
                <a:off x="3460969" y="5367658"/>
                <a:ext cx="1134920" cy="738664"/>
              </a:xfrm>
              <a:prstGeom prst="rect">
                <a:avLst/>
              </a:prstGeom>
              <a:noFill/>
            </p:spPr>
            <p:txBody>
              <a:bodyPr wrap="square" rtlCol="0">
                <a:spAutoFit/>
              </a:bodyPr>
              <a:lstStyle/>
              <a:p>
                <a:pPr algn="ctr"/>
                <a:r>
                  <a:rPr lang="fr-CH" sz="1400">
                    <a:latin typeface="Century Gothic" panose="020B0502020202020204" pitchFamily="34" charset="0"/>
                  </a:rPr>
                  <a:t>Recherche Google </a:t>
                </a:r>
                <a:br>
                  <a:rPr lang="fr-CH" sz="1400">
                    <a:latin typeface="Century Gothic" panose="020B0502020202020204" pitchFamily="34" charset="0"/>
                  </a:rPr>
                </a:br>
                <a:r>
                  <a:rPr lang="fr-CH" sz="1400">
                    <a:latin typeface="Century Gothic" panose="020B0502020202020204" pitchFamily="34" charset="0"/>
                  </a:rPr>
                  <a:t>avec IA (1)</a:t>
                </a:r>
              </a:p>
            </p:txBody>
          </p:sp>
          <p:sp>
            <p:nvSpPr>
              <p:cNvPr id="26650" name="Textfeld 26649">
                <a:extLst>
                  <a:ext uri="{FF2B5EF4-FFF2-40B4-BE49-F238E27FC236}">
                    <a16:creationId xmlns:a16="http://schemas.microsoft.com/office/drawing/2014/main" id="{3E5A93B0-93DB-9CBE-30F5-DA4B3BF60701}"/>
                  </a:ext>
                </a:extLst>
              </p:cNvPr>
              <p:cNvSpPr txBox="1"/>
              <p:nvPr/>
            </p:nvSpPr>
            <p:spPr>
              <a:xfrm>
                <a:off x="4385016" y="5367658"/>
                <a:ext cx="1134920" cy="738664"/>
              </a:xfrm>
              <a:prstGeom prst="rect">
                <a:avLst/>
              </a:prstGeom>
              <a:noFill/>
            </p:spPr>
            <p:txBody>
              <a:bodyPr wrap="square" rtlCol="0">
                <a:spAutoFit/>
              </a:bodyPr>
              <a:lstStyle/>
              <a:p>
                <a:pPr algn="ctr"/>
                <a:r>
                  <a:rPr lang="fr-CH" sz="1400">
                    <a:latin typeface="Century Gothic" panose="020B0502020202020204" pitchFamily="34" charset="0"/>
                  </a:rPr>
                  <a:t>Recherche Google</a:t>
                </a:r>
                <a:br>
                  <a:rPr lang="fr-CH" sz="1400">
                    <a:latin typeface="Century Gothic" panose="020B0502020202020204" pitchFamily="34" charset="0"/>
                  </a:rPr>
                </a:br>
                <a:r>
                  <a:rPr lang="fr-CH" sz="1400">
                    <a:latin typeface="Century Gothic" panose="020B0502020202020204" pitchFamily="34" charset="0"/>
                  </a:rPr>
                  <a:t>avec IA (2)</a:t>
                </a:r>
              </a:p>
            </p:txBody>
          </p:sp>
        </p:grpSp>
        <p:sp>
          <p:nvSpPr>
            <p:cNvPr id="26642" name="Rechteck 8">
              <a:extLst>
                <a:ext uri="{FF2B5EF4-FFF2-40B4-BE49-F238E27FC236}">
                  <a16:creationId xmlns:a16="http://schemas.microsoft.com/office/drawing/2014/main" id="{42D05D9D-6626-4984-BB87-E0F2B0300E2D}"/>
                </a:ext>
              </a:extLst>
            </p:cNvPr>
            <p:cNvSpPr>
              <a:spLocks noChangeArrowheads="1"/>
            </p:cNvSpPr>
            <p:nvPr/>
          </p:nvSpPr>
          <p:spPr bwMode="auto">
            <a:xfrm>
              <a:off x="0" y="6611779"/>
              <a:ext cx="554445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fr-CH" sz="1000">
                  <a:latin typeface="Century Gothic" panose="020B0502020202020204" pitchFamily="34" charset="0"/>
                </a:rPr>
                <a:t>Sources: </a:t>
              </a:r>
              <a:r>
                <a:rPr lang="fr-CH" sz="1000">
                  <a:latin typeface="Century Gothic" panose="020B0502020202020204" pitchFamily="34" charset="0"/>
                  <a:hlinkClick r:id="rId9">
                    <a:extLst>
                      <a:ext uri="{A12FA001-AC4F-418D-AE19-62706E023703}">
                        <ahyp:hlinkClr xmlns:ahyp="http://schemas.microsoft.com/office/drawing/2018/hyperlinkcolor" val="tx"/>
                      </a:ext>
                    </a:extLst>
                  </a:hlinkClick>
                </a:rPr>
                <a:t>de Vries (2023)</a:t>
              </a:r>
              <a:r>
                <a:rPr lang="fr-CH" sz="1000">
                  <a:latin typeface="Century Gothic" panose="020B0502020202020204" pitchFamily="34" charset="0"/>
                </a:rPr>
                <a:t>, </a:t>
              </a:r>
              <a:r>
                <a:rPr lang="fr-CH" sz="1000">
                  <a:latin typeface="Century Gothic" panose="020B0502020202020204" pitchFamily="34" charset="0"/>
                  <a:hlinkClick r:id="rId10">
                    <a:extLst>
                      <a:ext uri="{A12FA001-AC4F-418D-AE19-62706E023703}">
                        <ahyp:hlinkClr xmlns:ahyp="http://schemas.microsoft.com/office/drawing/2018/hyperlinkcolor" val="tx"/>
                      </a:ext>
                    </a:extLst>
                  </a:hlinkClick>
                </a:rPr>
                <a:t>Dastin &amp; Nellis (2023)</a:t>
              </a:r>
            </a:p>
          </p:txBody>
        </p:sp>
      </p:grpSp>
    </p:spTree>
    <p:extLst>
      <p:ext uri="{BB962C8B-B14F-4D97-AF65-F5344CB8AC3E}">
        <p14:creationId xmlns:p14="http://schemas.microsoft.com/office/powerpoint/2010/main" val="261198577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Alphabet Chairman John Hennessy on hesitation over Google Bard">
            <a:extLst>
              <a:ext uri="{FF2B5EF4-FFF2-40B4-BE49-F238E27FC236}">
                <a16:creationId xmlns:a16="http://schemas.microsoft.com/office/drawing/2014/main" id="{9F1384BF-310B-1FDC-101D-2446F0549AD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886" r="16411"/>
          <a:stretch/>
        </p:blipFill>
        <p:spPr bwMode="auto">
          <a:xfrm>
            <a:off x="6114166" y="0"/>
            <a:ext cx="6077834" cy="6858000"/>
          </a:xfrm>
          <a:prstGeom prst="rect">
            <a:avLst/>
          </a:prstGeom>
          <a:noFill/>
          <a:extLst>
            <a:ext uri="{909E8E84-426E-40DD-AFC4-6F175D3DCCD1}">
              <a14:hiddenFill xmlns:a14="http://schemas.microsoft.com/office/drawing/2010/main">
                <a:solidFill>
                  <a:srgbClr val="FFFFFF"/>
                </a:solidFill>
              </a14:hiddenFill>
            </a:ext>
          </a:extLst>
        </p:spPr>
      </p:pic>
      <p:sp>
        <p:nvSpPr>
          <p:cNvPr id="18" name="Text">
            <a:extLst>
              <a:ext uri="{FF2B5EF4-FFF2-40B4-BE49-F238E27FC236}">
                <a16:creationId xmlns:a16="http://schemas.microsoft.com/office/drawing/2014/main" id="{0B08A82C-DE0B-7D8E-A042-77F5749B1F77}"/>
              </a:ext>
            </a:extLst>
          </p:cNvPr>
          <p:cNvSpPr/>
          <p:nvPr/>
        </p:nvSpPr>
        <p:spPr bwMode="gray">
          <a:xfrm>
            <a:off x="6114166" y="0"/>
            <a:ext cx="6077834" cy="6865234"/>
          </a:xfrm>
          <a:prstGeom prst="rect">
            <a:avLst/>
          </a:prstGeom>
          <a:solidFill>
            <a:srgbClr val="15A37B">
              <a:lumMod val="50000"/>
              <a:alpha val="75000"/>
            </a:srgbClr>
          </a:solidFill>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9" name="Text">
            <a:extLst>
              <a:ext uri="{FF2B5EF4-FFF2-40B4-BE49-F238E27FC236}">
                <a16:creationId xmlns:a16="http://schemas.microsoft.com/office/drawing/2014/main" id="{530FEDED-34B0-58B0-4FD5-4E9376226B2B}"/>
              </a:ext>
            </a:extLst>
          </p:cNvPr>
          <p:cNvSpPr/>
          <p:nvPr/>
        </p:nvSpPr>
        <p:spPr bwMode="gray">
          <a:xfrm>
            <a:off x="6096000" y="7234"/>
            <a:ext cx="6096000" cy="6857999"/>
          </a:xfrm>
          <a:prstGeom prst="rect">
            <a:avLst/>
          </a:prstGeom>
          <a:noFill/>
        </p:spPr>
        <p:txBody>
          <a:bodyPr vert="horz" lIns="468000" tIns="720000" rIns="540000" bIns="540000" rtlCol="0" anchor="ctr">
            <a:noAutofit/>
          </a:bodyPr>
          <a:lstStyle/>
          <a:p>
            <a:pPr marL="0" marR="0" lvl="0" indent="0" defTabSz="914400" eaLnBrk="1" fontAlgn="auto" latinLnBrk="0" hangingPunct="1">
              <a:lnSpc>
                <a:spcPct val="125000"/>
              </a:lnSpc>
              <a:spcBef>
                <a:spcPts val="1600"/>
              </a:spcBef>
              <a:spcAft>
                <a:spcPts val="0"/>
              </a:spcAft>
              <a:buClrTx/>
              <a:buSzTx/>
              <a:buFontTx/>
              <a:buNone/>
              <a:tabLst/>
              <a:defRPr/>
            </a:pPr>
            <a:endParaRPr lang="de-CH" sz="2800" kern="0" dirty="0">
              <a:solidFill>
                <a:srgbClr val="FFFFFF"/>
              </a:solidFill>
              <a:latin typeface="Century Gothic" panose="020B0502020202020204" pitchFamily="34" charset="0"/>
              <a:ea typeface="Century Gothic"/>
              <a:cs typeface="Century Gothic"/>
              <a:sym typeface="Century Gothic"/>
            </a:endParaRPr>
          </a:p>
        </p:txBody>
      </p:sp>
      <p:sp>
        <p:nvSpPr>
          <p:cNvPr id="24" name="Text Placeholder 7">
            <a:extLst>
              <a:ext uri="{FF2B5EF4-FFF2-40B4-BE49-F238E27FC236}">
                <a16:creationId xmlns:a16="http://schemas.microsoft.com/office/drawing/2014/main" id="{3EBAE541-0963-CD41-4A2A-18555E5793E4}"/>
              </a:ext>
            </a:extLst>
          </p:cNvPr>
          <p:cNvSpPr txBox="1">
            <a:spLocks/>
          </p:cNvSpPr>
          <p:nvPr/>
        </p:nvSpPr>
        <p:spPr>
          <a:xfrm>
            <a:off x="6476039" y="4837894"/>
            <a:ext cx="4569877" cy="552450"/>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9525" indent="-9525"/>
            <a:r>
              <a:rPr lang="fr-CH">
                <a:solidFill>
                  <a:schemeClr val="bg1"/>
                </a:solidFill>
                <a:latin typeface="Century Gothic" panose="020B0502020202020204" pitchFamily="34" charset="0"/>
              </a:rPr>
              <a:t>John Hennessy, président d’Alphabet, 2023</a:t>
            </a:r>
          </a:p>
        </p:txBody>
      </p:sp>
      <p:sp>
        <p:nvSpPr>
          <p:cNvPr id="31" name="Text">
            <a:extLst>
              <a:ext uri="{FF2B5EF4-FFF2-40B4-BE49-F238E27FC236}">
                <a16:creationId xmlns:a16="http://schemas.microsoft.com/office/drawing/2014/main" id="{64241B3A-C3E5-26FA-CBAB-1102ED7309C7}"/>
              </a:ext>
            </a:extLst>
          </p:cNvPr>
          <p:cNvSpPr/>
          <p:nvPr/>
        </p:nvSpPr>
        <p:spPr bwMode="gray">
          <a:xfrm>
            <a:off x="6096000" y="1913718"/>
            <a:ext cx="6096000" cy="2423146"/>
          </a:xfrm>
          <a:prstGeom prst="rect">
            <a:avLst/>
          </a:prstGeom>
          <a:noFill/>
        </p:spPr>
        <p:txBody>
          <a:bodyPr vert="horz" lIns="468000" tIns="720000" rIns="540000" bIns="540000" rtlCol="0" anchor="ctr">
            <a:noAutofit/>
          </a:bodyPr>
          <a:lstStyle/>
          <a:p>
            <a:pPr marL="0" marR="0" lvl="0" indent="0" defTabSz="914400" eaLnBrk="1" fontAlgn="auto" latinLnBrk="0" hangingPunct="1">
              <a:lnSpc>
                <a:spcPct val="125000"/>
              </a:lnSpc>
              <a:spcBef>
                <a:spcPts val="1600"/>
              </a:spcBef>
              <a:spcAft>
                <a:spcPts val="0"/>
              </a:spcAft>
              <a:buClrTx/>
              <a:buSzTx/>
              <a:buFontTx/>
              <a:buNone/>
              <a:tabLst/>
              <a:defRPr/>
            </a:pPr>
            <a:r>
              <a:rPr lang="fr-CH" sz="3200" dirty="0">
                <a:solidFill>
                  <a:srgbClr val="FFFFFF"/>
                </a:solidFill>
                <a:latin typeface="Century Gothic" panose="020B0502020202020204" pitchFamily="34" charset="0"/>
                <a:ea typeface="Century Gothic"/>
                <a:cs typeface="Century Gothic"/>
                <a:sym typeface="Century Gothic"/>
              </a:rPr>
              <a:t>Un échange avec l’IA coûte probablement</a:t>
            </a:r>
            <a:r>
              <a:rPr lang="fr-CH" b="1" dirty="0">
                <a:solidFill>
                  <a:srgbClr val="FFFFFF"/>
                </a:solidFill>
                <a:latin typeface="Century Gothic" panose="020B0502020202020204" pitchFamily="34" charset="0"/>
                <a:ea typeface="Century Gothic"/>
                <a:cs typeface="Century Gothic"/>
                <a:sym typeface="Century Gothic"/>
              </a:rPr>
              <a:t> </a:t>
            </a:r>
            <a:r>
              <a:rPr lang="fr-CH" sz="4000" b="1" dirty="0">
                <a:solidFill>
                  <a:srgbClr val="FFFFFF"/>
                </a:solidFill>
                <a:latin typeface="Century Gothic" panose="020B0502020202020204" pitchFamily="34" charset="0"/>
                <a:ea typeface="Century Gothic"/>
                <a:cs typeface="Century Gothic"/>
                <a:sym typeface="Century Gothic"/>
              </a:rPr>
              <a:t>10 fois plus</a:t>
            </a:r>
            <a:r>
              <a:rPr lang="fr-CH" sz="3200" b="1" dirty="0">
                <a:solidFill>
                  <a:srgbClr val="FFFFFF"/>
                </a:solidFill>
                <a:latin typeface="Century Gothic" panose="020B0502020202020204" pitchFamily="34" charset="0"/>
                <a:ea typeface="Century Gothic"/>
                <a:cs typeface="Century Gothic"/>
                <a:sym typeface="Century Gothic"/>
              </a:rPr>
              <a:t> </a:t>
            </a:r>
            <a:r>
              <a:rPr lang="fr-CH" dirty="0">
                <a:solidFill>
                  <a:srgbClr val="FFFFFF"/>
                </a:solidFill>
                <a:latin typeface="Century Gothic" panose="020B0502020202020204" pitchFamily="34" charset="0"/>
                <a:ea typeface="Century Gothic"/>
                <a:cs typeface="Century Gothic"/>
                <a:sym typeface="Century Gothic"/>
              </a:rPr>
              <a:t> </a:t>
            </a:r>
            <a:br>
              <a:rPr lang="fr-CH" dirty="0">
                <a:solidFill>
                  <a:srgbClr val="FFFFFF"/>
                </a:solidFill>
                <a:latin typeface="Century Gothic" panose="020B0502020202020204" pitchFamily="34" charset="0"/>
                <a:ea typeface="Century Gothic"/>
                <a:cs typeface="Century Gothic"/>
                <a:sym typeface="Century Gothic"/>
              </a:rPr>
            </a:br>
            <a:r>
              <a:rPr lang="fr-CH" sz="3200" dirty="0">
                <a:solidFill>
                  <a:srgbClr val="FFFFFF"/>
                </a:solidFill>
                <a:latin typeface="Century Gothic" panose="020B0502020202020204" pitchFamily="34" charset="0"/>
                <a:ea typeface="Century Gothic"/>
                <a:cs typeface="Century Gothic"/>
                <a:sym typeface="Century Gothic"/>
              </a:rPr>
              <a:t>cher qu’une recherche par mots-clés.</a:t>
            </a:r>
          </a:p>
        </p:txBody>
      </p:sp>
      <p:grpSp>
        <p:nvGrpSpPr>
          <p:cNvPr id="9" name="Gruppieren 8">
            <a:extLst>
              <a:ext uri="{FF2B5EF4-FFF2-40B4-BE49-F238E27FC236}">
                <a16:creationId xmlns:a16="http://schemas.microsoft.com/office/drawing/2014/main" id="{8D3EC51A-31A9-EF65-328F-E2E3BC7F49FF}"/>
              </a:ext>
            </a:extLst>
          </p:cNvPr>
          <p:cNvGrpSpPr/>
          <p:nvPr/>
        </p:nvGrpSpPr>
        <p:grpSpPr>
          <a:xfrm>
            <a:off x="0" y="470883"/>
            <a:ext cx="5627985" cy="6984874"/>
            <a:chOff x="0" y="470883"/>
            <a:chExt cx="5627985" cy="6984874"/>
          </a:xfrm>
        </p:grpSpPr>
        <p:grpSp>
          <p:nvGrpSpPr>
            <p:cNvPr id="2" name="Gruppieren 1">
              <a:extLst>
                <a:ext uri="{FF2B5EF4-FFF2-40B4-BE49-F238E27FC236}">
                  <a16:creationId xmlns:a16="http://schemas.microsoft.com/office/drawing/2014/main" id="{47103DAC-D4A6-7B6F-8E0A-5B40625DF409}"/>
                </a:ext>
              </a:extLst>
            </p:cNvPr>
            <p:cNvGrpSpPr/>
            <p:nvPr/>
          </p:nvGrpSpPr>
          <p:grpSpPr>
            <a:xfrm>
              <a:off x="323842" y="470883"/>
              <a:ext cx="5304143" cy="6984874"/>
              <a:chOff x="323842" y="470883"/>
              <a:chExt cx="5304143" cy="6984874"/>
            </a:xfrm>
          </p:grpSpPr>
          <p:graphicFrame>
            <p:nvGraphicFramePr>
              <p:cNvPr id="4" name="Diagramm 3">
                <a:extLst>
                  <a:ext uri="{FF2B5EF4-FFF2-40B4-BE49-F238E27FC236}">
                    <a16:creationId xmlns:a16="http://schemas.microsoft.com/office/drawing/2014/main" id="{14CE8A27-05A9-C247-EF5B-E56ABE480977}"/>
                  </a:ext>
                </a:extLst>
              </p:cNvPr>
              <p:cNvGraphicFramePr/>
              <p:nvPr/>
            </p:nvGraphicFramePr>
            <p:xfrm>
              <a:off x="323842" y="1839133"/>
              <a:ext cx="5220617" cy="5616624"/>
            </p:xfrm>
            <a:graphic>
              <a:graphicData uri="http://schemas.openxmlformats.org/drawingml/2006/chart">
                <c:chart xmlns:c="http://schemas.openxmlformats.org/drawingml/2006/chart" xmlns:r="http://schemas.openxmlformats.org/officeDocument/2006/relationships" r:id="rId4"/>
              </a:graphicData>
            </a:graphic>
          </p:graphicFrame>
          <p:sp>
            <p:nvSpPr>
              <p:cNvPr id="6" name="Titel 1">
                <a:extLst>
                  <a:ext uri="{FF2B5EF4-FFF2-40B4-BE49-F238E27FC236}">
                    <a16:creationId xmlns:a16="http://schemas.microsoft.com/office/drawing/2014/main" id="{4BA819F8-1F12-E062-EC32-5A7A97371E01}"/>
                  </a:ext>
                </a:extLst>
              </p:cNvPr>
              <p:cNvSpPr txBox="1">
                <a:spLocks/>
              </p:cNvSpPr>
              <p:nvPr/>
            </p:nvSpPr>
            <p:spPr bwMode="auto">
              <a:xfrm>
                <a:off x="407368" y="470883"/>
                <a:ext cx="5220617"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a:solidFill>
                      <a:schemeClr val="bg2"/>
                    </a:solidFill>
                    <a:latin typeface="Century Gothic" panose="020B0502020202020204" pitchFamily="34" charset="0"/>
                    <a:ea typeface="Century Gothic"/>
                  </a:rPr>
                  <a:t>Consommation d’énergie par demande</a:t>
                </a:r>
                <a:br>
                  <a:rPr lang="fr-CH">
                    <a:solidFill>
                      <a:schemeClr val="bg2"/>
                    </a:solidFill>
                    <a:latin typeface="Century Gothic" panose="020B0502020202020204" pitchFamily="34" charset="0"/>
                    <a:ea typeface="Century Gothic"/>
                  </a:rPr>
                </a:br>
                <a:r>
                  <a:rPr lang="fr-CH" b="0">
                    <a:solidFill>
                      <a:schemeClr val="bg2"/>
                    </a:solidFill>
                    <a:latin typeface="Century Gothic" panose="020B0502020202020204" pitchFamily="34" charset="0"/>
                    <a:ea typeface="Century Gothic"/>
                  </a:rPr>
                  <a:t>Wattheures</a:t>
                </a:r>
              </a:p>
            </p:txBody>
          </p:sp>
          <p:sp>
            <p:nvSpPr>
              <p:cNvPr id="7" name="Textfeld 6">
                <a:extLst>
                  <a:ext uri="{FF2B5EF4-FFF2-40B4-BE49-F238E27FC236}">
                    <a16:creationId xmlns:a16="http://schemas.microsoft.com/office/drawing/2014/main" id="{872B28A8-2AC0-3FCB-316A-2691536D30FE}"/>
                  </a:ext>
                </a:extLst>
              </p:cNvPr>
              <p:cNvSpPr txBox="1"/>
              <p:nvPr/>
            </p:nvSpPr>
            <p:spPr>
              <a:xfrm>
                <a:off x="687828" y="5367658"/>
                <a:ext cx="1134920" cy="523220"/>
              </a:xfrm>
              <a:prstGeom prst="rect">
                <a:avLst/>
              </a:prstGeom>
              <a:noFill/>
            </p:spPr>
            <p:txBody>
              <a:bodyPr wrap="square" rtlCol="0">
                <a:spAutoFit/>
              </a:bodyPr>
              <a:lstStyle/>
              <a:p>
                <a:pPr algn="ctr"/>
                <a:r>
                  <a:rPr lang="fr-CH" sz="1400">
                    <a:latin typeface="Century Gothic" panose="020B0502020202020204" pitchFamily="34" charset="0"/>
                  </a:rPr>
                  <a:t>Recherche Google</a:t>
                </a:r>
              </a:p>
            </p:txBody>
          </p:sp>
          <p:sp>
            <p:nvSpPr>
              <p:cNvPr id="13" name="Textfeld 12">
                <a:extLst>
                  <a:ext uri="{FF2B5EF4-FFF2-40B4-BE49-F238E27FC236}">
                    <a16:creationId xmlns:a16="http://schemas.microsoft.com/office/drawing/2014/main" id="{4F3C21B7-3E38-D5D7-3742-C7C070B536F1}"/>
                  </a:ext>
                </a:extLst>
              </p:cNvPr>
              <p:cNvSpPr txBox="1"/>
              <p:nvPr/>
            </p:nvSpPr>
            <p:spPr>
              <a:xfrm>
                <a:off x="1619408" y="5367658"/>
                <a:ext cx="1134920" cy="307777"/>
              </a:xfrm>
              <a:prstGeom prst="rect">
                <a:avLst/>
              </a:prstGeom>
              <a:noFill/>
            </p:spPr>
            <p:txBody>
              <a:bodyPr wrap="square" rtlCol="0">
                <a:spAutoFit/>
              </a:bodyPr>
              <a:lstStyle/>
              <a:p>
                <a:pPr algn="ctr"/>
                <a:r>
                  <a:rPr lang="fr-CH" sz="1400">
                    <a:latin typeface="Century Gothic" panose="020B0502020202020204" pitchFamily="34" charset="0"/>
                  </a:rPr>
                  <a:t>ChatGPT</a:t>
                </a:r>
              </a:p>
            </p:txBody>
          </p:sp>
          <p:sp>
            <p:nvSpPr>
              <p:cNvPr id="14" name="Textfeld 13">
                <a:extLst>
                  <a:ext uri="{FF2B5EF4-FFF2-40B4-BE49-F238E27FC236}">
                    <a16:creationId xmlns:a16="http://schemas.microsoft.com/office/drawing/2014/main" id="{54ECE945-480F-C955-89D1-7CECBFA1A7D1}"/>
                  </a:ext>
                </a:extLst>
              </p:cNvPr>
              <p:cNvSpPr txBox="1"/>
              <p:nvPr/>
            </p:nvSpPr>
            <p:spPr>
              <a:xfrm>
                <a:off x="2529389" y="5367658"/>
                <a:ext cx="1134920" cy="307777"/>
              </a:xfrm>
              <a:prstGeom prst="rect">
                <a:avLst/>
              </a:prstGeom>
              <a:noFill/>
            </p:spPr>
            <p:txBody>
              <a:bodyPr wrap="square" rtlCol="0">
                <a:spAutoFit/>
              </a:bodyPr>
              <a:lstStyle/>
              <a:p>
                <a:pPr algn="ctr"/>
                <a:r>
                  <a:rPr lang="fr-CH" sz="1400">
                    <a:latin typeface="Century Gothic" panose="020B0502020202020204" pitchFamily="34" charset="0"/>
                  </a:rPr>
                  <a:t>Bloom</a:t>
                </a:r>
              </a:p>
            </p:txBody>
          </p:sp>
          <p:sp>
            <p:nvSpPr>
              <p:cNvPr id="15" name="Textfeld 14">
                <a:extLst>
                  <a:ext uri="{FF2B5EF4-FFF2-40B4-BE49-F238E27FC236}">
                    <a16:creationId xmlns:a16="http://schemas.microsoft.com/office/drawing/2014/main" id="{E97434D3-8C6F-1095-C2D1-F3C6ACDC9B74}"/>
                  </a:ext>
                </a:extLst>
              </p:cNvPr>
              <p:cNvSpPr txBox="1"/>
              <p:nvPr/>
            </p:nvSpPr>
            <p:spPr>
              <a:xfrm>
                <a:off x="3460969" y="5367658"/>
                <a:ext cx="1134920" cy="738664"/>
              </a:xfrm>
              <a:prstGeom prst="rect">
                <a:avLst/>
              </a:prstGeom>
              <a:noFill/>
            </p:spPr>
            <p:txBody>
              <a:bodyPr wrap="square" rtlCol="0">
                <a:spAutoFit/>
              </a:bodyPr>
              <a:lstStyle/>
              <a:p>
                <a:pPr algn="ctr"/>
                <a:r>
                  <a:rPr lang="fr-CH" sz="1400">
                    <a:latin typeface="Century Gothic" panose="020B0502020202020204" pitchFamily="34" charset="0"/>
                  </a:rPr>
                  <a:t>Recherche Google </a:t>
                </a:r>
                <a:br>
                  <a:rPr lang="fr-CH" sz="1400">
                    <a:latin typeface="Century Gothic" panose="020B0502020202020204" pitchFamily="34" charset="0"/>
                  </a:rPr>
                </a:br>
                <a:r>
                  <a:rPr lang="fr-CH" sz="1400">
                    <a:latin typeface="Century Gothic" panose="020B0502020202020204" pitchFamily="34" charset="0"/>
                  </a:rPr>
                  <a:t>avec IA (1)</a:t>
                </a:r>
              </a:p>
            </p:txBody>
          </p:sp>
          <p:sp>
            <p:nvSpPr>
              <p:cNvPr id="20" name="Textfeld 19">
                <a:extLst>
                  <a:ext uri="{FF2B5EF4-FFF2-40B4-BE49-F238E27FC236}">
                    <a16:creationId xmlns:a16="http://schemas.microsoft.com/office/drawing/2014/main" id="{B922A5F5-AC34-622A-439E-ED05E3B58BDF}"/>
                  </a:ext>
                </a:extLst>
              </p:cNvPr>
              <p:cNvSpPr txBox="1"/>
              <p:nvPr/>
            </p:nvSpPr>
            <p:spPr>
              <a:xfrm>
                <a:off x="4385016" y="5367658"/>
                <a:ext cx="1134920" cy="738664"/>
              </a:xfrm>
              <a:prstGeom prst="rect">
                <a:avLst/>
              </a:prstGeom>
              <a:noFill/>
            </p:spPr>
            <p:txBody>
              <a:bodyPr wrap="square" rtlCol="0">
                <a:spAutoFit/>
              </a:bodyPr>
              <a:lstStyle/>
              <a:p>
                <a:pPr algn="ctr"/>
                <a:r>
                  <a:rPr lang="fr-CH" sz="1400">
                    <a:latin typeface="Century Gothic" panose="020B0502020202020204" pitchFamily="34" charset="0"/>
                  </a:rPr>
                  <a:t>Recherche Google</a:t>
                </a:r>
                <a:br>
                  <a:rPr lang="fr-CH" sz="1400">
                    <a:latin typeface="Century Gothic" panose="020B0502020202020204" pitchFamily="34" charset="0"/>
                  </a:rPr>
                </a:br>
                <a:r>
                  <a:rPr lang="fr-CH" sz="1400">
                    <a:latin typeface="Century Gothic" panose="020B0502020202020204" pitchFamily="34" charset="0"/>
                  </a:rPr>
                  <a:t>avec IA (2)</a:t>
                </a:r>
              </a:p>
            </p:txBody>
          </p:sp>
        </p:grpSp>
        <p:sp>
          <p:nvSpPr>
            <p:cNvPr id="8" name="Rechteck 8">
              <a:extLst>
                <a:ext uri="{FF2B5EF4-FFF2-40B4-BE49-F238E27FC236}">
                  <a16:creationId xmlns:a16="http://schemas.microsoft.com/office/drawing/2014/main" id="{7C6E537C-3750-9C36-FB95-79328739C9D5}"/>
                </a:ext>
              </a:extLst>
            </p:cNvPr>
            <p:cNvSpPr>
              <a:spLocks noChangeArrowheads="1"/>
            </p:cNvSpPr>
            <p:nvPr/>
          </p:nvSpPr>
          <p:spPr bwMode="auto">
            <a:xfrm>
              <a:off x="0" y="6611779"/>
              <a:ext cx="554445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fr-CH" sz="1000">
                  <a:latin typeface="Century Gothic" panose="020B0502020202020204" pitchFamily="34" charset="0"/>
                </a:rPr>
                <a:t>Sources: </a:t>
              </a:r>
              <a:r>
                <a:rPr lang="fr-CH" sz="1000">
                  <a:latin typeface="Century Gothic" panose="020B0502020202020204" pitchFamily="34" charset="0"/>
                  <a:hlinkClick r:id="rId5">
                    <a:extLst>
                      <a:ext uri="{A12FA001-AC4F-418D-AE19-62706E023703}">
                        <ahyp:hlinkClr xmlns:ahyp="http://schemas.microsoft.com/office/drawing/2018/hyperlinkcolor" val="tx"/>
                      </a:ext>
                    </a:extLst>
                  </a:hlinkClick>
                </a:rPr>
                <a:t>de Vries (2023)</a:t>
              </a:r>
              <a:r>
                <a:rPr lang="fr-CH" sz="1000">
                  <a:latin typeface="Century Gothic" panose="020B0502020202020204" pitchFamily="34" charset="0"/>
                </a:rPr>
                <a:t>, </a:t>
              </a:r>
              <a:r>
                <a:rPr lang="fr-CH" sz="1000">
                  <a:latin typeface="Century Gothic" panose="020B0502020202020204" pitchFamily="34" charset="0"/>
                  <a:hlinkClick r:id="rId6">
                    <a:extLst>
                      <a:ext uri="{A12FA001-AC4F-418D-AE19-62706E023703}">
                        <ahyp:hlinkClr xmlns:ahyp="http://schemas.microsoft.com/office/drawing/2018/hyperlinkcolor" val="tx"/>
                      </a:ext>
                    </a:extLst>
                  </a:hlinkClick>
                </a:rPr>
                <a:t>Dastin &amp; Nellis (2023)</a:t>
              </a:r>
            </a:p>
          </p:txBody>
        </p:sp>
      </p:grpSp>
      <p:grpSp>
        <p:nvGrpSpPr>
          <p:cNvPr id="5" name="Gruppieren 4">
            <a:extLst>
              <a:ext uri="{FF2B5EF4-FFF2-40B4-BE49-F238E27FC236}">
                <a16:creationId xmlns:a16="http://schemas.microsoft.com/office/drawing/2014/main" id="{97757CC5-115D-5911-D37B-08ACD7CBF9F3}"/>
              </a:ext>
            </a:extLst>
          </p:cNvPr>
          <p:cNvGrpSpPr/>
          <p:nvPr/>
        </p:nvGrpSpPr>
        <p:grpSpPr>
          <a:xfrm>
            <a:off x="12761707" y="1468139"/>
            <a:ext cx="6077834" cy="4207296"/>
            <a:chOff x="6114166" y="1468139"/>
            <a:chExt cx="6077834" cy="4207296"/>
          </a:xfrm>
        </p:grpSpPr>
        <p:sp>
          <p:nvSpPr>
            <p:cNvPr id="10" name="Rechteck 9">
              <a:extLst>
                <a:ext uri="{FF2B5EF4-FFF2-40B4-BE49-F238E27FC236}">
                  <a16:creationId xmlns:a16="http://schemas.microsoft.com/office/drawing/2014/main" id="{EA42DEAC-51DC-2F6B-3087-19B1D92C34DD}"/>
                </a:ext>
              </a:extLst>
            </p:cNvPr>
            <p:cNvSpPr/>
            <p:nvPr/>
          </p:nvSpPr>
          <p:spPr bwMode="auto">
            <a:xfrm>
              <a:off x="6114166" y="1468139"/>
              <a:ext cx="6077834" cy="4207296"/>
            </a:xfrm>
            <a:prstGeom prst="rect">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11" name="Textfeld 10">
              <a:extLst>
                <a:ext uri="{FF2B5EF4-FFF2-40B4-BE49-F238E27FC236}">
                  <a16:creationId xmlns:a16="http://schemas.microsoft.com/office/drawing/2014/main" id="{3EE9A2CC-9AFC-1BAD-0252-52542D0F2F97}"/>
                </a:ext>
              </a:extLst>
            </p:cNvPr>
            <p:cNvSpPr txBox="1"/>
            <p:nvPr/>
          </p:nvSpPr>
          <p:spPr>
            <a:xfrm>
              <a:off x="6600056" y="1909794"/>
              <a:ext cx="5400600" cy="3323987"/>
            </a:xfrm>
            <a:prstGeom prst="rect">
              <a:avLst/>
            </a:prstGeom>
            <a:noFill/>
          </p:spPr>
          <p:txBody>
            <a:bodyPr wrap="square">
              <a:spAutoFit/>
            </a:bodyPr>
            <a:lstStyle/>
            <a:p>
              <a:pPr eaLnBrk="1" hangingPunct="1">
                <a:buClr>
                  <a:schemeClr val="accent1"/>
                </a:buClr>
                <a:defRPr/>
              </a:pPr>
              <a:r>
                <a:rPr lang="fr-CH" sz="3000">
                  <a:solidFill>
                    <a:schemeClr val="bg2"/>
                  </a:solidFill>
                  <a:latin typeface="Century Gothic" panose="020B0502020202020204" pitchFamily="34" charset="0"/>
                  <a:ea typeface="Century Gothic"/>
                </a:rPr>
                <a:t>      Il serait donc conseillé</a:t>
              </a:r>
            </a:p>
            <a:p>
              <a:pPr eaLnBrk="1" hangingPunct="1">
                <a:buClr>
                  <a:schemeClr val="accent1"/>
                </a:buClr>
                <a:defRPr/>
              </a:pPr>
              <a:r>
                <a:rPr lang="fr-CH" sz="3000">
                  <a:solidFill>
                    <a:schemeClr val="bg2"/>
                  </a:solidFill>
                  <a:latin typeface="Century Gothic" panose="020B0502020202020204" pitchFamily="34" charset="0"/>
                  <a:ea typeface="Century Gothic"/>
                </a:rPr>
                <a:t>que les développeurs ne se concentrent pas seulement sur l’optimisation de l’IA, mais s’</a:t>
              </a:r>
              <a:r>
                <a:rPr lang="fr-CH" sz="3000" b="1">
                  <a:solidFill>
                    <a:schemeClr val="bg2"/>
                  </a:solidFill>
                  <a:latin typeface="Century Gothic" panose="020B0502020202020204" pitchFamily="34" charset="0"/>
                  <a:ea typeface="Century Gothic"/>
                </a:rPr>
                <a:t>interrogent également de manière critique sur la nécessité de l’utiliser </a:t>
              </a:r>
              <a:r>
                <a:rPr lang="fr-CH" sz="3000">
                  <a:solidFill>
                    <a:schemeClr val="bg2"/>
                  </a:solidFill>
                  <a:latin typeface="Century Gothic" panose="020B0502020202020204" pitchFamily="34" charset="0"/>
                  <a:ea typeface="Century Gothic"/>
                </a:rPr>
                <a:t>[…].</a:t>
              </a:r>
            </a:p>
          </p:txBody>
        </p:sp>
        <p:sp>
          <p:nvSpPr>
            <p:cNvPr id="12" name="Freeform: Shape 6">
              <a:extLst>
                <a:ext uri="{FF2B5EF4-FFF2-40B4-BE49-F238E27FC236}">
                  <a16:creationId xmlns:a16="http://schemas.microsoft.com/office/drawing/2014/main" id="{C8E01F60-6503-A836-422A-F72C2D1D1755}"/>
                </a:ext>
              </a:extLst>
            </p:cNvPr>
            <p:cNvSpPr/>
            <p:nvPr/>
          </p:nvSpPr>
          <p:spPr>
            <a:xfrm>
              <a:off x="6417535" y="1783743"/>
              <a:ext cx="644606" cy="558385"/>
            </a:xfrm>
            <a:custGeom>
              <a:avLst/>
              <a:gdLst>
                <a:gd name="connsiteX0" fmla="*/ 871612 w 968229"/>
                <a:gd name="connsiteY0" fmla="*/ 0 h 838721"/>
                <a:gd name="connsiteX1" fmla="*/ 968229 w 968229"/>
                <a:gd name="connsiteY1" fmla="*/ 182957 h 838721"/>
                <a:gd name="connsiteX2" fmla="*/ 804802 w 968229"/>
                <a:gd name="connsiteY2" fmla="*/ 293450 h 838721"/>
                <a:gd name="connsiteX3" fmla="*/ 754438 w 968229"/>
                <a:gd name="connsiteY3" fmla="*/ 423472 h 838721"/>
                <a:gd name="connsiteX4" fmla="*/ 968229 w 968229"/>
                <a:gd name="connsiteY4" fmla="*/ 423472 h 838721"/>
                <a:gd name="connsiteX5" fmla="*/ 968229 w 968229"/>
                <a:gd name="connsiteY5" fmla="*/ 838721 h 838721"/>
                <a:gd name="connsiteX6" fmla="*/ 521117 w 968229"/>
                <a:gd name="connsiteY6" fmla="*/ 838721 h 838721"/>
                <a:gd name="connsiteX7" fmla="*/ 521117 w 968229"/>
                <a:gd name="connsiteY7" fmla="*/ 494393 h 838721"/>
                <a:gd name="connsiteX8" fmla="*/ 600261 w 968229"/>
                <a:gd name="connsiteY8" fmla="*/ 194263 h 838721"/>
                <a:gd name="connsiteX9" fmla="*/ 871612 w 968229"/>
                <a:gd name="connsiteY9" fmla="*/ 0 h 838721"/>
                <a:gd name="connsiteX10" fmla="*/ 350495 w 968229"/>
                <a:gd name="connsiteY10" fmla="*/ 0 h 838721"/>
                <a:gd name="connsiteX11" fmla="*/ 447112 w 968229"/>
                <a:gd name="connsiteY11" fmla="*/ 182957 h 838721"/>
                <a:gd name="connsiteX12" fmla="*/ 283685 w 968229"/>
                <a:gd name="connsiteY12" fmla="*/ 293450 h 838721"/>
                <a:gd name="connsiteX13" fmla="*/ 233321 w 968229"/>
                <a:gd name="connsiteY13" fmla="*/ 423472 h 838721"/>
                <a:gd name="connsiteX14" fmla="*/ 447112 w 968229"/>
                <a:gd name="connsiteY14" fmla="*/ 423472 h 838721"/>
                <a:gd name="connsiteX15" fmla="*/ 447112 w 968229"/>
                <a:gd name="connsiteY15" fmla="*/ 838721 h 838721"/>
                <a:gd name="connsiteX16" fmla="*/ 0 w 968229"/>
                <a:gd name="connsiteY16" fmla="*/ 838721 h 838721"/>
                <a:gd name="connsiteX17" fmla="*/ 0 w 968229"/>
                <a:gd name="connsiteY17" fmla="*/ 494393 h 838721"/>
                <a:gd name="connsiteX18" fmla="*/ 79144 w 968229"/>
                <a:gd name="connsiteY18" fmla="*/ 194263 h 838721"/>
                <a:gd name="connsiteX19" fmla="*/ 350495 w 968229"/>
                <a:gd name="connsiteY19" fmla="*/ 0 h 83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68229" h="838721">
                  <a:moveTo>
                    <a:pt x="871612" y="0"/>
                  </a:moveTo>
                  <a:lnTo>
                    <a:pt x="968229" y="182957"/>
                  </a:lnTo>
                  <a:cubicBezTo>
                    <a:pt x="889428" y="219959"/>
                    <a:pt x="834952" y="256790"/>
                    <a:pt x="804802" y="293450"/>
                  </a:cubicBezTo>
                  <a:cubicBezTo>
                    <a:pt x="774652" y="330110"/>
                    <a:pt x="757864" y="373450"/>
                    <a:pt x="754438" y="423472"/>
                  </a:cubicBezTo>
                  <a:lnTo>
                    <a:pt x="968229" y="423472"/>
                  </a:lnTo>
                  <a:lnTo>
                    <a:pt x="968229" y="838721"/>
                  </a:lnTo>
                  <a:lnTo>
                    <a:pt x="521117" y="838721"/>
                  </a:lnTo>
                  <a:lnTo>
                    <a:pt x="521117" y="494393"/>
                  </a:lnTo>
                  <a:cubicBezTo>
                    <a:pt x="521117" y="367626"/>
                    <a:pt x="547499" y="267583"/>
                    <a:pt x="600261" y="194263"/>
                  </a:cubicBezTo>
                  <a:cubicBezTo>
                    <a:pt x="653024" y="120943"/>
                    <a:pt x="743474" y="56189"/>
                    <a:pt x="871612" y="0"/>
                  </a:cubicBezTo>
                  <a:close/>
                  <a:moveTo>
                    <a:pt x="350495" y="0"/>
                  </a:moveTo>
                  <a:lnTo>
                    <a:pt x="447112" y="182957"/>
                  </a:lnTo>
                  <a:cubicBezTo>
                    <a:pt x="368311" y="219959"/>
                    <a:pt x="313835" y="256790"/>
                    <a:pt x="283685" y="293450"/>
                  </a:cubicBezTo>
                  <a:cubicBezTo>
                    <a:pt x="253535" y="330110"/>
                    <a:pt x="236747" y="373450"/>
                    <a:pt x="233321" y="423472"/>
                  </a:cubicBezTo>
                  <a:lnTo>
                    <a:pt x="447112" y="423472"/>
                  </a:lnTo>
                  <a:lnTo>
                    <a:pt x="447112" y="838721"/>
                  </a:lnTo>
                  <a:lnTo>
                    <a:pt x="0" y="838721"/>
                  </a:lnTo>
                  <a:lnTo>
                    <a:pt x="0" y="494393"/>
                  </a:lnTo>
                  <a:cubicBezTo>
                    <a:pt x="0" y="367626"/>
                    <a:pt x="26381" y="267583"/>
                    <a:pt x="79144" y="194263"/>
                  </a:cubicBezTo>
                  <a:cubicBezTo>
                    <a:pt x="131907" y="120943"/>
                    <a:pt x="222357" y="56189"/>
                    <a:pt x="35049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Freeform: Shape 4">
              <a:extLst>
                <a:ext uri="{FF2B5EF4-FFF2-40B4-BE49-F238E27FC236}">
                  <a16:creationId xmlns:a16="http://schemas.microsoft.com/office/drawing/2014/main" id="{ADBC8B89-C5FB-3508-D39D-503E94BCD94D}"/>
                </a:ext>
              </a:extLst>
            </p:cNvPr>
            <p:cNvSpPr/>
            <p:nvPr/>
          </p:nvSpPr>
          <p:spPr>
            <a:xfrm>
              <a:off x="10632504" y="4868407"/>
              <a:ext cx="567306" cy="491425"/>
            </a:xfrm>
            <a:custGeom>
              <a:avLst/>
              <a:gdLst>
                <a:gd name="connsiteX0" fmla="*/ 521117 w 968229"/>
                <a:gd name="connsiteY0" fmla="*/ 0 h 838721"/>
                <a:gd name="connsiteX1" fmla="*/ 968229 w 968229"/>
                <a:gd name="connsiteY1" fmla="*/ 0 h 838721"/>
                <a:gd name="connsiteX2" fmla="*/ 968229 w 968229"/>
                <a:gd name="connsiteY2" fmla="*/ 344328 h 838721"/>
                <a:gd name="connsiteX3" fmla="*/ 889085 w 968229"/>
                <a:gd name="connsiteY3" fmla="*/ 644973 h 838721"/>
                <a:gd name="connsiteX4" fmla="*/ 618762 w 968229"/>
                <a:gd name="connsiteY4" fmla="*/ 838721 h 838721"/>
                <a:gd name="connsiteX5" fmla="*/ 521117 w 968229"/>
                <a:gd name="connsiteY5" fmla="*/ 655765 h 838721"/>
                <a:gd name="connsiteX6" fmla="*/ 685058 w 968229"/>
                <a:gd name="connsiteY6" fmla="*/ 545272 h 838721"/>
                <a:gd name="connsiteX7" fmla="*/ 734909 w 968229"/>
                <a:gd name="connsiteY7" fmla="*/ 415250 h 838721"/>
                <a:gd name="connsiteX8" fmla="*/ 521117 w 968229"/>
                <a:gd name="connsiteY8" fmla="*/ 415250 h 838721"/>
                <a:gd name="connsiteX9" fmla="*/ 0 w 968229"/>
                <a:gd name="connsiteY9" fmla="*/ 0 h 838721"/>
                <a:gd name="connsiteX10" fmla="*/ 447112 w 968229"/>
                <a:gd name="connsiteY10" fmla="*/ 0 h 838721"/>
                <a:gd name="connsiteX11" fmla="*/ 447112 w 968229"/>
                <a:gd name="connsiteY11" fmla="*/ 344328 h 838721"/>
                <a:gd name="connsiteX12" fmla="*/ 367968 w 968229"/>
                <a:gd name="connsiteY12" fmla="*/ 644973 h 838721"/>
                <a:gd name="connsiteX13" fmla="*/ 97645 w 968229"/>
                <a:gd name="connsiteY13" fmla="*/ 838721 h 838721"/>
                <a:gd name="connsiteX14" fmla="*/ 0 w 968229"/>
                <a:gd name="connsiteY14" fmla="*/ 655765 h 838721"/>
                <a:gd name="connsiteX15" fmla="*/ 163941 w 968229"/>
                <a:gd name="connsiteY15" fmla="*/ 545272 h 838721"/>
                <a:gd name="connsiteX16" fmla="*/ 213791 w 968229"/>
                <a:gd name="connsiteY16" fmla="*/ 415250 h 838721"/>
                <a:gd name="connsiteX17" fmla="*/ 0 w 968229"/>
                <a:gd name="connsiteY17" fmla="*/ 415250 h 83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68229" h="838721">
                  <a:moveTo>
                    <a:pt x="521117" y="0"/>
                  </a:moveTo>
                  <a:lnTo>
                    <a:pt x="968229" y="0"/>
                  </a:lnTo>
                  <a:lnTo>
                    <a:pt x="968229" y="344328"/>
                  </a:lnTo>
                  <a:cubicBezTo>
                    <a:pt x="968229" y="471096"/>
                    <a:pt x="941848" y="571310"/>
                    <a:pt x="889085" y="644973"/>
                  </a:cubicBezTo>
                  <a:cubicBezTo>
                    <a:pt x="836323" y="718635"/>
                    <a:pt x="746215" y="783218"/>
                    <a:pt x="618762" y="838721"/>
                  </a:cubicBezTo>
                  <a:lnTo>
                    <a:pt x="521117" y="655765"/>
                  </a:lnTo>
                  <a:cubicBezTo>
                    <a:pt x="600604" y="618763"/>
                    <a:pt x="655251" y="581932"/>
                    <a:pt x="685058" y="545272"/>
                  </a:cubicBezTo>
                  <a:cubicBezTo>
                    <a:pt x="714866" y="508612"/>
                    <a:pt x="731483" y="465271"/>
                    <a:pt x="734909" y="415250"/>
                  </a:cubicBezTo>
                  <a:lnTo>
                    <a:pt x="521117" y="415250"/>
                  </a:lnTo>
                  <a:close/>
                  <a:moveTo>
                    <a:pt x="0" y="0"/>
                  </a:moveTo>
                  <a:lnTo>
                    <a:pt x="447112" y="0"/>
                  </a:lnTo>
                  <a:lnTo>
                    <a:pt x="447112" y="344328"/>
                  </a:lnTo>
                  <a:cubicBezTo>
                    <a:pt x="447112" y="471096"/>
                    <a:pt x="420731" y="571310"/>
                    <a:pt x="367968" y="644973"/>
                  </a:cubicBezTo>
                  <a:cubicBezTo>
                    <a:pt x="315206" y="718635"/>
                    <a:pt x="225098" y="783218"/>
                    <a:pt x="97645" y="838721"/>
                  </a:cubicBezTo>
                  <a:lnTo>
                    <a:pt x="0" y="655765"/>
                  </a:lnTo>
                  <a:cubicBezTo>
                    <a:pt x="79487" y="618763"/>
                    <a:pt x="134134" y="581932"/>
                    <a:pt x="163941" y="545272"/>
                  </a:cubicBezTo>
                  <a:cubicBezTo>
                    <a:pt x="193749" y="508612"/>
                    <a:pt x="210366" y="465271"/>
                    <a:pt x="213791" y="415250"/>
                  </a:cubicBezTo>
                  <a:lnTo>
                    <a:pt x="0" y="41525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graphicFrame>
        <p:nvGraphicFramePr>
          <p:cNvPr id="3" name="Diagramm 2">
            <a:extLst>
              <a:ext uri="{FF2B5EF4-FFF2-40B4-BE49-F238E27FC236}">
                <a16:creationId xmlns:a16="http://schemas.microsoft.com/office/drawing/2014/main" id="{84902921-90C9-B52A-A3D8-A51FB1B1C846}"/>
              </a:ext>
            </a:extLst>
          </p:cNvPr>
          <p:cNvGraphicFramePr/>
          <p:nvPr/>
        </p:nvGraphicFramePr>
        <p:xfrm>
          <a:off x="-9451529" y="2062935"/>
          <a:ext cx="5220617" cy="5616624"/>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11731437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Alphabet Chairman John Hennessy on hesitation over Google Bard">
            <a:extLst>
              <a:ext uri="{FF2B5EF4-FFF2-40B4-BE49-F238E27FC236}">
                <a16:creationId xmlns:a16="http://schemas.microsoft.com/office/drawing/2014/main" id="{9F1384BF-310B-1FDC-101D-2446F0549AD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886" r="16411"/>
          <a:stretch/>
        </p:blipFill>
        <p:spPr bwMode="auto">
          <a:xfrm>
            <a:off x="6114166" y="0"/>
            <a:ext cx="6077834" cy="6858000"/>
          </a:xfrm>
          <a:prstGeom prst="rect">
            <a:avLst/>
          </a:prstGeom>
          <a:noFill/>
          <a:extLst>
            <a:ext uri="{909E8E84-426E-40DD-AFC4-6F175D3DCCD1}">
              <a14:hiddenFill xmlns:a14="http://schemas.microsoft.com/office/drawing/2010/main">
                <a:solidFill>
                  <a:srgbClr val="FFFFFF"/>
                </a:solidFill>
              </a14:hiddenFill>
            </a:ext>
          </a:extLst>
        </p:spPr>
      </p:pic>
      <p:sp>
        <p:nvSpPr>
          <p:cNvPr id="18" name="Text">
            <a:extLst>
              <a:ext uri="{FF2B5EF4-FFF2-40B4-BE49-F238E27FC236}">
                <a16:creationId xmlns:a16="http://schemas.microsoft.com/office/drawing/2014/main" id="{0B08A82C-DE0B-7D8E-A042-77F5749B1F77}"/>
              </a:ext>
            </a:extLst>
          </p:cNvPr>
          <p:cNvSpPr/>
          <p:nvPr/>
        </p:nvSpPr>
        <p:spPr bwMode="gray">
          <a:xfrm>
            <a:off x="6114166" y="0"/>
            <a:ext cx="6077834" cy="6865234"/>
          </a:xfrm>
          <a:prstGeom prst="rect">
            <a:avLst/>
          </a:prstGeom>
          <a:solidFill>
            <a:srgbClr val="15A37B">
              <a:lumMod val="50000"/>
              <a:alpha val="75000"/>
            </a:srgbClr>
          </a:solidFill>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9" name="Text">
            <a:extLst>
              <a:ext uri="{FF2B5EF4-FFF2-40B4-BE49-F238E27FC236}">
                <a16:creationId xmlns:a16="http://schemas.microsoft.com/office/drawing/2014/main" id="{530FEDED-34B0-58B0-4FD5-4E9376226B2B}"/>
              </a:ext>
            </a:extLst>
          </p:cNvPr>
          <p:cNvSpPr/>
          <p:nvPr/>
        </p:nvSpPr>
        <p:spPr bwMode="gray">
          <a:xfrm>
            <a:off x="6096000" y="7234"/>
            <a:ext cx="6096000" cy="6857999"/>
          </a:xfrm>
          <a:prstGeom prst="rect">
            <a:avLst/>
          </a:prstGeom>
          <a:noFill/>
        </p:spPr>
        <p:txBody>
          <a:bodyPr vert="horz" lIns="468000" tIns="720000" rIns="540000" bIns="540000" rtlCol="0" anchor="ctr">
            <a:noAutofit/>
          </a:bodyPr>
          <a:lstStyle/>
          <a:p>
            <a:pPr marL="0" marR="0" lvl="0" indent="0" defTabSz="914400" eaLnBrk="1" fontAlgn="auto" latinLnBrk="0" hangingPunct="1">
              <a:lnSpc>
                <a:spcPct val="125000"/>
              </a:lnSpc>
              <a:spcBef>
                <a:spcPts val="1600"/>
              </a:spcBef>
              <a:spcAft>
                <a:spcPts val="0"/>
              </a:spcAft>
              <a:buClrTx/>
              <a:buSzTx/>
              <a:buFontTx/>
              <a:buNone/>
              <a:tabLst/>
              <a:defRPr/>
            </a:pPr>
            <a:endParaRPr lang="de-CH" sz="2800" kern="0" dirty="0">
              <a:solidFill>
                <a:srgbClr val="FFFFFF"/>
              </a:solidFill>
              <a:latin typeface="Century Gothic" panose="020B0502020202020204" pitchFamily="34" charset="0"/>
              <a:ea typeface="Century Gothic"/>
              <a:cs typeface="Century Gothic"/>
              <a:sym typeface="Century Gothic"/>
            </a:endParaRPr>
          </a:p>
        </p:txBody>
      </p:sp>
      <p:grpSp>
        <p:nvGrpSpPr>
          <p:cNvPr id="9" name="Gruppieren 8">
            <a:extLst>
              <a:ext uri="{FF2B5EF4-FFF2-40B4-BE49-F238E27FC236}">
                <a16:creationId xmlns:a16="http://schemas.microsoft.com/office/drawing/2014/main" id="{8D3EC51A-31A9-EF65-328F-E2E3BC7F49FF}"/>
              </a:ext>
            </a:extLst>
          </p:cNvPr>
          <p:cNvGrpSpPr/>
          <p:nvPr/>
        </p:nvGrpSpPr>
        <p:grpSpPr>
          <a:xfrm>
            <a:off x="0" y="470883"/>
            <a:ext cx="5627985" cy="6984874"/>
            <a:chOff x="0" y="470883"/>
            <a:chExt cx="5627985" cy="6984874"/>
          </a:xfrm>
        </p:grpSpPr>
        <p:grpSp>
          <p:nvGrpSpPr>
            <p:cNvPr id="2" name="Gruppieren 1">
              <a:extLst>
                <a:ext uri="{FF2B5EF4-FFF2-40B4-BE49-F238E27FC236}">
                  <a16:creationId xmlns:a16="http://schemas.microsoft.com/office/drawing/2014/main" id="{47103DAC-D4A6-7B6F-8E0A-5B40625DF409}"/>
                </a:ext>
              </a:extLst>
            </p:cNvPr>
            <p:cNvGrpSpPr/>
            <p:nvPr/>
          </p:nvGrpSpPr>
          <p:grpSpPr>
            <a:xfrm>
              <a:off x="323842" y="470883"/>
              <a:ext cx="5304143" cy="6984874"/>
              <a:chOff x="323842" y="470883"/>
              <a:chExt cx="5304143" cy="6984874"/>
            </a:xfrm>
          </p:grpSpPr>
          <p:graphicFrame>
            <p:nvGraphicFramePr>
              <p:cNvPr id="4" name="Diagramm 3">
                <a:extLst>
                  <a:ext uri="{FF2B5EF4-FFF2-40B4-BE49-F238E27FC236}">
                    <a16:creationId xmlns:a16="http://schemas.microsoft.com/office/drawing/2014/main" id="{14CE8A27-05A9-C247-EF5B-E56ABE480977}"/>
                  </a:ext>
                </a:extLst>
              </p:cNvPr>
              <p:cNvGraphicFramePr/>
              <p:nvPr/>
            </p:nvGraphicFramePr>
            <p:xfrm>
              <a:off x="323842" y="1839133"/>
              <a:ext cx="5220617" cy="5616624"/>
            </p:xfrm>
            <a:graphic>
              <a:graphicData uri="http://schemas.openxmlformats.org/drawingml/2006/chart">
                <c:chart xmlns:c="http://schemas.openxmlformats.org/drawingml/2006/chart" xmlns:r="http://schemas.openxmlformats.org/officeDocument/2006/relationships" r:id="rId4"/>
              </a:graphicData>
            </a:graphic>
          </p:graphicFrame>
          <p:sp>
            <p:nvSpPr>
              <p:cNvPr id="6" name="Titel 1">
                <a:extLst>
                  <a:ext uri="{FF2B5EF4-FFF2-40B4-BE49-F238E27FC236}">
                    <a16:creationId xmlns:a16="http://schemas.microsoft.com/office/drawing/2014/main" id="{4BA819F8-1F12-E062-EC32-5A7A97371E01}"/>
                  </a:ext>
                </a:extLst>
              </p:cNvPr>
              <p:cNvSpPr txBox="1">
                <a:spLocks/>
              </p:cNvSpPr>
              <p:nvPr/>
            </p:nvSpPr>
            <p:spPr bwMode="auto">
              <a:xfrm>
                <a:off x="407368" y="470883"/>
                <a:ext cx="5220617"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a:solidFill>
                      <a:schemeClr val="bg2"/>
                    </a:solidFill>
                    <a:latin typeface="Century Gothic" panose="020B0502020202020204" pitchFamily="34" charset="0"/>
                    <a:ea typeface="Century Gothic"/>
                  </a:rPr>
                  <a:t>Consommation d’énergie par demande</a:t>
                </a:r>
                <a:br>
                  <a:rPr lang="fr-CH">
                    <a:solidFill>
                      <a:schemeClr val="bg2"/>
                    </a:solidFill>
                    <a:latin typeface="Century Gothic" panose="020B0502020202020204" pitchFamily="34" charset="0"/>
                    <a:ea typeface="Century Gothic"/>
                  </a:rPr>
                </a:br>
                <a:r>
                  <a:rPr lang="fr-CH" b="0">
                    <a:solidFill>
                      <a:schemeClr val="bg2"/>
                    </a:solidFill>
                    <a:latin typeface="Century Gothic" panose="020B0502020202020204" pitchFamily="34" charset="0"/>
                    <a:ea typeface="Century Gothic"/>
                  </a:rPr>
                  <a:t>Wattheures</a:t>
                </a:r>
              </a:p>
            </p:txBody>
          </p:sp>
          <p:sp>
            <p:nvSpPr>
              <p:cNvPr id="7" name="Textfeld 6">
                <a:extLst>
                  <a:ext uri="{FF2B5EF4-FFF2-40B4-BE49-F238E27FC236}">
                    <a16:creationId xmlns:a16="http://schemas.microsoft.com/office/drawing/2014/main" id="{872B28A8-2AC0-3FCB-316A-2691536D30FE}"/>
                  </a:ext>
                </a:extLst>
              </p:cNvPr>
              <p:cNvSpPr txBox="1"/>
              <p:nvPr/>
            </p:nvSpPr>
            <p:spPr>
              <a:xfrm>
                <a:off x="687828" y="5367658"/>
                <a:ext cx="1134920" cy="523220"/>
              </a:xfrm>
              <a:prstGeom prst="rect">
                <a:avLst/>
              </a:prstGeom>
              <a:noFill/>
            </p:spPr>
            <p:txBody>
              <a:bodyPr wrap="square" rtlCol="0">
                <a:spAutoFit/>
              </a:bodyPr>
              <a:lstStyle/>
              <a:p>
                <a:pPr algn="ctr"/>
                <a:r>
                  <a:rPr lang="fr-CH" sz="1400">
                    <a:latin typeface="Century Gothic" panose="020B0502020202020204" pitchFamily="34" charset="0"/>
                  </a:rPr>
                  <a:t>Recherche Google</a:t>
                </a:r>
              </a:p>
            </p:txBody>
          </p:sp>
          <p:sp>
            <p:nvSpPr>
              <p:cNvPr id="13" name="Textfeld 12">
                <a:extLst>
                  <a:ext uri="{FF2B5EF4-FFF2-40B4-BE49-F238E27FC236}">
                    <a16:creationId xmlns:a16="http://schemas.microsoft.com/office/drawing/2014/main" id="{4F3C21B7-3E38-D5D7-3742-C7C070B536F1}"/>
                  </a:ext>
                </a:extLst>
              </p:cNvPr>
              <p:cNvSpPr txBox="1"/>
              <p:nvPr/>
            </p:nvSpPr>
            <p:spPr>
              <a:xfrm>
                <a:off x="1619408" y="5367658"/>
                <a:ext cx="1134920" cy="307777"/>
              </a:xfrm>
              <a:prstGeom prst="rect">
                <a:avLst/>
              </a:prstGeom>
              <a:noFill/>
            </p:spPr>
            <p:txBody>
              <a:bodyPr wrap="square" rtlCol="0">
                <a:spAutoFit/>
              </a:bodyPr>
              <a:lstStyle/>
              <a:p>
                <a:pPr algn="ctr"/>
                <a:r>
                  <a:rPr lang="fr-CH" sz="1400">
                    <a:latin typeface="Century Gothic" panose="020B0502020202020204" pitchFamily="34" charset="0"/>
                  </a:rPr>
                  <a:t>ChatGPT</a:t>
                </a:r>
              </a:p>
            </p:txBody>
          </p:sp>
          <p:sp>
            <p:nvSpPr>
              <p:cNvPr id="14" name="Textfeld 13">
                <a:extLst>
                  <a:ext uri="{FF2B5EF4-FFF2-40B4-BE49-F238E27FC236}">
                    <a16:creationId xmlns:a16="http://schemas.microsoft.com/office/drawing/2014/main" id="{54ECE945-480F-C955-89D1-7CECBFA1A7D1}"/>
                  </a:ext>
                </a:extLst>
              </p:cNvPr>
              <p:cNvSpPr txBox="1"/>
              <p:nvPr/>
            </p:nvSpPr>
            <p:spPr>
              <a:xfrm>
                <a:off x="2529389" y="5367658"/>
                <a:ext cx="1134920" cy="307777"/>
              </a:xfrm>
              <a:prstGeom prst="rect">
                <a:avLst/>
              </a:prstGeom>
              <a:noFill/>
            </p:spPr>
            <p:txBody>
              <a:bodyPr wrap="square" rtlCol="0">
                <a:spAutoFit/>
              </a:bodyPr>
              <a:lstStyle/>
              <a:p>
                <a:pPr algn="ctr"/>
                <a:r>
                  <a:rPr lang="fr-CH" sz="1400">
                    <a:latin typeface="Century Gothic" panose="020B0502020202020204" pitchFamily="34" charset="0"/>
                  </a:rPr>
                  <a:t>Bloom</a:t>
                </a:r>
              </a:p>
            </p:txBody>
          </p:sp>
          <p:sp>
            <p:nvSpPr>
              <p:cNvPr id="15" name="Textfeld 14">
                <a:extLst>
                  <a:ext uri="{FF2B5EF4-FFF2-40B4-BE49-F238E27FC236}">
                    <a16:creationId xmlns:a16="http://schemas.microsoft.com/office/drawing/2014/main" id="{E97434D3-8C6F-1095-C2D1-F3C6ACDC9B74}"/>
                  </a:ext>
                </a:extLst>
              </p:cNvPr>
              <p:cNvSpPr txBox="1"/>
              <p:nvPr/>
            </p:nvSpPr>
            <p:spPr>
              <a:xfrm>
                <a:off x="3460969" y="5367658"/>
                <a:ext cx="1134920" cy="738664"/>
              </a:xfrm>
              <a:prstGeom prst="rect">
                <a:avLst/>
              </a:prstGeom>
              <a:noFill/>
            </p:spPr>
            <p:txBody>
              <a:bodyPr wrap="square" rtlCol="0">
                <a:spAutoFit/>
              </a:bodyPr>
              <a:lstStyle/>
              <a:p>
                <a:pPr algn="ctr"/>
                <a:r>
                  <a:rPr lang="fr-CH" sz="1400">
                    <a:latin typeface="Century Gothic" panose="020B0502020202020204" pitchFamily="34" charset="0"/>
                  </a:rPr>
                  <a:t>Recherche Google </a:t>
                </a:r>
                <a:br>
                  <a:rPr lang="fr-CH" sz="1400">
                    <a:latin typeface="Century Gothic" panose="020B0502020202020204" pitchFamily="34" charset="0"/>
                  </a:rPr>
                </a:br>
                <a:r>
                  <a:rPr lang="fr-CH" sz="1400">
                    <a:latin typeface="Century Gothic" panose="020B0502020202020204" pitchFamily="34" charset="0"/>
                  </a:rPr>
                  <a:t>avec IA (1)</a:t>
                </a:r>
              </a:p>
            </p:txBody>
          </p:sp>
          <p:sp>
            <p:nvSpPr>
              <p:cNvPr id="20" name="Textfeld 19">
                <a:extLst>
                  <a:ext uri="{FF2B5EF4-FFF2-40B4-BE49-F238E27FC236}">
                    <a16:creationId xmlns:a16="http://schemas.microsoft.com/office/drawing/2014/main" id="{B922A5F5-AC34-622A-439E-ED05E3B58BDF}"/>
                  </a:ext>
                </a:extLst>
              </p:cNvPr>
              <p:cNvSpPr txBox="1"/>
              <p:nvPr/>
            </p:nvSpPr>
            <p:spPr>
              <a:xfrm>
                <a:off x="4385016" y="5367658"/>
                <a:ext cx="1134920" cy="738664"/>
              </a:xfrm>
              <a:prstGeom prst="rect">
                <a:avLst/>
              </a:prstGeom>
              <a:noFill/>
            </p:spPr>
            <p:txBody>
              <a:bodyPr wrap="square" rtlCol="0">
                <a:spAutoFit/>
              </a:bodyPr>
              <a:lstStyle/>
              <a:p>
                <a:pPr algn="ctr"/>
                <a:r>
                  <a:rPr lang="fr-CH" sz="1400">
                    <a:latin typeface="Century Gothic" panose="020B0502020202020204" pitchFamily="34" charset="0"/>
                  </a:rPr>
                  <a:t>Recherche Google</a:t>
                </a:r>
                <a:br>
                  <a:rPr lang="fr-CH" sz="1400">
                    <a:latin typeface="Century Gothic" panose="020B0502020202020204" pitchFamily="34" charset="0"/>
                  </a:rPr>
                </a:br>
                <a:r>
                  <a:rPr lang="fr-CH" sz="1400">
                    <a:latin typeface="Century Gothic" panose="020B0502020202020204" pitchFamily="34" charset="0"/>
                  </a:rPr>
                  <a:t>avec IA (2)</a:t>
                </a:r>
              </a:p>
            </p:txBody>
          </p:sp>
        </p:grpSp>
        <p:sp>
          <p:nvSpPr>
            <p:cNvPr id="8" name="Rechteck 8">
              <a:extLst>
                <a:ext uri="{FF2B5EF4-FFF2-40B4-BE49-F238E27FC236}">
                  <a16:creationId xmlns:a16="http://schemas.microsoft.com/office/drawing/2014/main" id="{7C6E537C-3750-9C36-FB95-79328739C9D5}"/>
                </a:ext>
              </a:extLst>
            </p:cNvPr>
            <p:cNvSpPr>
              <a:spLocks noChangeArrowheads="1"/>
            </p:cNvSpPr>
            <p:nvPr/>
          </p:nvSpPr>
          <p:spPr bwMode="auto">
            <a:xfrm>
              <a:off x="0" y="6611779"/>
              <a:ext cx="554445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fr-CH" sz="1000">
                  <a:latin typeface="Century Gothic" panose="020B0502020202020204" pitchFamily="34" charset="0"/>
                </a:rPr>
                <a:t>Sources: </a:t>
              </a:r>
              <a:r>
                <a:rPr lang="fr-CH" sz="1000">
                  <a:latin typeface="Century Gothic" panose="020B0502020202020204" pitchFamily="34" charset="0"/>
                  <a:hlinkClick r:id="rId5">
                    <a:extLst>
                      <a:ext uri="{A12FA001-AC4F-418D-AE19-62706E023703}">
                        <ahyp:hlinkClr xmlns:ahyp="http://schemas.microsoft.com/office/drawing/2018/hyperlinkcolor" val="tx"/>
                      </a:ext>
                    </a:extLst>
                  </a:hlinkClick>
                </a:rPr>
                <a:t>de Vries (2023)</a:t>
              </a:r>
              <a:r>
                <a:rPr lang="fr-CH" sz="1000">
                  <a:latin typeface="Century Gothic" panose="020B0502020202020204" pitchFamily="34" charset="0"/>
                </a:rPr>
                <a:t>, </a:t>
              </a:r>
              <a:r>
                <a:rPr lang="fr-CH" sz="1000">
                  <a:latin typeface="Century Gothic" panose="020B0502020202020204" pitchFamily="34" charset="0"/>
                  <a:hlinkClick r:id="rId6">
                    <a:extLst>
                      <a:ext uri="{A12FA001-AC4F-418D-AE19-62706E023703}">
                        <ahyp:hlinkClr xmlns:ahyp="http://schemas.microsoft.com/office/drawing/2018/hyperlinkcolor" val="tx"/>
                      </a:ext>
                    </a:extLst>
                  </a:hlinkClick>
                </a:rPr>
                <a:t>Dastin &amp; Nellis (2023)</a:t>
              </a:r>
            </a:p>
          </p:txBody>
        </p:sp>
      </p:grpSp>
      <p:grpSp>
        <p:nvGrpSpPr>
          <p:cNvPr id="3" name="Gruppieren 2">
            <a:extLst>
              <a:ext uri="{FF2B5EF4-FFF2-40B4-BE49-F238E27FC236}">
                <a16:creationId xmlns:a16="http://schemas.microsoft.com/office/drawing/2014/main" id="{4BA5BD17-4C78-2888-8C14-5D39C43BDE54}"/>
              </a:ext>
            </a:extLst>
          </p:cNvPr>
          <p:cNvGrpSpPr/>
          <p:nvPr/>
        </p:nvGrpSpPr>
        <p:grpSpPr>
          <a:xfrm>
            <a:off x="6114166" y="1468139"/>
            <a:ext cx="6077834" cy="4207296"/>
            <a:chOff x="6114166" y="1468139"/>
            <a:chExt cx="6077834" cy="4207296"/>
          </a:xfrm>
        </p:grpSpPr>
        <p:sp>
          <p:nvSpPr>
            <p:cNvPr id="17" name="Rechteck 16">
              <a:extLst>
                <a:ext uri="{FF2B5EF4-FFF2-40B4-BE49-F238E27FC236}">
                  <a16:creationId xmlns:a16="http://schemas.microsoft.com/office/drawing/2014/main" id="{7C30F11A-20F9-1757-D31C-712B60779E8D}"/>
                </a:ext>
              </a:extLst>
            </p:cNvPr>
            <p:cNvSpPr/>
            <p:nvPr/>
          </p:nvSpPr>
          <p:spPr bwMode="auto">
            <a:xfrm>
              <a:off x="6114166" y="1468139"/>
              <a:ext cx="6077834" cy="4207296"/>
            </a:xfrm>
            <a:prstGeom prst="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21" name="Textfeld 20">
              <a:extLst>
                <a:ext uri="{FF2B5EF4-FFF2-40B4-BE49-F238E27FC236}">
                  <a16:creationId xmlns:a16="http://schemas.microsoft.com/office/drawing/2014/main" id="{90BBAE74-78B6-19F5-1F98-8F6621409E51}"/>
                </a:ext>
              </a:extLst>
            </p:cNvPr>
            <p:cNvSpPr txBox="1"/>
            <p:nvPr/>
          </p:nvSpPr>
          <p:spPr>
            <a:xfrm>
              <a:off x="6600056" y="1909794"/>
              <a:ext cx="5400600" cy="3323987"/>
            </a:xfrm>
            <a:prstGeom prst="rect">
              <a:avLst/>
            </a:prstGeom>
            <a:noFill/>
          </p:spPr>
          <p:txBody>
            <a:bodyPr wrap="square">
              <a:spAutoFit/>
            </a:bodyPr>
            <a:lstStyle/>
            <a:p>
              <a:pPr eaLnBrk="1" hangingPunct="1">
                <a:buClr>
                  <a:schemeClr val="accent1"/>
                </a:buClr>
                <a:defRPr/>
              </a:pPr>
              <a:r>
                <a:rPr lang="fr-CH" sz="3000">
                  <a:solidFill>
                    <a:schemeClr val="bg2"/>
                  </a:solidFill>
                  <a:latin typeface="Century Gothic" panose="020B0502020202020204" pitchFamily="34" charset="0"/>
                  <a:ea typeface="Century Gothic"/>
                </a:rPr>
                <a:t>      Il serait donc conseillé</a:t>
              </a:r>
            </a:p>
            <a:p>
              <a:pPr eaLnBrk="1" hangingPunct="1">
                <a:buClr>
                  <a:schemeClr val="accent1"/>
                </a:buClr>
                <a:defRPr/>
              </a:pPr>
              <a:r>
                <a:rPr lang="fr-CH" sz="3000">
                  <a:solidFill>
                    <a:schemeClr val="bg2"/>
                  </a:solidFill>
                  <a:latin typeface="Century Gothic" panose="020B0502020202020204" pitchFamily="34" charset="0"/>
                  <a:ea typeface="Century Gothic"/>
                </a:rPr>
                <a:t>que les développeurs ne se concentrent pas seulement sur l’optimisation de l’IA, mais s’</a:t>
              </a:r>
              <a:r>
                <a:rPr lang="fr-CH" sz="3000" b="1">
                  <a:solidFill>
                    <a:schemeClr val="bg2"/>
                  </a:solidFill>
                  <a:latin typeface="Century Gothic" panose="020B0502020202020204" pitchFamily="34" charset="0"/>
                  <a:ea typeface="Century Gothic"/>
                </a:rPr>
                <a:t>interrogent également de manière critique sur la nécessité de l’utiliser </a:t>
              </a:r>
              <a:r>
                <a:rPr lang="fr-CH" sz="3000">
                  <a:solidFill>
                    <a:schemeClr val="bg2"/>
                  </a:solidFill>
                  <a:latin typeface="Century Gothic" panose="020B0502020202020204" pitchFamily="34" charset="0"/>
                  <a:ea typeface="Century Gothic"/>
                </a:rPr>
                <a:t>[…].</a:t>
              </a:r>
            </a:p>
          </p:txBody>
        </p:sp>
        <p:sp>
          <p:nvSpPr>
            <p:cNvPr id="22" name="Freeform: Shape 6">
              <a:extLst>
                <a:ext uri="{FF2B5EF4-FFF2-40B4-BE49-F238E27FC236}">
                  <a16:creationId xmlns:a16="http://schemas.microsoft.com/office/drawing/2014/main" id="{22CFA5C5-C86D-F8F9-21C3-EE3C245130A2}"/>
                </a:ext>
              </a:extLst>
            </p:cNvPr>
            <p:cNvSpPr/>
            <p:nvPr/>
          </p:nvSpPr>
          <p:spPr>
            <a:xfrm>
              <a:off x="6417535" y="1783743"/>
              <a:ext cx="644606" cy="558385"/>
            </a:xfrm>
            <a:custGeom>
              <a:avLst/>
              <a:gdLst>
                <a:gd name="connsiteX0" fmla="*/ 871612 w 968229"/>
                <a:gd name="connsiteY0" fmla="*/ 0 h 838721"/>
                <a:gd name="connsiteX1" fmla="*/ 968229 w 968229"/>
                <a:gd name="connsiteY1" fmla="*/ 182957 h 838721"/>
                <a:gd name="connsiteX2" fmla="*/ 804802 w 968229"/>
                <a:gd name="connsiteY2" fmla="*/ 293450 h 838721"/>
                <a:gd name="connsiteX3" fmla="*/ 754438 w 968229"/>
                <a:gd name="connsiteY3" fmla="*/ 423472 h 838721"/>
                <a:gd name="connsiteX4" fmla="*/ 968229 w 968229"/>
                <a:gd name="connsiteY4" fmla="*/ 423472 h 838721"/>
                <a:gd name="connsiteX5" fmla="*/ 968229 w 968229"/>
                <a:gd name="connsiteY5" fmla="*/ 838721 h 838721"/>
                <a:gd name="connsiteX6" fmla="*/ 521117 w 968229"/>
                <a:gd name="connsiteY6" fmla="*/ 838721 h 838721"/>
                <a:gd name="connsiteX7" fmla="*/ 521117 w 968229"/>
                <a:gd name="connsiteY7" fmla="*/ 494393 h 838721"/>
                <a:gd name="connsiteX8" fmla="*/ 600261 w 968229"/>
                <a:gd name="connsiteY8" fmla="*/ 194263 h 838721"/>
                <a:gd name="connsiteX9" fmla="*/ 871612 w 968229"/>
                <a:gd name="connsiteY9" fmla="*/ 0 h 838721"/>
                <a:gd name="connsiteX10" fmla="*/ 350495 w 968229"/>
                <a:gd name="connsiteY10" fmla="*/ 0 h 838721"/>
                <a:gd name="connsiteX11" fmla="*/ 447112 w 968229"/>
                <a:gd name="connsiteY11" fmla="*/ 182957 h 838721"/>
                <a:gd name="connsiteX12" fmla="*/ 283685 w 968229"/>
                <a:gd name="connsiteY12" fmla="*/ 293450 h 838721"/>
                <a:gd name="connsiteX13" fmla="*/ 233321 w 968229"/>
                <a:gd name="connsiteY13" fmla="*/ 423472 h 838721"/>
                <a:gd name="connsiteX14" fmla="*/ 447112 w 968229"/>
                <a:gd name="connsiteY14" fmla="*/ 423472 h 838721"/>
                <a:gd name="connsiteX15" fmla="*/ 447112 w 968229"/>
                <a:gd name="connsiteY15" fmla="*/ 838721 h 838721"/>
                <a:gd name="connsiteX16" fmla="*/ 0 w 968229"/>
                <a:gd name="connsiteY16" fmla="*/ 838721 h 838721"/>
                <a:gd name="connsiteX17" fmla="*/ 0 w 968229"/>
                <a:gd name="connsiteY17" fmla="*/ 494393 h 838721"/>
                <a:gd name="connsiteX18" fmla="*/ 79144 w 968229"/>
                <a:gd name="connsiteY18" fmla="*/ 194263 h 838721"/>
                <a:gd name="connsiteX19" fmla="*/ 350495 w 968229"/>
                <a:gd name="connsiteY19" fmla="*/ 0 h 83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68229" h="838721">
                  <a:moveTo>
                    <a:pt x="871612" y="0"/>
                  </a:moveTo>
                  <a:lnTo>
                    <a:pt x="968229" y="182957"/>
                  </a:lnTo>
                  <a:cubicBezTo>
                    <a:pt x="889428" y="219959"/>
                    <a:pt x="834952" y="256790"/>
                    <a:pt x="804802" y="293450"/>
                  </a:cubicBezTo>
                  <a:cubicBezTo>
                    <a:pt x="774652" y="330110"/>
                    <a:pt x="757864" y="373450"/>
                    <a:pt x="754438" y="423472"/>
                  </a:cubicBezTo>
                  <a:lnTo>
                    <a:pt x="968229" y="423472"/>
                  </a:lnTo>
                  <a:lnTo>
                    <a:pt x="968229" y="838721"/>
                  </a:lnTo>
                  <a:lnTo>
                    <a:pt x="521117" y="838721"/>
                  </a:lnTo>
                  <a:lnTo>
                    <a:pt x="521117" y="494393"/>
                  </a:lnTo>
                  <a:cubicBezTo>
                    <a:pt x="521117" y="367626"/>
                    <a:pt x="547499" y="267583"/>
                    <a:pt x="600261" y="194263"/>
                  </a:cubicBezTo>
                  <a:cubicBezTo>
                    <a:pt x="653024" y="120943"/>
                    <a:pt x="743474" y="56189"/>
                    <a:pt x="871612" y="0"/>
                  </a:cubicBezTo>
                  <a:close/>
                  <a:moveTo>
                    <a:pt x="350495" y="0"/>
                  </a:moveTo>
                  <a:lnTo>
                    <a:pt x="447112" y="182957"/>
                  </a:lnTo>
                  <a:cubicBezTo>
                    <a:pt x="368311" y="219959"/>
                    <a:pt x="313835" y="256790"/>
                    <a:pt x="283685" y="293450"/>
                  </a:cubicBezTo>
                  <a:cubicBezTo>
                    <a:pt x="253535" y="330110"/>
                    <a:pt x="236747" y="373450"/>
                    <a:pt x="233321" y="423472"/>
                  </a:cubicBezTo>
                  <a:lnTo>
                    <a:pt x="447112" y="423472"/>
                  </a:lnTo>
                  <a:lnTo>
                    <a:pt x="447112" y="838721"/>
                  </a:lnTo>
                  <a:lnTo>
                    <a:pt x="0" y="838721"/>
                  </a:lnTo>
                  <a:lnTo>
                    <a:pt x="0" y="494393"/>
                  </a:lnTo>
                  <a:cubicBezTo>
                    <a:pt x="0" y="367626"/>
                    <a:pt x="26381" y="267583"/>
                    <a:pt x="79144" y="194263"/>
                  </a:cubicBezTo>
                  <a:cubicBezTo>
                    <a:pt x="131907" y="120943"/>
                    <a:pt x="222357" y="56189"/>
                    <a:pt x="350495" y="0"/>
                  </a:cubicBez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Freeform: Shape 4">
              <a:extLst>
                <a:ext uri="{FF2B5EF4-FFF2-40B4-BE49-F238E27FC236}">
                  <a16:creationId xmlns:a16="http://schemas.microsoft.com/office/drawing/2014/main" id="{A953A1D3-3AA1-14DB-9181-51484FA42EAF}"/>
                </a:ext>
              </a:extLst>
            </p:cNvPr>
            <p:cNvSpPr/>
            <p:nvPr/>
          </p:nvSpPr>
          <p:spPr>
            <a:xfrm>
              <a:off x="9288226" y="5136731"/>
              <a:ext cx="567306" cy="491425"/>
            </a:xfrm>
            <a:custGeom>
              <a:avLst/>
              <a:gdLst>
                <a:gd name="connsiteX0" fmla="*/ 521117 w 968229"/>
                <a:gd name="connsiteY0" fmla="*/ 0 h 838721"/>
                <a:gd name="connsiteX1" fmla="*/ 968229 w 968229"/>
                <a:gd name="connsiteY1" fmla="*/ 0 h 838721"/>
                <a:gd name="connsiteX2" fmla="*/ 968229 w 968229"/>
                <a:gd name="connsiteY2" fmla="*/ 344328 h 838721"/>
                <a:gd name="connsiteX3" fmla="*/ 889085 w 968229"/>
                <a:gd name="connsiteY3" fmla="*/ 644973 h 838721"/>
                <a:gd name="connsiteX4" fmla="*/ 618762 w 968229"/>
                <a:gd name="connsiteY4" fmla="*/ 838721 h 838721"/>
                <a:gd name="connsiteX5" fmla="*/ 521117 w 968229"/>
                <a:gd name="connsiteY5" fmla="*/ 655765 h 838721"/>
                <a:gd name="connsiteX6" fmla="*/ 685058 w 968229"/>
                <a:gd name="connsiteY6" fmla="*/ 545272 h 838721"/>
                <a:gd name="connsiteX7" fmla="*/ 734909 w 968229"/>
                <a:gd name="connsiteY7" fmla="*/ 415250 h 838721"/>
                <a:gd name="connsiteX8" fmla="*/ 521117 w 968229"/>
                <a:gd name="connsiteY8" fmla="*/ 415250 h 838721"/>
                <a:gd name="connsiteX9" fmla="*/ 0 w 968229"/>
                <a:gd name="connsiteY9" fmla="*/ 0 h 838721"/>
                <a:gd name="connsiteX10" fmla="*/ 447112 w 968229"/>
                <a:gd name="connsiteY10" fmla="*/ 0 h 838721"/>
                <a:gd name="connsiteX11" fmla="*/ 447112 w 968229"/>
                <a:gd name="connsiteY11" fmla="*/ 344328 h 838721"/>
                <a:gd name="connsiteX12" fmla="*/ 367968 w 968229"/>
                <a:gd name="connsiteY12" fmla="*/ 644973 h 838721"/>
                <a:gd name="connsiteX13" fmla="*/ 97645 w 968229"/>
                <a:gd name="connsiteY13" fmla="*/ 838721 h 838721"/>
                <a:gd name="connsiteX14" fmla="*/ 0 w 968229"/>
                <a:gd name="connsiteY14" fmla="*/ 655765 h 838721"/>
                <a:gd name="connsiteX15" fmla="*/ 163941 w 968229"/>
                <a:gd name="connsiteY15" fmla="*/ 545272 h 838721"/>
                <a:gd name="connsiteX16" fmla="*/ 213791 w 968229"/>
                <a:gd name="connsiteY16" fmla="*/ 415250 h 838721"/>
                <a:gd name="connsiteX17" fmla="*/ 0 w 968229"/>
                <a:gd name="connsiteY17" fmla="*/ 415250 h 83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68229" h="838721">
                  <a:moveTo>
                    <a:pt x="521117" y="0"/>
                  </a:moveTo>
                  <a:lnTo>
                    <a:pt x="968229" y="0"/>
                  </a:lnTo>
                  <a:lnTo>
                    <a:pt x="968229" y="344328"/>
                  </a:lnTo>
                  <a:cubicBezTo>
                    <a:pt x="968229" y="471096"/>
                    <a:pt x="941848" y="571310"/>
                    <a:pt x="889085" y="644973"/>
                  </a:cubicBezTo>
                  <a:cubicBezTo>
                    <a:pt x="836323" y="718635"/>
                    <a:pt x="746215" y="783218"/>
                    <a:pt x="618762" y="838721"/>
                  </a:cubicBezTo>
                  <a:lnTo>
                    <a:pt x="521117" y="655765"/>
                  </a:lnTo>
                  <a:cubicBezTo>
                    <a:pt x="600604" y="618763"/>
                    <a:pt x="655251" y="581932"/>
                    <a:pt x="685058" y="545272"/>
                  </a:cubicBezTo>
                  <a:cubicBezTo>
                    <a:pt x="714866" y="508612"/>
                    <a:pt x="731483" y="465271"/>
                    <a:pt x="734909" y="415250"/>
                  </a:cubicBezTo>
                  <a:lnTo>
                    <a:pt x="521117" y="415250"/>
                  </a:lnTo>
                  <a:close/>
                  <a:moveTo>
                    <a:pt x="0" y="0"/>
                  </a:moveTo>
                  <a:lnTo>
                    <a:pt x="447112" y="0"/>
                  </a:lnTo>
                  <a:lnTo>
                    <a:pt x="447112" y="344328"/>
                  </a:lnTo>
                  <a:cubicBezTo>
                    <a:pt x="447112" y="471096"/>
                    <a:pt x="420731" y="571310"/>
                    <a:pt x="367968" y="644973"/>
                  </a:cubicBezTo>
                  <a:cubicBezTo>
                    <a:pt x="315206" y="718635"/>
                    <a:pt x="225098" y="783218"/>
                    <a:pt x="97645" y="838721"/>
                  </a:cubicBezTo>
                  <a:lnTo>
                    <a:pt x="0" y="655765"/>
                  </a:lnTo>
                  <a:cubicBezTo>
                    <a:pt x="79487" y="618763"/>
                    <a:pt x="134134" y="581932"/>
                    <a:pt x="163941" y="545272"/>
                  </a:cubicBezTo>
                  <a:cubicBezTo>
                    <a:pt x="193749" y="508612"/>
                    <a:pt x="210366" y="465271"/>
                    <a:pt x="213791" y="415250"/>
                  </a:cubicBezTo>
                  <a:lnTo>
                    <a:pt x="0" y="415250"/>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5" name="Rechteck 4">
            <a:extLst>
              <a:ext uri="{FF2B5EF4-FFF2-40B4-BE49-F238E27FC236}">
                <a16:creationId xmlns:a16="http://schemas.microsoft.com/office/drawing/2014/main" id="{E7606480-5E34-FB2A-1696-9714C2D6170C}"/>
              </a:ext>
            </a:extLst>
          </p:cNvPr>
          <p:cNvSpPr/>
          <p:nvPr/>
        </p:nvSpPr>
        <p:spPr bwMode="auto">
          <a:xfrm>
            <a:off x="0" y="7145586"/>
            <a:ext cx="12192000" cy="1368152"/>
          </a:xfrm>
          <a:prstGeom prst="rect">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10" name="Titel 1">
            <a:extLst>
              <a:ext uri="{FF2B5EF4-FFF2-40B4-BE49-F238E27FC236}">
                <a16:creationId xmlns:a16="http://schemas.microsoft.com/office/drawing/2014/main" id="{1487A7BC-1EC6-B503-C9E8-7837B1FE0A8C}"/>
              </a:ext>
            </a:extLst>
          </p:cNvPr>
          <p:cNvSpPr txBox="1">
            <a:spLocks/>
          </p:cNvSpPr>
          <p:nvPr/>
        </p:nvSpPr>
        <p:spPr bwMode="auto">
          <a:xfrm>
            <a:off x="2837638" y="7532031"/>
            <a:ext cx="6516724"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fr-CH" sz="2800">
                <a:solidFill>
                  <a:srgbClr val="0B523E"/>
                </a:solidFill>
                <a:latin typeface="Century Gothic" panose="020B0502020202020204" pitchFamily="34" charset="0"/>
                <a:ea typeface="Century Gothic"/>
              </a:rPr>
              <a:t>Mais d’où vient l’électricité?</a:t>
            </a:r>
          </a:p>
        </p:txBody>
      </p:sp>
      <p:pic>
        <p:nvPicPr>
          <p:cNvPr id="11" name="Grafik 10" descr="Ein Bild, das Screenshot, Fabrik enthält.&#10;&#10;Automatisch generierte Beschreibung">
            <a:extLst>
              <a:ext uri="{FF2B5EF4-FFF2-40B4-BE49-F238E27FC236}">
                <a16:creationId xmlns:a16="http://schemas.microsoft.com/office/drawing/2014/main" id="{6C9EEA9F-DCD9-A39B-D874-3B4B0E0B78A5}"/>
              </a:ext>
            </a:extLst>
          </p:cNvPr>
          <p:cNvPicPr>
            <a:picLocks noChangeAspect="1"/>
          </p:cNvPicPr>
          <p:nvPr/>
        </p:nvPicPr>
        <p:blipFill>
          <a:blip r:embed="rId7"/>
          <a:stretch>
            <a:fillRect/>
          </a:stretch>
        </p:blipFill>
        <p:spPr>
          <a:xfrm>
            <a:off x="-1" y="-7415158"/>
            <a:ext cx="12192001" cy="6857518"/>
          </a:xfrm>
          <a:prstGeom prst="rect">
            <a:avLst/>
          </a:prstGeom>
        </p:spPr>
      </p:pic>
      <p:sp>
        <p:nvSpPr>
          <p:cNvPr id="12" name="Rechteck 11">
            <a:extLst>
              <a:ext uri="{FF2B5EF4-FFF2-40B4-BE49-F238E27FC236}">
                <a16:creationId xmlns:a16="http://schemas.microsoft.com/office/drawing/2014/main" id="{730929D3-B99E-9B55-4D6A-9191D00522C8}"/>
              </a:ext>
            </a:extLst>
          </p:cNvPr>
          <p:cNvSpPr/>
          <p:nvPr/>
        </p:nvSpPr>
        <p:spPr bwMode="auto">
          <a:xfrm>
            <a:off x="-6999900" y="0"/>
            <a:ext cx="6094800" cy="6858000"/>
          </a:xfrm>
          <a:prstGeom prst="rect">
            <a:avLst/>
          </a:prstGeom>
          <a:solidFill>
            <a:schemeClr val="bg1"/>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16" name="Text">
            <a:extLst>
              <a:ext uri="{FF2B5EF4-FFF2-40B4-BE49-F238E27FC236}">
                <a16:creationId xmlns:a16="http://schemas.microsoft.com/office/drawing/2014/main" id="{5F567ECE-D8EC-89F2-908A-28EB9132DCCE}"/>
              </a:ext>
            </a:extLst>
          </p:cNvPr>
          <p:cNvSpPr/>
          <p:nvPr/>
        </p:nvSpPr>
        <p:spPr bwMode="gray">
          <a:xfrm>
            <a:off x="-6999900" y="0"/>
            <a:ext cx="6098400" cy="6858000"/>
          </a:xfrm>
          <a:prstGeom prst="rect">
            <a:avLst/>
          </a:prstGeom>
          <a:solidFill>
            <a:srgbClr val="0B523E">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pic>
        <p:nvPicPr>
          <p:cNvPr id="24" name="Picture 4" descr="30+ Free Baby Footprint &amp; Footprint Images - Pixabay">
            <a:extLst>
              <a:ext uri="{FF2B5EF4-FFF2-40B4-BE49-F238E27FC236}">
                <a16:creationId xmlns:a16="http://schemas.microsoft.com/office/drawing/2014/main" id="{E39CF7D8-838D-17F7-4B81-CC52B482F720}"/>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r="56190"/>
          <a:stretch/>
        </p:blipFill>
        <p:spPr bwMode="auto">
          <a:xfrm>
            <a:off x="-5226630" y="381000"/>
            <a:ext cx="2548260" cy="6096000"/>
          </a:xfrm>
          <a:prstGeom prst="rect">
            <a:avLst/>
          </a:prstGeom>
          <a:noFill/>
          <a:extLst>
            <a:ext uri="{909E8E84-426E-40DD-AFC4-6F175D3DCCD1}">
              <a14:hiddenFill xmlns:a14="http://schemas.microsoft.com/office/drawing/2010/main">
                <a:solidFill>
                  <a:srgbClr val="FFFFFF"/>
                </a:solidFill>
              </a14:hiddenFill>
            </a:ext>
          </a:extLst>
        </p:spPr>
      </p:pic>
      <p:sp>
        <p:nvSpPr>
          <p:cNvPr id="25" name="Freihandform: Form 3">
            <a:extLst>
              <a:ext uri="{FF2B5EF4-FFF2-40B4-BE49-F238E27FC236}">
                <a16:creationId xmlns:a16="http://schemas.microsoft.com/office/drawing/2014/main" id="{7086564D-160D-F91E-FBFE-D6F7CE4837C6}"/>
              </a:ext>
            </a:extLst>
          </p:cNvPr>
          <p:cNvSpPr/>
          <p:nvPr/>
        </p:nvSpPr>
        <p:spPr>
          <a:xfrm>
            <a:off x="-1031648" y="47274"/>
            <a:ext cx="200952" cy="6810725"/>
          </a:xfrm>
          <a:custGeom>
            <a:avLst/>
            <a:gdLst>
              <a:gd name="connsiteX0" fmla="*/ 144725 w 480224"/>
              <a:gd name="connsiteY0" fmla="*/ 0 h 4618049"/>
              <a:gd name="connsiteX1" fmla="*/ 440754 w 480224"/>
              <a:gd name="connsiteY1" fmla="*/ 453911 h 4618049"/>
              <a:gd name="connsiteX2" fmla="*/ 0 w 480224"/>
              <a:gd name="connsiteY2" fmla="*/ 559166 h 4618049"/>
              <a:gd name="connsiteX3" fmla="*/ 480224 w 480224"/>
              <a:gd name="connsiteY3" fmla="*/ 940714 h 4618049"/>
              <a:gd name="connsiteX4" fmla="*/ 230245 w 480224"/>
              <a:gd name="connsiteY4" fmla="*/ 1111753 h 4618049"/>
              <a:gd name="connsiteX5" fmla="*/ 361813 w 480224"/>
              <a:gd name="connsiteY5" fmla="*/ 1243321 h 4618049"/>
              <a:gd name="connsiteX6" fmla="*/ 217088 w 480224"/>
              <a:gd name="connsiteY6" fmla="*/ 1835379 h 4618049"/>
              <a:gd name="connsiteX7" fmla="*/ 388127 w 480224"/>
              <a:gd name="connsiteY7" fmla="*/ 2006417 h 4618049"/>
              <a:gd name="connsiteX8" fmla="*/ 210509 w 480224"/>
              <a:gd name="connsiteY8" fmla="*/ 2118250 h 4618049"/>
              <a:gd name="connsiteX9" fmla="*/ 335499 w 480224"/>
              <a:gd name="connsiteY9" fmla="*/ 2361652 h 4618049"/>
              <a:gd name="connsiteX10" fmla="*/ 157882 w 480224"/>
              <a:gd name="connsiteY10" fmla="*/ 2927396 h 4618049"/>
              <a:gd name="connsiteX11" fmla="*/ 276294 w 480224"/>
              <a:gd name="connsiteY11" fmla="*/ 3328679 h 4618049"/>
              <a:gd name="connsiteX12" fmla="*/ 197353 w 480224"/>
              <a:gd name="connsiteY12" fmla="*/ 3578659 h 4618049"/>
              <a:gd name="connsiteX13" fmla="*/ 335499 w 480224"/>
              <a:gd name="connsiteY13" fmla="*/ 3670757 h 4618049"/>
              <a:gd name="connsiteX14" fmla="*/ 269715 w 480224"/>
              <a:gd name="connsiteY14" fmla="*/ 4012835 h 4618049"/>
              <a:gd name="connsiteX15" fmla="*/ 381548 w 480224"/>
              <a:gd name="connsiteY15" fmla="*/ 4072040 h 4618049"/>
              <a:gd name="connsiteX16" fmla="*/ 223666 w 480224"/>
              <a:gd name="connsiteY16" fmla="*/ 4308863 h 4618049"/>
              <a:gd name="connsiteX17" fmla="*/ 361813 w 480224"/>
              <a:gd name="connsiteY17" fmla="*/ 4618049 h 4618049"/>
              <a:gd name="connsiteX0" fmla="*/ 0 w 335499"/>
              <a:gd name="connsiteY0" fmla="*/ 0 h 4618049"/>
              <a:gd name="connsiteX1" fmla="*/ 296029 w 335499"/>
              <a:gd name="connsiteY1" fmla="*/ 453911 h 4618049"/>
              <a:gd name="connsiteX2" fmla="*/ 0 w 335499"/>
              <a:gd name="connsiteY2" fmla="*/ 592058 h 4618049"/>
              <a:gd name="connsiteX3" fmla="*/ 335499 w 335499"/>
              <a:gd name="connsiteY3" fmla="*/ 940714 h 4618049"/>
              <a:gd name="connsiteX4" fmla="*/ 85520 w 335499"/>
              <a:gd name="connsiteY4" fmla="*/ 1111753 h 4618049"/>
              <a:gd name="connsiteX5" fmla="*/ 217088 w 335499"/>
              <a:gd name="connsiteY5" fmla="*/ 1243321 h 4618049"/>
              <a:gd name="connsiteX6" fmla="*/ 72363 w 335499"/>
              <a:gd name="connsiteY6" fmla="*/ 1835379 h 4618049"/>
              <a:gd name="connsiteX7" fmla="*/ 243402 w 335499"/>
              <a:gd name="connsiteY7" fmla="*/ 2006417 h 4618049"/>
              <a:gd name="connsiteX8" fmla="*/ 65784 w 335499"/>
              <a:gd name="connsiteY8" fmla="*/ 2118250 h 4618049"/>
              <a:gd name="connsiteX9" fmla="*/ 190774 w 335499"/>
              <a:gd name="connsiteY9" fmla="*/ 2361652 h 4618049"/>
              <a:gd name="connsiteX10" fmla="*/ 13157 w 335499"/>
              <a:gd name="connsiteY10" fmla="*/ 2927396 h 4618049"/>
              <a:gd name="connsiteX11" fmla="*/ 131569 w 335499"/>
              <a:gd name="connsiteY11" fmla="*/ 3328679 h 4618049"/>
              <a:gd name="connsiteX12" fmla="*/ 52628 w 335499"/>
              <a:gd name="connsiteY12" fmla="*/ 3578659 h 4618049"/>
              <a:gd name="connsiteX13" fmla="*/ 190774 w 335499"/>
              <a:gd name="connsiteY13" fmla="*/ 3670757 h 4618049"/>
              <a:gd name="connsiteX14" fmla="*/ 124990 w 335499"/>
              <a:gd name="connsiteY14" fmla="*/ 4012835 h 4618049"/>
              <a:gd name="connsiteX15" fmla="*/ 236823 w 335499"/>
              <a:gd name="connsiteY15" fmla="*/ 4072040 h 4618049"/>
              <a:gd name="connsiteX16" fmla="*/ 78941 w 335499"/>
              <a:gd name="connsiteY16" fmla="*/ 4308863 h 4618049"/>
              <a:gd name="connsiteX17" fmla="*/ 217088 w 335499"/>
              <a:gd name="connsiteY17" fmla="*/ 4618049 h 4618049"/>
              <a:gd name="connsiteX0" fmla="*/ 0 w 335499"/>
              <a:gd name="connsiteY0" fmla="*/ 0 h 4618049"/>
              <a:gd name="connsiteX1" fmla="*/ 289451 w 335499"/>
              <a:gd name="connsiteY1" fmla="*/ 322342 h 4618049"/>
              <a:gd name="connsiteX2" fmla="*/ 0 w 335499"/>
              <a:gd name="connsiteY2" fmla="*/ 592058 h 4618049"/>
              <a:gd name="connsiteX3" fmla="*/ 335499 w 335499"/>
              <a:gd name="connsiteY3" fmla="*/ 940714 h 4618049"/>
              <a:gd name="connsiteX4" fmla="*/ 85520 w 335499"/>
              <a:gd name="connsiteY4" fmla="*/ 1111753 h 4618049"/>
              <a:gd name="connsiteX5" fmla="*/ 217088 w 335499"/>
              <a:gd name="connsiteY5" fmla="*/ 1243321 h 4618049"/>
              <a:gd name="connsiteX6" fmla="*/ 72363 w 335499"/>
              <a:gd name="connsiteY6" fmla="*/ 1835379 h 4618049"/>
              <a:gd name="connsiteX7" fmla="*/ 243402 w 335499"/>
              <a:gd name="connsiteY7" fmla="*/ 2006417 h 4618049"/>
              <a:gd name="connsiteX8" fmla="*/ 65784 w 335499"/>
              <a:gd name="connsiteY8" fmla="*/ 2118250 h 4618049"/>
              <a:gd name="connsiteX9" fmla="*/ 190774 w 335499"/>
              <a:gd name="connsiteY9" fmla="*/ 2361652 h 4618049"/>
              <a:gd name="connsiteX10" fmla="*/ 13157 w 335499"/>
              <a:gd name="connsiteY10" fmla="*/ 2927396 h 4618049"/>
              <a:gd name="connsiteX11" fmla="*/ 131569 w 335499"/>
              <a:gd name="connsiteY11" fmla="*/ 3328679 h 4618049"/>
              <a:gd name="connsiteX12" fmla="*/ 52628 w 335499"/>
              <a:gd name="connsiteY12" fmla="*/ 3578659 h 4618049"/>
              <a:gd name="connsiteX13" fmla="*/ 190774 w 335499"/>
              <a:gd name="connsiteY13" fmla="*/ 3670757 h 4618049"/>
              <a:gd name="connsiteX14" fmla="*/ 124990 w 335499"/>
              <a:gd name="connsiteY14" fmla="*/ 4012835 h 4618049"/>
              <a:gd name="connsiteX15" fmla="*/ 236823 w 335499"/>
              <a:gd name="connsiteY15" fmla="*/ 4072040 h 4618049"/>
              <a:gd name="connsiteX16" fmla="*/ 78941 w 335499"/>
              <a:gd name="connsiteY16" fmla="*/ 4308863 h 4618049"/>
              <a:gd name="connsiteX17" fmla="*/ 217088 w 335499"/>
              <a:gd name="connsiteY17" fmla="*/ 4618049 h 4618049"/>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65784 w 335499"/>
              <a:gd name="connsiteY8" fmla="*/ 2335338 h 4835137"/>
              <a:gd name="connsiteX9" fmla="*/ 190774 w 335499"/>
              <a:gd name="connsiteY9" fmla="*/ 2578740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65784 w 335499"/>
              <a:gd name="connsiteY8" fmla="*/ 2335338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10510 w 335499"/>
              <a:gd name="connsiteY1" fmla="*/ 519695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157883 w 335499"/>
              <a:gd name="connsiteY1" fmla="*/ 513116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243402"/>
              <a:gd name="connsiteY0" fmla="*/ 0 h 4835137"/>
              <a:gd name="connsiteX1" fmla="*/ 157883 w 243402"/>
              <a:gd name="connsiteY1" fmla="*/ 513116 h 4835137"/>
              <a:gd name="connsiteX2" fmla="*/ 0 w 243402"/>
              <a:gd name="connsiteY2" fmla="*/ 809146 h 4835137"/>
              <a:gd name="connsiteX3" fmla="*/ 197352 w 243402"/>
              <a:gd name="connsiteY3" fmla="*/ 1144645 h 4835137"/>
              <a:gd name="connsiteX4" fmla="*/ 85520 w 243402"/>
              <a:gd name="connsiteY4" fmla="*/ 1328841 h 4835137"/>
              <a:gd name="connsiteX5" fmla="*/ 217088 w 243402"/>
              <a:gd name="connsiteY5" fmla="*/ 1460409 h 4835137"/>
              <a:gd name="connsiteX6" fmla="*/ 59206 w 243402"/>
              <a:gd name="connsiteY6" fmla="*/ 1874850 h 4835137"/>
              <a:gd name="connsiteX7" fmla="*/ 243402 w 243402"/>
              <a:gd name="connsiteY7" fmla="*/ 2223505 h 4835137"/>
              <a:gd name="connsiteX8" fmla="*/ 52627 w 243402"/>
              <a:gd name="connsiteY8" fmla="*/ 2493220 h 4835137"/>
              <a:gd name="connsiteX9" fmla="*/ 190774 w 243402"/>
              <a:gd name="connsiteY9" fmla="*/ 2887925 h 4835137"/>
              <a:gd name="connsiteX10" fmla="*/ 13157 w 243402"/>
              <a:gd name="connsiteY10" fmla="*/ 3144484 h 4835137"/>
              <a:gd name="connsiteX11" fmla="*/ 131569 w 243402"/>
              <a:gd name="connsiteY11" fmla="*/ 3545767 h 4835137"/>
              <a:gd name="connsiteX12" fmla="*/ 52628 w 243402"/>
              <a:gd name="connsiteY12" fmla="*/ 3795747 h 4835137"/>
              <a:gd name="connsiteX13" fmla="*/ 190774 w 243402"/>
              <a:gd name="connsiteY13" fmla="*/ 3887845 h 4835137"/>
              <a:gd name="connsiteX14" fmla="*/ 124990 w 243402"/>
              <a:gd name="connsiteY14" fmla="*/ 4229923 h 4835137"/>
              <a:gd name="connsiteX15" fmla="*/ 236823 w 243402"/>
              <a:gd name="connsiteY15" fmla="*/ 4289128 h 4835137"/>
              <a:gd name="connsiteX16" fmla="*/ 78941 w 243402"/>
              <a:gd name="connsiteY16" fmla="*/ 4525951 h 4835137"/>
              <a:gd name="connsiteX17" fmla="*/ 217088 w 243402"/>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223665 w 269715"/>
              <a:gd name="connsiteY3" fmla="*/ 1144645 h 4835137"/>
              <a:gd name="connsiteX4" fmla="*/ 0 w 269715"/>
              <a:gd name="connsiteY4" fmla="*/ 1355155 h 4835137"/>
              <a:gd name="connsiteX5" fmla="*/ 243401 w 269715"/>
              <a:gd name="connsiteY5" fmla="*/ 1460409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243401 w 269715"/>
              <a:gd name="connsiteY5" fmla="*/ 1460409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230244 w 269715"/>
              <a:gd name="connsiteY5" fmla="*/ 1545928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190773 w 269715"/>
              <a:gd name="connsiteY5" fmla="*/ 1552507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65785 w 289451"/>
              <a:gd name="connsiteY0" fmla="*/ 0 h 4835137"/>
              <a:gd name="connsiteX1" fmla="*/ 203932 w 289451"/>
              <a:gd name="connsiteY1" fmla="*/ 513116 h 4835137"/>
              <a:gd name="connsiteX2" fmla="*/ 46049 w 289451"/>
              <a:gd name="connsiteY2" fmla="*/ 809146 h 4835137"/>
              <a:gd name="connsiteX3" fmla="*/ 197352 w 289451"/>
              <a:gd name="connsiteY3" fmla="*/ 1111753 h 4835137"/>
              <a:gd name="connsiteX4" fmla="*/ 19736 w 289451"/>
              <a:gd name="connsiteY4" fmla="*/ 1355155 h 4835137"/>
              <a:gd name="connsiteX5" fmla="*/ 210509 w 289451"/>
              <a:gd name="connsiteY5" fmla="*/ 1552507 h 4835137"/>
              <a:gd name="connsiteX6" fmla="*/ 0 w 289451"/>
              <a:gd name="connsiteY6" fmla="*/ 1914320 h 4835137"/>
              <a:gd name="connsiteX7" fmla="*/ 289451 w 289451"/>
              <a:gd name="connsiteY7" fmla="*/ 2223505 h 4835137"/>
              <a:gd name="connsiteX8" fmla="*/ 98676 w 289451"/>
              <a:gd name="connsiteY8" fmla="*/ 2493220 h 4835137"/>
              <a:gd name="connsiteX9" fmla="*/ 236823 w 289451"/>
              <a:gd name="connsiteY9" fmla="*/ 2887925 h 4835137"/>
              <a:gd name="connsiteX10" fmla="*/ 59206 w 289451"/>
              <a:gd name="connsiteY10" fmla="*/ 3144484 h 4835137"/>
              <a:gd name="connsiteX11" fmla="*/ 177618 w 289451"/>
              <a:gd name="connsiteY11" fmla="*/ 3545767 h 4835137"/>
              <a:gd name="connsiteX12" fmla="*/ 98677 w 289451"/>
              <a:gd name="connsiteY12" fmla="*/ 3795747 h 4835137"/>
              <a:gd name="connsiteX13" fmla="*/ 236823 w 289451"/>
              <a:gd name="connsiteY13" fmla="*/ 3887845 h 4835137"/>
              <a:gd name="connsiteX14" fmla="*/ 171039 w 289451"/>
              <a:gd name="connsiteY14" fmla="*/ 4229923 h 4835137"/>
              <a:gd name="connsiteX15" fmla="*/ 282872 w 289451"/>
              <a:gd name="connsiteY15" fmla="*/ 4289128 h 4835137"/>
              <a:gd name="connsiteX16" fmla="*/ 124990 w 289451"/>
              <a:gd name="connsiteY16" fmla="*/ 4525951 h 4835137"/>
              <a:gd name="connsiteX17" fmla="*/ 263137 w 289451"/>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223667 w 282872"/>
              <a:gd name="connsiteY7" fmla="*/ 2256397 h 4835137"/>
              <a:gd name="connsiteX8" fmla="*/ 98676 w 282872"/>
              <a:gd name="connsiteY8" fmla="*/ 2493220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98676 w 282872"/>
              <a:gd name="connsiteY8" fmla="*/ 2493220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52627 w 282872"/>
              <a:gd name="connsiteY8" fmla="*/ 2506377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52627 w 282872"/>
              <a:gd name="connsiteY8" fmla="*/ 2506377 h 4835137"/>
              <a:gd name="connsiteX9" fmla="*/ 190775 w 282872"/>
              <a:gd name="connsiteY9" fmla="*/ 2894503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63136 w 309185"/>
              <a:gd name="connsiteY13" fmla="*/ 3887845 h 4835137"/>
              <a:gd name="connsiteX14" fmla="*/ 197352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17087 w 309185"/>
              <a:gd name="connsiteY13" fmla="*/ 3894423 h 4835137"/>
              <a:gd name="connsiteX14" fmla="*/ 197352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17087 w 309185"/>
              <a:gd name="connsiteY13" fmla="*/ 3894423 h 4835137"/>
              <a:gd name="connsiteX14" fmla="*/ 92097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289450"/>
              <a:gd name="connsiteY0" fmla="*/ 0 h 4835137"/>
              <a:gd name="connsiteX1" fmla="*/ 230245 w 289450"/>
              <a:gd name="connsiteY1" fmla="*/ 513116 h 4835137"/>
              <a:gd name="connsiteX2" fmla="*/ 72362 w 289450"/>
              <a:gd name="connsiteY2" fmla="*/ 809146 h 4835137"/>
              <a:gd name="connsiteX3" fmla="*/ 223665 w 289450"/>
              <a:gd name="connsiteY3" fmla="*/ 1111753 h 4835137"/>
              <a:gd name="connsiteX4" fmla="*/ 46049 w 289450"/>
              <a:gd name="connsiteY4" fmla="*/ 1355155 h 4835137"/>
              <a:gd name="connsiteX5" fmla="*/ 236822 w 289450"/>
              <a:gd name="connsiteY5" fmla="*/ 1552507 h 4835137"/>
              <a:gd name="connsiteX6" fmla="*/ 26313 w 289450"/>
              <a:gd name="connsiteY6" fmla="*/ 1914320 h 4835137"/>
              <a:gd name="connsiteX7" fmla="*/ 217088 w 289450"/>
              <a:gd name="connsiteY7" fmla="*/ 2262976 h 4835137"/>
              <a:gd name="connsiteX8" fmla="*/ 78940 w 289450"/>
              <a:gd name="connsiteY8" fmla="*/ 2506377 h 4835137"/>
              <a:gd name="connsiteX9" fmla="*/ 217088 w 289450"/>
              <a:gd name="connsiteY9" fmla="*/ 2894503 h 4835137"/>
              <a:gd name="connsiteX10" fmla="*/ 85519 w 289450"/>
              <a:gd name="connsiteY10" fmla="*/ 3144484 h 4835137"/>
              <a:gd name="connsiteX11" fmla="*/ 203931 w 289450"/>
              <a:gd name="connsiteY11" fmla="*/ 3545767 h 4835137"/>
              <a:gd name="connsiteX12" fmla="*/ 0 w 289450"/>
              <a:gd name="connsiteY12" fmla="*/ 3802325 h 4835137"/>
              <a:gd name="connsiteX13" fmla="*/ 217087 w 289450"/>
              <a:gd name="connsiteY13" fmla="*/ 3894423 h 4835137"/>
              <a:gd name="connsiteX14" fmla="*/ 92097 w 289450"/>
              <a:gd name="connsiteY14" fmla="*/ 4229923 h 4835137"/>
              <a:gd name="connsiteX15" fmla="*/ 276293 w 289450"/>
              <a:gd name="connsiteY15" fmla="*/ 4328598 h 4835137"/>
              <a:gd name="connsiteX16" fmla="*/ 151303 w 289450"/>
              <a:gd name="connsiteY16" fmla="*/ 4525951 h 4835137"/>
              <a:gd name="connsiteX17" fmla="*/ 289450 w 289450"/>
              <a:gd name="connsiteY17" fmla="*/ 4835137 h 4835137"/>
              <a:gd name="connsiteX0" fmla="*/ 92098 w 289450"/>
              <a:gd name="connsiteY0" fmla="*/ 0 h 4835137"/>
              <a:gd name="connsiteX1" fmla="*/ 230245 w 289450"/>
              <a:gd name="connsiteY1" fmla="*/ 513116 h 4835137"/>
              <a:gd name="connsiteX2" fmla="*/ 72362 w 289450"/>
              <a:gd name="connsiteY2" fmla="*/ 809146 h 4835137"/>
              <a:gd name="connsiteX3" fmla="*/ 223665 w 289450"/>
              <a:gd name="connsiteY3" fmla="*/ 1111753 h 4835137"/>
              <a:gd name="connsiteX4" fmla="*/ 46049 w 289450"/>
              <a:gd name="connsiteY4" fmla="*/ 1355155 h 4835137"/>
              <a:gd name="connsiteX5" fmla="*/ 236822 w 289450"/>
              <a:gd name="connsiteY5" fmla="*/ 1552507 h 4835137"/>
              <a:gd name="connsiteX6" fmla="*/ 26313 w 289450"/>
              <a:gd name="connsiteY6" fmla="*/ 1914320 h 4835137"/>
              <a:gd name="connsiteX7" fmla="*/ 217088 w 289450"/>
              <a:gd name="connsiteY7" fmla="*/ 2262976 h 4835137"/>
              <a:gd name="connsiteX8" fmla="*/ 78940 w 289450"/>
              <a:gd name="connsiteY8" fmla="*/ 2506377 h 4835137"/>
              <a:gd name="connsiteX9" fmla="*/ 217088 w 289450"/>
              <a:gd name="connsiteY9" fmla="*/ 2894503 h 4835137"/>
              <a:gd name="connsiteX10" fmla="*/ 85519 w 289450"/>
              <a:gd name="connsiteY10" fmla="*/ 3144484 h 4835137"/>
              <a:gd name="connsiteX11" fmla="*/ 203931 w 289450"/>
              <a:gd name="connsiteY11" fmla="*/ 3545767 h 4835137"/>
              <a:gd name="connsiteX12" fmla="*/ 0 w 289450"/>
              <a:gd name="connsiteY12" fmla="*/ 3802325 h 4835137"/>
              <a:gd name="connsiteX13" fmla="*/ 217087 w 289450"/>
              <a:gd name="connsiteY13" fmla="*/ 3894423 h 4835137"/>
              <a:gd name="connsiteX14" fmla="*/ 92097 w 289450"/>
              <a:gd name="connsiteY14" fmla="*/ 4229923 h 4835137"/>
              <a:gd name="connsiteX15" fmla="*/ 276293 w 289450"/>
              <a:gd name="connsiteY15" fmla="*/ 4328598 h 4835137"/>
              <a:gd name="connsiteX16" fmla="*/ 105254 w 289450"/>
              <a:gd name="connsiteY16" fmla="*/ 4552265 h 4835137"/>
              <a:gd name="connsiteX17" fmla="*/ 289450 w 289450"/>
              <a:gd name="connsiteY17" fmla="*/ 4835137 h 4835137"/>
              <a:gd name="connsiteX0" fmla="*/ 92098 w 276293"/>
              <a:gd name="connsiteY0" fmla="*/ 0 h 4808824"/>
              <a:gd name="connsiteX1" fmla="*/ 230245 w 276293"/>
              <a:gd name="connsiteY1" fmla="*/ 513116 h 4808824"/>
              <a:gd name="connsiteX2" fmla="*/ 72362 w 276293"/>
              <a:gd name="connsiteY2" fmla="*/ 809146 h 4808824"/>
              <a:gd name="connsiteX3" fmla="*/ 223665 w 276293"/>
              <a:gd name="connsiteY3" fmla="*/ 1111753 h 4808824"/>
              <a:gd name="connsiteX4" fmla="*/ 46049 w 276293"/>
              <a:gd name="connsiteY4" fmla="*/ 1355155 h 4808824"/>
              <a:gd name="connsiteX5" fmla="*/ 236822 w 276293"/>
              <a:gd name="connsiteY5" fmla="*/ 1552507 h 4808824"/>
              <a:gd name="connsiteX6" fmla="*/ 26313 w 276293"/>
              <a:gd name="connsiteY6" fmla="*/ 1914320 h 4808824"/>
              <a:gd name="connsiteX7" fmla="*/ 217088 w 276293"/>
              <a:gd name="connsiteY7" fmla="*/ 2262976 h 4808824"/>
              <a:gd name="connsiteX8" fmla="*/ 78940 w 276293"/>
              <a:gd name="connsiteY8" fmla="*/ 2506377 h 4808824"/>
              <a:gd name="connsiteX9" fmla="*/ 217088 w 276293"/>
              <a:gd name="connsiteY9" fmla="*/ 2894503 h 4808824"/>
              <a:gd name="connsiteX10" fmla="*/ 85519 w 276293"/>
              <a:gd name="connsiteY10" fmla="*/ 3144484 h 4808824"/>
              <a:gd name="connsiteX11" fmla="*/ 203931 w 276293"/>
              <a:gd name="connsiteY11" fmla="*/ 3545767 h 4808824"/>
              <a:gd name="connsiteX12" fmla="*/ 0 w 276293"/>
              <a:gd name="connsiteY12" fmla="*/ 3802325 h 4808824"/>
              <a:gd name="connsiteX13" fmla="*/ 217087 w 276293"/>
              <a:gd name="connsiteY13" fmla="*/ 3894423 h 4808824"/>
              <a:gd name="connsiteX14" fmla="*/ 92097 w 276293"/>
              <a:gd name="connsiteY14" fmla="*/ 4229923 h 4808824"/>
              <a:gd name="connsiteX15" fmla="*/ 276293 w 276293"/>
              <a:gd name="connsiteY15" fmla="*/ 4328598 h 4808824"/>
              <a:gd name="connsiteX16" fmla="*/ 105254 w 276293"/>
              <a:gd name="connsiteY16" fmla="*/ 4552265 h 4808824"/>
              <a:gd name="connsiteX17" fmla="*/ 243401 w 276293"/>
              <a:gd name="connsiteY17" fmla="*/ 4808824 h 4808824"/>
              <a:gd name="connsiteX0" fmla="*/ 92098 w 276293"/>
              <a:gd name="connsiteY0" fmla="*/ 0 h 4808824"/>
              <a:gd name="connsiteX1" fmla="*/ 230245 w 276293"/>
              <a:gd name="connsiteY1" fmla="*/ 513116 h 4808824"/>
              <a:gd name="connsiteX2" fmla="*/ 72362 w 276293"/>
              <a:gd name="connsiteY2" fmla="*/ 809146 h 4808824"/>
              <a:gd name="connsiteX3" fmla="*/ 223665 w 276293"/>
              <a:gd name="connsiteY3" fmla="*/ 1111753 h 4808824"/>
              <a:gd name="connsiteX4" fmla="*/ 46049 w 276293"/>
              <a:gd name="connsiteY4" fmla="*/ 1355155 h 4808824"/>
              <a:gd name="connsiteX5" fmla="*/ 236822 w 276293"/>
              <a:gd name="connsiteY5" fmla="*/ 1552507 h 4808824"/>
              <a:gd name="connsiteX6" fmla="*/ 85519 w 276293"/>
              <a:gd name="connsiteY6" fmla="*/ 1920898 h 4808824"/>
              <a:gd name="connsiteX7" fmla="*/ 217088 w 276293"/>
              <a:gd name="connsiteY7" fmla="*/ 2262976 h 4808824"/>
              <a:gd name="connsiteX8" fmla="*/ 78940 w 276293"/>
              <a:gd name="connsiteY8" fmla="*/ 2506377 h 4808824"/>
              <a:gd name="connsiteX9" fmla="*/ 217088 w 276293"/>
              <a:gd name="connsiteY9" fmla="*/ 2894503 h 4808824"/>
              <a:gd name="connsiteX10" fmla="*/ 85519 w 276293"/>
              <a:gd name="connsiteY10" fmla="*/ 3144484 h 4808824"/>
              <a:gd name="connsiteX11" fmla="*/ 203931 w 276293"/>
              <a:gd name="connsiteY11" fmla="*/ 3545767 h 4808824"/>
              <a:gd name="connsiteX12" fmla="*/ 0 w 276293"/>
              <a:gd name="connsiteY12" fmla="*/ 3802325 h 4808824"/>
              <a:gd name="connsiteX13" fmla="*/ 217087 w 276293"/>
              <a:gd name="connsiteY13" fmla="*/ 3894423 h 4808824"/>
              <a:gd name="connsiteX14" fmla="*/ 92097 w 276293"/>
              <a:gd name="connsiteY14" fmla="*/ 4229923 h 4808824"/>
              <a:gd name="connsiteX15" fmla="*/ 276293 w 276293"/>
              <a:gd name="connsiteY15" fmla="*/ 4328598 h 4808824"/>
              <a:gd name="connsiteX16" fmla="*/ 105254 w 276293"/>
              <a:gd name="connsiteY16" fmla="*/ 4552265 h 4808824"/>
              <a:gd name="connsiteX17" fmla="*/ 243401 w 276293"/>
              <a:gd name="connsiteY17" fmla="*/ 4808824 h 4808824"/>
              <a:gd name="connsiteX0" fmla="*/ 92098 w 243401"/>
              <a:gd name="connsiteY0" fmla="*/ 0 h 4808824"/>
              <a:gd name="connsiteX1" fmla="*/ 230245 w 243401"/>
              <a:gd name="connsiteY1" fmla="*/ 513116 h 4808824"/>
              <a:gd name="connsiteX2" fmla="*/ 72362 w 243401"/>
              <a:gd name="connsiteY2" fmla="*/ 809146 h 4808824"/>
              <a:gd name="connsiteX3" fmla="*/ 223665 w 243401"/>
              <a:gd name="connsiteY3" fmla="*/ 1111753 h 4808824"/>
              <a:gd name="connsiteX4" fmla="*/ 46049 w 243401"/>
              <a:gd name="connsiteY4" fmla="*/ 1355155 h 4808824"/>
              <a:gd name="connsiteX5" fmla="*/ 236822 w 243401"/>
              <a:gd name="connsiteY5" fmla="*/ 1552507 h 4808824"/>
              <a:gd name="connsiteX6" fmla="*/ 85519 w 243401"/>
              <a:gd name="connsiteY6" fmla="*/ 1920898 h 4808824"/>
              <a:gd name="connsiteX7" fmla="*/ 217088 w 243401"/>
              <a:gd name="connsiteY7" fmla="*/ 2262976 h 4808824"/>
              <a:gd name="connsiteX8" fmla="*/ 78940 w 243401"/>
              <a:gd name="connsiteY8" fmla="*/ 2506377 h 4808824"/>
              <a:gd name="connsiteX9" fmla="*/ 217088 w 243401"/>
              <a:gd name="connsiteY9" fmla="*/ 2894503 h 4808824"/>
              <a:gd name="connsiteX10" fmla="*/ 85519 w 243401"/>
              <a:gd name="connsiteY10" fmla="*/ 3144484 h 4808824"/>
              <a:gd name="connsiteX11" fmla="*/ 203931 w 243401"/>
              <a:gd name="connsiteY11" fmla="*/ 3545767 h 4808824"/>
              <a:gd name="connsiteX12" fmla="*/ 0 w 243401"/>
              <a:gd name="connsiteY12" fmla="*/ 3802325 h 4808824"/>
              <a:gd name="connsiteX13" fmla="*/ 217087 w 243401"/>
              <a:gd name="connsiteY13" fmla="*/ 3894423 h 4808824"/>
              <a:gd name="connsiteX14" fmla="*/ 92097 w 243401"/>
              <a:gd name="connsiteY14" fmla="*/ 4229923 h 4808824"/>
              <a:gd name="connsiteX15" fmla="*/ 243401 w 243401"/>
              <a:gd name="connsiteY15" fmla="*/ 4368068 h 4808824"/>
              <a:gd name="connsiteX16" fmla="*/ 105254 w 243401"/>
              <a:gd name="connsiteY16" fmla="*/ 4552265 h 4808824"/>
              <a:gd name="connsiteX17" fmla="*/ 243401 w 243401"/>
              <a:gd name="connsiteY17" fmla="*/ 4808824 h 4808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43401" h="4808824">
                <a:moveTo>
                  <a:pt x="92098" y="0"/>
                </a:moveTo>
                <a:lnTo>
                  <a:pt x="230245" y="513116"/>
                </a:lnTo>
                <a:lnTo>
                  <a:pt x="72362" y="809146"/>
                </a:lnTo>
                <a:lnTo>
                  <a:pt x="223665" y="1111753"/>
                </a:lnTo>
                <a:lnTo>
                  <a:pt x="46049" y="1355155"/>
                </a:lnTo>
                <a:lnTo>
                  <a:pt x="236822" y="1552507"/>
                </a:lnTo>
                <a:lnTo>
                  <a:pt x="85519" y="1920898"/>
                </a:lnTo>
                <a:lnTo>
                  <a:pt x="217088" y="2262976"/>
                </a:lnTo>
                <a:lnTo>
                  <a:pt x="78940" y="2506377"/>
                </a:lnTo>
                <a:lnTo>
                  <a:pt x="217088" y="2894503"/>
                </a:lnTo>
                <a:lnTo>
                  <a:pt x="85519" y="3144484"/>
                </a:lnTo>
                <a:lnTo>
                  <a:pt x="203931" y="3545767"/>
                </a:lnTo>
                <a:lnTo>
                  <a:pt x="0" y="3802325"/>
                </a:lnTo>
                <a:lnTo>
                  <a:pt x="217087" y="3894423"/>
                </a:lnTo>
                <a:lnTo>
                  <a:pt x="92097" y="4229923"/>
                </a:lnTo>
                <a:lnTo>
                  <a:pt x="243401" y="4368068"/>
                </a:lnTo>
                <a:lnTo>
                  <a:pt x="105254" y="4552265"/>
                </a:lnTo>
                <a:lnTo>
                  <a:pt x="243401" y="4808824"/>
                </a:lnTo>
              </a:path>
            </a:pathLst>
          </a:custGeom>
          <a:noFill/>
          <a:ln w="152400" cap="sq">
            <a:solidFill>
              <a:schemeClr val="bg1">
                <a:lumMod val="85000"/>
              </a:schemeClr>
            </a:solidFill>
            <a:miter lim="800000"/>
          </a:ln>
          <a:effectLst>
            <a:outerShdw blurRad="50800" dist="38100" dir="2700000" algn="tl" rotWithShape="0">
              <a:prstClr val="black">
                <a:alpha val="40000"/>
              </a:prstClr>
            </a:outerShdw>
          </a:effectLst>
          <a:scene3d>
            <a:camera prst="orthographicFront"/>
            <a:lightRig rig="two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26" name="Titel 1">
            <a:extLst>
              <a:ext uri="{FF2B5EF4-FFF2-40B4-BE49-F238E27FC236}">
                <a16:creationId xmlns:a16="http://schemas.microsoft.com/office/drawing/2014/main" id="{EA168763-B7BD-236C-04CC-2ABE3BB87878}"/>
              </a:ext>
            </a:extLst>
          </p:cNvPr>
          <p:cNvSpPr txBox="1">
            <a:spLocks/>
          </p:cNvSpPr>
          <p:nvPr/>
        </p:nvSpPr>
        <p:spPr bwMode="auto">
          <a:xfrm>
            <a:off x="-6504155" y="4407449"/>
            <a:ext cx="482453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fr-CH" sz="2800">
                <a:solidFill>
                  <a:srgbClr val="0B523E"/>
                </a:solidFill>
                <a:latin typeface="Century Gothic" panose="020B0502020202020204" pitchFamily="34" charset="0"/>
                <a:ea typeface="Century Gothic"/>
              </a:rPr>
              <a:t>Effets directs</a:t>
            </a:r>
            <a:br>
              <a:rPr lang="fr-CH" sz="2800">
                <a:solidFill>
                  <a:srgbClr val="0B523E"/>
                </a:solidFill>
                <a:latin typeface="Century Gothic" panose="020B0502020202020204" pitchFamily="34" charset="0"/>
                <a:ea typeface="Century Gothic"/>
              </a:rPr>
            </a:br>
            <a:r>
              <a:rPr lang="fr-CH" sz="2800" b="0">
                <a:solidFill>
                  <a:srgbClr val="0B523E"/>
                </a:solidFill>
                <a:latin typeface="Century Gothic" panose="020B0502020202020204" pitchFamily="34" charset="0"/>
                <a:ea typeface="Century Gothic"/>
              </a:rPr>
              <a:t>(= Footprint)</a:t>
            </a:r>
          </a:p>
        </p:txBody>
      </p:sp>
      <p:sp>
        <p:nvSpPr>
          <p:cNvPr id="27" name="Abgerundetes Rechteck 26">
            <a:extLst>
              <a:ext uri="{FF2B5EF4-FFF2-40B4-BE49-F238E27FC236}">
                <a16:creationId xmlns:a16="http://schemas.microsoft.com/office/drawing/2014/main" id="{B52ABED4-E740-E048-AF25-8E7BEDF995CF}"/>
              </a:ext>
            </a:extLst>
          </p:cNvPr>
          <p:cNvSpPr/>
          <p:nvPr/>
        </p:nvSpPr>
        <p:spPr bwMode="auto">
          <a:xfrm>
            <a:off x="-6364197" y="5325699"/>
            <a:ext cx="4544620" cy="1315380"/>
          </a:xfrm>
          <a:prstGeom prst="roundRect">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r-CH" sz="2000">
                <a:solidFill>
                  <a:srgbClr val="0B523E"/>
                </a:solidFill>
                <a:latin typeface="Century Gothic" panose="020B0502020202020204" pitchFamily="34" charset="0"/>
                <a:ea typeface="Century Gothic"/>
                <a:cs typeface="Arial" charset="0"/>
              </a:rPr>
              <a:t>La </a:t>
            </a:r>
            <a:r>
              <a:rPr lang="fr-CH" sz="2000" b="1">
                <a:solidFill>
                  <a:srgbClr val="0B523E"/>
                </a:solidFill>
                <a:latin typeface="Century Gothic" panose="020B0502020202020204" pitchFamily="34" charset="0"/>
                <a:ea typeface="Century Gothic"/>
                <a:cs typeface="Arial" charset="0"/>
              </a:rPr>
              <a:t>fabrication, l’utilisation et l’élimination </a:t>
            </a:r>
            <a:r>
              <a:rPr lang="fr-CH" sz="2000">
                <a:solidFill>
                  <a:srgbClr val="0B523E"/>
                </a:solidFill>
                <a:latin typeface="Century Gothic" panose="020B0502020202020204" pitchFamily="34" charset="0"/>
                <a:ea typeface="Century Gothic"/>
                <a:cs typeface="Arial" charset="0"/>
              </a:rPr>
              <a:t>des technologies numériques ont un impact sur l’environnement.</a:t>
            </a:r>
          </a:p>
        </p:txBody>
      </p:sp>
      <p:sp>
        <p:nvSpPr>
          <p:cNvPr id="28" name="Rechteck 27">
            <a:extLst>
              <a:ext uri="{FF2B5EF4-FFF2-40B4-BE49-F238E27FC236}">
                <a16:creationId xmlns:a16="http://schemas.microsoft.com/office/drawing/2014/main" id="{AF103509-B128-AE71-5FDC-697DDC7D8135}"/>
              </a:ext>
            </a:extLst>
          </p:cNvPr>
          <p:cNvSpPr/>
          <p:nvPr/>
        </p:nvSpPr>
        <p:spPr bwMode="auto">
          <a:xfrm>
            <a:off x="12921485" y="0"/>
            <a:ext cx="6098400" cy="6858000"/>
          </a:xfrm>
          <a:prstGeom prst="rect">
            <a:avLst/>
          </a:prstGeom>
          <a:solidFill>
            <a:schemeClr val="bg1"/>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pic>
        <p:nvPicPr>
          <p:cNvPr id="29" name="Picture 2" descr="How the carbon handprint is shaping a positive future | Acre · Acre">
            <a:extLst>
              <a:ext uri="{FF2B5EF4-FFF2-40B4-BE49-F238E27FC236}">
                <a16:creationId xmlns:a16="http://schemas.microsoft.com/office/drawing/2014/main" id="{FC8A778B-A271-289F-FF0E-C925976475FE}"/>
              </a:ext>
            </a:extLst>
          </p:cNvPr>
          <p:cNvPicPr>
            <a:picLocks noChangeAspect="1" noChangeArrowheads="1"/>
          </p:cNvPicPr>
          <p:nvPr/>
        </p:nvPicPr>
        <p:blipFill rotWithShape="1">
          <a:blip r:embed="rId9">
            <a:biLevel thresh="75000"/>
            <a:extLst>
              <a:ext uri="{28A0092B-C50C-407E-A947-70E740481C1C}">
                <a14:useLocalDpi xmlns:a14="http://schemas.microsoft.com/office/drawing/2010/main" val="0"/>
              </a:ext>
            </a:extLst>
          </a:blip>
          <a:srcRect l="6477" r="55316"/>
          <a:stretch/>
        </p:blipFill>
        <p:spPr bwMode="auto">
          <a:xfrm>
            <a:off x="13222457" y="433843"/>
            <a:ext cx="5496456" cy="5990315"/>
          </a:xfrm>
          <a:prstGeom prst="rect">
            <a:avLst/>
          </a:prstGeom>
          <a:noFill/>
          <a:extLst>
            <a:ext uri="{909E8E84-426E-40DD-AFC4-6F175D3DCCD1}">
              <a14:hiddenFill xmlns:a14="http://schemas.microsoft.com/office/drawing/2010/main">
                <a:solidFill>
                  <a:srgbClr val="FFFFFF"/>
                </a:solidFill>
              </a14:hiddenFill>
            </a:ext>
          </a:extLst>
        </p:spPr>
      </p:pic>
      <p:sp>
        <p:nvSpPr>
          <p:cNvPr id="30" name="Text">
            <a:extLst>
              <a:ext uri="{FF2B5EF4-FFF2-40B4-BE49-F238E27FC236}">
                <a16:creationId xmlns:a16="http://schemas.microsoft.com/office/drawing/2014/main" id="{E76CE00F-D4D7-1383-A0A2-F5B1CEB1C53E}"/>
              </a:ext>
            </a:extLst>
          </p:cNvPr>
          <p:cNvSpPr/>
          <p:nvPr/>
        </p:nvSpPr>
        <p:spPr bwMode="gray">
          <a:xfrm>
            <a:off x="12925087" y="0"/>
            <a:ext cx="6094798" cy="6858000"/>
          </a:xfrm>
          <a:prstGeom prst="rect">
            <a:avLst/>
          </a:prstGeom>
          <a:solidFill>
            <a:srgbClr val="0070C0">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31" name="Titel 1">
            <a:extLst>
              <a:ext uri="{FF2B5EF4-FFF2-40B4-BE49-F238E27FC236}">
                <a16:creationId xmlns:a16="http://schemas.microsoft.com/office/drawing/2014/main" id="{52647AE4-8A4B-9F9D-C8C9-A8223C679C3D}"/>
              </a:ext>
            </a:extLst>
          </p:cNvPr>
          <p:cNvSpPr txBox="1">
            <a:spLocks/>
          </p:cNvSpPr>
          <p:nvPr/>
        </p:nvSpPr>
        <p:spPr bwMode="auto">
          <a:xfrm>
            <a:off x="13558418" y="4407449"/>
            <a:ext cx="482453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fr-CH" sz="2800">
                <a:solidFill>
                  <a:srgbClr val="002060"/>
                </a:solidFill>
                <a:latin typeface="Century Gothic" panose="020B0502020202020204" pitchFamily="34" charset="0"/>
                <a:ea typeface="Century Gothic"/>
              </a:rPr>
              <a:t>Effets indirects</a:t>
            </a:r>
            <a:br>
              <a:rPr lang="fr-CH" sz="2800">
                <a:solidFill>
                  <a:srgbClr val="002060"/>
                </a:solidFill>
                <a:latin typeface="Century Gothic" panose="020B0502020202020204" pitchFamily="34" charset="0"/>
                <a:ea typeface="Century Gothic"/>
              </a:rPr>
            </a:br>
            <a:r>
              <a:rPr lang="fr-CH" sz="2800" b="0">
                <a:solidFill>
                  <a:srgbClr val="002060"/>
                </a:solidFill>
                <a:latin typeface="Century Gothic" panose="020B0502020202020204" pitchFamily="34" charset="0"/>
                <a:ea typeface="Century Gothic"/>
              </a:rPr>
              <a:t>(= Handprint)</a:t>
            </a:r>
          </a:p>
        </p:txBody>
      </p:sp>
      <p:sp>
        <p:nvSpPr>
          <p:cNvPr id="32" name="Abgerundetes Rechteck 31">
            <a:extLst>
              <a:ext uri="{FF2B5EF4-FFF2-40B4-BE49-F238E27FC236}">
                <a16:creationId xmlns:a16="http://schemas.microsoft.com/office/drawing/2014/main" id="{54AB5481-A943-DAB1-1E56-B083E5C4A46C}"/>
              </a:ext>
            </a:extLst>
          </p:cNvPr>
          <p:cNvSpPr/>
          <p:nvPr/>
        </p:nvSpPr>
        <p:spPr bwMode="auto">
          <a:xfrm>
            <a:off x="13307685" y="5325699"/>
            <a:ext cx="5326002" cy="1315380"/>
          </a:xfrm>
          <a:prstGeom prst="roundRect">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r-CH" sz="2000">
                <a:solidFill>
                  <a:srgbClr val="002060"/>
                </a:solidFill>
                <a:latin typeface="Century Gothic" panose="020B0502020202020204" pitchFamily="34" charset="0"/>
                <a:ea typeface="Century Gothic"/>
                <a:cs typeface="Arial" charset="0"/>
              </a:rPr>
              <a:t>Les </a:t>
            </a:r>
            <a:r>
              <a:rPr lang="fr-CH" sz="2000" b="1">
                <a:solidFill>
                  <a:srgbClr val="002060"/>
                </a:solidFill>
                <a:latin typeface="Century Gothic" panose="020B0502020202020204" pitchFamily="34" charset="0"/>
                <a:ea typeface="Century Gothic"/>
                <a:cs typeface="Arial" charset="0"/>
              </a:rPr>
              <a:t>applications numériques </a:t>
            </a:r>
            <a:r>
              <a:rPr lang="fr-CH" sz="2000">
                <a:solidFill>
                  <a:srgbClr val="002060"/>
                </a:solidFill>
                <a:latin typeface="Century Gothic" panose="020B0502020202020204" pitchFamily="34" charset="0"/>
                <a:ea typeface="Century Gothic"/>
                <a:cs typeface="Arial" charset="0"/>
              </a:rPr>
              <a:t>modifient les processus et réduisent ou augmentent ainsi l’impact environnemental dans d’autres secteurs.</a:t>
            </a:r>
          </a:p>
        </p:txBody>
      </p:sp>
      <p:sp>
        <p:nvSpPr>
          <p:cNvPr id="33" name="Freihandform: Form 3">
            <a:extLst>
              <a:ext uri="{FF2B5EF4-FFF2-40B4-BE49-F238E27FC236}">
                <a16:creationId xmlns:a16="http://schemas.microsoft.com/office/drawing/2014/main" id="{B8F2FAAE-CE8A-BE17-6851-CF3F602FB9F3}"/>
              </a:ext>
            </a:extLst>
          </p:cNvPr>
          <p:cNvSpPr/>
          <p:nvPr/>
        </p:nvSpPr>
        <p:spPr>
          <a:xfrm>
            <a:off x="12796137" y="47274"/>
            <a:ext cx="200952" cy="6810725"/>
          </a:xfrm>
          <a:custGeom>
            <a:avLst/>
            <a:gdLst>
              <a:gd name="connsiteX0" fmla="*/ 144725 w 480224"/>
              <a:gd name="connsiteY0" fmla="*/ 0 h 4618049"/>
              <a:gd name="connsiteX1" fmla="*/ 440754 w 480224"/>
              <a:gd name="connsiteY1" fmla="*/ 453911 h 4618049"/>
              <a:gd name="connsiteX2" fmla="*/ 0 w 480224"/>
              <a:gd name="connsiteY2" fmla="*/ 559166 h 4618049"/>
              <a:gd name="connsiteX3" fmla="*/ 480224 w 480224"/>
              <a:gd name="connsiteY3" fmla="*/ 940714 h 4618049"/>
              <a:gd name="connsiteX4" fmla="*/ 230245 w 480224"/>
              <a:gd name="connsiteY4" fmla="*/ 1111753 h 4618049"/>
              <a:gd name="connsiteX5" fmla="*/ 361813 w 480224"/>
              <a:gd name="connsiteY5" fmla="*/ 1243321 h 4618049"/>
              <a:gd name="connsiteX6" fmla="*/ 217088 w 480224"/>
              <a:gd name="connsiteY6" fmla="*/ 1835379 h 4618049"/>
              <a:gd name="connsiteX7" fmla="*/ 388127 w 480224"/>
              <a:gd name="connsiteY7" fmla="*/ 2006417 h 4618049"/>
              <a:gd name="connsiteX8" fmla="*/ 210509 w 480224"/>
              <a:gd name="connsiteY8" fmla="*/ 2118250 h 4618049"/>
              <a:gd name="connsiteX9" fmla="*/ 335499 w 480224"/>
              <a:gd name="connsiteY9" fmla="*/ 2361652 h 4618049"/>
              <a:gd name="connsiteX10" fmla="*/ 157882 w 480224"/>
              <a:gd name="connsiteY10" fmla="*/ 2927396 h 4618049"/>
              <a:gd name="connsiteX11" fmla="*/ 276294 w 480224"/>
              <a:gd name="connsiteY11" fmla="*/ 3328679 h 4618049"/>
              <a:gd name="connsiteX12" fmla="*/ 197353 w 480224"/>
              <a:gd name="connsiteY12" fmla="*/ 3578659 h 4618049"/>
              <a:gd name="connsiteX13" fmla="*/ 335499 w 480224"/>
              <a:gd name="connsiteY13" fmla="*/ 3670757 h 4618049"/>
              <a:gd name="connsiteX14" fmla="*/ 269715 w 480224"/>
              <a:gd name="connsiteY14" fmla="*/ 4012835 h 4618049"/>
              <a:gd name="connsiteX15" fmla="*/ 381548 w 480224"/>
              <a:gd name="connsiteY15" fmla="*/ 4072040 h 4618049"/>
              <a:gd name="connsiteX16" fmla="*/ 223666 w 480224"/>
              <a:gd name="connsiteY16" fmla="*/ 4308863 h 4618049"/>
              <a:gd name="connsiteX17" fmla="*/ 361813 w 480224"/>
              <a:gd name="connsiteY17" fmla="*/ 4618049 h 4618049"/>
              <a:gd name="connsiteX0" fmla="*/ 0 w 335499"/>
              <a:gd name="connsiteY0" fmla="*/ 0 h 4618049"/>
              <a:gd name="connsiteX1" fmla="*/ 296029 w 335499"/>
              <a:gd name="connsiteY1" fmla="*/ 453911 h 4618049"/>
              <a:gd name="connsiteX2" fmla="*/ 0 w 335499"/>
              <a:gd name="connsiteY2" fmla="*/ 592058 h 4618049"/>
              <a:gd name="connsiteX3" fmla="*/ 335499 w 335499"/>
              <a:gd name="connsiteY3" fmla="*/ 940714 h 4618049"/>
              <a:gd name="connsiteX4" fmla="*/ 85520 w 335499"/>
              <a:gd name="connsiteY4" fmla="*/ 1111753 h 4618049"/>
              <a:gd name="connsiteX5" fmla="*/ 217088 w 335499"/>
              <a:gd name="connsiteY5" fmla="*/ 1243321 h 4618049"/>
              <a:gd name="connsiteX6" fmla="*/ 72363 w 335499"/>
              <a:gd name="connsiteY6" fmla="*/ 1835379 h 4618049"/>
              <a:gd name="connsiteX7" fmla="*/ 243402 w 335499"/>
              <a:gd name="connsiteY7" fmla="*/ 2006417 h 4618049"/>
              <a:gd name="connsiteX8" fmla="*/ 65784 w 335499"/>
              <a:gd name="connsiteY8" fmla="*/ 2118250 h 4618049"/>
              <a:gd name="connsiteX9" fmla="*/ 190774 w 335499"/>
              <a:gd name="connsiteY9" fmla="*/ 2361652 h 4618049"/>
              <a:gd name="connsiteX10" fmla="*/ 13157 w 335499"/>
              <a:gd name="connsiteY10" fmla="*/ 2927396 h 4618049"/>
              <a:gd name="connsiteX11" fmla="*/ 131569 w 335499"/>
              <a:gd name="connsiteY11" fmla="*/ 3328679 h 4618049"/>
              <a:gd name="connsiteX12" fmla="*/ 52628 w 335499"/>
              <a:gd name="connsiteY12" fmla="*/ 3578659 h 4618049"/>
              <a:gd name="connsiteX13" fmla="*/ 190774 w 335499"/>
              <a:gd name="connsiteY13" fmla="*/ 3670757 h 4618049"/>
              <a:gd name="connsiteX14" fmla="*/ 124990 w 335499"/>
              <a:gd name="connsiteY14" fmla="*/ 4012835 h 4618049"/>
              <a:gd name="connsiteX15" fmla="*/ 236823 w 335499"/>
              <a:gd name="connsiteY15" fmla="*/ 4072040 h 4618049"/>
              <a:gd name="connsiteX16" fmla="*/ 78941 w 335499"/>
              <a:gd name="connsiteY16" fmla="*/ 4308863 h 4618049"/>
              <a:gd name="connsiteX17" fmla="*/ 217088 w 335499"/>
              <a:gd name="connsiteY17" fmla="*/ 4618049 h 4618049"/>
              <a:gd name="connsiteX0" fmla="*/ 0 w 335499"/>
              <a:gd name="connsiteY0" fmla="*/ 0 h 4618049"/>
              <a:gd name="connsiteX1" fmla="*/ 289451 w 335499"/>
              <a:gd name="connsiteY1" fmla="*/ 322342 h 4618049"/>
              <a:gd name="connsiteX2" fmla="*/ 0 w 335499"/>
              <a:gd name="connsiteY2" fmla="*/ 592058 h 4618049"/>
              <a:gd name="connsiteX3" fmla="*/ 335499 w 335499"/>
              <a:gd name="connsiteY3" fmla="*/ 940714 h 4618049"/>
              <a:gd name="connsiteX4" fmla="*/ 85520 w 335499"/>
              <a:gd name="connsiteY4" fmla="*/ 1111753 h 4618049"/>
              <a:gd name="connsiteX5" fmla="*/ 217088 w 335499"/>
              <a:gd name="connsiteY5" fmla="*/ 1243321 h 4618049"/>
              <a:gd name="connsiteX6" fmla="*/ 72363 w 335499"/>
              <a:gd name="connsiteY6" fmla="*/ 1835379 h 4618049"/>
              <a:gd name="connsiteX7" fmla="*/ 243402 w 335499"/>
              <a:gd name="connsiteY7" fmla="*/ 2006417 h 4618049"/>
              <a:gd name="connsiteX8" fmla="*/ 65784 w 335499"/>
              <a:gd name="connsiteY8" fmla="*/ 2118250 h 4618049"/>
              <a:gd name="connsiteX9" fmla="*/ 190774 w 335499"/>
              <a:gd name="connsiteY9" fmla="*/ 2361652 h 4618049"/>
              <a:gd name="connsiteX10" fmla="*/ 13157 w 335499"/>
              <a:gd name="connsiteY10" fmla="*/ 2927396 h 4618049"/>
              <a:gd name="connsiteX11" fmla="*/ 131569 w 335499"/>
              <a:gd name="connsiteY11" fmla="*/ 3328679 h 4618049"/>
              <a:gd name="connsiteX12" fmla="*/ 52628 w 335499"/>
              <a:gd name="connsiteY12" fmla="*/ 3578659 h 4618049"/>
              <a:gd name="connsiteX13" fmla="*/ 190774 w 335499"/>
              <a:gd name="connsiteY13" fmla="*/ 3670757 h 4618049"/>
              <a:gd name="connsiteX14" fmla="*/ 124990 w 335499"/>
              <a:gd name="connsiteY14" fmla="*/ 4012835 h 4618049"/>
              <a:gd name="connsiteX15" fmla="*/ 236823 w 335499"/>
              <a:gd name="connsiteY15" fmla="*/ 4072040 h 4618049"/>
              <a:gd name="connsiteX16" fmla="*/ 78941 w 335499"/>
              <a:gd name="connsiteY16" fmla="*/ 4308863 h 4618049"/>
              <a:gd name="connsiteX17" fmla="*/ 217088 w 335499"/>
              <a:gd name="connsiteY17" fmla="*/ 4618049 h 4618049"/>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65784 w 335499"/>
              <a:gd name="connsiteY8" fmla="*/ 2335338 h 4835137"/>
              <a:gd name="connsiteX9" fmla="*/ 190774 w 335499"/>
              <a:gd name="connsiteY9" fmla="*/ 2578740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65784 w 335499"/>
              <a:gd name="connsiteY8" fmla="*/ 2335338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10510 w 335499"/>
              <a:gd name="connsiteY1" fmla="*/ 519695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157883 w 335499"/>
              <a:gd name="connsiteY1" fmla="*/ 513116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243402"/>
              <a:gd name="connsiteY0" fmla="*/ 0 h 4835137"/>
              <a:gd name="connsiteX1" fmla="*/ 157883 w 243402"/>
              <a:gd name="connsiteY1" fmla="*/ 513116 h 4835137"/>
              <a:gd name="connsiteX2" fmla="*/ 0 w 243402"/>
              <a:gd name="connsiteY2" fmla="*/ 809146 h 4835137"/>
              <a:gd name="connsiteX3" fmla="*/ 197352 w 243402"/>
              <a:gd name="connsiteY3" fmla="*/ 1144645 h 4835137"/>
              <a:gd name="connsiteX4" fmla="*/ 85520 w 243402"/>
              <a:gd name="connsiteY4" fmla="*/ 1328841 h 4835137"/>
              <a:gd name="connsiteX5" fmla="*/ 217088 w 243402"/>
              <a:gd name="connsiteY5" fmla="*/ 1460409 h 4835137"/>
              <a:gd name="connsiteX6" fmla="*/ 59206 w 243402"/>
              <a:gd name="connsiteY6" fmla="*/ 1874850 h 4835137"/>
              <a:gd name="connsiteX7" fmla="*/ 243402 w 243402"/>
              <a:gd name="connsiteY7" fmla="*/ 2223505 h 4835137"/>
              <a:gd name="connsiteX8" fmla="*/ 52627 w 243402"/>
              <a:gd name="connsiteY8" fmla="*/ 2493220 h 4835137"/>
              <a:gd name="connsiteX9" fmla="*/ 190774 w 243402"/>
              <a:gd name="connsiteY9" fmla="*/ 2887925 h 4835137"/>
              <a:gd name="connsiteX10" fmla="*/ 13157 w 243402"/>
              <a:gd name="connsiteY10" fmla="*/ 3144484 h 4835137"/>
              <a:gd name="connsiteX11" fmla="*/ 131569 w 243402"/>
              <a:gd name="connsiteY11" fmla="*/ 3545767 h 4835137"/>
              <a:gd name="connsiteX12" fmla="*/ 52628 w 243402"/>
              <a:gd name="connsiteY12" fmla="*/ 3795747 h 4835137"/>
              <a:gd name="connsiteX13" fmla="*/ 190774 w 243402"/>
              <a:gd name="connsiteY13" fmla="*/ 3887845 h 4835137"/>
              <a:gd name="connsiteX14" fmla="*/ 124990 w 243402"/>
              <a:gd name="connsiteY14" fmla="*/ 4229923 h 4835137"/>
              <a:gd name="connsiteX15" fmla="*/ 236823 w 243402"/>
              <a:gd name="connsiteY15" fmla="*/ 4289128 h 4835137"/>
              <a:gd name="connsiteX16" fmla="*/ 78941 w 243402"/>
              <a:gd name="connsiteY16" fmla="*/ 4525951 h 4835137"/>
              <a:gd name="connsiteX17" fmla="*/ 217088 w 243402"/>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223665 w 269715"/>
              <a:gd name="connsiteY3" fmla="*/ 1144645 h 4835137"/>
              <a:gd name="connsiteX4" fmla="*/ 0 w 269715"/>
              <a:gd name="connsiteY4" fmla="*/ 1355155 h 4835137"/>
              <a:gd name="connsiteX5" fmla="*/ 243401 w 269715"/>
              <a:gd name="connsiteY5" fmla="*/ 1460409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243401 w 269715"/>
              <a:gd name="connsiteY5" fmla="*/ 1460409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230244 w 269715"/>
              <a:gd name="connsiteY5" fmla="*/ 1545928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190773 w 269715"/>
              <a:gd name="connsiteY5" fmla="*/ 1552507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65785 w 289451"/>
              <a:gd name="connsiteY0" fmla="*/ 0 h 4835137"/>
              <a:gd name="connsiteX1" fmla="*/ 203932 w 289451"/>
              <a:gd name="connsiteY1" fmla="*/ 513116 h 4835137"/>
              <a:gd name="connsiteX2" fmla="*/ 46049 w 289451"/>
              <a:gd name="connsiteY2" fmla="*/ 809146 h 4835137"/>
              <a:gd name="connsiteX3" fmla="*/ 197352 w 289451"/>
              <a:gd name="connsiteY3" fmla="*/ 1111753 h 4835137"/>
              <a:gd name="connsiteX4" fmla="*/ 19736 w 289451"/>
              <a:gd name="connsiteY4" fmla="*/ 1355155 h 4835137"/>
              <a:gd name="connsiteX5" fmla="*/ 210509 w 289451"/>
              <a:gd name="connsiteY5" fmla="*/ 1552507 h 4835137"/>
              <a:gd name="connsiteX6" fmla="*/ 0 w 289451"/>
              <a:gd name="connsiteY6" fmla="*/ 1914320 h 4835137"/>
              <a:gd name="connsiteX7" fmla="*/ 289451 w 289451"/>
              <a:gd name="connsiteY7" fmla="*/ 2223505 h 4835137"/>
              <a:gd name="connsiteX8" fmla="*/ 98676 w 289451"/>
              <a:gd name="connsiteY8" fmla="*/ 2493220 h 4835137"/>
              <a:gd name="connsiteX9" fmla="*/ 236823 w 289451"/>
              <a:gd name="connsiteY9" fmla="*/ 2887925 h 4835137"/>
              <a:gd name="connsiteX10" fmla="*/ 59206 w 289451"/>
              <a:gd name="connsiteY10" fmla="*/ 3144484 h 4835137"/>
              <a:gd name="connsiteX11" fmla="*/ 177618 w 289451"/>
              <a:gd name="connsiteY11" fmla="*/ 3545767 h 4835137"/>
              <a:gd name="connsiteX12" fmla="*/ 98677 w 289451"/>
              <a:gd name="connsiteY12" fmla="*/ 3795747 h 4835137"/>
              <a:gd name="connsiteX13" fmla="*/ 236823 w 289451"/>
              <a:gd name="connsiteY13" fmla="*/ 3887845 h 4835137"/>
              <a:gd name="connsiteX14" fmla="*/ 171039 w 289451"/>
              <a:gd name="connsiteY14" fmla="*/ 4229923 h 4835137"/>
              <a:gd name="connsiteX15" fmla="*/ 282872 w 289451"/>
              <a:gd name="connsiteY15" fmla="*/ 4289128 h 4835137"/>
              <a:gd name="connsiteX16" fmla="*/ 124990 w 289451"/>
              <a:gd name="connsiteY16" fmla="*/ 4525951 h 4835137"/>
              <a:gd name="connsiteX17" fmla="*/ 263137 w 289451"/>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223667 w 282872"/>
              <a:gd name="connsiteY7" fmla="*/ 2256397 h 4835137"/>
              <a:gd name="connsiteX8" fmla="*/ 98676 w 282872"/>
              <a:gd name="connsiteY8" fmla="*/ 2493220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98676 w 282872"/>
              <a:gd name="connsiteY8" fmla="*/ 2493220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52627 w 282872"/>
              <a:gd name="connsiteY8" fmla="*/ 2506377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52627 w 282872"/>
              <a:gd name="connsiteY8" fmla="*/ 2506377 h 4835137"/>
              <a:gd name="connsiteX9" fmla="*/ 190775 w 282872"/>
              <a:gd name="connsiteY9" fmla="*/ 2894503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63136 w 309185"/>
              <a:gd name="connsiteY13" fmla="*/ 3887845 h 4835137"/>
              <a:gd name="connsiteX14" fmla="*/ 197352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17087 w 309185"/>
              <a:gd name="connsiteY13" fmla="*/ 3894423 h 4835137"/>
              <a:gd name="connsiteX14" fmla="*/ 197352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17087 w 309185"/>
              <a:gd name="connsiteY13" fmla="*/ 3894423 h 4835137"/>
              <a:gd name="connsiteX14" fmla="*/ 92097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289450"/>
              <a:gd name="connsiteY0" fmla="*/ 0 h 4835137"/>
              <a:gd name="connsiteX1" fmla="*/ 230245 w 289450"/>
              <a:gd name="connsiteY1" fmla="*/ 513116 h 4835137"/>
              <a:gd name="connsiteX2" fmla="*/ 72362 w 289450"/>
              <a:gd name="connsiteY2" fmla="*/ 809146 h 4835137"/>
              <a:gd name="connsiteX3" fmla="*/ 223665 w 289450"/>
              <a:gd name="connsiteY3" fmla="*/ 1111753 h 4835137"/>
              <a:gd name="connsiteX4" fmla="*/ 46049 w 289450"/>
              <a:gd name="connsiteY4" fmla="*/ 1355155 h 4835137"/>
              <a:gd name="connsiteX5" fmla="*/ 236822 w 289450"/>
              <a:gd name="connsiteY5" fmla="*/ 1552507 h 4835137"/>
              <a:gd name="connsiteX6" fmla="*/ 26313 w 289450"/>
              <a:gd name="connsiteY6" fmla="*/ 1914320 h 4835137"/>
              <a:gd name="connsiteX7" fmla="*/ 217088 w 289450"/>
              <a:gd name="connsiteY7" fmla="*/ 2262976 h 4835137"/>
              <a:gd name="connsiteX8" fmla="*/ 78940 w 289450"/>
              <a:gd name="connsiteY8" fmla="*/ 2506377 h 4835137"/>
              <a:gd name="connsiteX9" fmla="*/ 217088 w 289450"/>
              <a:gd name="connsiteY9" fmla="*/ 2894503 h 4835137"/>
              <a:gd name="connsiteX10" fmla="*/ 85519 w 289450"/>
              <a:gd name="connsiteY10" fmla="*/ 3144484 h 4835137"/>
              <a:gd name="connsiteX11" fmla="*/ 203931 w 289450"/>
              <a:gd name="connsiteY11" fmla="*/ 3545767 h 4835137"/>
              <a:gd name="connsiteX12" fmla="*/ 0 w 289450"/>
              <a:gd name="connsiteY12" fmla="*/ 3802325 h 4835137"/>
              <a:gd name="connsiteX13" fmla="*/ 217087 w 289450"/>
              <a:gd name="connsiteY13" fmla="*/ 3894423 h 4835137"/>
              <a:gd name="connsiteX14" fmla="*/ 92097 w 289450"/>
              <a:gd name="connsiteY14" fmla="*/ 4229923 h 4835137"/>
              <a:gd name="connsiteX15" fmla="*/ 276293 w 289450"/>
              <a:gd name="connsiteY15" fmla="*/ 4328598 h 4835137"/>
              <a:gd name="connsiteX16" fmla="*/ 151303 w 289450"/>
              <a:gd name="connsiteY16" fmla="*/ 4525951 h 4835137"/>
              <a:gd name="connsiteX17" fmla="*/ 289450 w 289450"/>
              <a:gd name="connsiteY17" fmla="*/ 4835137 h 4835137"/>
              <a:gd name="connsiteX0" fmla="*/ 92098 w 289450"/>
              <a:gd name="connsiteY0" fmla="*/ 0 h 4835137"/>
              <a:gd name="connsiteX1" fmla="*/ 230245 w 289450"/>
              <a:gd name="connsiteY1" fmla="*/ 513116 h 4835137"/>
              <a:gd name="connsiteX2" fmla="*/ 72362 w 289450"/>
              <a:gd name="connsiteY2" fmla="*/ 809146 h 4835137"/>
              <a:gd name="connsiteX3" fmla="*/ 223665 w 289450"/>
              <a:gd name="connsiteY3" fmla="*/ 1111753 h 4835137"/>
              <a:gd name="connsiteX4" fmla="*/ 46049 w 289450"/>
              <a:gd name="connsiteY4" fmla="*/ 1355155 h 4835137"/>
              <a:gd name="connsiteX5" fmla="*/ 236822 w 289450"/>
              <a:gd name="connsiteY5" fmla="*/ 1552507 h 4835137"/>
              <a:gd name="connsiteX6" fmla="*/ 26313 w 289450"/>
              <a:gd name="connsiteY6" fmla="*/ 1914320 h 4835137"/>
              <a:gd name="connsiteX7" fmla="*/ 217088 w 289450"/>
              <a:gd name="connsiteY7" fmla="*/ 2262976 h 4835137"/>
              <a:gd name="connsiteX8" fmla="*/ 78940 w 289450"/>
              <a:gd name="connsiteY8" fmla="*/ 2506377 h 4835137"/>
              <a:gd name="connsiteX9" fmla="*/ 217088 w 289450"/>
              <a:gd name="connsiteY9" fmla="*/ 2894503 h 4835137"/>
              <a:gd name="connsiteX10" fmla="*/ 85519 w 289450"/>
              <a:gd name="connsiteY10" fmla="*/ 3144484 h 4835137"/>
              <a:gd name="connsiteX11" fmla="*/ 203931 w 289450"/>
              <a:gd name="connsiteY11" fmla="*/ 3545767 h 4835137"/>
              <a:gd name="connsiteX12" fmla="*/ 0 w 289450"/>
              <a:gd name="connsiteY12" fmla="*/ 3802325 h 4835137"/>
              <a:gd name="connsiteX13" fmla="*/ 217087 w 289450"/>
              <a:gd name="connsiteY13" fmla="*/ 3894423 h 4835137"/>
              <a:gd name="connsiteX14" fmla="*/ 92097 w 289450"/>
              <a:gd name="connsiteY14" fmla="*/ 4229923 h 4835137"/>
              <a:gd name="connsiteX15" fmla="*/ 276293 w 289450"/>
              <a:gd name="connsiteY15" fmla="*/ 4328598 h 4835137"/>
              <a:gd name="connsiteX16" fmla="*/ 105254 w 289450"/>
              <a:gd name="connsiteY16" fmla="*/ 4552265 h 4835137"/>
              <a:gd name="connsiteX17" fmla="*/ 289450 w 289450"/>
              <a:gd name="connsiteY17" fmla="*/ 4835137 h 4835137"/>
              <a:gd name="connsiteX0" fmla="*/ 92098 w 276293"/>
              <a:gd name="connsiteY0" fmla="*/ 0 h 4808824"/>
              <a:gd name="connsiteX1" fmla="*/ 230245 w 276293"/>
              <a:gd name="connsiteY1" fmla="*/ 513116 h 4808824"/>
              <a:gd name="connsiteX2" fmla="*/ 72362 w 276293"/>
              <a:gd name="connsiteY2" fmla="*/ 809146 h 4808824"/>
              <a:gd name="connsiteX3" fmla="*/ 223665 w 276293"/>
              <a:gd name="connsiteY3" fmla="*/ 1111753 h 4808824"/>
              <a:gd name="connsiteX4" fmla="*/ 46049 w 276293"/>
              <a:gd name="connsiteY4" fmla="*/ 1355155 h 4808824"/>
              <a:gd name="connsiteX5" fmla="*/ 236822 w 276293"/>
              <a:gd name="connsiteY5" fmla="*/ 1552507 h 4808824"/>
              <a:gd name="connsiteX6" fmla="*/ 26313 w 276293"/>
              <a:gd name="connsiteY6" fmla="*/ 1914320 h 4808824"/>
              <a:gd name="connsiteX7" fmla="*/ 217088 w 276293"/>
              <a:gd name="connsiteY7" fmla="*/ 2262976 h 4808824"/>
              <a:gd name="connsiteX8" fmla="*/ 78940 w 276293"/>
              <a:gd name="connsiteY8" fmla="*/ 2506377 h 4808824"/>
              <a:gd name="connsiteX9" fmla="*/ 217088 w 276293"/>
              <a:gd name="connsiteY9" fmla="*/ 2894503 h 4808824"/>
              <a:gd name="connsiteX10" fmla="*/ 85519 w 276293"/>
              <a:gd name="connsiteY10" fmla="*/ 3144484 h 4808824"/>
              <a:gd name="connsiteX11" fmla="*/ 203931 w 276293"/>
              <a:gd name="connsiteY11" fmla="*/ 3545767 h 4808824"/>
              <a:gd name="connsiteX12" fmla="*/ 0 w 276293"/>
              <a:gd name="connsiteY12" fmla="*/ 3802325 h 4808824"/>
              <a:gd name="connsiteX13" fmla="*/ 217087 w 276293"/>
              <a:gd name="connsiteY13" fmla="*/ 3894423 h 4808824"/>
              <a:gd name="connsiteX14" fmla="*/ 92097 w 276293"/>
              <a:gd name="connsiteY14" fmla="*/ 4229923 h 4808824"/>
              <a:gd name="connsiteX15" fmla="*/ 276293 w 276293"/>
              <a:gd name="connsiteY15" fmla="*/ 4328598 h 4808824"/>
              <a:gd name="connsiteX16" fmla="*/ 105254 w 276293"/>
              <a:gd name="connsiteY16" fmla="*/ 4552265 h 4808824"/>
              <a:gd name="connsiteX17" fmla="*/ 243401 w 276293"/>
              <a:gd name="connsiteY17" fmla="*/ 4808824 h 4808824"/>
              <a:gd name="connsiteX0" fmla="*/ 92098 w 276293"/>
              <a:gd name="connsiteY0" fmla="*/ 0 h 4808824"/>
              <a:gd name="connsiteX1" fmla="*/ 230245 w 276293"/>
              <a:gd name="connsiteY1" fmla="*/ 513116 h 4808824"/>
              <a:gd name="connsiteX2" fmla="*/ 72362 w 276293"/>
              <a:gd name="connsiteY2" fmla="*/ 809146 h 4808824"/>
              <a:gd name="connsiteX3" fmla="*/ 223665 w 276293"/>
              <a:gd name="connsiteY3" fmla="*/ 1111753 h 4808824"/>
              <a:gd name="connsiteX4" fmla="*/ 46049 w 276293"/>
              <a:gd name="connsiteY4" fmla="*/ 1355155 h 4808824"/>
              <a:gd name="connsiteX5" fmla="*/ 236822 w 276293"/>
              <a:gd name="connsiteY5" fmla="*/ 1552507 h 4808824"/>
              <a:gd name="connsiteX6" fmla="*/ 85519 w 276293"/>
              <a:gd name="connsiteY6" fmla="*/ 1920898 h 4808824"/>
              <a:gd name="connsiteX7" fmla="*/ 217088 w 276293"/>
              <a:gd name="connsiteY7" fmla="*/ 2262976 h 4808824"/>
              <a:gd name="connsiteX8" fmla="*/ 78940 w 276293"/>
              <a:gd name="connsiteY8" fmla="*/ 2506377 h 4808824"/>
              <a:gd name="connsiteX9" fmla="*/ 217088 w 276293"/>
              <a:gd name="connsiteY9" fmla="*/ 2894503 h 4808824"/>
              <a:gd name="connsiteX10" fmla="*/ 85519 w 276293"/>
              <a:gd name="connsiteY10" fmla="*/ 3144484 h 4808824"/>
              <a:gd name="connsiteX11" fmla="*/ 203931 w 276293"/>
              <a:gd name="connsiteY11" fmla="*/ 3545767 h 4808824"/>
              <a:gd name="connsiteX12" fmla="*/ 0 w 276293"/>
              <a:gd name="connsiteY12" fmla="*/ 3802325 h 4808824"/>
              <a:gd name="connsiteX13" fmla="*/ 217087 w 276293"/>
              <a:gd name="connsiteY13" fmla="*/ 3894423 h 4808824"/>
              <a:gd name="connsiteX14" fmla="*/ 92097 w 276293"/>
              <a:gd name="connsiteY14" fmla="*/ 4229923 h 4808824"/>
              <a:gd name="connsiteX15" fmla="*/ 276293 w 276293"/>
              <a:gd name="connsiteY15" fmla="*/ 4328598 h 4808824"/>
              <a:gd name="connsiteX16" fmla="*/ 105254 w 276293"/>
              <a:gd name="connsiteY16" fmla="*/ 4552265 h 4808824"/>
              <a:gd name="connsiteX17" fmla="*/ 243401 w 276293"/>
              <a:gd name="connsiteY17" fmla="*/ 4808824 h 4808824"/>
              <a:gd name="connsiteX0" fmla="*/ 92098 w 243401"/>
              <a:gd name="connsiteY0" fmla="*/ 0 h 4808824"/>
              <a:gd name="connsiteX1" fmla="*/ 230245 w 243401"/>
              <a:gd name="connsiteY1" fmla="*/ 513116 h 4808824"/>
              <a:gd name="connsiteX2" fmla="*/ 72362 w 243401"/>
              <a:gd name="connsiteY2" fmla="*/ 809146 h 4808824"/>
              <a:gd name="connsiteX3" fmla="*/ 223665 w 243401"/>
              <a:gd name="connsiteY3" fmla="*/ 1111753 h 4808824"/>
              <a:gd name="connsiteX4" fmla="*/ 46049 w 243401"/>
              <a:gd name="connsiteY4" fmla="*/ 1355155 h 4808824"/>
              <a:gd name="connsiteX5" fmla="*/ 236822 w 243401"/>
              <a:gd name="connsiteY5" fmla="*/ 1552507 h 4808824"/>
              <a:gd name="connsiteX6" fmla="*/ 85519 w 243401"/>
              <a:gd name="connsiteY6" fmla="*/ 1920898 h 4808824"/>
              <a:gd name="connsiteX7" fmla="*/ 217088 w 243401"/>
              <a:gd name="connsiteY7" fmla="*/ 2262976 h 4808824"/>
              <a:gd name="connsiteX8" fmla="*/ 78940 w 243401"/>
              <a:gd name="connsiteY8" fmla="*/ 2506377 h 4808824"/>
              <a:gd name="connsiteX9" fmla="*/ 217088 w 243401"/>
              <a:gd name="connsiteY9" fmla="*/ 2894503 h 4808824"/>
              <a:gd name="connsiteX10" fmla="*/ 85519 w 243401"/>
              <a:gd name="connsiteY10" fmla="*/ 3144484 h 4808824"/>
              <a:gd name="connsiteX11" fmla="*/ 203931 w 243401"/>
              <a:gd name="connsiteY11" fmla="*/ 3545767 h 4808824"/>
              <a:gd name="connsiteX12" fmla="*/ 0 w 243401"/>
              <a:gd name="connsiteY12" fmla="*/ 3802325 h 4808824"/>
              <a:gd name="connsiteX13" fmla="*/ 217087 w 243401"/>
              <a:gd name="connsiteY13" fmla="*/ 3894423 h 4808824"/>
              <a:gd name="connsiteX14" fmla="*/ 92097 w 243401"/>
              <a:gd name="connsiteY14" fmla="*/ 4229923 h 4808824"/>
              <a:gd name="connsiteX15" fmla="*/ 243401 w 243401"/>
              <a:gd name="connsiteY15" fmla="*/ 4368068 h 4808824"/>
              <a:gd name="connsiteX16" fmla="*/ 105254 w 243401"/>
              <a:gd name="connsiteY16" fmla="*/ 4552265 h 4808824"/>
              <a:gd name="connsiteX17" fmla="*/ 243401 w 243401"/>
              <a:gd name="connsiteY17" fmla="*/ 4808824 h 4808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43401" h="4808824">
                <a:moveTo>
                  <a:pt x="92098" y="0"/>
                </a:moveTo>
                <a:lnTo>
                  <a:pt x="230245" y="513116"/>
                </a:lnTo>
                <a:lnTo>
                  <a:pt x="72362" y="809146"/>
                </a:lnTo>
                <a:lnTo>
                  <a:pt x="223665" y="1111753"/>
                </a:lnTo>
                <a:lnTo>
                  <a:pt x="46049" y="1355155"/>
                </a:lnTo>
                <a:lnTo>
                  <a:pt x="236822" y="1552507"/>
                </a:lnTo>
                <a:lnTo>
                  <a:pt x="85519" y="1920898"/>
                </a:lnTo>
                <a:lnTo>
                  <a:pt x="217088" y="2262976"/>
                </a:lnTo>
                <a:lnTo>
                  <a:pt x="78940" y="2506377"/>
                </a:lnTo>
                <a:lnTo>
                  <a:pt x="217088" y="2894503"/>
                </a:lnTo>
                <a:lnTo>
                  <a:pt x="85519" y="3144484"/>
                </a:lnTo>
                <a:lnTo>
                  <a:pt x="203931" y="3545767"/>
                </a:lnTo>
                <a:lnTo>
                  <a:pt x="0" y="3802325"/>
                </a:lnTo>
                <a:lnTo>
                  <a:pt x="217087" y="3894423"/>
                </a:lnTo>
                <a:lnTo>
                  <a:pt x="92097" y="4229923"/>
                </a:lnTo>
                <a:lnTo>
                  <a:pt x="243401" y="4368068"/>
                </a:lnTo>
                <a:lnTo>
                  <a:pt x="105254" y="4552265"/>
                </a:lnTo>
                <a:lnTo>
                  <a:pt x="243401" y="4808824"/>
                </a:lnTo>
              </a:path>
            </a:pathLst>
          </a:custGeom>
          <a:noFill/>
          <a:ln w="152400" cap="sq">
            <a:solidFill>
              <a:schemeClr val="bg1">
                <a:lumMod val="85000"/>
              </a:schemeClr>
            </a:solidFill>
            <a:miter lim="800000"/>
          </a:ln>
          <a:effectLst>
            <a:outerShdw blurRad="50800" dist="38100" dir="2700000" algn="tl" rotWithShape="0">
              <a:prstClr val="black">
                <a:alpha val="40000"/>
              </a:prstClr>
            </a:outerShdw>
          </a:effectLst>
          <a:scene3d>
            <a:camera prst="orthographicFront"/>
            <a:lightRig rig="two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Tree>
    <p:extLst>
      <p:ext uri="{BB962C8B-B14F-4D97-AF65-F5344CB8AC3E}">
        <p14:creationId xmlns:p14="http://schemas.microsoft.com/office/powerpoint/2010/main" val="274278069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C46DBFF9-3CD3-67D2-60CA-C5B00C4B1698}"/>
              </a:ext>
            </a:extLst>
          </p:cNvPr>
          <p:cNvSpPr/>
          <p:nvPr/>
        </p:nvSpPr>
        <p:spPr bwMode="auto">
          <a:xfrm>
            <a:off x="0" y="0"/>
            <a:ext cx="6094800" cy="6858000"/>
          </a:xfrm>
          <a:prstGeom prst="rect">
            <a:avLst/>
          </a:prstGeom>
          <a:solidFill>
            <a:schemeClr val="bg1"/>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7" name="Text">
            <a:extLst>
              <a:ext uri="{FF2B5EF4-FFF2-40B4-BE49-F238E27FC236}">
                <a16:creationId xmlns:a16="http://schemas.microsoft.com/office/drawing/2014/main" id="{BE05AB7D-3445-CFC8-29C6-E36D9D7ADF1A}"/>
              </a:ext>
            </a:extLst>
          </p:cNvPr>
          <p:cNvSpPr/>
          <p:nvPr/>
        </p:nvSpPr>
        <p:spPr bwMode="gray">
          <a:xfrm>
            <a:off x="0" y="0"/>
            <a:ext cx="6098400" cy="6858000"/>
          </a:xfrm>
          <a:prstGeom prst="rect">
            <a:avLst/>
          </a:prstGeom>
          <a:solidFill>
            <a:srgbClr val="0B523E">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pic>
        <p:nvPicPr>
          <p:cNvPr id="32772" name="Picture 4" descr="30+ Free Baby Footprint &amp; Footprint Images - Pixabay">
            <a:extLst>
              <a:ext uri="{FF2B5EF4-FFF2-40B4-BE49-F238E27FC236}">
                <a16:creationId xmlns:a16="http://schemas.microsoft.com/office/drawing/2014/main" id="{5E719DDD-5EC1-A566-F630-C4C925465F7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56190"/>
          <a:stretch/>
        </p:blipFill>
        <p:spPr bwMode="auto">
          <a:xfrm>
            <a:off x="1773270" y="381000"/>
            <a:ext cx="2548260" cy="6096000"/>
          </a:xfrm>
          <a:prstGeom prst="rect">
            <a:avLst/>
          </a:prstGeom>
          <a:noFill/>
          <a:extLst>
            <a:ext uri="{909E8E84-426E-40DD-AFC4-6F175D3DCCD1}">
              <a14:hiddenFill xmlns:a14="http://schemas.microsoft.com/office/drawing/2010/main">
                <a:solidFill>
                  <a:srgbClr val="FFFFFF"/>
                </a:solidFill>
              </a14:hiddenFill>
            </a:ext>
          </a:extLst>
        </p:spPr>
      </p:pic>
      <p:sp>
        <p:nvSpPr>
          <p:cNvPr id="3" name="Rechteck 2">
            <a:extLst>
              <a:ext uri="{FF2B5EF4-FFF2-40B4-BE49-F238E27FC236}">
                <a16:creationId xmlns:a16="http://schemas.microsoft.com/office/drawing/2014/main" id="{B0F198C5-AA1D-1C7A-5AEE-093C1F0933D0}"/>
              </a:ext>
            </a:extLst>
          </p:cNvPr>
          <p:cNvSpPr/>
          <p:nvPr/>
        </p:nvSpPr>
        <p:spPr bwMode="auto">
          <a:xfrm>
            <a:off x="6093600" y="0"/>
            <a:ext cx="6098400" cy="6858000"/>
          </a:xfrm>
          <a:prstGeom prst="rect">
            <a:avLst/>
          </a:prstGeom>
          <a:solidFill>
            <a:schemeClr val="bg1"/>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pic>
        <p:nvPicPr>
          <p:cNvPr id="32770" name="Picture 2" descr="How the carbon handprint is shaping a positive future | Acre · Acre">
            <a:extLst>
              <a:ext uri="{FF2B5EF4-FFF2-40B4-BE49-F238E27FC236}">
                <a16:creationId xmlns:a16="http://schemas.microsoft.com/office/drawing/2014/main" id="{AB09863F-7122-4546-2F11-D6CF6A2A430D}"/>
              </a:ext>
            </a:extLst>
          </p:cNvPr>
          <p:cNvPicPr>
            <a:picLocks noChangeAspect="1" noChangeArrowheads="1"/>
          </p:cNvPicPr>
          <p:nvPr/>
        </p:nvPicPr>
        <p:blipFill rotWithShape="1">
          <a:blip r:embed="rId4">
            <a:biLevel thresh="75000"/>
            <a:extLst>
              <a:ext uri="{28A0092B-C50C-407E-A947-70E740481C1C}">
                <a14:useLocalDpi xmlns:a14="http://schemas.microsoft.com/office/drawing/2010/main" val="0"/>
              </a:ext>
            </a:extLst>
          </a:blip>
          <a:srcRect l="6477" r="55316"/>
          <a:stretch/>
        </p:blipFill>
        <p:spPr bwMode="auto">
          <a:xfrm>
            <a:off x="6394572" y="433843"/>
            <a:ext cx="5496456" cy="5990315"/>
          </a:xfrm>
          <a:prstGeom prst="rect">
            <a:avLst/>
          </a:prstGeom>
          <a:noFill/>
          <a:extLst>
            <a:ext uri="{909E8E84-426E-40DD-AFC4-6F175D3DCCD1}">
              <a14:hiddenFill xmlns:a14="http://schemas.microsoft.com/office/drawing/2010/main">
                <a:solidFill>
                  <a:srgbClr val="FFFFFF"/>
                </a:solidFill>
              </a14:hiddenFill>
            </a:ext>
          </a:extLst>
        </p:spPr>
      </p:pic>
      <p:sp>
        <p:nvSpPr>
          <p:cNvPr id="11" name="Text">
            <a:extLst>
              <a:ext uri="{FF2B5EF4-FFF2-40B4-BE49-F238E27FC236}">
                <a16:creationId xmlns:a16="http://schemas.microsoft.com/office/drawing/2014/main" id="{A4FD23B5-E68D-92EE-6247-F82998F03DF5}"/>
              </a:ext>
            </a:extLst>
          </p:cNvPr>
          <p:cNvSpPr/>
          <p:nvPr/>
        </p:nvSpPr>
        <p:spPr bwMode="gray">
          <a:xfrm>
            <a:off x="6097202" y="0"/>
            <a:ext cx="6094798" cy="6858000"/>
          </a:xfrm>
          <a:prstGeom prst="rect">
            <a:avLst/>
          </a:prstGeom>
          <a:solidFill>
            <a:srgbClr val="0070C0">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9" name="Rechteck 18">
            <a:extLst>
              <a:ext uri="{FF2B5EF4-FFF2-40B4-BE49-F238E27FC236}">
                <a16:creationId xmlns:a16="http://schemas.microsoft.com/office/drawing/2014/main" id="{63FC7C6E-5008-8EE5-1D05-30C7F1541950}"/>
              </a:ext>
            </a:extLst>
          </p:cNvPr>
          <p:cNvSpPr/>
          <p:nvPr/>
        </p:nvSpPr>
        <p:spPr bwMode="auto">
          <a:xfrm>
            <a:off x="0" y="4021004"/>
            <a:ext cx="12192000" cy="2836996"/>
          </a:xfrm>
          <a:prstGeom prst="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13" name="Titel 1">
            <a:extLst>
              <a:ext uri="{FF2B5EF4-FFF2-40B4-BE49-F238E27FC236}">
                <a16:creationId xmlns:a16="http://schemas.microsoft.com/office/drawing/2014/main" id="{825D436D-E04B-89B9-91C8-9800F5B4CCA8}"/>
              </a:ext>
            </a:extLst>
          </p:cNvPr>
          <p:cNvSpPr txBox="1">
            <a:spLocks/>
          </p:cNvSpPr>
          <p:nvPr/>
        </p:nvSpPr>
        <p:spPr bwMode="auto">
          <a:xfrm>
            <a:off x="6730533" y="4407449"/>
            <a:ext cx="482453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fr-CH" sz="2800">
                <a:solidFill>
                  <a:srgbClr val="002060"/>
                </a:solidFill>
                <a:latin typeface="Century Gothic" panose="020B0502020202020204" pitchFamily="34" charset="0"/>
                <a:ea typeface="Century Gothic"/>
              </a:rPr>
              <a:t>Effets indirects</a:t>
            </a:r>
            <a:br>
              <a:rPr lang="fr-CH" sz="2800">
                <a:solidFill>
                  <a:srgbClr val="002060"/>
                </a:solidFill>
                <a:latin typeface="Century Gothic" panose="020B0502020202020204" pitchFamily="34" charset="0"/>
                <a:ea typeface="Century Gothic"/>
              </a:rPr>
            </a:br>
            <a:r>
              <a:rPr lang="fr-CH" sz="2800" b="0">
                <a:solidFill>
                  <a:srgbClr val="002060"/>
                </a:solidFill>
                <a:latin typeface="Century Gothic" panose="020B0502020202020204" pitchFamily="34" charset="0"/>
                <a:ea typeface="Century Gothic"/>
              </a:rPr>
              <a:t>(= Handprint)</a:t>
            </a:r>
          </a:p>
        </p:txBody>
      </p:sp>
      <p:sp>
        <p:nvSpPr>
          <p:cNvPr id="16" name="Abgerundetes Rechteck 15">
            <a:extLst>
              <a:ext uri="{FF2B5EF4-FFF2-40B4-BE49-F238E27FC236}">
                <a16:creationId xmlns:a16="http://schemas.microsoft.com/office/drawing/2014/main" id="{0C711754-005C-2899-599A-F176C2F539E1}"/>
              </a:ext>
            </a:extLst>
          </p:cNvPr>
          <p:cNvSpPr/>
          <p:nvPr/>
        </p:nvSpPr>
        <p:spPr bwMode="auto">
          <a:xfrm>
            <a:off x="6479800" y="5325699"/>
            <a:ext cx="5326002" cy="1315380"/>
          </a:xfrm>
          <a:prstGeom prst="roundRect">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r-CH" sz="2000">
                <a:solidFill>
                  <a:srgbClr val="002060"/>
                </a:solidFill>
                <a:latin typeface="Century Gothic" panose="020B0502020202020204" pitchFamily="34" charset="0"/>
                <a:ea typeface="Century Gothic"/>
                <a:cs typeface="Arial" charset="0"/>
              </a:rPr>
              <a:t>Les </a:t>
            </a:r>
            <a:r>
              <a:rPr lang="fr-CH" sz="2000" b="1">
                <a:solidFill>
                  <a:srgbClr val="002060"/>
                </a:solidFill>
                <a:latin typeface="Century Gothic" panose="020B0502020202020204" pitchFamily="34" charset="0"/>
                <a:ea typeface="Century Gothic"/>
                <a:cs typeface="Arial" charset="0"/>
              </a:rPr>
              <a:t>applications numériques </a:t>
            </a:r>
            <a:r>
              <a:rPr lang="fr-CH" sz="2000">
                <a:solidFill>
                  <a:srgbClr val="002060"/>
                </a:solidFill>
                <a:latin typeface="Century Gothic" panose="020B0502020202020204" pitchFamily="34" charset="0"/>
                <a:ea typeface="Century Gothic"/>
                <a:cs typeface="Arial" charset="0"/>
              </a:rPr>
              <a:t>modifient les processus et réduisent ou augmentent ainsi l’impact environnemental dans d’autres secteurs.</a:t>
            </a:r>
          </a:p>
        </p:txBody>
      </p:sp>
      <p:sp>
        <p:nvSpPr>
          <p:cNvPr id="12" name="Freihandform: Form 3">
            <a:extLst>
              <a:ext uri="{FF2B5EF4-FFF2-40B4-BE49-F238E27FC236}">
                <a16:creationId xmlns:a16="http://schemas.microsoft.com/office/drawing/2014/main" id="{CE16E3E2-0BE5-6C10-C862-0FC55BA2FDBD}"/>
              </a:ext>
            </a:extLst>
          </p:cNvPr>
          <p:cNvSpPr/>
          <p:nvPr/>
        </p:nvSpPr>
        <p:spPr>
          <a:xfrm>
            <a:off x="5968252" y="47274"/>
            <a:ext cx="200952" cy="6810725"/>
          </a:xfrm>
          <a:custGeom>
            <a:avLst/>
            <a:gdLst>
              <a:gd name="connsiteX0" fmla="*/ 144725 w 480224"/>
              <a:gd name="connsiteY0" fmla="*/ 0 h 4618049"/>
              <a:gd name="connsiteX1" fmla="*/ 440754 w 480224"/>
              <a:gd name="connsiteY1" fmla="*/ 453911 h 4618049"/>
              <a:gd name="connsiteX2" fmla="*/ 0 w 480224"/>
              <a:gd name="connsiteY2" fmla="*/ 559166 h 4618049"/>
              <a:gd name="connsiteX3" fmla="*/ 480224 w 480224"/>
              <a:gd name="connsiteY3" fmla="*/ 940714 h 4618049"/>
              <a:gd name="connsiteX4" fmla="*/ 230245 w 480224"/>
              <a:gd name="connsiteY4" fmla="*/ 1111753 h 4618049"/>
              <a:gd name="connsiteX5" fmla="*/ 361813 w 480224"/>
              <a:gd name="connsiteY5" fmla="*/ 1243321 h 4618049"/>
              <a:gd name="connsiteX6" fmla="*/ 217088 w 480224"/>
              <a:gd name="connsiteY6" fmla="*/ 1835379 h 4618049"/>
              <a:gd name="connsiteX7" fmla="*/ 388127 w 480224"/>
              <a:gd name="connsiteY7" fmla="*/ 2006417 h 4618049"/>
              <a:gd name="connsiteX8" fmla="*/ 210509 w 480224"/>
              <a:gd name="connsiteY8" fmla="*/ 2118250 h 4618049"/>
              <a:gd name="connsiteX9" fmla="*/ 335499 w 480224"/>
              <a:gd name="connsiteY9" fmla="*/ 2361652 h 4618049"/>
              <a:gd name="connsiteX10" fmla="*/ 157882 w 480224"/>
              <a:gd name="connsiteY10" fmla="*/ 2927396 h 4618049"/>
              <a:gd name="connsiteX11" fmla="*/ 276294 w 480224"/>
              <a:gd name="connsiteY11" fmla="*/ 3328679 h 4618049"/>
              <a:gd name="connsiteX12" fmla="*/ 197353 w 480224"/>
              <a:gd name="connsiteY12" fmla="*/ 3578659 h 4618049"/>
              <a:gd name="connsiteX13" fmla="*/ 335499 w 480224"/>
              <a:gd name="connsiteY13" fmla="*/ 3670757 h 4618049"/>
              <a:gd name="connsiteX14" fmla="*/ 269715 w 480224"/>
              <a:gd name="connsiteY14" fmla="*/ 4012835 h 4618049"/>
              <a:gd name="connsiteX15" fmla="*/ 381548 w 480224"/>
              <a:gd name="connsiteY15" fmla="*/ 4072040 h 4618049"/>
              <a:gd name="connsiteX16" fmla="*/ 223666 w 480224"/>
              <a:gd name="connsiteY16" fmla="*/ 4308863 h 4618049"/>
              <a:gd name="connsiteX17" fmla="*/ 361813 w 480224"/>
              <a:gd name="connsiteY17" fmla="*/ 4618049 h 4618049"/>
              <a:gd name="connsiteX0" fmla="*/ 0 w 335499"/>
              <a:gd name="connsiteY0" fmla="*/ 0 h 4618049"/>
              <a:gd name="connsiteX1" fmla="*/ 296029 w 335499"/>
              <a:gd name="connsiteY1" fmla="*/ 453911 h 4618049"/>
              <a:gd name="connsiteX2" fmla="*/ 0 w 335499"/>
              <a:gd name="connsiteY2" fmla="*/ 592058 h 4618049"/>
              <a:gd name="connsiteX3" fmla="*/ 335499 w 335499"/>
              <a:gd name="connsiteY3" fmla="*/ 940714 h 4618049"/>
              <a:gd name="connsiteX4" fmla="*/ 85520 w 335499"/>
              <a:gd name="connsiteY4" fmla="*/ 1111753 h 4618049"/>
              <a:gd name="connsiteX5" fmla="*/ 217088 w 335499"/>
              <a:gd name="connsiteY5" fmla="*/ 1243321 h 4618049"/>
              <a:gd name="connsiteX6" fmla="*/ 72363 w 335499"/>
              <a:gd name="connsiteY6" fmla="*/ 1835379 h 4618049"/>
              <a:gd name="connsiteX7" fmla="*/ 243402 w 335499"/>
              <a:gd name="connsiteY7" fmla="*/ 2006417 h 4618049"/>
              <a:gd name="connsiteX8" fmla="*/ 65784 w 335499"/>
              <a:gd name="connsiteY8" fmla="*/ 2118250 h 4618049"/>
              <a:gd name="connsiteX9" fmla="*/ 190774 w 335499"/>
              <a:gd name="connsiteY9" fmla="*/ 2361652 h 4618049"/>
              <a:gd name="connsiteX10" fmla="*/ 13157 w 335499"/>
              <a:gd name="connsiteY10" fmla="*/ 2927396 h 4618049"/>
              <a:gd name="connsiteX11" fmla="*/ 131569 w 335499"/>
              <a:gd name="connsiteY11" fmla="*/ 3328679 h 4618049"/>
              <a:gd name="connsiteX12" fmla="*/ 52628 w 335499"/>
              <a:gd name="connsiteY12" fmla="*/ 3578659 h 4618049"/>
              <a:gd name="connsiteX13" fmla="*/ 190774 w 335499"/>
              <a:gd name="connsiteY13" fmla="*/ 3670757 h 4618049"/>
              <a:gd name="connsiteX14" fmla="*/ 124990 w 335499"/>
              <a:gd name="connsiteY14" fmla="*/ 4012835 h 4618049"/>
              <a:gd name="connsiteX15" fmla="*/ 236823 w 335499"/>
              <a:gd name="connsiteY15" fmla="*/ 4072040 h 4618049"/>
              <a:gd name="connsiteX16" fmla="*/ 78941 w 335499"/>
              <a:gd name="connsiteY16" fmla="*/ 4308863 h 4618049"/>
              <a:gd name="connsiteX17" fmla="*/ 217088 w 335499"/>
              <a:gd name="connsiteY17" fmla="*/ 4618049 h 4618049"/>
              <a:gd name="connsiteX0" fmla="*/ 0 w 335499"/>
              <a:gd name="connsiteY0" fmla="*/ 0 h 4618049"/>
              <a:gd name="connsiteX1" fmla="*/ 289451 w 335499"/>
              <a:gd name="connsiteY1" fmla="*/ 322342 h 4618049"/>
              <a:gd name="connsiteX2" fmla="*/ 0 w 335499"/>
              <a:gd name="connsiteY2" fmla="*/ 592058 h 4618049"/>
              <a:gd name="connsiteX3" fmla="*/ 335499 w 335499"/>
              <a:gd name="connsiteY3" fmla="*/ 940714 h 4618049"/>
              <a:gd name="connsiteX4" fmla="*/ 85520 w 335499"/>
              <a:gd name="connsiteY4" fmla="*/ 1111753 h 4618049"/>
              <a:gd name="connsiteX5" fmla="*/ 217088 w 335499"/>
              <a:gd name="connsiteY5" fmla="*/ 1243321 h 4618049"/>
              <a:gd name="connsiteX6" fmla="*/ 72363 w 335499"/>
              <a:gd name="connsiteY6" fmla="*/ 1835379 h 4618049"/>
              <a:gd name="connsiteX7" fmla="*/ 243402 w 335499"/>
              <a:gd name="connsiteY7" fmla="*/ 2006417 h 4618049"/>
              <a:gd name="connsiteX8" fmla="*/ 65784 w 335499"/>
              <a:gd name="connsiteY8" fmla="*/ 2118250 h 4618049"/>
              <a:gd name="connsiteX9" fmla="*/ 190774 w 335499"/>
              <a:gd name="connsiteY9" fmla="*/ 2361652 h 4618049"/>
              <a:gd name="connsiteX10" fmla="*/ 13157 w 335499"/>
              <a:gd name="connsiteY10" fmla="*/ 2927396 h 4618049"/>
              <a:gd name="connsiteX11" fmla="*/ 131569 w 335499"/>
              <a:gd name="connsiteY11" fmla="*/ 3328679 h 4618049"/>
              <a:gd name="connsiteX12" fmla="*/ 52628 w 335499"/>
              <a:gd name="connsiteY12" fmla="*/ 3578659 h 4618049"/>
              <a:gd name="connsiteX13" fmla="*/ 190774 w 335499"/>
              <a:gd name="connsiteY13" fmla="*/ 3670757 h 4618049"/>
              <a:gd name="connsiteX14" fmla="*/ 124990 w 335499"/>
              <a:gd name="connsiteY14" fmla="*/ 4012835 h 4618049"/>
              <a:gd name="connsiteX15" fmla="*/ 236823 w 335499"/>
              <a:gd name="connsiteY15" fmla="*/ 4072040 h 4618049"/>
              <a:gd name="connsiteX16" fmla="*/ 78941 w 335499"/>
              <a:gd name="connsiteY16" fmla="*/ 4308863 h 4618049"/>
              <a:gd name="connsiteX17" fmla="*/ 217088 w 335499"/>
              <a:gd name="connsiteY17" fmla="*/ 4618049 h 4618049"/>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65784 w 335499"/>
              <a:gd name="connsiteY8" fmla="*/ 2335338 h 4835137"/>
              <a:gd name="connsiteX9" fmla="*/ 190774 w 335499"/>
              <a:gd name="connsiteY9" fmla="*/ 2578740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65784 w 335499"/>
              <a:gd name="connsiteY8" fmla="*/ 2335338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10510 w 335499"/>
              <a:gd name="connsiteY1" fmla="*/ 519695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157883 w 335499"/>
              <a:gd name="connsiteY1" fmla="*/ 513116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243402"/>
              <a:gd name="connsiteY0" fmla="*/ 0 h 4835137"/>
              <a:gd name="connsiteX1" fmla="*/ 157883 w 243402"/>
              <a:gd name="connsiteY1" fmla="*/ 513116 h 4835137"/>
              <a:gd name="connsiteX2" fmla="*/ 0 w 243402"/>
              <a:gd name="connsiteY2" fmla="*/ 809146 h 4835137"/>
              <a:gd name="connsiteX3" fmla="*/ 197352 w 243402"/>
              <a:gd name="connsiteY3" fmla="*/ 1144645 h 4835137"/>
              <a:gd name="connsiteX4" fmla="*/ 85520 w 243402"/>
              <a:gd name="connsiteY4" fmla="*/ 1328841 h 4835137"/>
              <a:gd name="connsiteX5" fmla="*/ 217088 w 243402"/>
              <a:gd name="connsiteY5" fmla="*/ 1460409 h 4835137"/>
              <a:gd name="connsiteX6" fmla="*/ 59206 w 243402"/>
              <a:gd name="connsiteY6" fmla="*/ 1874850 h 4835137"/>
              <a:gd name="connsiteX7" fmla="*/ 243402 w 243402"/>
              <a:gd name="connsiteY7" fmla="*/ 2223505 h 4835137"/>
              <a:gd name="connsiteX8" fmla="*/ 52627 w 243402"/>
              <a:gd name="connsiteY8" fmla="*/ 2493220 h 4835137"/>
              <a:gd name="connsiteX9" fmla="*/ 190774 w 243402"/>
              <a:gd name="connsiteY9" fmla="*/ 2887925 h 4835137"/>
              <a:gd name="connsiteX10" fmla="*/ 13157 w 243402"/>
              <a:gd name="connsiteY10" fmla="*/ 3144484 h 4835137"/>
              <a:gd name="connsiteX11" fmla="*/ 131569 w 243402"/>
              <a:gd name="connsiteY11" fmla="*/ 3545767 h 4835137"/>
              <a:gd name="connsiteX12" fmla="*/ 52628 w 243402"/>
              <a:gd name="connsiteY12" fmla="*/ 3795747 h 4835137"/>
              <a:gd name="connsiteX13" fmla="*/ 190774 w 243402"/>
              <a:gd name="connsiteY13" fmla="*/ 3887845 h 4835137"/>
              <a:gd name="connsiteX14" fmla="*/ 124990 w 243402"/>
              <a:gd name="connsiteY14" fmla="*/ 4229923 h 4835137"/>
              <a:gd name="connsiteX15" fmla="*/ 236823 w 243402"/>
              <a:gd name="connsiteY15" fmla="*/ 4289128 h 4835137"/>
              <a:gd name="connsiteX16" fmla="*/ 78941 w 243402"/>
              <a:gd name="connsiteY16" fmla="*/ 4525951 h 4835137"/>
              <a:gd name="connsiteX17" fmla="*/ 217088 w 243402"/>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223665 w 269715"/>
              <a:gd name="connsiteY3" fmla="*/ 1144645 h 4835137"/>
              <a:gd name="connsiteX4" fmla="*/ 0 w 269715"/>
              <a:gd name="connsiteY4" fmla="*/ 1355155 h 4835137"/>
              <a:gd name="connsiteX5" fmla="*/ 243401 w 269715"/>
              <a:gd name="connsiteY5" fmla="*/ 1460409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243401 w 269715"/>
              <a:gd name="connsiteY5" fmla="*/ 1460409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230244 w 269715"/>
              <a:gd name="connsiteY5" fmla="*/ 1545928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190773 w 269715"/>
              <a:gd name="connsiteY5" fmla="*/ 1552507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65785 w 289451"/>
              <a:gd name="connsiteY0" fmla="*/ 0 h 4835137"/>
              <a:gd name="connsiteX1" fmla="*/ 203932 w 289451"/>
              <a:gd name="connsiteY1" fmla="*/ 513116 h 4835137"/>
              <a:gd name="connsiteX2" fmla="*/ 46049 w 289451"/>
              <a:gd name="connsiteY2" fmla="*/ 809146 h 4835137"/>
              <a:gd name="connsiteX3" fmla="*/ 197352 w 289451"/>
              <a:gd name="connsiteY3" fmla="*/ 1111753 h 4835137"/>
              <a:gd name="connsiteX4" fmla="*/ 19736 w 289451"/>
              <a:gd name="connsiteY4" fmla="*/ 1355155 h 4835137"/>
              <a:gd name="connsiteX5" fmla="*/ 210509 w 289451"/>
              <a:gd name="connsiteY5" fmla="*/ 1552507 h 4835137"/>
              <a:gd name="connsiteX6" fmla="*/ 0 w 289451"/>
              <a:gd name="connsiteY6" fmla="*/ 1914320 h 4835137"/>
              <a:gd name="connsiteX7" fmla="*/ 289451 w 289451"/>
              <a:gd name="connsiteY7" fmla="*/ 2223505 h 4835137"/>
              <a:gd name="connsiteX8" fmla="*/ 98676 w 289451"/>
              <a:gd name="connsiteY8" fmla="*/ 2493220 h 4835137"/>
              <a:gd name="connsiteX9" fmla="*/ 236823 w 289451"/>
              <a:gd name="connsiteY9" fmla="*/ 2887925 h 4835137"/>
              <a:gd name="connsiteX10" fmla="*/ 59206 w 289451"/>
              <a:gd name="connsiteY10" fmla="*/ 3144484 h 4835137"/>
              <a:gd name="connsiteX11" fmla="*/ 177618 w 289451"/>
              <a:gd name="connsiteY11" fmla="*/ 3545767 h 4835137"/>
              <a:gd name="connsiteX12" fmla="*/ 98677 w 289451"/>
              <a:gd name="connsiteY12" fmla="*/ 3795747 h 4835137"/>
              <a:gd name="connsiteX13" fmla="*/ 236823 w 289451"/>
              <a:gd name="connsiteY13" fmla="*/ 3887845 h 4835137"/>
              <a:gd name="connsiteX14" fmla="*/ 171039 w 289451"/>
              <a:gd name="connsiteY14" fmla="*/ 4229923 h 4835137"/>
              <a:gd name="connsiteX15" fmla="*/ 282872 w 289451"/>
              <a:gd name="connsiteY15" fmla="*/ 4289128 h 4835137"/>
              <a:gd name="connsiteX16" fmla="*/ 124990 w 289451"/>
              <a:gd name="connsiteY16" fmla="*/ 4525951 h 4835137"/>
              <a:gd name="connsiteX17" fmla="*/ 263137 w 289451"/>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223667 w 282872"/>
              <a:gd name="connsiteY7" fmla="*/ 2256397 h 4835137"/>
              <a:gd name="connsiteX8" fmla="*/ 98676 w 282872"/>
              <a:gd name="connsiteY8" fmla="*/ 2493220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98676 w 282872"/>
              <a:gd name="connsiteY8" fmla="*/ 2493220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52627 w 282872"/>
              <a:gd name="connsiteY8" fmla="*/ 2506377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52627 w 282872"/>
              <a:gd name="connsiteY8" fmla="*/ 2506377 h 4835137"/>
              <a:gd name="connsiteX9" fmla="*/ 190775 w 282872"/>
              <a:gd name="connsiteY9" fmla="*/ 2894503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63136 w 309185"/>
              <a:gd name="connsiteY13" fmla="*/ 3887845 h 4835137"/>
              <a:gd name="connsiteX14" fmla="*/ 197352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17087 w 309185"/>
              <a:gd name="connsiteY13" fmla="*/ 3894423 h 4835137"/>
              <a:gd name="connsiteX14" fmla="*/ 197352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17087 w 309185"/>
              <a:gd name="connsiteY13" fmla="*/ 3894423 h 4835137"/>
              <a:gd name="connsiteX14" fmla="*/ 92097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289450"/>
              <a:gd name="connsiteY0" fmla="*/ 0 h 4835137"/>
              <a:gd name="connsiteX1" fmla="*/ 230245 w 289450"/>
              <a:gd name="connsiteY1" fmla="*/ 513116 h 4835137"/>
              <a:gd name="connsiteX2" fmla="*/ 72362 w 289450"/>
              <a:gd name="connsiteY2" fmla="*/ 809146 h 4835137"/>
              <a:gd name="connsiteX3" fmla="*/ 223665 w 289450"/>
              <a:gd name="connsiteY3" fmla="*/ 1111753 h 4835137"/>
              <a:gd name="connsiteX4" fmla="*/ 46049 w 289450"/>
              <a:gd name="connsiteY4" fmla="*/ 1355155 h 4835137"/>
              <a:gd name="connsiteX5" fmla="*/ 236822 w 289450"/>
              <a:gd name="connsiteY5" fmla="*/ 1552507 h 4835137"/>
              <a:gd name="connsiteX6" fmla="*/ 26313 w 289450"/>
              <a:gd name="connsiteY6" fmla="*/ 1914320 h 4835137"/>
              <a:gd name="connsiteX7" fmla="*/ 217088 w 289450"/>
              <a:gd name="connsiteY7" fmla="*/ 2262976 h 4835137"/>
              <a:gd name="connsiteX8" fmla="*/ 78940 w 289450"/>
              <a:gd name="connsiteY8" fmla="*/ 2506377 h 4835137"/>
              <a:gd name="connsiteX9" fmla="*/ 217088 w 289450"/>
              <a:gd name="connsiteY9" fmla="*/ 2894503 h 4835137"/>
              <a:gd name="connsiteX10" fmla="*/ 85519 w 289450"/>
              <a:gd name="connsiteY10" fmla="*/ 3144484 h 4835137"/>
              <a:gd name="connsiteX11" fmla="*/ 203931 w 289450"/>
              <a:gd name="connsiteY11" fmla="*/ 3545767 h 4835137"/>
              <a:gd name="connsiteX12" fmla="*/ 0 w 289450"/>
              <a:gd name="connsiteY12" fmla="*/ 3802325 h 4835137"/>
              <a:gd name="connsiteX13" fmla="*/ 217087 w 289450"/>
              <a:gd name="connsiteY13" fmla="*/ 3894423 h 4835137"/>
              <a:gd name="connsiteX14" fmla="*/ 92097 w 289450"/>
              <a:gd name="connsiteY14" fmla="*/ 4229923 h 4835137"/>
              <a:gd name="connsiteX15" fmla="*/ 276293 w 289450"/>
              <a:gd name="connsiteY15" fmla="*/ 4328598 h 4835137"/>
              <a:gd name="connsiteX16" fmla="*/ 151303 w 289450"/>
              <a:gd name="connsiteY16" fmla="*/ 4525951 h 4835137"/>
              <a:gd name="connsiteX17" fmla="*/ 289450 w 289450"/>
              <a:gd name="connsiteY17" fmla="*/ 4835137 h 4835137"/>
              <a:gd name="connsiteX0" fmla="*/ 92098 w 289450"/>
              <a:gd name="connsiteY0" fmla="*/ 0 h 4835137"/>
              <a:gd name="connsiteX1" fmla="*/ 230245 w 289450"/>
              <a:gd name="connsiteY1" fmla="*/ 513116 h 4835137"/>
              <a:gd name="connsiteX2" fmla="*/ 72362 w 289450"/>
              <a:gd name="connsiteY2" fmla="*/ 809146 h 4835137"/>
              <a:gd name="connsiteX3" fmla="*/ 223665 w 289450"/>
              <a:gd name="connsiteY3" fmla="*/ 1111753 h 4835137"/>
              <a:gd name="connsiteX4" fmla="*/ 46049 w 289450"/>
              <a:gd name="connsiteY4" fmla="*/ 1355155 h 4835137"/>
              <a:gd name="connsiteX5" fmla="*/ 236822 w 289450"/>
              <a:gd name="connsiteY5" fmla="*/ 1552507 h 4835137"/>
              <a:gd name="connsiteX6" fmla="*/ 26313 w 289450"/>
              <a:gd name="connsiteY6" fmla="*/ 1914320 h 4835137"/>
              <a:gd name="connsiteX7" fmla="*/ 217088 w 289450"/>
              <a:gd name="connsiteY7" fmla="*/ 2262976 h 4835137"/>
              <a:gd name="connsiteX8" fmla="*/ 78940 w 289450"/>
              <a:gd name="connsiteY8" fmla="*/ 2506377 h 4835137"/>
              <a:gd name="connsiteX9" fmla="*/ 217088 w 289450"/>
              <a:gd name="connsiteY9" fmla="*/ 2894503 h 4835137"/>
              <a:gd name="connsiteX10" fmla="*/ 85519 w 289450"/>
              <a:gd name="connsiteY10" fmla="*/ 3144484 h 4835137"/>
              <a:gd name="connsiteX11" fmla="*/ 203931 w 289450"/>
              <a:gd name="connsiteY11" fmla="*/ 3545767 h 4835137"/>
              <a:gd name="connsiteX12" fmla="*/ 0 w 289450"/>
              <a:gd name="connsiteY12" fmla="*/ 3802325 h 4835137"/>
              <a:gd name="connsiteX13" fmla="*/ 217087 w 289450"/>
              <a:gd name="connsiteY13" fmla="*/ 3894423 h 4835137"/>
              <a:gd name="connsiteX14" fmla="*/ 92097 w 289450"/>
              <a:gd name="connsiteY14" fmla="*/ 4229923 h 4835137"/>
              <a:gd name="connsiteX15" fmla="*/ 276293 w 289450"/>
              <a:gd name="connsiteY15" fmla="*/ 4328598 h 4835137"/>
              <a:gd name="connsiteX16" fmla="*/ 105254 w 289450"/>
              <a:gd name="connsiteY16" fmla="*/ 4552265 h 4835137"/>
              <a:gd name="connsiteX17" fmla="*/ 289450 w 289450"/>
              <a:gd name="connsiteY17" fmla="*/ 4835137 h 4835137"/>
              <a:gd name="connsiteX0" fmla="*/ 92098 w 276293"/>
              <a:gd name="connsiteY0" fmla="*/ 0 h 4808824"/>
              <a:gd name="connsiteX1" fmla="*/ 230245 w 276293"/>
              <a:gd name="connsiteY1" fmla="*/ 513116 h 4808824"/>
              <a:gd name="connsiteX2" fmla="*/ 72362 w 276293"/>
              <a:gd name="connsiteY2" fmla="*/ 809146 h 4808824"/>
              <a:gd name="connsiteX3" fmla="*/ 223665 w 276293"/>
              <a:gd name="connsiteY3" fmla="*/ 1111753 h 4808824"/>
              <a:gd name="connsiteX4" fmla="*/ 46049 w 276293"/>
              <a:gd name="connsiteY4" fmla="*/ 1355155 h 4808824"/>
              <a:gd name="connsiteX5" fmla="*/ 236822 w 276293"/>
              <a:gd name="connsiteY5" fmla="*/ 1552507 h 4808824"/>
              <a:gd name="connsiteX6" fmla="*/ 26313 w 276293"/>
              <a:gd name="connsiteY6" fmla="*/ 1914320 h 4808824"/>
              <a:gd name="connsiteX7" fmla="*/ 217088 w 276293"/>
              <a:gd name="connsiteY7" fmla="*/ 2262976 h 4808824"/>
              <a:gd name="connsiteX8" fmla="*/ 78940 w 276293"/>
              <a:gd name="connsiteY8" fmla="*/ 2506377 h 4808824"/>
              <a:gd name="connsiteX9" fmla="*/ 217088 w 276293"/>
              <a:gd name="connsiteY9" fmla="*/ 2894503 h 4808824"/>
              <a:gd name="connsiteX10" fmla="*/ 85519 w 276293"/>
              <a:gd name="connsiteY10" fmla="*/ 3144484 h 4808824"/>
              <a:gd name="connsiteX11" fmla="*/ 203931 w 276293"/>
              <a:gd name="connsiteY11" fmla="*/ 3545767 h 4808824"/>
              <a:gd name="connsiteX12" fmla="*/ 0 w 276293"/>
              <a:gd name="connsiteY12" fmla="*/ 3802325 h 4808824"/>
              <a:gd name="connsiteX13" fmla="*/ 217087 w 276293"/>
              <a:gd name="connsiteY13" fmla="*/ 3894423 h 4808824"/>
              <a:gd name="connsiteX14" fmla="*/ 92097 w 276293"/>
              <a:gd name="connsiteY14" fmla="*/ 4229923 h 4808824"/>
              <a:gd name="connsiteX15" fmla="*/ 276293 w 276293"/>
              <a:gd name="connsiteY15" fmla="*/ 4328598 h 4808824"/>
              <a:gd name="connsiteX16" fmla="*/ 105254 w 276293"/>
              <a:gd name="connsiteY16" fmla="*/ 4552265 h 4808824"/>
              <a:gd name="connsiteX17" fmla="*/ 243401 w 276293"/>
              <a:gd name="connsiteY17" fmla="*/ 4808824 h 4808824"/>
              <a:gd name="connsiteX0" fmla="*/ 92098 w 276293"/>
              <a:gd name="connsiteY0" fmla="*/ 0 h 4808824"/>
              <a:gd name="connsiteX1" fmla="*/ 230245 w 276293"/>
              <a:gd name="connsiteY1" fmla="*/ 513116 h 4808824"/>
              <a:gd name="connsiteX2" fmla="*/ 72362 w 276293"/>
              <a:gd name="connsiteY2" fmla="*/ 809146 h 4808824"/>
              <a:gd name="connsiteX3" fmla="*/ 223665 w 276293"/>
              <a:gd name="connsiteY3" fmla="*/ 1111753 h 4808824"/>
              <a:gd name="connsiteX4" fmla="*/ 46049 w 276293"/>
              <a:gd name="connsiteY4" fmla="*/ 1355155 h 4808824"/>
              <a:gd name="connsiteX5" fmla="*/ 236822 w 276293"/>
              <a:gd name="connsiteY5" fmla="*/ 1552507 h 4808824"/>
              <a:gd name="connsiteX6" fmla="*/ 85519 w 276293"/>
              <a:gd name="connsiteY6" fmla="*/ 1920898 h 4808824"/>
              <a:gd name="connsiteX7" fmla="*/ 217088 w 276293"/>
              <a:gd name="connsiteY7" fmla="*/ 2262976 h 4808824"/>
              <a:gd name="connsiteX8" fmla="*/ 78940 w 276293"/>
              <a:gd name="connsiteY8" fmla="*/ 2506377 h 4808824"/>
              <a:gd name="connsiteX9" fmla="*/ 217088 w 276293"/>
              <a:gd name="connsiteY9" fmla="*/ 2894503 h 4808824"/>
              <a:gd name="connsiteX10" fmla="*/ 85519 w 276293"/>
              <a:gd name="connsiteY10" fmla="*/ 3144484 h 4808824"/>
              <a:gd name="connsiteX11" fmla="*/ 203931 w 276293"/>
              <a:gd name="connsiteY11" fmla="*/ 3545767 h 4808824"/>
              <a:gd name="connsiteX12" fmla="*/ 0 w 276293"/>
              <a:gd name="connsiteY12" fmla="*/ 3802325 h 4808824"/>
              <a:gd name="connsiteX13" fmla="*/ 217087 w 276293"/>
              <a:gd name="connsiteY13" fmla="*/ 3894423 h 4808824"/>
              <a:gd name="connsiteX14" fmla="*/ 92097 w 276293"/>
              <a:gd name="connsiteY14" fmla="*/ 4229923 h 4808824"/>
              <a:gd name="connsiteX15" fmla="*/ 276293 w 276293"/>
              <a:gd name="connsiteY15" fmla="*/ 4328598 h 4808824"/>
              <a:gd name="connsiteX16" fmla="*/ 105254 w 276293"/>
              <a:gd name="connsiteY16" fmla="*/ 4552265 h 4808824"/>
              <a:gd name="connsiteX17" fmla="*/ 243401 w 276293"/>
              <a:gd name="connsiteY17" fmla="*/ 4808824 h 4808824"/>
              <a:gd name="connsiteX0" fmla="*/ 92098 w 243401"/>
              <a:gd name="connsiteY0" fmla="*/ 0 h 4808824"/>
              <a:gd name="connsiteX1" fmla="*/ 230245 w 243401"/>
              <a:gd name="connsiteY1" fmla="*/ 513116 h 4808824"/>
              <a:gd name="connsiteX2" fmla="*/ 72362 w 243401"/>
              <a:gd name="connsiteY2" fmla="*/ 809146 h 4808824"/>
              <a:gd name="connsiteX3" fmla="*/ 223665 w 243401"/>
              <a:gd name="connsiteY3" fmla="*/ 1111753 h 4808824"/>
              <a:gd name="connsiteX4" fmla="*/ 46049 w 243401"/>
              <a:gd name="connsiteY4" fmla="*/ 1355155 h 4808824"/>
              <a:gd name="connsiteX5" fmla="*/ 236822 w 243401"/>
              <a:gd name="connsiteY5" fmla="*/ 1552507 h 4808824"/>
              <a:gd name="connsiteX6" fmla="*/ 85519 w 243401"/>
              <a:gd name="connsiteY6" fmla="*/ 1920898 h 4808824"/>
              <a:gd name="connsiteX7" fmla="*/ 217088 w 243401"/>
              <a:gd name="connsiteY7" fmla="*/ 2262976 h 4808824"/>
              <a:gd name="connsiteX8" fmla="*/ 78940 w 243401"/>
              <a:gd name="connsiteY8" fmla="*/ 2506377 h 4808824"/>
              <a:gd name="connsiteX9" fmla="*/ 217088 w 243401"/>
              <a:gd name="connsiteY9" fmla="*/ 2894503 h 4808824"/>
              <a:gd name="connsiteX10" fmla="*/ 85519 w 243401"/>
              <a:gd name="connsiteY10" fmla="*/ 3144484 h 4808824"/>
              <a:gd name="connsiteX11" fmla="*/ 203931 w 243401"/>
              <a:gd name="connsiteY11" fmla="*/ 3545767 h 4808824"/>
              <a:gd name="connsiteX12" fmla="*/ 0 w 243401"/>
              <a:gd name="connsiteY12" fmla="*/ 3802325 h 4808824"/>
              <a:gd name="connsiteX13" fmla="*/ 217087 w 243401"/>
              <a:gd name="connsiteY13" fmla="*/ 3894423 h 4808824"/>
              <a:gd name="connsiteX14" fmla="*/ 92097 w 243401"/>
              <a:gd name="connsiteY14" fmla="*/ 4229923 h 4808824"/>
              <a:gd name="connsiteX15" fmla="*/ 243401 w 243401"/>
              <a:gd name="connsiteY15" fmla="*/ 4368068 h 4808824"/>
              <a:gd name="connsiteX16" fmla="*/ 105254 w 243401"/>
              <a:gd name="connsiteY16" fmla="*/ 4552265 h 4808824"/>
              <a:gd name="connsiteX17" fmla="*/ 243401 w 243401"/>
              <a:gd name="connsiteY17" fmla="*/ 4808824 h 4808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43401" h="4808824">
                <a:moveTo>
                  <a:pt x="92098" y="0"/>
                </a:moveTo>
                <a:lnTo>
                  <a:pt x="230245" y="513116"/>
                </a:lnTo>
                <a:lnTo>
                  <a:pt x="72362" y="809146"/>
                </a:lnTo>
                <a:lnTo>
                  <a:pt x="223665" y="1111753"/>
                </a:lnTo>
                <a:lnTo>
                  <a:pt x="46049" y="1355155"/>
                </a:lnTo>
                <a:lnTo>
                  <a:pt x="236822" y="1552507"/>
                </a:lnTo>
                <a:lnTo>
                  <a:pt x="85519" y="1920898"/>
                </a:lnTo>
                <a:lnTo>
                  <a:pt x="217088" y="2262976"/>
                </a:lnTo>
                <a:lnTo>
                  <a:pt x="78940" y="2506377"/>
                </a:lnTo>
                <a:lnTo>
                  <a:pt x="217088" y="2894503"/>
                </a:lnTo>
                <a:lnTo>
                  <a:pt x="85519" y="3144484"/>
                </a:lnTo>
                <a:lnTo>
                  <a:pt x="203931" y="3545767"/>
                </a:lnTo>
                <a:lnTo>
                  <a:pt x="0" y="3802325"/>
                </a:lnTo>
                <a:lnTo>
                  <a:pt x="217087" y="3894423"/>
                </a:lnTo>
                <a:lnTo>
                  <a:pt x="92097" y="4229923"/>
                </a:lnTo>
                <a:lnTo>
                  <a:pt x="243401" y="4368068"/>
                </a:lnTo>
                <a:lnTo>
                  <a:pt x="105254" y="4552265"/>
                </a:lnTo>
                <a:lnTo>
                  <a:pt x="243401" y="4808824"/>
                </a:lnTo>
              </a:path>
            </a:pathLst>
          </a:custGeom>
          <a:noFill/>
          <a:ln w="152400" cap="sq">
            <a:solidFill>
              <a:schemeClr val="bg1">
                <a:lumMod val="85000"/>
              </a:schemeClr>
            </a:solidFill>
            <a:miter lim="800000"/>
          </a:ln>
          <a:effectLst>
            <a:outerShdw blurRad="50800" dist="38100" dir="2700000" algn="tl" rotWithShape="0">
              <a:prstClr val="black">
                <a:alpha val="40000"/>
              </a:prstClr>
            </a:outerShdw>
          </a:effectLst>
          <a:scene3d>
            <a:camera prst="orthographicFront"/>
            <a:lightRig rig="two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17" name="Titel 1">
            <a:extLst>
              <a:ext uri="{FF2B5EF4-FFF2-40B4-BE49-F238E27FC236}">
                <a16:creationId xmlns:a16="http://schemas.microsoft.com/office/drawing/2014/main" id="{FFACA560-9C86-2A9F-FA52-B34CA7095AA5}"/>
              </a:ext>
            </a:extLst>
          </p:cNvPr>
          <p:cNvSpPr txBox="1">
            <a:spLocks/>
          </p:cNvSpPr>
          <p:nvPr/>
        </p:nvSpPr>
        <p:spPr bwMode="auto">
          <a:xfrm>
            <a:off x="495745" y="4407449"/>
            <a:ext cx="482453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fr-CH" sz="2800">
                <a:solidFill>
                  <a:srgbClr val="0B523E"/>
                </a:solidFill>
                <a:latin typeface="Century Gothic" panose="020B0502020202020204" pitchFamily="34" charset="0"/>
                <a:ea typeface="Century Gothic"/>
              </a:rPr>
              <a:t>Effets directs</a:t>
            </a:r>
            <a:br>
              <a:rPr lang="fr-CH" sz="2800">
                <a:solidFill>
                  <a:srgbClr val="0B523E"/>
                </a:solidFill>
                <a:latin typeface="Century Gothic" panose="020B0502020202020204" pitchFamily="34" charset="0"/>
                <a:ea typeface="Century Gothic"/>
              </a:rPr>
            </a:br>
            <a:r>
              <a:rPr lang="fr-CH" sz="2800" b="0">
                <a:solidFill>
                  <a:srgbClr val="0B523E"/>
                </a:solidFill>
                <a:latin typeface="Century Gothic" panose="020B0502020202020204" pitchFamily="34" charset="0"/>
                <a:ea typeface="Century Gothic"/>
              </a:rPr>
              <a:t>(= Footprint)</a:t>
            </a:r>
          </a:p>
        </p:txBody>
      </p:sp>
      <p:sp>
        <p:nvSpPr>
          <p:cNvPr id="18" name="Abgerundetes Rechteck 17">
            <a:extLst>
              <a:ext uri="{FF2B5EF4-FFF2-40B4-BE49-F238E27FC236}">
                <a16:creationId xmlns:a16="http://schemas.microsoft.com/office/drawing/2014/main" id="{FB59CC41-2C40-B348-2E29-CE389BA15883}"/>
              </a:ext>
            </a:extLst>
          </p:cNvPr>
          <p:cNvSpPr/>
          <p:nvPr/>
        </p:nvSpPr>
        <p:spPr bwMode="auto">
          <a:xfrm>
            <a:off x="635703" y="5325699"/>
            <a:ext cx="4544620" cy="1315380"/>
          </a:xfrm>
          <a:prstGeom prst="roundRect">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r-CH" sz="2000">
                <a:solidFill>
                  <a:srgbClr val="0B523E"/>
                </a:solidFill>
                <a:latin typeface="Century Gothic" panose="020B0502020202020204" pitchFamily="34" charset="0"/>
                <a:ea typeface="Century Gothic"/>
                <a:cs typeface="Arial" charset="0"/>
              </a:rPr>
              <a:t>La </a:t>
            </a:r>
            <a:r>
              <a:rPr lang="fr-CH" sz="2000" b="1">
                <a:solidFill>
                  <a:srgbClr val="0B523E"/>
                </a:solidFill>
                <a:latin typeface="Century Gothic" panose="020B0502020202020204" pitchFamily="34" charset="0"/>
                <a:ea typeface="Century Gothic"/>
                <a:cs typeface="Arial" charset="0"/>
              </a:rPr>
              <a:t>fabrication, l’utilisation et l’élimination </a:t>
            </a:r>
            <a:r>
              <a:rPr lang="fr-CH" sz="2000">
                <a:solidFill>
                  <a:srgbClr val="0B523E"/>
                </a:solidFill>
                <a:latin typeface="Century Gothic" panose="020B0502020202020204" pitchFamily="34" charset="0"/>
                <a:ea typeface="Century Gothic"/>
                <a:cs typeface="Arial" charset="0"/>
              </a:rPr>
              <a:t>des technologies numériques ont un impact sur l’environnement.</a:t>
            </a:r>
          </a:p>
        </p:txBody>
      </p:sp>
    </p:spTree>
    <p:extLst>
      <p:ext uri="{BB962C8B-B14F-4D97-AF65-F5344CB8AC3E}">
        <p14:creationId xmlns:p14="http://schemas.microsoft.com/office/powerpoint/2010/main" val="8021914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9" name="Inhaltsplatzhalter 2">
            <a:extLst>
              <a:ext uri="{FF2B5EF4-FFF2-40B4-BE49-F238E27FC236}">
                <a16:creationId xmlns:a16="http://schemas.microsoft.com/office/drawing/2014/main" id="{22B31F2C-2BB9-843A-9D5B-88787858FDC0}"/>
              </a:ext>
            </a:extLst>
          </p:cNvPr>
          <p:cNvSpPr txBox="1">
            <a:spLocks/>
          </p:cNvSpPr>
          <p:nvPr/>
        </p:nvSpPr>
        <p:spPr bwMode="auto">
          <a:xfrm>
            <a:off x="9264352" y="6670186"/>
            <a:ext cx="2858535" cy="143190"/>
          </a:xfrm>
          <a:prstGeom prst="rect">
            <a:avLst/>
          </a:prstGeom>
          <a:noFill/>
          <a:ln>
            <a:noFill/>
          </a:ln>
        </p:spPr>
        <p:txBody>
          <a:bodyPr lIns="36000" tIns="0" rIns="36000" bIns="0"/>
          <a:lstStyle>
            <a:lvl1pPr marL="342900" indent="-342900" algn="l" rtl="0" eaLnBrk="0" fontAlgn="base" hangingPunct="0">
              <a:spcBef>
                <a:spcPct val="40000"/>
              </a:spcBef>
              <a:spcAft>
                <a:spcPct val="0"/>
              </a:spcAft>
              <a:buFont typeface="Arial"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0" indent="0" algn="r">
              <a:buClr>
                <a:schemeClr val="tx2"/>
              </a:buClr>
              <a:defRPr/>
            </a:pPr>
            <a:r>
              <a:rPr lang="fr-CH" sz="1000">
                <a:latin typeface="Century Gothic" panose="020B0502020202020204" pitchFamily="34" charset="0"/>
                <a:ea typeface="Century Gothic"/>
              </a:rPr>
              <a:t>Source: </a:t>
            </a:r>
            <a:r>
              <a:rPr lang="fr-CH" sz="1000">
                <a:latin typeface="Century Gothic" panose="020B0502020202020204" pitchFamily="34" charset="0"/>
                <a:ea typeface="Century Gothic"/>
                <a:hlinkClick r:id="rId3">
                  <a:extLst>
                    <a:ext uri="{A12FA001-AC4F-418D-AE19-62706E023703}">
                      <ahyp:hlinkClr xmlns:ahyp="http://schemas.microsoft.com/office/drawing/2018/hyperlinkcolor" val="tx"/>
                    </a:ext>
                  </a:extLst>
                </a:hlinkClick>
              </a:rPr>
              <a:t>Steffen et al. (2015)</a:t>
            </a:r>
          </a:p>
        </p:txBody>
      </p:sp>
      <p:pic>
        <p:nvPicPr>
          <p:cNvPr id="14" name="Grafik 13" descr="Ein Bild, das Cartoon, Bild, Animation, Darstellung enthält.&#10;&#10;Automatisch generierte Beschreibung">
            <a:extLst>
              <a:ext uri="{FF2B5EF4-FFF2-40B4-BE49-F238E27FC236}">
                <a16:creationId xmlns:a16="http://schemas.microsoft.com/office/drawing/2014/main" id="{D0173C96-B1EE-18E2-367B-C4B213876B09}"/>
              </a:ext>
            </a:extLst>
          </p:cNvPr>
          <p:cNvPicPr>
            <a:picLocks/>
          </p:cNvPicPr>
          <p:nvPr/>
        </p:nvPicPr>
        <p:blipFill>
          <a:blip r:embed="rId4"/>
          <a:stretch>
            <a:fillRect/>
          </a:stretch>
        </p:blipFill>
        <p:spPr>
          <a:xfrm flipH="1">
            <a:off x="-5785320" y="0"/>
            <a:ext cx="5331600" cy="6854914"/>
          </a:xfrm>
          <a:prstGeom prst="rect">
            <a:avLst/>
          </a:prstGeom>
        </p:spPr>
      </p:pic>
      <p:sp>
        <p:nvSpPr>
          <p:cNvPr id="15" name="Rechteck 14">
            <a:extLst>
              <a:ext uri="{FF2B5EF4-FFF2-40B4-BE49-F238E27FC236}">
                <a16:creationId xmlns:a16="http://schemas.microsoft.com/office/drawing/2014/main" id="{81F92283-C72E-43D5-14A1-2943F668E445}"/>
              </a:ext>
            </a:extLst>
          </p:cNvPr>
          <p:cNvSpPr/>
          <p:nvPr/>
        </p:nvSpPr>
        <p:spPr>
          <a:xfrm>
            <a:off x="12645720" y="-3086"/>
            <a:ext cx="6858000" cy="6858000"/>
          </a:xfrm>
          <a:prstGeom prst="rect">
            <a:avLst/>
          </a:prstGeom>
          <a:solidFill>
            <a:srgbClr val="0B5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feld 15">
            <a:extLst>
              <a:ext uri="{FF2B5EF4-FFF2-40B4-BE49-F238E27FC236}">
                <a16:creationId xmlns:a16="http://schemas.microsoft.com/office/drawing/2014/main" id="{7EBD753F-73A8-3D76-DC68-EA28F0E5864D}"/>
              </a:ext>
            </a:extLst>
          </p:cNvPr>
          <p:cNvSpPr txBox="1"/>
          <p:nvPr/>
        </p:nvSpPr>
        <p:spPr>
          <a:xfrm>
            <a:off x="13407720" y="1428706"/>
            <a:ext cx="5334000" cy="1200329"/>
          </a:xfrm>
          <a:prstGeom prst="rect">
            <a:avLst/>
          </a:prstGeom>
          <a:noFill/>
        </p:spPr>
        <p:txBody>
          <a:bodyPr wrap="square" rtlCol="0">
            <a:spAutoFit/>
          </a:bodyPr>
          <a:lstStyle/>
          <a:p>
            <a:pPr algn="ctr"/>
            <a:r>
              <a:rPr lang="fr-CH" sz="2400">
                <a:solidFill>
                  <a:schemeClr val="bg1"/>
                </a:solidFill>
                <a:latin typeface="Century Gothic" panose="020B0502020202020204" pitchFamily="34" charset="0"/>
              </a:rPr>
              <a:t>Et si des extraterrestres venaient sur Terre et commençaient à étudier les objectifs des humains?</a:t>
            </a:r>
          </a:p>
        </p:txBody>
      </p:sp>
      <p:sp>
        <p:nvSpPr>
          <p:cNvPr id="17" name="Inhaltsplatzhalter 2">
            <a:extLst>
              <a:ext uri="{FF2B5EF4-FFF2-40B4-BE49-F238E27FC236}">
                <a16:creationId xmlns:a16="http://schemas.microsoft.com/office/drawing/2014/main" id="{E09BB3CE-5605-4ACD-876E-46FF17436FF0}"/>
              </a:ext>
            </a:extLst>
          </p:cNvPr>
          <p:cNvSpPr txBox="1">
            <a:spLocks/>
          </p:cNvSpPr>
          <p:nvPr/>
        </p:nvSpPr>
        <p:spPr bwMode="auto">
          <a:xfrm>
            <a:off x="16578472" y="6667100"/>
            <a:ext cx="2858535" cy="143190"/>
          </a:xfrm>
          <a:prstGeom prst="rect">
            <a:avLst/>
          </a:prstGeom>
          <a:noFill/>
          <a:ln>
            <a:noFill/>
          </a:ln>
        </p:spPr>
        <p:txBody>
          <a:bodyPr lIns="36000" tIns="0" rIns="36000" bIns="0"/>
          <a:lstStyle>
            <a:lvl1pPr marL="342900" indent="-342900" algn="l" rtl="0" eaLnBrk="0" fontAlgn="base" hangingPunct="0">
              <a:spcBef>
                <a:spcPct val="40000"/>
              </a:spcBef>
              <a:spcAft>
                <a:spcPct val="0"/>
              </a:spcAft>
              <a:buFont typeface="Arial"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0" indent="0" algn="r">
              <a:buClr>
                <a:schemeClr val="tx2"/>
              </a:buClr>
              <a:defRPr/>
            </a:pPr>
            <a:r>
              <a:rPr lang="fr-CH" sz="1000">
                <a:solidFill>
                  <a:schemeClr val="bg1"/>
                </a:solidFill>
                <a:latin typeface="Century Gothic" panose="020B0502020202020204" pitchFamily="34" charset="0"/>
                <a:ea typeface="Century Gothic"/>
              </a:rPr>
              <a:t>Source: </a:t>
            </a:r>
            <a:r>
              <a:rPr lang="fr-CH" sz="1000">
                <a:solidFill>
                  <a:schemeClr val="bg1"/>
                </a:solidFill>
                <a:latin typeface="Century Gothic" panose="020B0502020202020204" pitchFamily="34" charset="0"/>
                <a:ea typeface="Century Gothic"/>
                <a:hlinkClick r:id="rId5">
                  <a:extLst>
                    <a:ext uri="{A12FA001-AC4F-418D-AE19-62706E023703}">
                      <ahyp:hlinkClr xmlns:ahyp="http://schemas.microsoft.com/office/drawing/2018/hyperlinkcolor" val="tx"/>
                    </a:ext>
                  </a:extLst>
                </a:hlinkClick>
              </a:rPr>
              <a:t>Scientists for Future (2020)</a:t>
            </a:r>
          </a:p>
        </p:txBody>
      </p:sp>
      <p:sp>
        <p:nvSpPr>
          <p:cNvPr id="18" name="Textfeld 17">
            <a:extLst>
              <a:ext uri="{FF2B5EF4-FFF2-40B4-BE49-F238E27FC236}">
                <a16:creationId xmlns:a16="http://schemas.microsoft.com/office/drawing/2014/main" id="{C267686A-F3CC-274E-A58B-88A1C78C39EB}"/>
              </a:ext>
            </a:extLst>
          </p:cNvPr>
          <p:cNvSpPr txBox="1"/>
          <p:nvPr/>
        </p:nvSpPr>
        <p:spPr>
          <a:xfrm>
            <a:off x="13190192" y="3549619"/>
            <a:ext cx="5769056" cy="1646605"/>
          </a:xfrm>
          <a:prstGeom prst="rect">
            <a:avLst/>
          </a:prstGeom>
          <a:noFill/>
        </p:spPr>
        <p:txBody>
          <a:bodyPr wrap="square" rtlCol="0">
            <a:spAutoFit/>
          </a:bodyPr>
          <a:lstStyle/>
          <a:p>
            <a:pPr algn="ctr">
              <a:spcAft>
                <a:spcPts val="600"/>
              </a:spcAft>
            </a:pPr>
            <a:r>
              <a:rPr lang="fr-CH" sz="2400">
                <a:solidFill>
                  <a:schemeClr val="bg1"/>
                </a:solidFill>
                <a:latin typeface="Century Gothic" panose="020B0502020202020204" pitchFamily="34" charset="0"/>
              </a:rPr>
              <a:t>Vous pourriez formuler l’hypothèse suivante: </a:t>
            </a:r>
          </a:p>
          <a:p>
            <a:pPr algn="ctr">
              <a:spcAft>
                <a:spcPts val="600"/>
              </a:spcAft>
            </a:pPr>
            <a:r>
              <a:rPr lang="fr-CH" sz="2400">
                <a:solidFill>
                  <a:schemeClr val="bg1"/>
                </a:solidFill>
                <a:latin typeface="Century Gothic" panose="020B0502020202020204" pitchFamily="34" charset="0"/>
              </a:rPr>
              <a:t>L’humanité essaie de transformer le carbone fossile en CO</a:t>
            </a:r>
            <a:r>
              <a:rPr lang="fr-CH" sz="2400" baseline="-25000">
                <a:solidFill>
                  <a:schemeClr val="bg1"/>
                </a:solidFill>
                <a:latin typeface="Century Gothic" panose="020B0502020202020204" pitchFamily="34" charset="0"/>
              </a:rPr>
              <a:t>2</a:t>
            </a:r>
            <a:r>
              <a:rPr lang="fr-CH" sz="2400">
                <a:solidFill>
                  <a:schemeClr val="bg1"/>
                </a:solidFill>
                <a:latin typeface="Century Gothic" panose="020B0502020202020204" pitchFamily="34" charset="0"/>
              </a:rPr>
              <a:t> réchauffant la planète le plus rapidement possible.</a:t>
            </a:r>
          </a:p>
        </p:txBody>
      </p:sp>
      <p:sp>
        <p:nvSpPr>
          <p:cNvPr id="19" name="Pfeil nach rechts 18">
            <a:extLst>
              <a:ext uri="{FF2B5EF4-FFF2-40B4-BE49-F238E27FC236}">
                <a16:creationId xmlns:a16="http://schemas.microsoft.com/office/drawing/2014/main" id="{ECCA9567-FF32-FE50-37C7-DB6B8E8491D5}"/>
              </a:ext>
            </a:extLst>
          </p:cNvPr>
          <p:cNvSpPr/>
          <p:nvPr/>
        </p:nvSpPr>
        <p:spPr bwMode="auto">
          <a:xfrm rot="5400000">
            <a:off x="15791832" y="2916199"/>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56143" y="87982"/>
                  <a:pt x="324111" y="111088"/>
                  <a:pt x="367755" y="99011"/>
                </a:cubicBezTo>
                <a:cubicBezTo>
                  <a:pt x="366752" y="81530"/>
                  <a:pt x="375614" y="20282"/>
                  <a:pt x="367755" y="0"/>
                </a:cubicBezTo>
                <a:cubicBezTo>
                  <a:pt x="446657" y="114145"/>
                  <a:pt x="495160" y="94755"/>
                  <a:pt x="565777" y="198022"/>
                </a:cubicBezTo>
                <a:cubicBezTo>
                  <a:pt x="538177" y="246265"/>
                  <a:pt x="413396" y="378276"/>
                  <a:pt x="367755" y="396044"/>
                </a:cubicBezTo>
                <a:cubicBezTo>
                  <a:pt x="370728" y="378025"/>
                  <a:pt x="364348" y="344574"/>
                  <a:pt x="367755" y="297033"/>
                </a:cubicBezTo>
                <a:cubicBezTo>
                  <a:pt x="202606" y="311350"/>
                  <a:pt x="79482" y="301684"/>
                  <a:pt x="0" y="297033"/>
                </a:cubicBezTo>
                <a:cubicBezTo>
                  <a:pt x="157" y="222201"/>
                  <a:pt x="-469" y="192377"/>
                  <a:pt x="0" y="99011"/>
                </a:cubicBezTo>
                <a:close/>
              </a:path>
              <a:path w="565777" h="396044" stroke="0" extrusionOk="0">
                <a:moveTo>
                  <a:pt x="0" y="99011"/>
                </a:moveTo>
                <a:cubicBezTo>
                  <a:pt x="97648" y="87098"/>
                  <a:pt x="305530" y="90586"/>
                  <a:pt x="367755" y="99011"/>
                </a:cubicBezTo>
                <a:cubicBezTo>
                  <a:pt x="367881" y="72986"/>
                  <a:pt x="363601" y="35394"/>
                  <a:pt x="367755" y="0"/>
                </a:cubicBezTo>
                <a:cubicBezTo>
                  <a:pt x="443723" y="49350"/>
                  <a:pt x="537904" y="168223"/>
                  <a:pt x="565777" y="198022"/>
                </a:cubicBezTo>
                <a:cubicBezTo>
                  <a:pt x="523132" y="207089"/>
                  <a:pt x="439015" y="302552"/>
                  <a:pt x="367755" y="396044"/>
                </a:cubicBezTo>
                <a:cubicBezTo>
                  <a:pt x="360512" y="370327"/>
                  <a:pt x="376517" y="317611"/>
                  <a:pt x="367755" y="297033"/>
                </a:cubicBezTo>
                <a:cubicBezTo>
                  <a:pt x="255972" y="296317"/>
                  <a:pt x="97433" y="293985"/>
                  <a:pt x="0" y="297033"/>
                </a:cubicBezTo>
                <a:cubicBezTo>
                  <a:pt x="-14404" y="207372"/>
                  <a:pt x="7132" y="154172"/>
                  <a:pt x="0" y="99011"/>
                </a:cubicBezTo>
                <a:close/>
              </a:path>
            </a:pathLst>
          </a:custGeom>
          <a:solidFill>
            <a:schemeClr val="bg1">
              <a:lumMod val="95000"/>
            </a:scheme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2834375569">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grpSp>
        <p:nvGrpSpPr>
          <p:cNvPr id="24" name="Gruppieren 23">
            <a:extLst>
              <a:ext uri="{FF2B5EF4-FFF2-40B4-BE49-F238E27FC236}">
                <a16:creationId xmlns:a16="http://schemas.microsoft.com/office/drawing/2014/main" id="{60463375-23C7-76DD-7D80-83390E6DC3A9}"/>
              </a:ext>
            </a:extLst>
          </p:cNvPr>
          <p:cNvGrpSpPr/>
          <p:nvPr/>
        </p:nvGrpSpPr>
        <p:grpSpPr>
          <a:xfrm>
            <a:off x="1856259" y="585885"/>
            <a:ext cx="8460478" cy="5686230"/>
            <a:chOff x="1856259" y="983130"/>
            <a:chExt cx="8460478" cy="5686230"/>
          </a:xfrm>
          <a:solidFill>
            <a:schemeClr val="bg1">
              <a:lumMod val="95000"/>
            </a:schemeClr>
          </a:solidFill>
        </p:grpSpPr>
        <p:grpSp>
          <p:nvGrpSpPr>
            <p:cNvPr id="25" name="Gruppieren 24">
              <a:extLst>
                <a:ext uri="{FF2B5EF4-FFF2-40B4-BE49-F238E27FC236}">
                  <a16:creationId xmlns:a16="http://schemas.microsoft.com/office/drawing/2014/main" id="{12194CA6-3775-066E-44E2-F58D3B9D99CC}"/>
                </a:ext>
              </a:extLst>
            </p:cNvPr>
            <p:cNvGrpSpPr/>
            <p:nvPr/>
          </p:nvGrpSpPr>
          <p:grpSpPr>
            <a:xfrm>
              <a:off x="1875263" y="983130"/>
              <a:ext cx="8441474" cy="5686230"/>
              <a:chOff x="1875263" y="983130"/>
              <a:chExt cx="8441474" cy="5686230"/>
            </a:xfrm>
            <a:grpFill/>
          </p:grpSpPr>
          <p:pic>
            <p:nvPicPr>
              <p:cNvPr id="39" name="Grafik 38">
                <a:extLst>
                  <a:ext uri="{FF2B5EF4-FFF2-40B4-BE49-F238E27FC236}">
                    <a16:creationId xmlns:a16="http://schemas.microsoft.com/office/drawing/2014/main" id="{7DC15D91-36AE-29A6-CA39-AD8865F4CF4D}"/>
                  </a:ext>
                </a:extLst>
              </p:cNvPr>
              <p:cNvPicPr>
                <a:picLocks noChangeAspect="1"/>
              </p:cNvPicPr>
              <p:nvPr/>
            </p:nvPicPr>
            <p:blipFill>
              <a:blip r:embed="rId6">
                <a:clrChange>
                  <a:clrFrom>
                    <a:srgbClr val="FFFFFF"/>
                  </a:clrFrom>
                  <a:clrTo>
                    <a:srgbClr val="FFFFFF">
                      <a:alpha val="0"/>
                    </a:srgbClr>
                  </a:clrTo>
                </a:clrChange>
                <a:duotone>
                  <a:schemeClr val="accent1">
                    <a:shade val="45000"/>
                    <a:satMod val="135000"/>
                  </a:schemeClr>
                  <a:prstClr val="white"/>
                </a:duotone>
              </a:blip>
              <a:stretch>
                <a:fillRect/>
              </a:stretch>
            </p:blipFill>
            <p:spPr>
              <a:xfrm>
                <a:off x="6339759" y="983130"/>
                <a:ext cx="3976978" cy="2806518"/>
              </a:xfrm>
              <a:prstGeom prst="rect">
                <a:avLst/>
              </a:prstGeom>
              <a:grpFill/>
            </p:spPr>
          </p:pic>
          <p:pic>
            <p:nvPicPr>
              <p:cNvPr id="40" name="Grafik 39">
                <a:extLst>
                  <a:ext uri="{FF2B5EF4-FFF2-40B4-BE49-F238E27FC236}">
                    <a16:creationId xmlns:a16="http://schemas.microsoft.com/office/drawing/2014/main" id="{BDE86A32-5D47-56CD-5BCF-915E901C9655}"/>
                  </a:ext>
                </a:extLst>
              </p:cNvPr>
              <p:cNvPicPr>
                <a:picLocks noChangeAspect="1"/>
              </p:cNvPicPr>
              <p:nvPr/>
            </p:nvPicPr>
            <p:blipFill>
              <a:blip r:embed="rId7">
                <a:clrChange>
                  <a:clrFrom>
                    <a:srgbClr val="FFFFFF"/>
                  </a:clrFrom>
                  <a:clrTo>
                    <a:srgbClr val="FFFFFF">
                      <a:alpha val="0"/>
                    </a:srgbClr>
                  </a:clrTo>
                </a:clrChange>
                <a:duotone>
                  <a:schemeClr val="accent1">
                    <a:shade val="45000"/>
                    <a:satMod val="135000"/>
                  </a:schemeClr>
                  <a:prstClr val="white"/>
                </a:duotone>
              </a:blip>
              <a:stretch>
                <a:fillRect/>
              </a:stretch>
            </p:blipFill>
            <p:spPr>
              <a:xfrm>
                <a:off x="6339759" y="3862842"/>
                <a:ext cx="3976978" cy="2806518"/>
              </a:xfrm>
              <a:prstGeom prst="rect">
                <a:avLst/>
              </a:prstGeom>
              <a:grpFill/>
            </p:spPr>
          </p:pic>
          <p:pic>
            <p:nvPicPr>
              <p:cNvPr id="41" name="Grafik 40">
                <a:extLst>
                  <a:ext uri="{FF2B5EF4-FFF2-40B4-BE49-F238E27FC236}">
                    <a16:creationId xmlns:a16="http://schemas.microsoft.com/office/drawing/2014/main" id="{4CA36E26-0970-0BD9-F287-2A6ADC718DE8}"/>
                  </a:ext>
                </a:extLst>
              </p:cNvPr>
              <p:cNvPicPr>
                <a:picLocks noChangeAspect="1"/>
              </p:cNvPicPr>
              <p:nvPr/>
            </p:nvPicPr>
            <p:blipFill>
              <a:blip r:embed="rId8">
                <a:clrChange>
                  <a:clrFrom>
                    <a:srgbClr val="FFFFFF"/>
                  </a:clrFrom>
                  <a:clrTo>
                    <a:srgbClr val="FFFFFF">
                      <a:alpha val="0"/>
                    </a:srgbClr>
                  </a:clrTo>
                </a:clrChange>
                <a:duotone>
                  <a:schemeClr val="accent1">
                    <a:shade val="45000"/>
                    <a:satMod val="135000"/>
                  </a:schemeClr>
                  <a:prstClr val="white"/>
                </a:duotone>
              </a:blip>
              <a:stretch>
                <a:fillRect/>
              </a:stretch>
            </p:blipFill>
            <p:spPr>
              <a:xfrm>
                <a:off x="1875263" y="3862842"/>
                <a:ext cx="3976978" cy="2806518"/>
              </a:xfrm>
              <a:prstGeom prst="rect">
                <a:avLst/>
              </a:prstGeom>
              <a:grpFill/>
            </p:spPr>
          </p:pic>
          <p:pic>
            <p:nvPicPr>
              <p:cNvPr id="42" name="Grafik 41">
                <a:extLst>
                  <a:ext uri="{FF2B5EF4-FFF2-40B4-BE49-F238E27FC236}">
                    <a16:creationId xmlns:a16="http://schemas.microsoft.com/office/drawing/2014/main" id="{FB8FFC6A-DFFE-903A-BEC3-1BAD12DCF646}"/>
                  </a:ext>
                </a:extLst>
              </p:cNvPr>
              <p:cNvPicPr>
                <a:picLocks noChangeAspect="1"/>
              </p:cNvPicPr>
              <p:nvPr/>
            </p:nvPicPr>
            <p:blipFill>
              <a:blip r:embed="rId9">
                <a:clrChange>
                  <a:clrFrom>
                    <a:srgbClr val="FFFFFF"/>
                  </a:clrFrom>
                  <a:clrTo>
                    <a:srgbClr val="FFFFFF">
                      <a:alpha val="0"/>
                    </a:srgbClr>
                  </a:clrTo>
                </a:clrChange>
                <a:duotone>
                  <a:schemeClr val="accent1">
                    <a:shade val="45000"/>
                    <a:satMod val="135000"/>
                  </a:schemeClr>
                  <a:prstClr val="white"/>
                </a:duotone>
              </a:blip>
              <a:stretch>
                <a:fillRect/>
              </a:stretch>
            </p:blipFill>
            <p:spPr>
              <a:xfrm>
                <a:off x="1875263" y="1053648"/>
                <a:ext cx="3987299" cy="2736000"/>
              </a:xfrm>
              <a:prstGeom prst="rect">
                <a:avLst/>
              </a:prstGeom>
              <a:grpFill/>
            </p:spPr>
          </p:pic>
        </p:grpSp>
        <p:sp>
          <p:nvSpPr>
            <p:cNvPr id="26" name="Textfeld 25">
              <a:extLst>
                <a:ext uri="{FF2B5EF4-FFF2-40B4-BE49-F238E27FC236}">
                  <a16:creationId xmlns:a16="http://schemas.microsoft.com/office/drawing/2014/main" id="{53A4215C-B5D5-A0B8-C75C-CFD98C1D0096}"/>
                </a:ext>
              </a:extLst>
            </p:cNvPr>
            <p:cNvSpPr txBox="1"/>
            <p:nvPr/>
          </p:nvSpPr>
          <p:spPr>
            <a:xfrm>
              <a:off x="2622084" y="1268760"/>
              <a:ext cx="1726755" cy="615553"/>
            </a:xfrm>
            <a:prstGeom prst="rect">
              <a:avLst/>
            </a:prstGeom>
            <a:grpFill/>
          </p:spPr>
          <p:txBody>
            <a:bodyPr wrap="none" rtlCol="0">
              <a:spAutoFit/>
            </a:bodyPr>
            <a:lstStyle/>
            <a:p>
              <a:r>
                <a:rPr lang="fr-CH">
                  <a:solidFill>
                    <a:srgbClr val="106D92"/>
                  </a:solidFill>
                  <a:latin typeface="Century Gothic" panose="020B0502020202020204" pitchFamily="34" charset="0"/>
                </a:rPr>
                <a:t>Consommation</a:t>
              </a:r>
              <a:br>
                <a:rPr lang="fr-CH">
                  <a:solidFill>
                    <a:srgbClr val="106D92"/>
                  </a:solidFill>
                  <a:latin typeface="Century Gothic" panose="020B0502020202020204" pitchFamily="34" charset="0"/>
                </a:rPr>
              </a:br>
              <a:r>
                <a:rPr lang="fr-CH">
                  <a:solidFill>
                    <a:srgbClr val="106D92"/>
                  </a:solidFill>
                  <a:latin typeface="Century Gothic" panose="020B0502020202020204" pitchFamily="34" charset="0"/>
                </a:rPr>
                <a:t>d’énergie primaire</a:t>
              </a:r>
            </a:p>
          </p:txBody>
        </p:sp>
        <p:sp>
          <p:nvSpPr>
            <p:cNvPr id="27" name="Textfeld 26">
              <a:extLst>
                <a:ext uri="{FF2B5EF4-FFF2-40B4-BE49-F238E27FC236}">
                  <a16:creationId xmlns:a16="http://schemas.microsoft.com/office/drawing/2014/main" id="{F3747D7C-CD72-FADD-6E79-1CF1CAFAF742}"/>
                </a:ext>
              </a:extLst>
            </p:cNvPr>
            <p:cNvSpPr txBox="1"/>
            <p:nvPr/>
          </p:nvSpPr>
          <p:spPr>
            <a:xfrm>
              <a:off x="2622084" y="4057077"/>
              <a:ext cx="1611339" cy="615553"/>
            </a:xfrm>
            <a:prstGeom prst="rect">
              <a:avLst/>
            </a:prstGeom>
            <a:grpFill/>
          </p:spPr>
          <p:txBody>
            <a:bodyPr wrap="none" rtlCol="0">
              <a:spAutoFit/>
            </a:bodyPr>
            <a:lstStyle/>
            <a:p>
              <a:r>
                <a:rPr lang="fr-CH">
                  <a:solidFill>
                    <a:srgbClr val="106D92"/>
                  </a:solidFill>
                  <a:latin typeface="Century Gothic" panose="020B0502020202020204" pitchFamily="34" charset="0"/>
                </a:rPr>
                <a:t>Température</a:t>
              </a:r>
              <a:br>
                <a:rPr lang="fr-CH">
                  <a:solidFill>
                    <a:srgbClr val="106D92"/>
                  </a:solidFill>
                  <a:latin typeface="Century Gothic" panose="020B0502020202020204" pitchFamily="34" charset="0"/>
                </a:rPr>
              </a:br>
              <a:r>
                <a:rPr lang="fr-CH">
                  <a:solidFill>
                    <a:srgbClr val="106D92"/>
                  </a:solidFill>
                  <a:latin typeface="Century Gothic" panose="020B0502020202020204" pitchFamily="34" charset="0"/>
                </a:rPr>
                <a:t>en surface</a:t>
              </a:r>
            </a:p>
          </p:txBody>
        </p:sp>
        <p:sp>
          <p:nvSpPr>
            <p:cNvPr id="28" name="Textfeld 27">
              <a:extLst>
                <a:ext uri="{FF2B5EF4-FFF2-40B4-BE49-F238E27FC236}">
                  <a16:creationId xmlns:a16="http://schemas.microsoft.com/office/drawing/2014/main" id="{0CFF502E-44B3-5CA9-133A-8DEE0947803E}"/>
                </a:ext>
              </a:extLst>
            </p:cNvPr>
            <p:cNvSpPr txBox="1"/>
            <p:nvPr/>
          </p:nvSpPr>
          <p:spPr>
            <a:xfrm>
              <a:off x="7032104" y="4057077"/>
              <a:ext cx="1584176" cy="615553"/>
            </a:xfrm>
            <a:prstGeom prst="rect">
              <a:avLst/>
            </a:prstGeom>
            <a:grpFill/>
          </p:spPr>
          <p:txBody>
            <a:bodyPr wrap="square" rtlCol="0">
              <a:spAutoFit/>
            </a:bodyPr>
            <a:lstStyle/>
            <a:p>
              <a:r>
                <a:rPr lang="fr-CH">
                  <a:solidFill>
                    <a:srgbClr val="106D92"/>
                  </a:solidFill>
                  <a:latin typeface="Century Gothic" panose="020B0502020202020204" pitchFamily="34" charset="0"/>
                </a:rPr>
                <a:t>Acidification</a:t>
              </a:r>
              <a:br>
                <a:rPr lang="fr-CH">
                  <a:solidFill>
                    <a:srgbClr val="106D92"/>
                  </a:solidFill>
                  <a:latin typeface="Century Gothic" panose="020B0502020202020204" pitchFamily="34" charset="0"/>
                </a:rPr>
              </a:br>
              <a:r>
                <a:rPr lang="fr-CH">
                  <a:solidFill>
                    <a:srgbClr val="106D92"/>
                  </a:solidFill>
                  <a:latin typeface="Century Gothic" panose="020B0502020202020204" pitchFamily="34" charset="0"/>
                </a:rPr>
                <a:t>des océans</a:t>
              </a:r>
            </a:p>
          </p:txBody>
        </p:sp>
        <p:sp>
          <p:nvSpPr>
            <p:cNvPr id="29" name="Textfeld 28">
              <a:extLst>
                <a:ext uri="{FF2B5EF4-FFF2-40B4-BE49-F238E27FC236}">
                  <a16:creationId xmlns:a16="http://schemas.microsoft.com/office/drawing/2014/main" id="{1CE11FF3-5BD9-C17B-6275-B70DCBEB21A4}"/>
                </a:ext>
              </a:extLst>
            </p:cNvPr>
            <p:cNvSpPr txBox="1"/>
            <p:nvPr/>
          </p:nvSpPr>
          <p:spPr>
            <a:xfrm>
              <a:off x="7032104" y="1196752"/>
              <a:ext cx="1771639" cy="615553"/>
            </a:xfrm>
            <a:prstGeom prst="rect">
              <a:avLst/>
            </a:prstGeom>
            <a:grpFill/>
          </p:spPr>
          <p:txBody>
            <a:bodyPr wrap="none" rtlCol="0">
              <a:spAutoFit/>
            </a:bodyPr>
            <a:lstStyle/>
            <a:p>
              <a:r>
                <a:rPr lang="fr-CH">
                  <a:solidFill>
                    <a:srgbClr val="106D92"/>
                  </a:solidFill>
                  <a:latin typeface="Century Gothic" panose="020B0502020202020204" pitchFamily="34" charset="0"/>
                </a:rPr>
                <a:t>Perte des</a:t>
              </a:r>
              <a:br>
                <a:rPr lang="fr-CH">
                  <a:solidFill>
                    <a:srgbClr val="106D92"/>
                  </a:solidFill>
                  <a:latin typeface="Century Gothic" panose="020B0502020202020204" pitchFamily="34" charset="0"/>
                </a:rPr>
              </a:br>
              <a:r>
                <a:rPr lang="fr-CH">
                  <a:solidFill>
                    <a:srgbClr val="106D92"/>
                  </a:solidFill>
                  <a:latin typeface="Century Gothic" panose="020B0502020202020204" pitchFamily="34" charset="0"/>
                </a:rPr>
                <a:t>forêts tropicales</a:t>
              </a:r>
            </a:p>
          </p:txBody>
        </p:sp>
        <p:sp>
          <p:nvSpPr>
            <p:cNvPr id="30" name="Textfeld 29">
              <a:extLst>
                <a:ext uri="{FF2B5EF4-FFF2-40B4-BE49-F238E27FC236}">
                  <a16:creationId xmlns:a16="http://schemas.microsoft.com/office/drawing/2014/main" id="{4BAA440B-F152-F99D-2746-8080A567E2BA}"/>
                </a:ext>
              </a:extLst>
            </p:cNvPr>
            <p:cNvSpPr txBox="1"/>
            <p:nvPr/>
          </p:nvSpPr>
          <p:spPr>
            <a:xfrm>
              <a:off x="3800722" y="3550444"/>
              <a:ext cx="476412" cy="261610"/>
            </a:xfrm>
            <a:prstGeom prst="rect">
              <a:avLst/>
            </a:prstGeom>
            <a:grpFill/>
          </p:spPr>
          <p:txBody>
            <a:bodyPr wrap="none" rtlCol="0">
              <a:spAutoFit/>
            </a:bodyPr>
            <a:lstStyle/>
            <a:p>
              <a:r>
                <a:rPr lang="fr-CH" sz="1100">
                  <a:solidFill>
                    <a:srgbClr val="106D92"/>
                  </a:solidFill>
                  <a:latin typeface="Century Gothic" panose="020B0502020202020204" pitchFamily="34" charset="0"/>
                </a:rPr>
                <a:t>Année</a:t>
              </a:r>
            </a:p>
          </p:txBody>
        </p:sp>
        <p:sp>
          <p:nvSpPr>
            <p:cNvPr id="31" name="Textfeld 30">
              <a:extLst>
                <a:ext uri="{FF2B5EF4-FFF2-40B4-BE49-F238E27FC236}">
                  <a16:creationId xmlns:a16="http://schemas.microsoft.com/office/drawing/2014/main" id="{687D7A68-6CCC-276D-B343-676D0F25C12A}"/>
                </a:ext>
              </a:extLst>
            </p:cNvPr>
            <p:cNvSpPr txBox="1"/>
            <p:nvPr/>
          </p:nvSpPr>
          <p:spPr>
            <a:xfrm>
              <a:off x="3800722" y="6407750"/>
              <a:ext cx="476412" cy="261610"/>
            </a:xfrm>
            <a:prstGeom prst="rect">
              <a:avLst/>
            </a:prstGeom>
            <a:grpFill/>
          </p:spPr>
          <p:txBody>
            <a:bodyPr wrap="none" rtlCol="0">
              <a:spAutoFit/>
            </a:bodyPr>
            <a:lstStyle/>
            <a:p>
              <a:r>
                <a:rPr lang="fr-CH" sz="1100">
                  <a:solidFill>
                    <a:srgbClr val="106D92"/>
                  </a:solidFill>
                  <a:latin typeface="Century Gothic" panose="020B0502020202020204" pitchFamily="34" charset="0"/>
                </a:rPr>
                <a:t>Année</a:t>
              </a:r>
            </a:p>
          </p:txBody>
        </p:sp>
        <p:sp>
          <p:nvSpPr>
            <p:cNvPr id="32" name="Textfeld 31">
              <a:extLst>
                <a:ext uri="{FF2B5EF4-FFF2-40B4-BE49-F238E27FC236}">
                  <a16:creationId xmlns:a16="http://schemas.microsoft.com/office/drawing/2014/main" id="{1EDE5327-2A7C-BFD7-3096-D03E15EA1E0F}"/>
                </a:ext>
              </a:extLst>
            </p:cNvPr>
            <p:cNvSpPr txBox="1"/>
            <p:nvPr/>
          </p:nvSpPr>
          <p:spPr>
            <a:xfrm>
              <a:off x="8300422" y="6407750"/>
              <a:ext cx="476412" cy="261610"/>
            </a:xfrm>
            <a:prstGeom prst="rect">
              <a:avLst/>
            </a:prstGeom>
            <a:grpFill/>
          </p:spPr>
          <p:txBody>
            <a:bodyPr wrap="none" rtlCol="0">
              <a:spAutoFit/>
            </a:bodyPr>
            <a:lstStyle/>
            <a:p>
              <a:r>
                <a:rPr lang="fr-CH" sz="1100">
                  <a:solidFill>
                    <a:srgbClr val="106D92"/>
                  </a:solidFill>
                  <a:latin typeface="Century Gothic" panose="020B0502020202020204" pitchFamily="34" charset="0"/>
                </a:rPr>
                <a:t>Année</a:t>
              </a:r>
            </a:p>
          </p:txBody>
        </p:sp>
        <p:sp>
          <p:nvSpPr>
            <p:cNvPr id="33" name="Textfeld 32">
              <a:extLst>
                <a:ext uri="{FF2B5EF4-FFF2-40B4-BE49-F238E27FC236}">
                  <a16:creationId xmlns:a16="http://schemas.microsoft.com/office/drawing/2014/main" id="{2453D9DB-7381-FBA2-F824-3FBBEF776549}"/>
                </a:ext>
              </a:extLst>
            </p:cNvPr>
            <p:cNvSpPr txBox="1"/>
            <p:nvPr/>
          </p:nvSpPr>
          <p:spPr>
            <a:xfrm>
              <a:off x="8300422" y="3546396"/>
              <a:ext cx="476412" cy="261610"/>
            </a:xfrm>
            <a:prstGeom prst="rect">
              <a:avLst/>
            </a:prstGeom>
            <a:grpFill/>
          </p:spPr>
          <p:txBody>
            <a:bodyPr wrap="none" rtlCol="0">
              <a:spAutoFit/>
            </a:bodyPr>
            <a:lstStyle/>
            <a:p>
              <a:r>
                <a:rPr lang="fr-CH" sz="1100">
                  <a:solidFill>
                    <a:srgbClr val="106D92"/>
                  </a:solidFill>
                  <a:latin typeface="Century Gothic" panose="020B0502020202020204" pitchFamily="34" charset="0"/>
                </a:rPr>
                <a:t>Année</a:t>
              </a:r>
            </a:p>
          </p:txBody>
        </p:sp>
        <p:sp>
          <p:nvSpPr>
            <p:cNvPr id="34" name="Textfeld 33">
              <a:extLst>
                <a:ext uri="{FF2B5EF4-FFF2-40B4-BE49-F238E27FC236}">
                  <a16:creationId xmlns:a16="http://schemas.microsoft.com/office/drawing/2014/main" id="{D5C0D6CD-136F-BE0B-BB31-502548C7DCB0}"/>
                </a:ext>
              </a:extLst>
            </p:cNvPr>
            <p:cNvSpPr txBox="1"/>
            <p:nvPr/>
          </p:nvSpPr>
          <p:spPr>
            <a:xfrm rot="16200000">
              <a:off x="1469935" y="2087132"/>
              <a:ext cx="1034257" cy="261610"/>
            </a:xfrm>
            <a:prstGeom prst="rect">
              <a:avLst/>
            </a:prstGeom>
            <a:grpFill/>
          </p:spPr>
          <p:txBody>
            <a:bodyPr wrap="none" rtlCol="0">
              <a:spAutoFit/>
            </a:bodyPr>
            <a:lstStyle/>
            <a:p>
              <a:r>
                <a:rPr lang="fr-CH" sz="1100">
                  <a:solidFill>
                    <a:srgbClr val="106D92"/>
                  </a:solidFill>
                  <a:latin typeface="Century Gothic" panose="020B0502020202020204" pitchFamily="34" charset="0"/>
                </a:rPr>
                <a:t>Exajoule (EJ)</a:t>
              </a:r>
            </a:p>
          </p:txBody>
        </p:sp>
        <p:sp>
          <p:nvSpPr>
            <p:cNvPr id="35" name="Textfeld 34">
              <a:extLst>
                <a:ext uri="{FF2B5EF4-FFF2-40B4-BE49-F238E27FC236}">
                  <a16:creationId xmlns:a16="http://schemas.microsoft.com/office/drawing/2014/main" id="{51980492-A5D8-88ED-DF6F-CE3F8CF100F4}"/>
                </a:ext>
              </a:extLst>
            </p:cNvPr>
            <p:cNvSpPr txBox="1"/>
            <p:nvPr/>
          </p:nvSpPr>
          <p:spPr>
            <a:xfrm rot="16200000">
              <a:off x="1016288" y="4920324"/>
              <a:ext cx="1941557" cy="261610"/>
            </a:xfrm>
            <a:prstGeom prst="rect">
              <a:avLst/>
            </a:prstGeom>
            <a:grpFill/>
          </p:spPr>
          <p:txBody>
            <a:bodyPr wrap="none" rtlCol="0">
              <a:spAutoFit/>
            </a:bodyPr>
            <a:lstStyle/>
            <a:p>
              <a:r>
                <a:rPr lang="fr-CH" sz="1100">
                  <a:solidFill>
                    <a:srgbClr val="106D92"/>
                  </a:solidFill>
                  <a:latin typeface="Century Gothic" panose="020B0502020202020204" pitchFamily="34" charset="0"/>
                </a:rPr>
                <a:t>Anomalie de température ° </a:t>
              </a:r>
            </a:p>
          </p:txBody>
        </p:sp>
        <p:sp>
          <p:nvSpPr>
            <p:cNvPr id="36" name="Textfeld 35">
              <a:extLst>
                <a:ext uri="{FF2B5EF4-FFF2-40B4-BE49-F238E27FC236}">
                  <a16:creationId xmlns:a16="http://schemas.microsoft.com/office/drawing/2014/main" id="{16C6CA58-A3A5-A62D-8154-121F6303544E}"/>
                </a:ext>
              </a:extLst>
            </p:cNvPr>
            <p:cNvSpPr txBox="1"/>
            <p:nvPr/>
          </p:nvSpPr>
          <p:spPr>
            <a:xfrm rot="16200000">
              <a:off x="1883920" y="4068427"/>
              <a:ext cx="206295" cy="261610"/>
            </a:xfrm>
            <a:prstGeom prst="rect">
              <a:avLst/>
            </a:prstGeom>
            <a:grpFill/>
          </p:spPr>
          <p:txBody>
            <a:bodyPr wrap="none" lIns="0" rIns="90000" rtlCol="0">
              <a:spAutoFit/>
            </a:bodyPr>
            <a:lstStyle/>
            <a:p>
              <a:r>
                <a:rPr lang="fr-CH" sz="1100">
                  <a:solidFill>
                    <a:srgbClr val="106D92"/>
                  </a:solidFill>
                  <a:latin typeface="Century Gothic" panose="020B0502020202020204" pitchFamily="34" charset="0"/>
                </a:rPr>
                <a:t>C</a:t>
              </a:r>
            </a:p>
          </p:txBody>
        </p:sp>
        <p:sp>
          <p:nvSpPr>
            <p:cNvPr id="37" name="Textfeld 36">
              <a:extLst>
                <a:ext uri="{FF2B5EF4-FFF2-40B4-BE49-F238E27FC236}">
                  <a16:creationId xmlns:a16="http://schemas.microsoft.com/office/drawing/2014/main" id="{E4491387-7E6C-C9C2-9537-72E9EEA72367}"/>
                </a:ext>
              </a:extLst>
            </p:cNvPr>
            <p:cNvSpPr txBox="1"/>
            <p:nvPr/>
          </p:nvSpPr>
          <p:spPr>
            <a:xfrm rot="16200000">
              <a:off x="5337474" y="4920325"/>
              <a:ext cx="2263761" cy="261610"/>
            </a:xfrm>
            <a:prstGeom prst="rect">
              <a:avLst/>
            </a:prstGeom>
            <a:grpFill/>
          </p:spPr>
          <p:txBody>
            <a:bodyPr wrap="none" rtlCol="0">
              <a:spAutoFit/>
            </a:bodyPr>
            <a:lstStyle/>
            <a:p>
              <a:r>
                <a:rPr lang="fr-CH" sz="1100">
                  <a:solidFill>
                    <a:srgbClr val="106D92"/>
                  </a:solidFill>
                  <a:latin typeface="Century Gothic" panose="020B0502020202020204" pitchFamily="34" charset="0"/>
                </a:rPr>
                <a:t>Concentration d’ions d’hydrogène, nmol </a:t>
              </a:r>
              <a:r>
                <a:rPr lang="fr-CH" sz="1100" baseline="30000">
                  <a:solidFill>
                    <a:srgbClr val="106D92"/>
                  </a:solidFill>
                  <a:latin typeface="Century Gothic" panose="020B0502020202020204" pitchFamily="34" charset="0"/>
                </a:rPr>
                <a:t>kg-1</a:t>
              </a:r>
            </a:p>
          </p:txBody>
        </p:sp>
        <p:sp>
          <p:nvSpPr>
            <p:cNvPr id="38" name="Textfeld 37">
              <a:extLst>
                <a:ext uri="{FF2B5EF4-FFF2-40B4-BE49-F238E27FC236}">
                  <a16:creationId xmlns:a16="http://schemas.microsoft.com/office/drawing/2014/main" id="{F9FCF5DC-4FAC-B8C6-8F07-745339AC7D89}"/>
                </a:ext>
              </a:extLst>
            </p:cNvPr>
            <p:cNvSpPr txBox="1"/>
            <p:nvPr/>
          </p:nvSpPr>
          <p:spPr>
            <a:xfrm rot="16200000">
              <a:off x="5814368" y="2148403"/>
              <a:ext cx="1309974" cy="261610"/>
            </a:xfrm>
            <a:prstGeom prst="rect">
              <a:avLst/>
            </a:prstGeom>
            <a:grpFill/>
          </p:spPr>
          <p:txBody>
            <a:bodyPr wrap="none" rtlCol="0">
              <a:spAutoFit/>
            </a:bodyPr>
            <a:lstStyle/>
            <a:p>
              <a:r>
                <a:rPr lang="fr-CH" sz="1100">
                  <a:solidFill>
                    <a:srgbClr val="106D92"/>
                  </a:solidFill>
                  <a:latin typeface="Century Gothic" panose="020B0502020202020204" pitchFamily="34" charset="0"/>
                </a:rPr>
                <a:t>% de perte de surface</a:t>
              </a:r>
            </a:p>
          </p:txBody>
        </p:sp>
      </p:grpSp>
      <p:grpSp>
        <p:nvGrpSpPr>
          <p:cNvPr id="60" name="Gruppieren 59">
            <a:extLst>
              <a:ext uri="{FF2B5EF4-FFF2-40B4-BE49-F238E27FC236}">
                <a16:creationId xmlns:a16="http://schemas.microsoft.com/office/drawing/2014/main" id="{22B2A2BC-5ED8-ECB4-39DB-875720E1063B}"/>
              </a:ext>
            </a:extLst>
          </p:cNvPr>
          <p:cNvGrpSpPr/>
          <p:nvPr/>
        </p:nvGrpSpPr>
        <p:grpSpPr>
          <a:xfrm>
            <a:off x="13083482" y="1916832"/>
            <a:ext cx="6308920" cy="3600400"/>
            <a:chOff x="5219077" y="1916832"/>
            <a:chExt cx="6308920" cy="3600400"/>
          </a:xfrm>
        </p:grpSpPr>
        <p:grpSp>
          <p:nvGrpSpPr>
            <p:cNvPr id="61" name="Gruppieren 60">
              <a:extLst>
                <a:ext uri="{FF2B5EF4-FFF2-40B4-BE49-F238E27FC236}">
                  <a16:creationId xmlns:a16="http://schemas.microsoft.com/office/drawing/2014/main" id="{16CBD448-6679-1CBE-0233-C77F71EBB9B9}"/>
                </a:ext>
              </a:extLst>
            </p:cNvPr>
            <p:cNvGrpSpPr/>
            <p:nvPr/>
          </p:nvGrpSpPr>
          <p:grpSpPr>
            <a:xfrm>
              <a:off x="5219077" y="3267664"/>
              <a:ext cx="832312" cy="862354"/>
              <a:chOff x="5219077" y="3267664"/>
              <a:chExt cx="832312" cy="862354"/>
            </a:xfrm>
          </p:grpSpPr>
          <p:sp>
            <p:nvSpPr>
              <p:cNvPr id="67" name="Pfeil nach rechts 66">
                <a:extLst>
                  <a:ext uri="{FF2B5EF4-FFF2-40B4-BE49-F238E27FC236}">
                    <a16:creationId xmlns:a16="http://schemas.microsoft.com/office/drawing/2014/main" id="{8CCEA7BE-58AA-0838-97A7-816855AD2F03}"/>
                  </a:ext>
                </a:extLst>
              </p:cNvPr>
              <p:cNvSpPr/>
              <p:nvPr/>
            </p:nvSpPr>
            <p:spPr bwMode="auto">
              <a:xfrm rot="10800000">
                <a:off x="5219077" y="3267664"/>
                <a:ext cx="832312" cy="862354"/>
              </a:xfrm>
              <a:custGeom>
                <a:avLst/>
                <a:gdLst>
                  <a:gd name="connsiteX0" fmla="*/ 0 w 832312"/>
                  <a:gd name="connsiteY0" fmla="*/ 215589 h 862354"/>
                  <a:gd name="connsiteX1" fmla="*/ 416156 w 832312"/>
                  <a:gd name="connsiteY1" fmla="*/ 215589 h 862354"/>
                  <a:gd name="connsiteX2" fmla="*/ 416156 w 832312"/>
                  <a:gd name="connsiteY2" fmla="*/ 0 h 862354"/>
                  <a:gd name="connsiteX3" fmla="*/ 832312 w 832312"/>
                  <a:gd name="connsiteY3" fmla="*/ 431177 h 862354"/>
                  <a:gd name="connsiteX4" fmla="*/ 416156 w 832312"/>
                  <a:gd name="connsiteY4" fmla="*/ 862354 h 862354"/>
                  <a:gd name="connsiteX5" fmla="*/ 416156 w 832312"/>
                  <a:gd name="connsiteY5" fmla="*/ 646766 h 862354"/>
                  <a:gd name="connsiteX6" fmla="*/ 0 w 832312"/>
                  <a:gd name="connsiteY6" fmla="*/ 646766 h 862354"/>
                  <a:gd name="connsiteX7" fmla="*/ 0 w 832312"/>
                  <a:gd name="connsiteY7" fmla="*/ 215589 h 862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2312" h="862354" fill="none" extrusionOk="0">
                    <a:moveTo>
                      <a:pt x="0" y="215589"/>
                    </a:moveTo>
                    <a:cubicBezTo>
                      <a:pt x="206119" y="189632"/>
                      <a:pt x="347065" y="242453"/>
                      <a:pt x="416156" y="215589"/>
                    </a:cubicBezTo>
                    <a:cubicBezTo>
                      <a:pt x="413688" y="141140"/>
                      <a:pt x="403672" y="96002"/>
                      <a:pt x="416156" y="0"/>
                    </a:cubicBezTo>
                    <a:cubicBezTo>
                      <a:pt x="538099" y="169919"/>
                      <a:pt x="733796" y="319370"/>
                      <a:pt x="832312" y="431177"/>
                    </a:cubicBezTo>
                    <a:cubicBezTo>
                      <a:pt x="683975" y="554770"/>
                      <a:pt x="619810" y="723390"/>
                      <a:pt x="416156" y="862354"/>
                    </a:cubicBezTo>
                    <a:cubicBezTo>
                      <a:pt x="407883" y="778988"/>
                      <a:pt x="428663" y="677337"/>
                      <a:pt x="416156" y="646766"/>
                    </a:cubicBezTo>
                    <a:cubicBezTo>
                      <a:pt x="238859" y="674772"/>
                      <a:pt x="156360" y="646328"/>
                      <a:pt x="0" y="646766"/>
                    </a:cubicBezTo>
                    <a:cubicBezTo>
                      <a:pt x="36623" y="593000"/>
                      <a:pt x="9058" y="266608"/>
                      <a:pt x="0" y="215589"/>
                    </a:cubicBezTo>
                    <a:close/>
                  </a:path>
                  <a:path w="832312" h="862354" stroke="0" extrusionOk="0">
                    <a:moveTo>
                      <a:pt x="0" y="215589"/>
                    </a:moveTo>
                    <a:cubicBezTo>
                      <a:pt x="186013" y="178410"/>
                      <a:pt x="209179" y="183921"/>
                      <a:pt x="416156" y="215589"/>
                    </a:cubicBezTo>
                    <a:cubicBezTo>
                      <a:pt x="417648" y="162558"/>
                      <a:pt x="405843" y="43970"/>
                      <a:pt x="416156" y="0"/>
                    </a:cubicBezTo>
                    <a:cubicBezTo>
                      <a:pt x="531451" y="127942"/>
                      <a:pt x="629478" y="222456"/>
                      <a:pt x="832312" y="431177"/>
                    </a:cubicBezTo>
                    <a:cubicBezTo>
                      <a:pt x="783281" y="554098"/>
                      <a:pt x="567256" y="629847"/>
                      <a:pt x="416156" y="862354"/>
                    </a:cubicBezTo>
                    <a:cubicBezTo>
                      <a:pt x="426314" y="828352"/>
                      <a:pt x="427300" y="737817"/>
                      <a:pt x="416156" y="646766"/>
                    </a:cubicBezTo>
                    <a:cubicBezTo>
                      <a:pt x="326483" y="667878"/>
                      <a:pt x="157744" y="633033"/>
                      <a:pt x="0" y="646766"/>
                    </a:cubicBezTo>
                    <a:cubicBezTo>
                      <a:pt x="-11236" y="552203"/>
                      <a:pt x="-6546" y="417576"/>
                      <a:pt x="0" y="215589"/>
                    </a:cubicBezTo>
                    <a:close/>
                  </a:path>
                </a:pathLst>
              </a:custGeom>
              <a:solidFill>
                <a:srgbClr val="687D92"/>
              </a:solidFill>
              <a:ln w="9525" cap="flat" cmpd="sng" algn="ctr">
                <a:solidFill>
                  <a:schemeClr val="bg1"/>
                </a:solidFill>
                <a:prstDash val="solid"/>
                <a:round/>
                <a:headEnd type="none" w="med" len="med"/>
                <a:tailEnd type="none" w="med" len="med"/>
                <a:extLst>
                  <a:ext uri="{C807C97D-BFC1-408E-A445-0C87EB9F89A2}">
                    <ask:lineSketchStyleProps xmlns:ask="http://schemas.microsoft.com/office/drawing/2018/sketchyshapes" sd="4238546287">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dirty="0">
                  <a:ln>
                    <a:noFill/>
                  </a:ln>
                  <a:solidFill>
                    <a:schemeClr val="tx1"/>
                  </a:solidFill>
                  <a:effectLst/>
                  <a:latin typeface="Arial" charset="0"/>
                  <a:ea typeface="Arial" charset="0"/>
                  <a:cs typeface="Arial" charset="0"/>
                </a:endParaRPr>
              </a:p>
            </p:txBody>
          </p:sp>
          <p:sp>
            <p:nvSpPr>
              <p:cNvPr id="68" name="Textfeld 67">
                <a:extLst>
                  <a:ext uri="{FF2B5EF4-FFF2-40B4-BE49-F238E27FC236}">
                    <a16:creationId xmlns:a16="http://schemas.microsoft.com/office/drawing/2014/main" id="{9F279B35-A807-788D-45F4-02410F1BFE3C}"/>
                  </a:ext>
                </a:extLst>
              </p:cNvPr>
              <p:cNvSpPr txBox="1"/>
              <p:nvPr/>
            </p:nvSpPr>
            <p:spPr>
              <a:xfrm>
                <a:off x="5504736" y="3468009"/>
                <a:ext cx="402637" cy="461665"/>
              </a:xfrm>
              <a:prstGeom prst="rect">
                <a:avLst/>
              </a:prstGeom>
              <a:noFill/>
            </p:spPr>
            <p:txBody>
              <a:bodyPr wrap="square" rtlCol="0">
                <a:spAutoFit/>
              </a:bodyPr>
              <a:lstStyle/>
              <a:p>
                <a:r>
                  <a:rPr lang="fr-CH" sz="2400">
                    <a:solidFill>
                      <a:schemeClr val="bg1"/>
                    </a:solidFill>
                    <a:latin typeface="Lucida Sans" panose="020B0602030504020204" pitchFamily="34" charset="77"/>
                  </a:rPr>
                  <a:t>?</a:t>
                </a:r>
              </a:p>
            </p:txBody>
          </p:sp>
        </p:grpSp>
        <p:grpSp>
          <p:nvGrpSpPr>
            <p:cNvPr id="62" name="Gruppieren 61">
              <a:extLst>
                <a:ext uri="{FF2B5EF4-FFF2-40B4-BE49-F238E27FC236}">
                  <a16:creationId xmlns:a16="http://schemas.microsoft.com/office/drawing/2014/main" id="{BDF25418-75DF-1777-D841-00631A2B78AF}"/>
                </a:ext>
              </a:extLst>
            </p:cNvPr>
            <p:cNvGrpSpPr/>
            <p:nvPr/>
          </p:nvGrpSpPr>
          <p:grpSpPr>
            <a:xfrm>
              <a:off x="6333989" y="1916832"/>
              <a:ext cx="5194008" cy="3600400"/>
              <a:chOff x="6333989" y="1916832"/>
              <a:chExt cx="5194008" cy="3600400"/>
            </a:xfrm>
          </p:grpSpPr>
          <p:pic>
            <p:nvPicPr>
              <p:cNvPr id="63" name="Grafik 62">
                <a:extLst>
                  <a:ext uri="{FF2B5EF4-FFF2-40B4-BE49-F238E27FC236}">
                    <a16:creationId xmlns:a16="http://schemas.microsoft.com/office/drawing/2014/main" id="{00B9A4B3-1DED-819A-DE68-E3C261612FAB}"/>
                  </a:ext>
                </a:extLst>
              </p:cNvPr>
              <p:cNvPicPr>
                <a:picLocks noChangeAspect="1"/>
              </p:cNvPicPr>
              <p:nvPr/>
            </p:nvPicPr>
            <p:blipFill>
              <a:blip r:embed="rId10">
                <a:duotone>
                  <a:schemeClr val="accent1">
                    <a:shade val="45000"/>
                    <a:satMod val="135000"/>
                  </a:schemeClr>
                  <a:prstClr val="white"/>
                </a:duotone>
                <a:clrChange>
                  <a:clrFrom>
                    <a:srgbClr val="FFFFFF"/>
                  </a:clrFrom>
                  <a:clrTo>
                    <a:srgbClr val="FFFFFF">
                      <a:alpha val="0"/>
                    </a:srgbClr>
                  </a:clrTo>
                </a:clrChange>
              </a:blip>
              <a:stretch>
                <a:fillRect/>
              </a:stretch>
            </p:blipFill>
            <p:spPr>
              <a:xfrm>
                <a:off x="6333989" y="1916832"/>
                <a:ext cx="5194008" cy="3564018"/>
              </a:xfrm>
              <a:prstGeom prst="rect">
                <a:avLst/>
              </a:prstGeom>
            </p:spPr>
          </p:pic>
          <p:sp>
            <p:nvSpPr>
              <p:cNvPr id="64" name="Textfeld 63">
                <a:extLst>
                  <a:ext uri="{FF2B5EF4-FFF2-40B4-BE49-F238E27FC236}">
                    <a16:creationId xmlns:a16="http://schemas.microsoft.com/office/drawing/2014/main" id="{4EE55C5C-32A4-2082-A934-CA4F570FC1A7}"/>
                  </a:ext>
                </a:extLst>
              </p:cNvPr>
              <p:cNvSpPr txBox="1"/>
              <p:nvPr/>
            </p:nvSpPr>
            <p:spPr>
              <a:xfrm>
                <a:off x="7327609" y="2198687"/>
                <a:ext cx="3206767" cy="400110"/>
              </a:xfrm>
              <a:prstGeom prst="rect">
                <a:avLst/>
              </a:prstGeom>
              <a:solidFill>
                <a:schemeClr val="bg1">
                  <a:lumMod val="95000"/>
                </a:schemeClr>
              </a:solidFill>
            </p:spPr>
            <p:txBody>
              <a:bodyPr wrap="square" rtlCol="0">
                <a:spAutoFit/>
              </a:bodyPr>
              <a:lstStyle/>
              <a:p>
                <a:r>
                  <a:rPr lang="fr-CH" sz="2000">
                    <a:solidFill>
                      <a:srgbClr val="106D92"/>
                    </a:solidFill>
                    <a:latin typeface="Century Gothic" panose="020B0502020202020204" pitchFamily="34" charset="0"/>
                  </a:rPr>
                  <a:t>Télécommunication</a:t>
                </a:r>
              </a:p>
            </p:txBody>
          </p:sp>
          <p:sp>
            <p:nvSpPr>
              <p:cNvPr id="65" name="Textfeld 64">
                <a:extLst>
                  <a:ext uri="{FF2B5EF4-FFF2-40B4-BE49-F238E27FC236}">
                    <a16:creationId xmlns:a16="http://schemas.microsoft.com/office/drawing/2014/main" id="{25DE56D0-41B1-BEE7-A023-532B29958061}"/>
                  </a:ext>
                </a:extLst>
              </p:cNvPr>
              <p:cNvSpPr txBox="1"/>
              <p:nvPr/>
            </p:nvSpPr>
            <p:spPr>
              <a:xfrm>
                <a:off x="9026146" y="5209455"/>
                <a:ext cx="558166" cy="307777"/>
              </a:xfrm>
              <a:prstGeom prst="rect">
                <a:avLst/>
              </a:prstGeom>
              <a:solidFill>
                <a:schemeClr val="bg1">
                  <a:lumMod val="95000"/>
                </a:schemeClr>
              </a:solidFill>
            </p:spPr>
            <p:txBody>
              <a:bodyPr wrap="none" rtlCol="0">
                <a:spAutoFit/>
              </a:bodyPr>
              <a:lstStyle/>
              <a:p>
                <a:r>
                  <a:rPr lang="fr-CH" sz="1400">
                    <a:solidFill>
                      <a:srgbClr val="106D92"/>
                    </a:solidFill>
                    <a:latin typeface="Century Gothic" panose="020B0502020202020204" pitchFamily="34" charset="0"/>
                  </a:rPr>
                  <a:t>Année</a:t>
                </a:r>
              </a:p>
            </p:txBody>
          </p:sp>
          <p:sp>
            <p:nvSpPr>
              <p:cNvPr id="66" name="Textfeld 65">
                <a:extLst>
                  <a:ext uri="{FF2B5EF4-FFF2-40B4-BE49-F238E27FC236}">
                    <a16:creationId xmlns:a16="http://schemas.microsoft.com/office/drawing/2014/main" id="{53AFC22D-7BDB-B355-B636-563B2613FE75}"/>
                  </a:ext>
                </a:extLst>
              </p:cNvPr>
              <p:cNvSpPr txBox="1"/>
              <p:nvPr/>
            </p:nvSpPr>
            <p:spPr>
              <a:xfrm rot="16200000">
                <a:off x="4999319" y="3336759"/>
                <a:ext cx="3118280" cy="338554"/>
              </a:xfrm>
              <a:prstGeom prst="rect">
                <a:avLst/>
              </a:prstGeom>
              <a:solidFill>
                <a:schemeClr val="bg1">
                  <a:lumMod val="95000"/>
                </a:schemeClr>
              </a:solidFill>
            </p:spPr>
            <p:txBody>
              <a:bodyPr wrap="square" rtlCol="0">
                <a:spAutoFit/>
              </a:bodyPr>
              <a:lstStyle/>
              <a:p>
                <a:pPr algn="ctr"/>
                <a:r>
                  <a:rPr lang="fr-CH" sz="1600">
                    <a:solidFill>
                      <a:srgbClr val="106D92"/>
                    </a:solidFill>
                    <a:latin typeface="Century Gothic" panose="020B0502020202020204" pitchFamily="34" charset="0"/>
                  </a:rPr>
                  <a:t>milliards d’abonnements téléphoniques</a:t>
                </a:r>
              </a:p>
            </p:txBody>
          </p:sp>
        </p:grpSp>
      </p:grpSp>
    </p:spTree>
    <p:extLst>
      <p:ext uri="{BB962C8B-B14F-4D97-AF65-F5344CB8AC3E}">
        <p14:creationId xmlns:p14="http://schemas.microsoft.com/office/powerpoint/2010/main" val="353123045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B0F198C5-AA1D-1C7A-5AEE-093C1F0933D0}"/>
              </a:ext>
            </a:extLst>
          </p:cNvPr>
          <p:cNvSpPr/>
          <p:nvPr/>
        </p:nvSpPr>
        <p:spPr bwMode="auto">
          <a:xfrm>
            <a:off x="29555" y="0"/>
            <a:ext cx="12162445" cy="6858000"/>
          </a:xfrm>
          <a:prstGeom prst="rect">
            <a:avLst/>
          </a:prstGeom>
          <a:solidFill>
            <a:schemeClr val="bg1"/>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pic>
        <p:nvPicPr>
          <p:cNvPr id="32770" name="Picture 2" descr="How the carbon handprint is shaping a positive future | Acre · Acre">
            <a:extLst>
              <a:ext uri="{FF2B5EF4-FFF2-40B4-BE49-F238E27FC236}">
                <a16:creationId xmlns:a16="http://schemas.microsoft.com/office/drawing/2014/main" id="{AB09863F-7122-4546-2F11-D6CF6A2A430D}"/>
              </a:ext>
            </a:extLst>
          </p:cNvPr>
          <p:cNvPicPr>
            <a:picLocks noChangeAspect="1" noChangeArrowheads="1"/>
          </p:cNvPicPr>
          <p:nvPr/>
        </p:nvPicPr>
        <p:blipFill rotWithShape="1">
          <a:blip r:embed="rId3">
            <a:biLevel thresh="75000"/>
            <a:extLst>
              <a:ext uri="{28A0092B-C50C-407E-A947-70E740481C1C}">
                <a14:useLocalDpi xmlns:a14="http://schemas.microsoft.com/office/drawing/2010/main" val="0"/>
              </a:ext>
            </a:extLst>
          </a:blip>
          <a:srcRect l="6477" r="55316"/>
          <a:stretch/>
        </p:blipFill>
        <p:spPr bwMode="auto">
          <a:xfrm>
            <a:off x="3347772" y="433843"/>
            <a:ext cx="5496456" cy="5990315"/>
          </a:xfrm>
          <a:prstGeom prst="rect">
            <a:avLst/>
          </a:prstGeom>
          <a:noFill/>
          <a:extLst>
            <a:ext uri="{909E8E84-426E-40DD-AFC4-6F175D3DCCD1}">
              <a14:hiddenFill xmlns:a14="http://schemas.microsoft.com/office/drawing/2010/main">
                <a:solidFill>
                  <a:srgbClr val="FFFFFF"/>
                </a:solidFill>
              </a14:hiddenFill>
            </a:ext>
          </a:extLst>
        </p:spPr>
      </p:pic>
      <p:sp>
        <p:nvSpPr>
          <p:cNvPr id="11" name="Text">
            <a:extLst>
              <a:ext uri="{FF2B5EF4-FFF2-40B4-BE49-F238E27FC236}">
                <a16:creationId xmlns:a16="http://schemas.microsoft.com/office/drawing/2014/main" id="{A4FD23B5-E68D-92EE-6247-F82998F03DF5}"/>
              </a:ext>
            </a:extLst>
          </p:cNvPr>
          <p:cNvSpPr/>
          <p:nvPr/>
        </p:nvSpPr>
        <p:spPr bwMode="gray">
          <a:xfrm>
            <a:off x="-3599" y="0"/>
            <a:ext cx="12192000" cy="6858000"/>
          </a:xfrm>
          <a:prstGeom prst="rect">
            <a:avLst/>
          </a:prstGeom>
          <a:solidFill>
            <a:srgbClr val="0070C0">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9" name="Rechteck 18">
            <a:extLst>
              <a:ext uri="{FF2B5EF4-FFF2-40B4-BE49-F238E27FC236}">
                <a16:creationId xmlns:a16="http://schemas.microsoft.com/office/drawing/2014/main" id="{63FC7C6E-5008-8EE5-1D05-30C7F1541950}"/>
              </a:ext>
            </a:extLst>
          </p:cNvPr>
          <p:cNvSpPr/>
          <p:nvPr/>
        </p:nvSpPr>
        <p:spPr bwMode="auto">
          <a:xfrm>
            <a:off x="0" y="4021004"/>
            <a:ext cx="12192000" cy="2836996"/>
          </a:xfrm>
          <a:prstGeom prst="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13" name="Titel 1">
            <a:extLst>
              <a:ext uri="{FF2B5EF4-FFF2-40B4-BE49-F238E27FC236}">
                <a16:creationId xmlns:a16="http://schemas.microsoft.com/office/drawing/2014/main" id="{825D436D-E04B-89B9-91C8-9800F5B4CCA8}"/>
              </a:ext>
            </a:extLst>
          </p:cNvPr>
          <p:cNvSpPr txBox="1">
            <a:spLocks/>
          </p:cNvSpPr>
          <p:nvPr/>
        </p:nvSpPr>
        <p:spPr bwMode="auto">
          <a:xfrm>
            <a:off x="3683732" y="4407449"/>
            <a:ext cx="482453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fr-CH" sz="2800">
                <a:solidFill>
                  <a:srgbClr val="002060"/>
                </a:solidFill>
                <a:latin typeface="Century Gothic" panose="020B0502020202020204" pitchFamily="34" charset="0"/>
                <a:ea typeface="Century Gothic"/>
              </a:rPr>
              <a:t>Effets indirects</a:t>
            </a:r>
            <a:br>
              <a:rPr lang="fr-CH" sz="2800">
                <a:solidFill>
                  <a:srgbClr val="002060"/>
                </a:solidFill>
                <a:latin typeface="Century Gothic" panose="020B0502020202020204" pitchFamily="34" charset="0"/>
                <a:ea typeface="Century Gothic"/>
              </a:rPr>
            </a:br>
            <a:r>
              <a:rPr lang="fr-CH" sz="2800" b="0">
                <a:solidFill>
                  <a:srgbClr val="002060"/>
                </a:solidFill>
                <a:latin typeface="Century Gothic" panose="020B0502020202020204" pitchFamily="34" charset="0"/>
                <a:ea typeface="Century Gothic"/>
              </a:rPr>
              <a:t>(= Handprint)</a:t>
            </a:r>
          </a:p>
        </p:txBody>
      </p:sp>
      <p:sp>
        <p:nvSpPr>
          <p:cNvPr id="16" name="Abgerundetes Rechteck 15">
            <a:extLst>
              <a:ext uri="{FF2B5EF4-FFF2-40B4-BE49-F238E27FC236}">
                <a16:creationId xmlns:a16="http://schemas.microsoft.com/office/drawing/2014/main" id="{0C711754-005C-2899-599A-F176C2F539E1}"/>
              </a:ext>
            </a:extLst>
          </p:cNvPr>
          <p:cNvSpPr/>
          <p:nvPr/>
        </p:nvSpPr>
        <p:spPr bwMode="auto">
          <a:xfrm>
            <a:off x="3432999" y="5325699"/>
            <a:ext cx="5326002" cy="1315380"/>
          </a:xfrm>
          <a:prstGeom prst="roundRect">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r-CH" sz="2000">
                <a:solidFill>
                  <a:srgbClr val="002060"/>
                </a:solidFill>
                <a:latin typeface="Century Gothic" panose="020B0502020202020204" pitchFamily="34" charset="0"/>
                <a:ea typeface="Century Gothic"/>
                <a:cs typeface="Arial" charset="0"/>
              </a:rPr>
              <a:t>Les </a:t>
            </a:r>
            <a:r>
              <a:rPr lang="fr-CH" sz="2000" b="1">
                <a:solidFill>
                  <a:srgbClr val="002060"/>
                </a:solidFill>
                <a:latin typeface="Century Gothic" panose="020B0502020202020204" pitchFamily="34" charset="0"/>
                <a:ea typeface="Century Gothic"/>
                <a:cs typeface="Arial" charset="0"/>
              </a:rPr>
              <a:t>applications numériques </a:t>
            </a:r>
            <a:r>
              <a:rPr lang="fr-CH" sz="2000">
                <a:solidFill>
                  <a:srgbClr val="002060"/>
                </a:solidFill>
                <a:latin typeface="Century Gothic" panose="020B0502020202020204" pitchFamily="34" charset="0"/>
                <a:ea typeface="Century Gothic"/>
                <a:cs typeface="Arial" charset="0"/>
              </a:rPr>
              <a:t>modifient les processus et réduisent ou augmentent ainsi l’impact environnemental dans d’autres secteurs.</a:t>
            </a:r>
          </a:p>
        </p:txBody>
      </p:sp>
      <p:pic>
        <p:nvPicPr>
          <p:cNvPr id="9" name="Bildplatzhalter 5">
            <a:extLst>
              <a:ext uri="{FF2B5EF4-FFF2-40B4-BE49-F238E27FC236}">
                <a16:creationId xmlns:a16="http://schemas.microsoft.com/office/drawing/2014/main" id="{151FA303-240F-FC3A-F13A-C6C6158FC62E}"/>
              </a:ext>
            </a:extLst>
          </p:cNvPr>
          <p:cNvPicPr>
            <a:picLocks noChangeAspect="1"/>
          </p:cNvPicPr>
          <p:nvPr/>
        </p:nvPicPr>
        <p:blipFill rotWithShape="1">
          <a:blip r:embed="rId4">
            <a:extLst>
              <a:ext uri="{BEBA8EAE-BF5A-486C-A8C5-ECC9F3942E4B}">
                <a14:imgProps xmlns:a14="http://schemas.microsoft.com/office/drawing/2010/main">
                  <a14:imgLayer r:embed="rId5">
                    <a14:imgEffect>
                      <a14:saturation sat="0"/>
                    </a14:imgEffect>
                  </a14:imgLayer>
                </a14:imgProps>
              </a:ext>
            </a:extLst>
          </a:blip>
          <a:srcRect l="11448" t="-36" r="35148" b="36"/>
          <a:stretch/>
        </p:blipFill>
        <p:spPr>
          <a:xfrm>
            <a:off x="-6655465" y="0"/>
            <a:ext cx="5499100" cy="6858000"/>
          </a:xfrm>
          <a:prstGeom prst="rect">
            <a:avLst/>
          </a:prstGeom>
        </p:spPr>
      </p:pic>
      <p:sp>
        <p:nvSpPr>
          <p:cNvPr id="10" name="Rectangle 1">
            <a:extLst>
              <a:ext uri="{FF2B5EF4-FFF2-40B4-BE49-F238E27FC236}">
                <a16:creationId xmlns:a16="http://schemas.microsoft.com/office/drawing/2014/main" id="{268FF383-1F8C-194E-4A23-DD3BBABC3935}"/>
              </a:ext>
            </a:extLst>
          </p:cNvPr>
          <p:cNvSpPr/>
          <p:nvPr/>
        </p:nvSpPr>
        <p:spPr>
          <a:xfrm>
            <a:off x="-4375889" y="0"/>
            <a:ext cx="3219524" cy="6858000"/>
          </a:xfrm>
          <a:prstGeom prst="rect">
            <a:avLst/>
          </a:prstGeom>
          <a:gradFill flip="none" rotWithShape="1">
            <a:gsLst>
              <a:gs pos="0">
                <a:srgbClr val="0B523E"/>
              </a:gs>
              <a:gs pos="100000">
                <a:schemeClr val="tx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Rechteck 13">
            <a:extLst>
              <a:ext uri="{FF2B5EF4-FFF2-40B4-BE49-F238E27FC236}">
                <a16:creationId xmlns:a16="http://schemas.microsoft.com/office/drawing/2014/main" id="{B94330D0-DB58-8442-9986-9AA2F12CAA2A}"/>
              </a:ext>
            </a:extLst>
          </p:cNvPr>
          <p:cNvSpPr/>
          <p:nvPr/>
        </p:nvSpPr>
        <p:spPr>
          <a:xfrm>
            <a:off x="12775808" y="0"/>
            <a:ext cx="6692900" cy="6858000"/>
          </a:xfrm>
          <a:prstGeom prst="rect">
            <a:avLst/>
          </a:prstGeom>
          <a:solidFill>
            <a:srgbClr val="0B5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Subtitle 2">
            <a:extLst>
              <a:ext uri="{FF2B5EF4-FFF2-40B4-BE49-F238E27FC236}">
                <a16:creationId xmlns:a16="http://schemas.microsoft.com/office/drawing/2014/main" id="{FEDB8478-FD7A-FCED-0247-33E6A688834E}"/>
              </a:ext>
            </a:extLst>
          </p:cNvPr>
          <p:cNvSpPr txBox="1">
            <a:spLocks/>
          </p:cNvSpPr>
          <p:nvPr/>
        </p:nvSpPr>
        <p:spPr bwMode="auto">
          <a:xfrm>
            <a:off x="13372708" y="1504950"/>
            <a:ext cx="5613400" cy="3848100"/>
          </a:xfrm>
          <a:prstGeom prst="rect">
            <a:avLst/>
          </a:prstGeom>
          <a:noFill/>
          <a:ln w="9525">
            <a:noFill/>
            <a:miter lim="800000"/>
            <a:headEnd/>
            <a:tailEnd/>
          </a:ln>
          <a:effectLst/>
        </p:spPr>
        <p:txBody>
          <a:bodyPr vert="horz" wrap="square" lIns="0" tIns="0" rIns="0" bIns="0" numCol="1" anchor="t" anchorCtr="0" compatLnSpc="1">
            <a:prstTxWarp prst="textNoShape">
              <a:avLst/>
            </a:prstTxWarp>
            <a:normAutofit/>
          </a:bodyPr>
          <a:lstStyle>
            <a:defPPr>
              <a:defRPr lang="de-CH"/>
            </a:defPPr>
            <a:lvl1pPr algn="l" rtl="0" eaLnBrk="1" fontAlgn="base" hangingPunct="1">
              <a:spcBef>
                <a:spcPct val="0"/>
              </a:spcBef>
              <a:spcAft>
                <a:spcPct val="0"/>
              </a:spcAft>
              <a:defRPr sz="1000"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sz="17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7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7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7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7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7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7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700" kern="1200">
                <a:solidFill>
                  <a:schemeClr val="tx1"/>
                </a:solidFill>
                <a:latin typeface="Arial" panose="020B0604020202020204" pitchFamily="34" charset="0"/>
                <a:ea typeface="MS PGothic" panose="020B0600070205080204" pitchFamily="34" charset="-128"/>
                <a:cs typeface="+mn-cs"/>
              </a:defRPr>
            </a:lvl9pPr>
          </a:lstStyle>
          <a:p>
            <a:r>
              <a:rPr lang="fr-CH" sz="3200" noProof="1">
                <a:solidFill>
                  <a:schemeClr val="bg1"/>
                </a:solidFill>
                <a:latin typeface="Century Gothic" panose="020B0502020202020204" pitchFamily="34" charset="0"/>
              </a:rPr>
              <a:t>Notre stratégie de croissance, le European Green Deal et </a:t>
            </a:r>
            <a:r>
              <a:rPr lang="fr-CH" sz="3200" b="1" noProof="1">
                <a:solidFill>
                  <a:schemeClr val="bg1"/>
                </a:solidFill>
                <a:latin typeface="Century Gothic" panose="020B0502020202020204" pitchFamily="34" charset="0"/>
              </a:rPr>
              <a:t>la transition et l’opportunité du passage au numérique et de la décarbonisation</a:t>
            </a:r>
            <a:r>
              <a:rPr lang="fr-CH" sz="3200" noProof="1">
                <a:solidFill>
                  <a:schemeClr val="bg1"/>
                </a:solidFill>
                <a:latin typeface="Century Gothic" panose="020B0502020202020204" pitchFamily="34" charset="0"/>
              </a:rPr>
              <a:t> seront au cœur du débat.</a:t>
            </a:r>
          </a:p>
        </p:txBody>
      </p:sp>
      <p:sp>
        <p:nvSpPr>
          <p:cNvPr id="26" name="Text Placeholder 7">
            <a:extLst>
              <a:ext uri="{FF2B5EF4-FFF2-40B4-BE49-F238E27FC236}">
                <a16:creationId xmlns:a16="http://schemas.microsoft.com/office/drawing/2014/main" id="{60DF4823-ECC5-E0A4-9866-86D613856959}"/>
              </a:ext>
            </a:extLst>
          </p:cNvPr>
          <p:cNvSpPr txBox="1">
            <a:spLocks/>
          </p:cNvSpPr>
          <p:nvPr/>
        </p:nvSpPr>
        <p:spPr bwMode="auto">
          <a:xfrm>
            <a:off x="13258408" y="5445224"/>
            <a:ext cx="5613400" cy="552450"/>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defPPr>
              <a:defRPr lang="de-CH"/>
            </a:defPPr>
            <a:lvl1pPr algn="r" rtl="0" eaLnBrk="1" fontAlgn="base" hangingPunct="1">
              <a:spcBef>
                <a:spcPct val="0"/>
              </a:spcBef>
              <a:spcAft>
                <a:spcPct val="0"/>
              </a:spcAft>
              <a:defRPr sz="10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17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7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7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7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7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7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7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700" kern="1200">
                <a:solidFill>
                  <a:schemeClr val="tx1"/>
                </a:solidFill>
                <a:latin typeface="Arial" panose="020B0604020202020204" pitchFamily="34" charset="0"/>
                <a:ea typeface="MS PGothic" panose="020B0600070205080204" pitchFamily="34" charset="-128"/>
                <a:cs typeface="+mn-cs"/>
              </a:defRPr>
            </a:lvl9pPr>
          </a:lstStyle>
          <a:p>
            <a:r>
              <a:rPr lang="fr-CH">
                <a:solidFill>
                  <a:schemeClr val="bg1"/>
                </a:solidFill>
                <a:latin typeface="Century Gothic" panose="020B0502020202020204" pitchFamily="34" charset="0"/>
              </a:rPr>
              <a:t>Ursula von der Leyen, 2020</a:t>
            </a:r>
          </a:p>
        </p:txBody>
      </p:sp>
      <p:sp>
        <p:nvSpPr>
          <p:cNvPr id="27" name="Freeform: Shape 6">
            <a:extLst>
              <a:ext uri="{FF2B5EF4-FFF2-40B4-BE49-F238E27FC236}">
                <a16:creationId xmlns:a16="http://schemas.microsoft.com/office/drawing/2014/main" id="{46D5D5AA-D20E-A8A6-4698-619059B4498A}"/>
              </a:ext>
            </a:extLst>
          </p:cNvPr>
          <p:cNvSpPr/>
          <p:nvPr/>
        </p:nvSpPr>
        <p:spPr>
          <a:xfrm>
            <a:off x="12518209" y="1556792"/>
            <a:ext cx="747712" cy="647700"/>
          </a:xfrm>
          <a:custGeom>
            <a:avLst/>
            <a:gdLst>
              <a:gd name="connsiteX0" fmla="*/ 871612 w 968229"/>
              <a:gd name="connsiteY0" fmla="*/ 0 h 838721"/>
              <a:gd name="connsiteX1" fmla="*/ 968229 w 968229"/>
              <a:gd name="connsiteY1" fmla="*/ 182957 h 838721"/>
              <a:gd name="connsiteX2" fmla="*/ 804802 w 968229"/>
              <a:gd name="connsiteY2" fmla="*/ 293450 h 838721"/>
              <a:gd name="connsiteX3" fmla="*/ 754438 w 968229"/>
              <a:gd name="connsiteY3" fmla="*/ 423472 h 838721"/>
              <a:gd name="connsiteX4" fmla="*/ 968229 w 968229"/>
              <a:gd name="connsiteY4" fmla="*/ 423472 h 838721"/>
              <a:gd name="connsiteX5" fmla="*/ 968229 w 968229"/>
              <a:gd name="connsiteY5" fmla="*/ 838721 h 838721"/>
              <a:gd name="connsiteX6" fmla="*/ 521117 w 968229"/>
              <a:gd name="connsiteY6" fmla="*/ 838721 h 838721"/>
              <a:gd name="connsiteX7" fmla="*/ 521117 w 968229"/>
              <a:gd name="connsiteY7" fmla="*/ 494393 h 838721"/>
              <a:gd name="connsiteX8" fmla="*/ 600261 w 968229"/>
              <a:gd name="connsiteY8" fmla="*/ 194263 h 838721"/>
              <a:gd name="connsiteX9" fmla="*/ 871612 w 968229"/>
              <a:gd name="connsiteY9" fmla="*/ 0 h 838721"/>
              <a:gd name="connsiteX10" fmla="*/ 350495 w 968229"/>
              <a:gd name="connsiteY10" fmla="*/ 0 h 838721"/>
              <a:gd name="connsiteX11" fmla="*/ 447112 w 968229"/>
              <a:gd name="connsiteY11" fmla="*/ 182957 h 838721"/>
              <a:gd name="connsiteX12" fmla="*/ 283685 w 968229"/>
              <a:gd name="connsiteY12" fmla="*/ 293450 h 838721"/>
              <a:gd name="connsiteX13" fmla="*/ 233321 w 968229"/>
              <a:gd name="connsiteY13" fmla="*/ 423472 h 838721"/>
              <a:gd name="connsiteX14" fmla="*/ 447112 w 968229"/>
              <a:gd name="connsiteY14" fmla="*/ 423472 h 838721"/>
              <a:gd name="connsiteX15" fmla="*/ 447112 w 968229"/>
              <a:gd name="connsiteY15" fmla="*/ 838721 h 838721"/>
              <a:gd name="connsiteX16" fmla="*/ 0 w 968229"/>
              <a:gd name="connsiteY16" fmla="*/ 838721 h 838721"/>
              <a:gd name="connsiteX17" fmla="*/ 0 w 968229"/>
              <a:gd name="connsiteY17" fmla="*/ 494393 h 838721"/>
              <a:gd name="connsiteX18" fmla="*/ 79144 w 968229"/>
              <a:gd name="connsiteY18" fmla="*/ 194263 h 838721"/>
              <a:gd name="connsiteX19" fmla="*/ 350495 w 968229"/>
              <a:gd name="connsiteY19" fmla="*/ 0 h 83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68229" h="838721">
                <a:moveTo>
                  <a:pt x="871612" y="0"/>
                </a:moveTo>
                <a:lnTo>
                  <a:pt x="968229" y="182957"/>
                </a:lnTo>
                <a:cubicBezTo>
                  <a:pt x="889428" y="219959"/>
                  <a:pt x="834952" y="256790"/>
                  <a:pt x="804802" y="293450"/>
                </a:cubicBezTo>
                <a:cubicBezTo>
                  <a:pt x="774652" y="330110"/>
                  <a:pt x="757864" y="373450"/>
                  <a:pt x="754438" y="423472"/>
                </a:cubicBezTo>
                <a:lnTo>
                  <a:pt x="968229" y="423472"/>
                </a:lnTo>
                <a:lnTo>
                  <a:pt x="968229" y="838721"/>
                </a:lnTo>
                <a:lnTo>
                  <a:pt x="521117" y="838721"/>
                </a:lnTo>
                <a:lnTo>
                  <a:pt x="521117" y="494393"/>
                </a:lnTo>
                <a:cubicBezTo>
                  <a:pt x="521117" y="367626"/>
                  <a:pt x="547499" y="267583"/>
                  <a:pt x="600261" y="194263"/>
                </a:cubicBezTo>
                <a:cubicBezTo>
                  <a:pt x="653024" y="120943"/>
                  <a:pt x="743474" y="56189"/>
                  <a:pt x="871612" y="0"/>
                </a:cubicBezTo>
                <a:close/>
                <a:moveTo>
                  <a:pt x="350495" y="0"/>
                </a:moveTo>
                <a:lnTo>
                  <a:pt x="447112" y="182957"/>
                </a:lnTo>
                <a:cubicBezTo>
                  <a:pt x="368311" y="219959"/>
                  <a:pt x="313835" y="256790"/>
                  <a:pt x="283685" y="293450"/>
                </a:cubicBezTo>
                <a:cubicBezTo>
                  <a:pt x="253535" y="330110"/>
                  <a:pt x="236747" y="373450"/>
                  <a:pt x="233321" y="423472"/>
                </a:cubicBezTo>
                <a:lnTo>
                  <a:pt x="447112" y="423472"/>
                </a:lnTo>
                <a:lnTo>
                  <a:pt x="447112" y="838721"/>
                </a:lnTo>
                <a:lnTo>
                  <a:pt x="0" y="838721"/>
                </a:lnTo>
                <a:lnTo>
                  <a:pt x="0" y="494393"/>
                </a:lnTo>
                <a:cubicBezTo>
                  <a:pt x="0" y="367626"/>
                  <a:pt x="26381" y="267583"/>
                  <a:pt x="79144" y="194263"/>
                </a:cubicBezTo>
                <a:cubicBezTo>
                  <a:pt x="131907" y="120943"/>
                  <a:pt x="222357" y="56189"/>
                  <a:pt x="35049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Freeform: Shape 4">
            <a:extLst>
              <a:ext uri="{FF2B5EF4-FFF2-40B4-BE49-F238E27FC236}">
                <a16:creationId xmlns:a16="http://schemas.microsoft.com/office/drawing/2014/main" id="{0D6AC137-F627-4F2B-22E7-B251AF6D8751}"/>
              </a:ext>
            </a:extLst>
          </p:cNvPr>
          <p:cNvSpPr/>
          <p:nvPr/>
        </p:nvSpPr>
        <p:spPr>
          <a:xfrm>
            <a:off x="18319299" y="4648200"/>
            <a:ext cx="567306" cy="491425"/>
          </a:xfrm>
          <a:custGeom>
            <a:avLst/>
            <a:gdLst>
              <a:gd name="connsiteX0" fmla="*/ 521117 w 968229"/>
              <a:gd name="connsiteY0" fmla="*/ 0 h 838721"/>
              <a:gd name="connsiteX1" fmla="*/ 968229 w 968229"/>
              <a:gd name="connsiteY1" fmla="*/ 0 h 838721"/>
              <a:gd name="connsiteX2" fmla="*/ 968229 w 968229"/>
              <a:gd name="connsiteY2" fmla="*/ 344328 h 838721"/>
              <a:gd name="connsiteX3" fmla="*/ 889085 w 968229"/>
              <a:gd name="connsiteY3" fmla="*/ 644973 h 838721"/>
              <a:gd name="connsiteX4" fmla="*/ 618762 w 968229"/>
              <a:gd name="connsiteY4" fmla="*/ 838721 h 838721"/>
              <a:gd name="connsiteX5" fmla="*/ 521117 w 968229"/>
              <a:gd name="connsiteY5" fmla="*/ 655765 h 838721"/>
              <a:gd name="connsiteX6" fmla="*/ 685058 w 968229"/>
              <a:gd name="connsiteY6" fmla="*/ 545272 h 838721"/>
              <a:gd name="connsiteX7" fmla="*/ 734909 w 968229"/>
              <a:gd name="connsiteY7" fmla="*/ 415250 h 838721"/>
              <a:gd name="connsiteX8" fmla="*/ 521117 w 968229"/>
              <a:gd name="connsiteY8" fmla="*/ 415250 h 838721"/>
              <a:gd name="connsiteX9" fmla="*/ 0 w 968229"/>
              <a:gd name="connsiteY9" fmla="*/ 0 h 838721"/>
              <a:gd name="connsiteX10" fmla="*/ 447112 w 968229"/>
              <a:gd name="connsiteY10" fmla="*/ 0 h 838721"/>
              <a:gd name="connsiteX11" fmla="*/ 447112 w 968229"/>
              <a:gd name="connsiteY11" fmla="*/ 344328 h 838721"/>
              <a:gd name="connsiteX12" fmla="*/ 367968 w 968229"/>
              <a:gd name="connsiteY12" fmla="*/ 644973 h 838721"/>
              <a:gd name="connsiteX13" fmla="*/ 97645 w 968229"/>
              <a:gd name="connsiteY13" fmla="*/ 838721 h 838721"/>
              <a:gd name="connsiteX14" fmla="*/ 0 w 968229"/>
              <a:gd name="connsiteY14" fmla="*/ 655765 h 838721"/>
              <a:gd name="connsiteX15" fmla="*/ 163941 w 968229"/>
              <a:gd name="connsiteY15" fmla="*/ 545272 h 838721"/>
              <a:gd name="connsiteX16" fmla="*/ 213791 w 968229"/>
              <a:gd name="connsiteY16" fmla="*/ 415250 h 838721"/>
              <a:gd name="connsiteX17" fmla="*/ 0 w 968229"/>
              <a:gd name="connsiteY17" fmla="*/ 415250 h 83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68229" h="838721">
                <a:moveTo>
                  <a:pt x="521117" y="0"/>
                </a:moveTo>
                <a:lnTo>
                  <a:pt x="968229" y="0"/>
                </a:lnTo>
                <a:lnTo>
                  <a:pt x="968229" y="344328"/>
                </a:lnTo>
                <a:cubicBezTo>
                  <a:pt x="968229" y="471096"/>
                  <a:pt x="941848" y="571310"/>
                  <a:pt x="889085" y="644973"/>
                </a:cubicBezTo>
                <a:cubicBezTo>
                  <a:pt x="836323" y="718635"/>
                  <a:pt x="746215" y="783218"/>
                  <a:pt x="618762" y="838721"/>
                </a:cubicBezTo>
                <a:lnTo>
                  <a:pt x="521117" y="655765"/>
                </a:lnTo>
                <a:cubicBezTo>
                  <a:pt x="600604" y="618763"/>
                  <a:pt x="655251" y="581932"/>
                  <a:pt x="685058" y="545272"/>
                </a:cubicBezTo>
                <a:cubicBezTo>
                  <a:pt x="714866" y="508612"/>
                  <a:pt x="731483" y="465271"/>
                  <a:pt x="734909" y="415250"/>
                </a:cubicBezTo>
                <a:lnTo>
                  <a:pt x="521117" y="415250"/>
                </a:lnTo>
                <a:close/>
                <a:moveTo>
                  <a:pt x="0" y="0"/>
                </a:moveTo>
                <a:lnTo>
                  <a:pt x="447112" y="0"/>
                </a:lnTo>
                <a:lnTo>
                  <a:pt x="447112" y="344328"/>
                </a:lnTo>
                <a:cubicBezTo>
                  <a:pt x="447112" y="471096"/>
                  <a:pt x="420731" y="571310"/>
                  <a:pt x="367968" y="644973"/>
                </a:cubicBezTo>
                <a:cubicBezTo>
                  <a:pt x="315206" y="718635"/>
                  <a:pt x="225098" y="783218"/>
                  <a:pt x="97645" y="838721"/>
                </a:cubicBezTo>
                <a:lnTo>
                  <a:pt x="0" y="655765"/>
                </a:lnTo>
                <a:cubicBezTo>
                  <a:pt x="79487" y="618763"/>
                  <a:pt x="134134" y="581932"/>
                  <a:pt x="163941" y="545272"/>
                </a:cubicBezTo>
                <a:cubicBezTo>
                  <a:pt x="193749" y="508612"/>
                  <a:pt x="210366" y="465271"/>
                  <a:pt x="213791" y="415250"/>
                </a:cubicBezTo>
                <a:lnTo>
                  <a:pt x="0" y="41525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 name="Rechteck 8">
            <a:extLst>
              <a:ext uri="{FF2B5EF4-FFF2-40B4-BE49-F238E27FC236}">
                <a16:creationId xmlns:a16="http://schemas.microsoft.com/office/drawing/2014/main" id="{C6867BD7-A5C0-BF88-BE53-4EBA374CCE21}"/>
              </a:ext>
            </a:extLst>
          </p:cNvPr>
          <p:cNvSpPr>
            <a:spLocks noChangeArrowheads="1"/>
          </p:cNvSpPr>
          <p:nvPr/>
        </p:nvSpPr>
        <p:spPr bwMode="auto">
          <a:xfrm>
            <a:off x="13924249" y="6611779"/>
            <a:ext cx="554445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algn="r" eaLnBrk="1" hangingPunct="1"/>
            <a:r>
              <a:rPr lang="fr-CH" sz="1000">
                <a:solidFill>
                  <a:schemeClr val="bg1"/>
                </a:solidFill>
                <a:latin typeface="Century Gothic" panose="020B0502020202020204" pitchFamily="34" charset="0"/>
              </a:rPr>
              <a:t>Source: </a:t>
            </a:r>
            <a:r>
              <a:rPr lang="fr-CH" sz="1000">
                <a:solidFill>
                  <a:schemeClr val="bg1"/>
                </a:solidFill>
                <a:latin typeface="Century Gothic" panose="020B0502020202020204" pitchFamily="34" charset="0"/>
                <a:hlinkClick r:id="rId6">
                  <a:extLst>
                    <a:ext uri="{A12FA001-AC4F-418D-AE19-62706E023703}">
                      <ahyp:hlinkClr xmlns:ahyp="http://schemas.microsoft.com/office/drawing/2018/hyperlinkcolor" val="tx"/>
                    </a:ext>
                  </a:extLst>
                </a:hlinkClick>
              </a:rPr>
              <a:t>Martos (2020)</a:t>
            </a:r>
          </a:p>
        </p:txBody>
      </p:sp>
      <p:sp>
        <p:nvSpPr>
          <p:cNvPr id="2" name="Rechteck 1">
            <a:extLst>
              <a:ext uri="{FF2B5EF4-FFF2-40B4-BE49-F238E27FC236}">
                <a16:creationId xmlns:a16="http://schemas.microsoft.com/office/drawing/2014/main" id="{F9BA7319-67F8-467B-FEA1-32AC45EF7588}"/>
              </a:ext>
            </a:extLst>
          </p:cNvPr>
          <p:cNvSpPr/>
          <p:nvPr/>
        </p:nvSpPr>
        <p:spPr bwMode="auto">
          <a:xfrm>
            <a:off x="-10030874" y="0"/>
            <a:ext cx="6094800" cy="6858000"/>
          </a:xfrm>
          <a:prstGeom prst="rect">
            <a:avLst/>
          </a:prstGeom>
          <a:solidFill>
            <a:schemeClr val="bg1"/>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pic>
        <p:nvPicPr>
          <p:cNvPr id="4" name="Picture 4" descr="30+ Free Baby Footprint &amp; Footprint Images - Pixabay">
            <a:extLst>
              <a:ext uri="{FF2B5EF4-FFF2-40B4-BE49-F238E27FC236}">
                <a16:creationId xmlns:a16="http://schemas.microsoft.com/office/drawing/2014/main" id="{809A1CD5-9424-7E06-A308-5D51FBBDBED3}"/>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r="56190"/>
          <a:stretch/>
        </p:blipFill>
        <p:spPr bwMode="auto">
          <a:xfrm>
            <a:off x="-8257604" y="381000"/>
            <a:ext cx="2548260" cy="6096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a:extLst>
              <a:ext uri="{FF2B5EF4-FFF2-40B4-BE49-F238E27FC236}">
                <a16:creationId xmlns:a16="http://schemas.microsoft.com/office/drawing/2014/main" id="{83BF121B-ED7A-7CF8-283F-91329C322098}"/>
              </a:ext>
            </a:extLst>
          </p:cNvPr>
          <p:cNvSpPr/>
          <p:nvPr/>
        </p:nvSpPr>
        <p:spPr bwMode="gray">
          <a:xfrm>
            <a:off x="-10030874" y="0"/>
            <a:ext cx="6098400" cy="6858000"/>
          </a:xfrm>
          <a:prstGeom prst="rect">
            <a:avLst/>
          </a:prstGeom>
          <a:solidFill>
            <a:srgbClr val="0B523E">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6" name="Freihandform: Form 3">
            <a:extLst>
              <a:ext uri="{FF2B5EF4-FFF2-40B4-BE49-F238E27FC236}">
                <a16:creationId xmlns:a16="http://schemas.microsoft.com/office/drawing/2014/main" id="{1B9D825E-1DEC-59AA-8340-B7697FEF582D}"/>
              </a:ext>
            </a:extLst>
          </p:cNvPr>
          <p:cNvSpPr/>
          <p:nvPr/>
        </p:nvSpPr>
        <p:spPr>
          <a:xfrm>
            <a:off x="-4062622" y="47274"/>
            <a:ext cx="200952" cy="6810725"/>
          </a:xfrm>
          <a:custGeom>
            <a:avLst/>
            <a:gdLst>
              <a:gd name="connsiteX0" fmla="*/ 144725 w 480224"/>
              <a:gd name="connsiteY0" fmla="*/ 0 h 4618049"/>
              <a:gd name="connsiteX1" fmla="*/ 440754 w 480224"/>
              <a:gd name="connsiteY1" fmla="*/ 453911 h 4618049"/>
              <a:gd name="connsiteX2" fmla="*/ 0 w 480224"/>
              <a:gd name="connsiteY2" fmla="*/ 559166 h 4618049"/>
              <a:gd name="connsiteX3" fmla="*/ 480224 w 480224"/>
              <a:gd name="connsiteY3" fmla="*/ 940714 h 4618049"/>
              <a:gd name="connsiteX4" fmla="*/ 230245 w 480224"/>
              <a:gd name="connsiteY4" fmla="*/ 1111753 h 4618049"/>
              <a:gd name="connsiteX5" fmla="*/ 361813 w 480224"/>
              <a:gd name="connsiteY5" fmla="*/ 1243321 h 4618049"/>
              <a:gd name="connsiteX6" fmla="*/ 217088 w 480224"/>
              <a:gd name="connsiteY6" fmla="*/ 1835379 h 4618049"/>
              <a:gd name="connsiteX7" fmla="*/ 388127 w 480224"/>
              <a:gd name="connsiteY7" fmla="*/ 2006417 h 4618049"/>
              <a:gd name="connsiteX8" fmla="*/ 210509 w 480224"/>
              <a:gd name="connsiteY8" fmla="*/ 2118250 h 4618049"/>
              <a:gd name="connsiteX9" fmla="*/ 335499 w 480224"/>
              <a:gd name="connsiteY9" fmla="*/ 2361652 h 4618049"/>
              <a:gd name="connsiteX10" fmla="*/ 157882 w 480224"/>
              <a:gd name="connsiteY10" fmla="*/ 2927396 h 4618049"/>
              <a:gd name="connsiteX11" fmla="*/ 276294 w 480224"/>
              <a:gd name="connsiteY11" fmla="*/ 3328679 h 4618049"/>
              <a:gd name="connsiteX12" fmla="*/ 197353 w 480224"/>
              <a:gd name="connsiteY12" fmla="*/ 3578659 h 4618049"/>
              <a:gd name="connsiteX13" fmla="*/ 335499 w 480224"/>
              <a:gd name="connsiteY13" fmla="*/ 3670757 h 4618049"/>
              <a:gd name="connsiteX14" fmla="*/ 269715 w 480224"/>
              <a:gd name="connsiteY14" fmla="*/ 4012835 h 4618049"/>
              <a:gd name="connsiteX15" fmla="*/ 381548 w 480224"/>
              <a:gd name="connsiteY15" fmla="*/ 4072040 h 4618049"/>
              <a:gd name="connsiteX16" fmla="*/ 223666 w 480224"/>
              <a:gd name="connsiteY16" fmla="*/ 4308863 h 4618049"/>
              <a:gd name="connsiteX17" fmla="*/ 361813 w 480224"/>
              <a:gd name="connsiteY17" fmla="*/ 4618049 h 4618049"/>
              <a:gd name="connsiteX0" fmla="*/ 0 w 335499"/>
              <a:gd name="connsiteY0" fmla="*/ 0 h 4618049"/>
              <a:gd name="connsiteX1" fmla="*/ 296029 w 335499"/>
              <a:gd name="connsiteY1" fmla="*/ 453911 h 4618049"/>
              <a:gd name="connsiteX2" fmla="*/ 0 w 335499"/>
              <a:gd name="connsiteY2" fmla="*/ 592058 h 4618049"/>
              <a:gd name="connsiteX3" fmla="*/ 335499 w 335499"/>
              <a:gd name="connsiteY3" fmla="*/ 940714 h 4618049"/>
              <a:gd name="connsiteX4" fmla="*/ 85520 w 335499"/>
              <a:gd name="connsiteY4" fmla="*/ 1111753 h 4618049"/>
              <a:gd name="connsiteX5" fmla="*/ 217088 w 335499"/>
              <a:gd name="connsiteY5" fmla="*/ 1243321 h 4618049"/>
              <a:gd name="connsiteX6" fmla="*/ 72363 w 335499"/>
              <a:gd name="connsiteY6" fmla="*/ 1835379 h 4618049"/>
              <a:gd name="connsiteX7" fmla="*/ 243402 w 335499"/>
              <a:gd name="connsiteY7" fmla="*/ 2006417 h 4618049"/>
              <a:gd name="connsiteX8" fmla="*/ 65784 w 335499"/>
              <a:gd name="connsiteY8" fmla="*/ 2118250 h 4618049"/>
              <a:gd name="connsiteX9" fmla="*/ 190774 w 335499"/>
              <a:gd name="connsiteY9" fmla="*/ 2361652 h 4618049"/>
              <a:gd name="connsiteX10" fmla="*/ 13157 w 335499"/>
              <a:gd name="connsiteY10" fmla="*/ 2927396 h 4618049"/>
              <a:gd name="connsiteX11" fmla="*/ 131569 w 335499"/>
              <a:gd name="connsiteY11" fmla="*/ 3328679 h 4618049"/>
              <a:gd name="connsiteX12" fmla="*/ 52628 w 335499"/>
              <a:gd name="connsiteY12" fmla="*/ 3578659 h 4618049"/>
              <a:gd name="connsiteX13" fmla="*/ 190774 w 335499"/>
              <a:gd name="connsiteY13" fmla="*/ 3670757 h 4618049"/>
              <a:gd name="connsiteX14" fmla="*/ 124990 w 335499"/>
              <a:gd name="connsiteY14" fmla="*/ 4012835 h 4618049"/>
              <a:gd name="connsiteX15" fmla="*/ 236823 w 335499"/>
              <a:gd name="connsiteY15" fmla="*/ 4072040 h 4618049"/>
              <a:gd name="connsiteX16" fmla="*/ 78941 w 335499"/>
              <a:gd name="connsiteY16" fmla="*/ 4308863 h 4618049"/>
              <a:gd name="connsiteX17" fmla="*/ 217088 w 335499"/>
              <a:gd name="connsiteY17" fmla="*/ 4618049 h 4618049"/>
              <a:gd name="connsiteX0" fmla="*/ 0 w 335499"/>
              <a:gd name="connsiteY0" fmla="*/ 0 h 4618049"/>
              <a:gd name="connsiteX1" fmla="*/ 289451 w 335499"/>
              <a:gd name="connsiteY1" fmla="*/ 322342 h 4618049"/>
              <a:gd name="connsiteX2" fmla="*/ 0 w 335499"/>
              <a:gd name="connsiteY2" fmla="*/ 592058 h 4618049"/>
              <a:gd name="connsiteX3" fmla="*/ 335499 w 335499"/>
              <a:gd name="connsiteY3" fmla="*/ 940714 h 4618049"/>
              <a:gd name="connsiteX4" fmla="*/ 85520 w 335499"/>
              <a:gd name="connsiteY4" fmla="*/ 1111753 h 4618049"/>
              <a:gd name="connsiteX5" fmla="*/ 217088 w 335499"/>
              <a:gd name="connsiteY5" fmla="*/ 1243321 h 4618049"/>
              <a:gd name="connsiteX6" fmla="*/ 72363 w 335499"/>
              <a:gd name="connsiteY6" fmla="*/ 1835379 h 4618049"/>
              <a:gd name="connsiteX7" fmla="*/ 243402 w 335499"/>
              <a:gd name="connsiteY7" fmla="*/ 2006417 h 4618049"/>
              <a:gd name="connsiteX8" fmla="*/ 65784 w 335499"/>
              <a:gd name="connsiteY8" fmla="*/ 2118250 h 4618049"/>
              <a:gd name="connsiteX9" fmla="*/ 190774 w 335499"/>
              <a:gd name="connsiteY9" fmla="*/ 2361652 h 4618049"/>
              <a:gd name="connsiteX10" fmla="*/ 13157 w 335499"/>
              <a:gd name="connsiteY10" fmla="*/ 2927396 h 4618049"/>
              <a:gd name="connsiteX11" fmla="*/ 131569 w 335499"/>
              <a:gd name="connsiteY11" fmla="*/ 3328679 h 4618049"/>
              <a:gd name="connsiteX12" fmla="*/ 52628 w 335499"/>
              <a:gd name="connsiteY12" fmla="*/ 3578659 h 4618049"/>
              <a:gd name="connsiteX13" fmla="*/ 190774 w 335499"/>
              <a:gd name="connsiteY13" fmla="*/ 3670757 h 4618049"/>
              <a:gd name="connsiteX14" fmla="*/ 124990 w 335499"/>
              <a:gd name="connsiteY14" fmla="*/ 4012835 h 4618049"/>
              <a:gd name="connsiteX15" fmla="*/ 236823 w 335499"/>
              <a:gd name="connsiteY15" fmla="*/ 4072040 h 4618049"/>
              <a:gd name="connsiteX16" fmla="*/ 78941 w 335499"/>
              <a:gd name="connsiteY16" fmla="*/ 4308863 h 4618049"/>
              <a:gd name="connsiteX17" fmla="*/ 217088 w 335499"/>
              <a:gd name="connsiteY17" fmla="*/ 4618049 h 4618049"/>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65784 w 335499"/>
              <a:gd name="connsiteY8" fmla="*/ 2335338 h 4835137"/>
              <a:gd name="connsiteX9" fmla="*/ 190774 w 335499"/>
              <a:gd name="connsiteY9" fmla="*/ 2578740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65784 w 335499"/>
              <a:gd name="connsiteY8" fmla="*/ 2335338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10510 w 335499"/>
              <a:gd name="connsiteY1" fmla="*/ 519695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157883 w 335499"/>
              <a:gd name="connsiteY1" fmla="*/ 513116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243402"/>
              <a:gd name="connsiteY0" fmla="*/ 0 h 4835137"/>
              <a:gd name="connsiteX1" fmla="*/ 157883 w 243402"/>
              <a:gd name="connsiteY1" fmla="*/ 513116 h 4835137"/>
              <a:gd name="connsiteX2" fmla="*/ 0 w 243402"/>
              <a:gd name="connsiteY2" fmla="*/ 809146 h 4835137"/>
              <a:gd name="connsiteX3" fmla="*/ 197352 w 243402"/>
              <a:gd name="connsiteY3" fmla="*/ 1144645 h 4835137"/>
              <a:gd name="connsiteX4" fmla="*/ 85520 w 243402"/>
              <a:gd name="connsiteY4" fmla="*/ 1328841 h 4835137"/>
              <a:gd name="connsiteX5" fmla="*/ 217088 w 243402"/>
              <a:gd name="connsiteY5" fmla="*/ 1460409 h 4835137"/>
              <a:gd name="connsiteX6" fmla="*/ 59206 w 243402"/>
              <a:gd name="connsiteY6" fmla="*/ 1874850 h 4835137"/>
              <a:gd name="connsiteX7" fmla="*/ 243402 w 243402"/>
              <a:gd name="connsiteY7" fmla="*/ 2223505 h 4835137"/>
              <a:gd name="connsiteX8" fmla="*/ 52627 w 243402"/>
              <a:gd name="connsiteY8" fmla="*/ 2493220 h 4835137"/>
              <a:gd name="connsiteX9" fmla="*/ 190774 w 243402"/>
              <a:gd name="connsiteY9" fmla="*/ 2887925 h 4835137"/>
              <a:gd name="connsiteX10" fmla="*/ 13157 w 243402"/>
              <a:gd name="connsiteY10" fmla="*/ 3144484 h 4835137"/>
              <a:gd name="connsiteX11" fmla="*/ 131569 w 243402"/>
              <a:gd name="connsiteY11" fmla="*/ 3545767 h 4835137"/>
              <a:gd name="connsiteX12" fmla="*/ 52628 w 243402"/>
              <a:gd name="connsiteY12" fmla="*/ 3795747 h 4835137"/>
              <a:gd name="connsiteX13" fmla="*/ 190774 w 243402"/>
              <a:gd name="connsiteY13" fmla="*/ 3887845 h 4835137"/>
              <a:gd name="connsiteX14" fmla="*/ 124990 w 243402"/>
              <a:gd name="connsiteY14" fmla="*/ 4229923 h 4835137"/>
              <a:gd name="connsiteX15" fmla="*/ 236823 w 243402"/>
              <a:gd name="connsiteY15" fmla="*/ 4289128 h 4835137"/>
              <a:gd name="connsiteX16" fmla="*/ 78941 w 243402"/>
              <a:gd name="connsiteY16" fmla="*/ 4525951 h 4835137"/>
              <a:gd name="connsiteX17" fmla="*/ 217088 w 243402"/>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223665 w 269715"/>
              <a:gd name="connsiteY3" fmla="*/ 1144645 h 4835137"/>
              <a:gd name="connsiteX4" fmla="*/ 0 w 269715"/>
              <a:gd name="connsiteY4" fmla="*/ 1355155 h 4835137"/>
              <a:gd name="connsiteX5" fmla="*/ 243401 w 269715"/>
              <a:gd name="connsiteY5" fmla="*/ 1460409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243401 w 269715"/>
              <a:gd name="connsiteY5" fmla="*/ 1460409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230244 w 269715"/>
              <a:gd name="connsiteY5" fmla="*/ 1545928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190773 w 269715"/>
              <a:gd name="connsiteY5" fmla="*/ 1552507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65785 w 289451"/>
              <a:gd name="connsiteY0" fmla="*/ 0 h 4835137"/>
              <a:gd name="connsiteX1" fmla="*/ 203932 w 289451"/>
              <a:gd name="connsiteY1" fmla="*/ 513116 h 4835137"/>
              <a:gd name="connsiteX2" fmla="*/ 46049 w 289451"/>
              <a:gd name="connsiteY2" fmla="*/ 809146 h 4835137"/>
              <a:gd name="connsiteX3" fmla="*/ 197352 w 289451"/>
              <a:gd name="connsiteY3" fmla="*/ 1111753 h 4835137"/>
              <a:gd name="connsiteX4" fmla="*/ 19736 w 289451"/>
              <a:gd name="connsiteY4" fmla="*/ 1355155 h 4835137"/>
              <a:gd name="connsiteX5" fmla="*/ 210509 w 289451"/>
              <a:gd name="connsiteY5" fmla="*/ 1552507 h 4835137"/>
              <a:gd name="connsiteX6" fmla="*/ 0 w 289451"/>
              <a:gd name="connsiteY6" fmla="*/ 1914320 h 4835137"/>
              <a:gd name="connsiteX7" fmla="*/ 289451 w 289451"/>
              <a:gd name="connsiteY7" fmla="*/ 2223505 h 4835137"/>
              <a:gd name="connsiteX8" fmla="*/ 98676 w 289451"/>
              <a:gd name="connsiteY8" fmla="*/ 2493220 h 4835137"/>
              <a:gd name="connsiteX9" fmla="*/ 236823 w 289451"/>
              <a:gd name="connsiteY9" fmla="*/ 2887925 h 4835137"/>
              <a:gd name="connsiteX10" fmla="*/ 59206 w 289451"/>
              <a:gd name="connsiteY10" fmla="*/ 3144484 h 4835137"/>
              <a:gd name="connsiteX11" fmla="*/ 177618 w 289451"/>
              <a:gd name="connsiteY11" fmla="*/ 3545767 h 4835137"/>
              <a:gd name="connsiteX12" fmla="*/ 98677 w 289451"/>
              <a:gd name="connsiteY12" fmla="*/ 3795747 h 4835137"/>
              <a:gd name="connsiteX13" fmla="*/ 236823 w 289451"/>
              <a:gd name="connsiteY13" fmla="*/ 3887845 h 4835137"/>
              <a:gd name="connsiteX14" fmla="*/ 171039 w 289451"/>
              <a:gd name="connsiteY14" fmla="*/ 4229923 h 4835137"/>
              <a:gd name="connsiteX15" fmla="*/ 282872 w 289451"/>
              <a:gd name="connsiteY15" fmla="*/ 4289128 h 4835137"/>
              <a:gd name="connsiteX16" fmla="*/ 124990 w 289451"/>
              <a:gd name="connsiteY16" fmla="*/ 4525951 h 4835137"/>
              <a:gd name="connsiteX17" fmla="*/ 263137 w 289451"/>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223667 w 282872"/>
              <a:gd name="connsiteY7" fmla="*/ 2256397 h 4835137"/>
              <a:gd name="connsiteX8" fmla="*/ 98676 w 282872"/>
              <a:gd name="connsiteY8" fmla="*/ 2493220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98676 w 282872"/>
              <a:gd name="connsiteY8" fmla="*/ 2493220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52627 w 282872"/>
              <a:gd name="connsiteY8" fmla="*/ 2506377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52627 w 282872"/>
              <a:gd name="connsiteY8" fmla="*/ 2506377 h 4835137"/>
              <a:gd name="connsiteX9" fmla="*/ 190775 w 282872"/>
              <a:gd name="connsiteY9" fmla="*/ 2894503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63136 w 309185"/>
              <a:gd name="connsiteY13" fmla="*/ 3887845 h 4835137"/>
              <a:gd name="connsiteX14" fmla="*/ 197352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17087 w 309185"/>
              <a:gd name="connsiteY13" fmla="*/ 3894423 h 4835137"/>
              <a:gd name="connsiteX14" fmla="*/ 197352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17087 w 309185"/>
              <a:gd name="connsiteY13" fmla="*/ 3894423 h 4835137"/>
              <a:gd name="connsiteX14" fmla="*/ 92097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289450"/>
              <a:gd name="connsiteY0" fmla="*/ 0 h 4835137"/>
              <a:gd name="connsiteX1" fmla="*/ 230245 w 289450"/>
              <a:gd name="connsiteY1" fmla="*/ 513116 h 4835137"/>
              <a:gd name="connsiteX2" fmla="*/ 72362 w 289450"/>
              <a:gd name="connsiteY2" fmla="*/ 809146 h 4835137"/>
              <a:gd name="connsiteX3" fmla="*/ 223665 w 289450"/>
              <a:gd name="connsiteY3" fmla="*/ 1111753 h 4835137"/>
              <a:gd name="connsiteX4" fmla="*/ 46049 w 289450"/>
              <a:gd name="connsiteY4" fmla="*/ 1355155 h 4835137"/>
              <a:gd name="connsiteX5" fmla="*/ 236822 w 289450"/>
              <a:gd name="connsiteY5" fmla="*/ 1552507 h 4835137"/>
              <a:gd name="connsiteX6" fmla="*/ 26313 w 289450"/>
              <a:gd name="connsiteY6" fmla="*/ 1914320 h 4835137"/>
              <a:gd name="connsiteX7" fmla="*/ 217088 w 289450"/>
              <a:gd name="connsiteY7" fmla="*/ 2262976 h 4835137"/>
              <a:gd name="connsiteX8" fmla="*/ 78940 w 289450"/>
              <a:gd name="connsiteY8" fmla="*/ 2506377 h 4835137"/>
              <a:gd name="connsiteX9" fmla="*/ 217088 w 289450"/>
              <a:gd name="connsiteY9" fmla="*/ 2894503 h 4835137"/>
              <a:gd name="connsiteX10" fmla="*/ 85519 w 289450"/>
              <a:gd name="connsiteY10" fmla="*/ 3144484 h 4835137"/>
              <a:gd name="connsiteX11" fmla="*/ 203931 w 289450"/>
              <a:gd name="connsiteY11" fmla="*/ 3545767 h 4835137"/>
              <a:gd name="connsiteX12" fmla="*/ 0 w 289450"/>
              <a:gd name="connsiteY12" fmla="*/ 3802325 h 4835137"/>
              <a:gd name="connsiteX13" fmla="*/ 217087 w 289450"/>
              <a:gd name="connsiteY13" fmla="*/ 3894423 h 4835137"/>
              <a:gd name="connsiteX14" fmla="*/ 92097 w 289450"/>
              <a:gd name="connsiteY14" fmla="*/ 4229923 h 4835137"/>
              <a:gd name="connsiteX15" fmla="*/ 276293 w 289450"/>
              <a:gd name="connsiteY15" fmla="*/ 4328598 h 4835137"/>
              <a:gd name="connsiteX16" fmla="*/ 151303 w 289450"/>
              <a:gd name="connsiteY16" fmla="*/ 4525951 h 4835137"/>
              <a:gd name="connsiteX17" fmla="*/ 289450 w 289450"/>
              <a:gd name="connsiteY17" fmla="*/ 4835137 h 4835137"/>
              <a:gd name="connsiteX0" fmla="*/ 92098 w 289450"/>
              <a:gd name="connsiteY0" fmla="*/ 0 h 4835137"/>
              <a:gd name="connsiteX1" fmla="*/ 230245 w 289450"/>
              <a:gd name="connsiteY1" fmla="*/ 513116 h 4835137"/>
              <a:gd name="connsiteX2" fmla="*/ 72362 w 289450"/>
              <a:gd name="connsiteY2" fmla="*/ 809146 h 4835137"/>
              <a:gd name="connsiteX3" fmla="*/ 223665 w 289450"/>
              <a:gd name="connsiteY3" fmla="*/ 1111753 h 4835137"/>
              <a:gd name="connsiteX4" fmla="*/ 46049 w 289450"/>
              <a:gd name="connsiteY4" fmla="*/ 1355155 h 4835137"/>
              <a:gd name="connsiteX5" fmla="*/ 236822 w 289450"/>
              <a:gd name="connsiteY5" fmla="*/ 1552507 h 4835137"/>
              <a:gd name="connsiteX6" fmla="*/ 26313 w 289450"/>
              <a:gd name="connsiteY6" fmla="*/ 1914320 h 4835137"/>
              <a:gd name="connsiteX7" fmla="*/ 217088 w 289450"/>
              <a:gd name="connsiteY7" fmla="*/ 2262976 h 4835137"/>
              <a:gd name="connsiteX8" fmla="*/ 78940 w 289450"/>
              <a:gd name="connsiteY8" fmla="*/ 2506377 h 4835137"/>
              <a:gd name="connsiteX9" fmla="*/ 217088 w 289450"/>
              <a:gd name="connsiteY9" fmla="*/ 2894503 h 4835137"/>
              <a:gd name="connsiteX10" fmla="*/ 85519 w 289450"/>
              <a:gd name="connsiteY10" fmla="*/ 3144484 h 4835137"/>
              <a:gd name="connsiteX11" fmla="*/ 203931 w 289450"/>
              <a:gd name="connsiteY11" fmla="*/ 3545767 h 4835137"/>
              <a:gd name="connsiteX12" fmla="*/ 0 w 289450"/>
              <a:gd name="connsiteY12" fmla="*/ 3802325 h 4835137"/>
              <a:gd name="connsiteX13" fmla="*/ 217087 w 289450"/>
              <a:gd name="connsiteY13" fmla="*/ 3894423 h 4835137"/>
              <a:gd name="connsiteX14" fmla="*/ 92097 w 289450"/>
              <a:gd name="connsiteY14" fmla="*/ 4229923 h 4835137"/>
              <a:gd name="connsiteX15" fmla="*/ 276293 w 289450"/>
              <a:gd name="connsiteY15" fmla="*/ 4328598 h 4835137"/>
              <a:gd name="connsiteX16" fmla="*/ 105254 w 289450"/>
              <a:gd name="connsiteY16" fmla="*/ 4552265 h 4835137"/>
              <a:gd name="connsiteX17" fmla="*/ 289450 w 289450"/>
              <a:gd name="connsiteY17" fmla="*/ 4835137 h 4835137"/>
              <a:gd name="connsiteX0" fmla="*/ 92098 w 276293"/>
              <a:gd name="connsiteY0" fmla="*/ 0 h 4808824"/>
              <a:gd name="connsiteX1" fmla="*/ 230245 w 276293"/>
              <a:gd name="connsiteY1" fmla="*/ 513116 h 4808824"/>
              <a:gd name="connsiteX2" fmla="*/ 72362 w 276293"/>
              <a:gd name="connsiteY2" fmla="*/ 809146 h 4808824"/>
              <a:gd name="connsiteX3" fmla="*/ 223665 w 276293"/>
              <a:gd name="connsiteY3" fmla="*/ 1111753 h 4808824"/>
              <a:gd name="connsiteX4" fmla="*/ 46049 w 276293"/>
              <a:gd name="connsiteY4" fmla="*/ 1355155 h 4808824"/>
              <a:gd name="connsiteX5" fmla="*/ 236822 w 276293"/>
              <a:gd name="connsiteY5" fmla="*/ 1552507 h 4808824"/>
              <a:gd name="connsiteX6" fmla="*/ 26313 w 276293"/>
              <a:gd name="connsiteY6" fmla="*/ 1914320 h 4808824"/>
              <a:gd name="connsiteX7" fmla="*/ 217088 w 276293"/>
              <a:gd name="connsiteY7" fmla="*/ 2262976 h 4808824"/>
              <a:gd name="connsiteX8" fmla="*/ 78940 w 276293"/>
              <a:gd name="connsiteY8" fmla="*/ 2506377 h 4808824"/>
              <a:gd name="connsiteX9" fmla="*/ 217088 w 276293"/>
              <a:gd name="connsiteY9" fmla="*/ 2894503 h 4808824"/>
              <a:gd name="connsiteX10" fmla="*/ 85519 w 276293"/>
              <a:gd name="connsiteY10" fmla="*/ 3144484 h 4808824"/>
              <a:gd name="connsiteX11" fmla="*/ 203931 w 276293"/>
              <a:gd name="connsiteY11" fmla="*/ 3545767 h 4808824"/>
              <a:gd name="connsiteX12" fmla="*/ 0 w 276293"/>
              <a:gd name="connsiteY12" fmla="*/ 3802325 h 4808824"/>
              <a:gd name="connsiteX13" fmla="*/ 217087 w 276293"/>
              <a:gd name="connsiteY13" fmla="*/ 3894423 h 4808824"/>
              <a:gd name="connsiteX14" fmla="*/ 92097 w 276293"/>
              <a:gd name="connsiteY14" fmla="*/ 4229923 h 4808824"/>
              <a:gd name="connsiteX15" fmla="*/ 276293 w 276293"/>
              <a:gd name="connsiteY15" fmla="*/ 4328598 h 4808824"/>
              <a:gd name="connsiteX16" fmla="*/ 105254 w 276293"/>
              <a:gd name="connsiteY16" fmla="*/ 4552265 h 4808824"/>
              <a:gd name="connsiteX17" fmla="*/ 243401 w 276293"/>
              <a:gd name="connsiteY17" fmla="*/ 4808824 h 4808824"/>
              <a:gd name="connsiteX0" fmla="*/ 92098 w 276293"/>
              <a:gd name="connsiteY0" fmla="*/ 0 h 4808824"/>
              <a:gd name="connsiteX1" fmla="*/ 230245 w 276293"/>
              <a:gd name="connsiteY1" fmla="*/ 513116 h 4808824"/>
              <a:gd name="connsiteX2" fmla="*/ 72362 w 276293"/>
              <a:gd name="connsiteY2" fmla="*/ 809146 h 4808824"/>
              <a:gd name="connsiteX3" fmla="*/ 223665 w 276293"/>
              <a:gd name="connsiteY3" fmla="*/ 1111753 h 4808824"/>
              <a:gd name="connsiteX4" fmla="*/ 46049 w 276293"/>
              <a:gd name="connsiteY4" fmla="*/ 1355155 h 4808824"/>
              <a:gd name="connsiteX5" fmla="*/ 236822 w 276293"/>
              <a:gd name="connsiteY5" fmla="*/ 1552507 h 4808824"/>
              <a:gd name="connsiteX6" fmla="*/ 85519 w 276293"/>
              <a:gd name="connsiteY6" fmla="*/ 1920898 h 4808824"/>
              <a:gd name="connsiteX7" fmla="*/ 217088 w 276293"/>
              <a:gd name="connsiteY7" fmla="*/ 2262976 h 4808824"/>
              <a:gd name="connsiteX8" fmla="*/ 78940 w 276293"/>
              <a:gd name="connsiteY8" fmla="*/ 2506377 h 4808824"/>
              <a:gd name="connsiteX9" fmla="*/ 217088 w 276293"/>
              <a:gd name="connsiteY9" fmla="*/ 2894503 h 4808824"/>
              <a:gd name="connsiteX10" fmla="*/ 85519 w 276293"/>
              <a:gd name="connsiteY10" fmla="*/ 3144484 h 4808824"/>
              <a:gd name="connsiteX11" fmla="*/ 203931 w 276293"/>
              <a:gd name="connsiteY11" fmla="*/ 3545767 h 4808824"/>
              <a:gd name="connsiteX12" fmla="*/ 0 w 276293"/>
              <a:gd name="connsiteY12" fmla="*/ 3802325 h 4808824"/>
              <a:gd name="connsiteX13" fmla="*/ 217087 w 276293"/>
              <a:gd name="connsiteY13" fmla="*/ 3894423 h 4808824"/>
              <a:gd name="connsiteX14" fmla="*/ 92097 w 276293"/>
              <a:gd name="connsiteY14" fmla="*/ 4229923 h 4808824"/>
              <a:gd name="connsiteX15" fmla="*/ 276293 w 276293"/>
              <a:gd name="connsiteY15" fmla="*/ 4328598 h 4808824"/>
              <a:gd name="connsiteX16" fmla="*/ 105254 w 276293"/>
              <a:gd name="connsiteY16" fmla="*/ 4552265 h 4808824"/>
              <a:gd name="connsiteX17" fmla="*/ 243401 w 276293"/>
              <a:gd name="connsiteY17" fmla="*/ 4808824 h 4808824"/>
              <a:gd name="connsiteX0" fmla="*/ 92098 w 243401"/>
              <a:gd name="connsiteY0" fmla="*/ 0 h 4808824"/>
              <a:gd name="connsiteX1" fmla="*/ 230245 w 243401"/>
              <a:gd name="connsiteY1" fmla="*/ 513116 h 4808824"/>
              <a:gd name="connsiteX2" fmla="*/ 72362 w 243401"/>
              <a:gd name="connsiteY2" fmla="*/ 809146 h 4808824"/>
              <a:gd name="connsiteX3" fmla="*/ 223665 w 243401"/>
              <a:gd name="connsiteY3" fmla="*/ 1111753 h 4808824"/>
              <a:gd name="connsiteX4" fmla="*/ 46049 w 243401"/>
              <a:gd name="connsiteY4" fmla="*/ 1355155 h 4808824"/>
              <a:gd name="connsiteX5" fmla="*/ 236822 w 243401"/>
              <a:gd name="connsiteY5" fmla="*/ 1552507 h 4808824"/>
              <a:gd name="connsiteX6" fmla="*/ 85519 w 243401"/>
              <a:gd name="connsiteY6" fmla="*/ 1920898 h 4808824"/>
              <a:gd name="connsiteX7" fmla="*/ 217088 w 243401"/>
              <a:gd name="connsiteY7" fmla="*/ 2262976 h 4808824"/>
              <a:gd name="connsiteX8" fmla="*/ 78940 w 243401"/>
              <a:gd name="connsiteY8" fmla="*/ 2506377 h 4808824"/>
              <a:gd name="connsiteX9" fmla="*/ 217088 w 243401"/>
              <a:gd name="connsiteY9" fmla="*/ 2894503 h 4808824"/>
              <a:gd name="connsiteX10" fmla="*/ 85519 w 243401"/>
              <a:gd name="connsiteY10" fmla="*/ 3144484 h 4808824"/>
              <a:gd name="connsiteX11" fmla="*/ 203931 w 243401"/>
              <a:gd name="connsiteY11" fmla="*/ 3545767 h 4808824"/>
              <a:gd name="connsiteX12" fmla="*/ 0 w 243401"/>
              <a:gd name="connsiteY12" fmla="*/ 3802325 h 4808824"/>
              <a:gd name="connsiteX13" fmla="*/ 217087 w 243401"/>
              <a:gd name="connsiteY13" fmla="*/ 3894423 h 4808824"/>
              <a:gd name="connsiteX14" fmla="*/ 92097 w 243401"/>
              <a:gd name="connsiteY14" fmla="*/ 4229923 h 4808824"/>
              <a:gd name="connsiteX15" fmla="*/ 243401 w 243401"/>
              <a:gd name="connsiteY15" fmla="*/ 4368068 h 4808824"/>
              <a:gd name="connsiteX16" fmla="*/ 105254 w 243401"/>
              <a:gd name="connsiteY16" fmla="*/ 4552265 h 4808824"/>
              <a:gd name="connsiteX17" fmla="*/ 243401 w 243401"/>
              <a:gd name="connsiteY17" fmla="*/ 4808824 h 4808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43401" h="4808824">
                <a:moveTo>
                  <a:pt x="92098" y="0"/>
                </a:moveTo>
                <a:lnTo>
                  <a:pt x="230245" y="513116"/>
                </a:lnTo>
                <a:lnTo>
                  <a:pt x="72362" y="809146"/>
                </a:lnTo>
                <a:lnTo>
                  <a:pt x="223665" y="1111753"/>
                </a:lnTo>
                <a:lnTo>
                  <a:pt x="46049" y="1355155"/>
                </a:lnTo>
                <a:lnTo>
                  <a:pt x="236822" y="1552507"/>
                </a:lnTo>
                <a:lnTo>
                  <a:pt x="85519" y="1920898"/>
                </a:lnTo>
                <a:lnTo>
                  <a:pt x="217088" y="2262976"/>
                </a:lnTo>
                <a:lnTo>
                  <a:pt x="78940" y="2506377"/>
                </a:lnTo>
                <a:lnTo>
                  <a:pt x="217088" y="2894503"/>
                </a:lnTo>
                <a:lnTo>
                  <a:pt x="85519" y="3144484"/>
                </a:lnTo>
                <a:lnTo>
                  <a:pt x="203931" y="3545767"/>
                </a:lnTo>
                <a:lnTo>
                  <a:pt x="0" y="3802325"/>
                </a:lnTo>
                <a:lnTo>
                  <a:pt x="217087" y="3894423"/>
                </a:lnTo>
                <a:lnTo>
                  <a:pt x="92097" y="4229923"/>
                </a:lnTo>
                <a:lnTo>
                  <a:pt x="243401" y="4368068"/>
                </a:lnTo>
                <a:lnTo>
                  <a:pt x="105254" y="4552265"/>
                </a:lnTo>
                <a:lnTo>
                  <a:pt x="243401" y="4808824"/>
                </a:lnTo>
              </a:path>
            </a:pathLst>
          </a:custGeom>
          <a:noFill/>
          <a:ln w="152400" cap="sq">
            <a:solidFill>
              <a:schemeClr val="bg1">
                <a:lumMod val="85000"/>
              </a:schemeClr>
            </a:solidFill>
            <a:miter lim="800000"/>
          </a:ln>
          <a:effectLst>
            <a:outerShdw blurRad="50800" dist="38100" dir="2700000" algn="tl" rotWithShape="0">
              <a:prstClr val="black">
                <a:alpha val="40000"/>
              </a:prstClr>
            </a:outerShdw>
          </a:effectLst>
          <a:scene3d>
            <a:camera prst="orthographicFront"/>
            <a:lightRig rig="two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7" name="Titel 1">
            <a:extLst>
              <a:ext uri="{FF2B5EF4-FFF2-40B4-BE49-F238E27FC236}">
                <a16:creationId xmlns:a16="http://schemas.microsoft.com/office/drawing/2014/main" id="{D9B95EB1-EAA2-4319-9500-35A0E5A30B8A}"/>
              </a:ext>
            </a:extLst>
          </p:cNvPr>
          <p:cNvSpPr txBox="1">
            <a:spLocks/>
          </p:cNvSpPr>
          <p:nvPr/>
        </p:nvSpPr>
        <p:spPr bwMode="auto">
          <a:xfrm>
            <a:off x="-9535129" y="4407449"/>
            <a:ext cx="482453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fr-CH" sz="2800">
                <a:solidFill>
                  <a:srgbClr val="0B523E"/>
                </a:solidFill>
                <a:latin typeface="Century Gothic" panose="020B0502020202020204" pitchFamily="34" charset="0"/>
                <a:ea typeface="Century Gothic"/>
              </a:rPr>
              <a:t>Effets directs</a:t>
            </a:r>
            <a:br>
              <a:rPr lang="fr-CH" sz="2800">
                <a:solidFill>
                  <a:srgbClr val="0B523E"/>
                </a:solidFill>
                <a:latin typeface="Century Gothic" panose="020B0502020202020204" pitchFamily="34" charset="0"/>
                <a:ea typeface="Century Gothic"/>
              </a:rPr>
            </a:br>
            <a:r>
              <a:rPr lang="fr-CH" sz="2800" b="0">
                <a:solidFill>
                  <a:srgbClr val="0B523E"/>
                </a:solidFill>
                <a:latin typeface="Century Gothic" panose="020B0502020202020204" pitchFamily="34" charset="0"/>
                <a:ea typeface="Century Gothic"/>
              </a:rPr>
              <a:t>(= Footprint)</a:t>
            </a:r>
          </a:p>
        </p:txBody>
      </p:sp>
      <p:sp>
        <p:nvSpPr>
          <p:cNvPr id="8" name="Abgerundetes Rechteck 7">
            <a:extLst>
              <a:ext uri="{FF2B5EF4-FFF2-40B4-BE49-F238E27FC236}">
                <a16:creationId xmlns:a16="http://schemas.microsoft.com/office/drawing/2014/main" id="{73A5F7BC-F80E-FC30-290B-5BFD0E5C02EB}"/>
              </a:ext>
            </a:extLst>
          </p:cNvPr>
          <p:cNvSpPr/>
          <p:nvPr/>
        </p:nvSpPr>
        <p:spPr bwMode="auto">
          <a:xfrm>
            <a:off x="-9395171" y="5325699"/>
            <a:ext cx="4544620" cy="1315380"/>
          </a:xfrm>
          <a:prstGeom prst="roundRect">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r-CH" sz="2000">
                <a:solidFill>
                  <a:srgbClr val="0B523E"/>
                </a:solidFill>
                <a:latin typeface="Century Gothic" panose="020B0502020202020204" pitchFamily="34" charset="0"/>
                <a:ea typeface="Century Gothic"/>
                <a:cs typeface="Arial" charset="0"/>
              </a:rPr>
              <a:t>La </a:t>
            </a:r>
            <a:r>
              <a:rPr lang="fr-CH" sz="2000" b="1">
                <a:solidFill>
                  <a:srgbClr val="0B523E"/>
                </a:solidFill>
                <a:latin typeface="Century Gothic" panose="020B0502020202020204" pitchFamily="34" charset="0"/>
                <a:ea typeface="Century Gothic"/>
                <a:cs typeface="Arial" charset="0"/>
              </a:rPr>
              <a:t>fabrication, l’utilisation et l’élimination </a:t>
            </a:r>
            <a:r>
              <a:rPr lang="fr-CH" sz="2000">
                <a:solidFill>
                  <a:srgbClr val="0B523E"/>
                </a:solidFill>
                <a:latin typeface="Century Gothic" panose="020B0502020202020204" pitchFamily="34" charset="0"/>
                <a:ea typeface="Century Gothic"/>
                <a:cs typeface="Arial" charset="0"/>
              </a:rPr>
              <a:t>des technologies numériques ont un impact sur l’environnement.</a:t>
            </a:r>
          </a:p>
        </p:txBody>
      </p:sp>
    </p:spTree>
    <p:extLst>
      <p:ext uri="{BB962C8B-B14F-4D97-AF65-F5344CB8AC3E}">
        <p14:creationId xmlns:p14="http://schemas.microsoft.com/office/powerpoint/2010/main" val="412194853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hteck 50">
            <a:extLst>
              <a:ext uri="{FF2B5EF4-FFF2-40B4-BE49-F238E27FC236}">
                <a16:creationId xmlns:a16="http://schemas.microsoft.com/office/drawing/2014/main" id="{42631EDC-19D2-9995-1E53-48171ED8FC1C}"/>
              </a:ext>
            </a:extLst>
          </p:cNvPr>
          <p:cNvSpPr/>
          <p:nvPr/>
        </p:nvSpPr>
        <p:spPr bwMode="auto">
          <a:xfrm>
            <a:off x="29555" y="0"/>
            <a:ext cx="12162445" cy="6858000"/>
          </a:xfrm>
          <a:prstGeom prst="rect">
            <a:avLst/>
          </a:prstGeom>
          <a:solidFill>
            <a:schemeClr val="bg1"/>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pic>
        <p:nvPicPr>
          <p:cNvPr id="52" name="Picture 2" descr="How the carbon handprint is shaping a positive future | Acre · Acre">
            <a:extLst>
              <a:ext uri="{FF2B5EF4-FFF2-40B4-BE49-F238E27FC236}">
                <a16:creationId xmlns:a16="http://schemas.microsoft.com/office/drawing/2014/main" id="{092F390D-1FB8-AAAF-3D8E-72E9AFFCE5ED}"/>
              </a:ext>
            </a:extLst>
          </p:cNvPr>
          <p:cNvPicPr>
            <a:picLocks noChangeAspect="1" noChangeArrowheads="1"/>
          </p:cNvPicPr>
          <p:nvPr/>
        </p:nvPicPr>
        <p:blipFill rotWithShape="1">
          <a:blip r:embed="rId3">
            <a:biLevel thresh="75000"/>
            <a:extLst>
              <a:ext uri="{28A0092B-C50C-407E-A947-70E740481C1C}">
                <a14:useLocalDpi xmlns:a14="http://schemas.microsoft.com/office/drawing/2010/main" val="0"/>
              </a:ext>
            </a:extLst>
          </a:blip>
          <a:srcRect l="6477" r="55316"/>
          <a:stretch/>
        </p:blipFill>
        <p:spPr bwMode="auto">
          <a:xfrm>
            <a:off x="3347772" y="433843"/>
            <a:ext cx="5496456" cy="5990315"/>
          </a:xfrm>
          <a:prstGeom prst="rect">
            <a:avLst/>
          </a:prstGeom>
          <a:noFill/>
          <a:extLst>
            <a:ext uri="{909E8E84-426E-40DD-AFC4-6F175D3DCCD1}">
              <a14:hiddenFill xmlns:a14="http://schemas.microsoft.com/office/drawing/2010/main">
                <a:solidFill>
                  <a:srgbClr val="FFFFFF"/>
                </a:solidFill>
              </a14:hiddenFill>
            </a:ext>
          </a:extLst>
        </p:spPr>
      </p:pic>
      <p:sp>
        <p:nvSpPr>
          <p:cNvPr id="53" name="Text">
            <a:extLst>
              <a:ext uri="{FF2B5EF4-FFF2-40B4-BE49-F238E27FC236}">
                <a16:creationId xmlns:a16="http://schemas.microsoft.com/office/drawing/2014/main" id="{E7BDA457-3FB0-4C8B-3FED-1AF6B683BAB3}"/>
              </a:ext>
            </a:extLst>
          </p:cNvPr>
          <p:cNvSpPr/>
          <p:nvPr/>
        </p:nvSpPr>
        <p:spPr bwMode="gray">
          <a:xfrm>
            <a:off x="-3599" y="0"/>
            <a:ext cx="12192000" cy="6858000"/>
          </a:xfrm>
          <a:prstGeom prst="rect">
            <a:avLst/>
          </a:prstGeom>
          <a:solidFill>
            <a:srgbClr val="0070C0">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54" name="Rechteck 53">
            <a:extLst>
              <a:ext uri="{FF2B5EF4-FFF2-40B4-BE49-F238E27FC236}">
                <a16:creationId xmlns:a16="http://schemas.microsoft.com/office/drawing/2014/main" id="{9DA6B4E5-52D6-BAC4-DBAE-FEE17CD996D9}"/>
              </a:ext>
            </a:extLst>
          </p:cNvPr>
          <p:cNvSpPr/>
          <p:nvPr/>
        </p:nvSpPr>
        <p:spPr bwMode="auto">
          <a:xfrm>
            <a:off x="0" y="4021004"/>
            <a:ext cx="12192000" cy="2836996"/>
          </a:xfrm>
          <a:prstGeom prst="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55" name="Titel 1">
            <a:extLst>
              <a:ext uri="{FF2B5EF4-FFF2-40B4-BE49-F238E27FC236}">
                <a16:creationId xmlns:a16="http://schemas.microsoft.com/office/drawing/2014/main" id="{78238770-E305-6476-DE8D-7CA42ADFC641}"/>
              </a:ext>
            </a:extLst>
          </p:cNvPr>
          <p:cNvSpPr txBox="1">
            <a:spLocks/>
          </p:cNvSpPr>
          <p:nvPr/>
        </p:nvSpPr>
        <p:spPr bwMode="auto">
          <a:xfrm>
            <a:off x="3683732" y="4407449"/>
            <a:ext cx="482453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fr-CH" sz="2800">
                <a:solidFill>
                  <a:srgbClr val="002060"/>
                </a:solidFill>
                <a:latin typeface="Century Gothic" panose="020B0502020202020204" pitchFamily="34" charset="0"/>
                <a:ea typeface="Century Gothic"/>
              </a:rPr>
              <a:t>Effets indirects</a:t>
            </a:r>
            <a:br>
              <a:rPr lang="fr-CH" sz="2800">
                <a:solidFill>
                  <a:srgbClr val="002060"/>
                </a:solidFill>
                <a:latin typeface="Century Gothic" panose="020B0502020202020204" pitchFamily="34" charset="0"/>
                <a:ea typeface="Century Gothic"/>
              </a:rPr>
            </a:br>
            <a:r>
              <a:rPr lang="fr-CH" sz="2800" b="0">
                <a:solidFill>
                  <a:srgbClr val="002060"/>
                </a:solidFill>
                <a:latin typeface="Century Gothic" panose="020B0502020202020204" pitchFamily="34" charset="0"/>
                <a:ea typeface="Century Gothic"/>
              </a:rPr>
              <a:t>(= Handprint)</a:t>
            </a:r>
          </a:p>
        </p:txBody>
      </p:sp>
      <p:sp>
        <p:nvSpPr>
          <p:cNvPr id="56" name="Abgerundetes Rechteck 55">
            <a:extLst>
              <a:ext uri="{FF2B5EF4-FFF2-40B4-BE49-F238E27FC236}">
                <a16:creationId xmlns:a16="http://schemas.microsoft.com/office/drawing/2014/main" id="{2AFF007B-CD5A-0248-D8AC-9522124856A5}"/>
              </a:ext>
            </a:extLst>
          </p:cNvPr>
          <p:cNvSpPr/>
          <p:nvPr/>
        </p:nvSpPr>
        <p:spPr bwMode="auto">
          <a:xfrm>
            <a:off x="3432999" y="5325699"/>
            <a:ext cx="5326002" cy="1315380"/>
          </a:xfrm>
          <a:prstGeom prst="roundRect">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r-CH" sz="2000">
                <a:solidFill>
                  <a:srgbClr val="002060"/>
                </a:solidFill>
                <a:latin typeface="Century Gothic" panose="020B0502020202020204" pitchFamily="34" charset="0"/>
                <a:ea typeface="Century Gothic"/>
                <a:cs typeface="Arial" charset="0"/>
              </a:rPr>
              <a:t>Les </a:t>
            </a:r>
            <a:r>
              <a:rPr lang="fr-CH" sz="2000" b="1">
                <a:solidFill>
                  <a:srgbClr val="002060"/>
                </a:solidFill>
                <a:latin typeface="Century Gothic" panose="020B0502020202020204" pitchFamily="34" charset="0"/>
                <a:ea typeface="Century Gothic"/>
                <a:cs typeface="Arial" charset="0"/>
              </a:rPr>
              <a:t>applications numériques </a:t>
            </a:r>
            <a:r>
              <a:rPr lang="fr-CH" sz="2000">
                <a:solidFill>
                  <a:srgbClr val="002060"/>
                </a:solidFill>
                <a:latin typeface="Century Gothic" panose="020B0502020202020204" pitchFamily="34" charset="0"/>
                <a:ea typeface="Century Gothic"/>
                <a:cs typeface="Arial" charset="0"/>
              </a:rPr>
              <a:t>modifient les processus et réduisent ou augmentent ainsi l’impact environnemental dans d’autres secteurs.</a:t>
            </a:r>
          </a:p>
        </p:txBody>
      </p:sp>
      <p:sp>
        <p:nvSpPr>
          <p:cNvPr id="14" name="Rechteck 13">
            <a:extLst>
              <a:ext uri="{FF2B5EF4-FFF2-40B4-BE49-F238E27FC236}">
                <a16:creationId xmlns:a16="http://schemas.microsoft.com/office/drawing/2014/main" id="{6EE5B0E2-94C0-EF7D-EA47-35A247E0781B}"/>
              </a:ext>
            </a:extLst>
          </p:cNvPr>
          <p:cNvSpPr/>
          <p:nvPr/>
        </p:nvSpPr>
        <p:spPr>
          <a:xfrm>
            <a:off x="5499100" y="0"/>
            <a:ext cx="6692900" cy="6858000"/>
          </a:xfrm>
          <a:prstGeom prst="rect">
            <a:avLst/>
          </a:prstGeom>
          <a:solidFill>
            <a:srgbClr val="0B52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a:extLst>
              <a:ext uri="{FF2B5EF4-FFF2-40B4-BE49-F238E27FC236}">
                <a16:creationId xmlns:a16="http://schemas.microsoft.com/office/drawing/2014/main" id="{2FD2917B-2853-4208-8FE6-72388B0C5BA7}"/>
              </a:ext>
            </a:extLst>
          </p:cNvPr>
          <p:cNvSpPr>
            <a:spLocks noGrp="1"/>
          </p:cNvSpPr>
          <p:nvPr>
            <p:ph type="body" sz="quarter" idx="10"/>
          </p:nvPr>
        </p:nvSpPr>
        <p:spPr>
          <a:xfrm>
            <a:off x="6096000" y="1504950"/>
            <a:ext cx="5613400" cy="3848100"/>
          </a:xfrm>
        </p:spPr>
        <p:txBody>
          <a:bodyPr>
            <a:normAutofit/>
          </a:bodyPr>
          <a:lstStyle/>
          <a:p>
            <a:pPr algn="l"/>
            <a:r>
              <a:rPr lang="fr-CH" sz="3200" noProof="1">
                <a:solidFill>
                  <a:schemeClr val="bg1"/>
                </a:solidFill>
                <a:latin typeface="Century Gothic" panose="020B0502020202020204" pitchFamily="34" charset="0"/>
              </a:rPr>
              <a:t>Notre stratégie de croissance, le European Green Deal et </a:t>
            </a:r>
            <a:r>
              <a:rPr lang="fr-CH" sz="3200" b="1" noProof="1">
                <a:solidFill>
                  <a:schemeClr val="bg1"/>
                </a:solidFill>
                <a:latin typeface="Century Gothic" panose="020B0502020202020204" pitchFamily="34" charset="0"/>
              </a:rPr>
              <a:t>la transition et l’opportunité du passage au numérique et de la décarbonisation</a:t>
            </a:r>
            <a:r>
              <a:rPr lang="fr-CH" sz="3200" noProof="1">
                <a:solidFill>
                  <a:schemeClr val="bg1"/>
                </a:solidFill>
                <a:latin typeface="Century Gothic" panose="020B0502020202020204" pitchFamily="34" charset="0"/>
              </a:rPr>
              <a:t> seront au cœur du débat.</a:t>
            </a:r>
          </a:p>
        </p:txBody>
      </p:sp>
      <p:sp>
        <p:nvSpPr>
          <p:cNvPr id="8" name="Text Placeholder 7">
            <a:extLst>
              <a:ext uri="{FF2B5EF4-FFF2-40B4-BE49-F238E27FC236}">
                <a16:creationId xmlns:a16="http://schemas.microsoft.com/office/drawing/2014/main" id="{B56208D5-BF14-4547-A195-0649D1984E4C}"/>
              </a:ext>
            </a:extLst>
          </p:cNvPr>
          <p:cNvSpPr>
            <a:spLocks noGrp="1"/>
          </p:cNvSpPr>
          <p:nvPr>
            <p:ph type="body" sz="quarter" idx="11"/>
          </p:nvPr>
        </p:nvSpPr>
        <p:spPr>
          <a:xfrm>
            <a:off x="5981700" y="5445224"/>
            <a:ext cx="5613400" cy="552450"/>
          </a:xfrm>
        </p:spPr>
        <p:txBody>
          <a:bodyPr/>
          <a:lstStyle/>
          <a:p>
            <a:r>
              <a:rPr lang="fr-CH">
                <a:solidFill>
                  <a:schemeClr val="bg1"/>
                </a:solidFill>
                <a:latin typeface="Century Gothic" panose="020B0502020202020204" pitchFamily="34" charset="0"/>
              </a:rPr>
              <a:t>Ursula von der Leyen, 2020</a:t>
            </a:r>
          </a:p>
        </p:txBody>
      </p:sp>
      <p:pic>
        <p:nvPicPr>
          <p:cNvPr id="6" name="Bildplatzhalter 5">
            <a:extLst>
              <a:ext uri="{FF2B5EF4-FFF2-40B4-BE49-F238E27FC236}">
                <a16:creationId xmlns:a16="http://schemas.microsoft.com/office/drawing/2014/main" id="{AD2E39FE-8322-77E2-50E5-69861592DA1E}"/>
              </a:ext>
            </a:extLst>
          </p:cNvPr>
          <p:cNvPicPr>
            <a:picLocks noGrp="1" noChangeAspect="1"/>
          </p:cNvPicPr>
          <p:nvPr>
            <p:ph type="pic" sz="quarter" idx="13"/>
          </p:nvPr>
        </p:nvPicPr>
        <p:blipFill rotWithShape="1">
          <a:blip r:embed="rId4">
            <a:extLst>
              <a:ext uri="{BEBA8EAE-BF5A-486C-A8C5-ECC9F3942E4B}">
                <a14:imgProps xmlns:a14="http://schemas.microsoft.com/office/drawing/2010/main">
                  <a14:imgLayer r:embed="rId5">
                    <a14:imgEffect>
                      <a14:saturation sat="0"/>
                    </a14:imgEffect>
                  </a14:imgLayer>
                </a14:imgProps>
              </a:ext>
            </a:extLst>
          </a:blip>
          <a:srcRect l="11448" t="-36" r="35148" b="36"/>
          <a:stretch/>
        </p:blipFill>
        <p:spPr>
          <a:xfrm>
            <a:off x="0" y="0"/>
            <a:ext cx="5499100" cy="6858000"/>
          </a:xfrm>
        </p:spPr>
      </p:pic>
      <p:sp>
        <p:nvSpPr>
          <p:cNvPr id="2" name="Rectangle 1">
            <a:extLst>
              <a:ext uri="{FF2B5EF4-FFF2-40B4-BE49-F238E27FC236}">
                <a16:creationId xmlns:a16="http://schemas.microsoft.com/office/drawing/2014/main" id="{37C724E2-C14E-4A7A-B6FF-C38978397858}"/>
              </a:ext>
            </a:extLst>
          </p:cNvPr>
          <p:cNvSpPr/>
          <p:nvPr/>
        </p:nvSpPr>
        <p:spPr>
          <a:xfrm>
            <a:off x="2279576" y="0"/>
            <a:ext cx="3219524" cy="6858000"/>
          </a:xfrm>
          <a:prstGeom prst="rect">
            <a:avLst/>
          </a:prstGeom>
          <a:gradFill flip="none" rotWithShape="1">
            <a:gsLst>
              <a:gs pos="0">
                <a:srgbClr val="0B523E"/>
              </a:gs>
              <a:gs pos="100000">
                <a:schemeClr val="tx1">
                  <a:alpha val="0"/>
                </a:scheme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Freeform: Shape 6">
            <a:extLst>
              <a:ext uri="{FF2B5EF4-FFF2-40B4-BE49-F238E27FC236}">
                <a16:creationId xmlns:a16="http://schemas.microsoft.com/office/drawing/2014/main" id="{484B6915-96E2-4916-9D46-F2C366E38C84}"/>
              </a:ext>
            </a:extLst>
          </p:cNvPr>
          <p:cNvSpPr/>
          <p:nvPr/>
        </p:nvSpPr>
        <p:spPr>
          <a:xfrm>
            <a:off x="5241501" y="1556792"/>
            <a:ext cx="747712" cy="647700"/>
          </a:xfrm>
          <a:custGeom>
            <a:avLst/>
            <a:gdLst>
              <a:gd name="connsiteX0" fmla="*/ 871612 w 968229"/>
              <a:gd name="connsiteY0" fmla="*/ 0 h 838721"/>
              <a:gd name="connsiteX1" fmla="*/ 968229 w 968229"/>
              <a:gd name="connsiteY1" fmla="*/ 182957 h 838721"/>
              <a:gd name="connsiteX2" fmla="*/ 804802 w 968229"/>
              <a:gd name="connsiteY2" fmla="*/ 293450 h 838721"/>
              <a:gd name="connsiteX3" fmla="*/ 754438 w 968229"/>
              <a:gd name="connsiteY3" fmla="*/ 423472 h 838721"/>
              <a:gd name="connsiteX4" fmla="*/ 968229 w 968229"/>
              <a:gd name="connsiteY4" fmla="*/ 423472 h 838721"/>
              <a:gd name="connsiteX5" fmla="*/ 968229 w 968229"/>
              <a:gd name="connsiteY5" fmla="*/ 838721 h 838721"/>
              <a:gd name="connsiteX6" fmla="*/ 521117 w 968229"/>
              <a:gd name="connsiteY6" fmla="*/ 838721 h 838721"/>
              <a:gd name="connsiteX7" fmla="*/ 521117 w 968229"/>
              <a:gd name="connsiteY7" fmla="*/ 494393 h 838721"/>
              <a:gd name="connsiteX8" fmla="*/ 600261 w 968229"/>
              <a:gd name="connsiteY8" fmla="*/ 194263 h 838721"/>
              <a:gd name="connsiteX9" fmla="*/ 871612 w 968229"/>
              <a:gd name="connsiteY9" fmla="*/ 0 h 838721"/>
              <a:gd name="connsiteX10" fmla="*/ 350495 w 968229"/>
              <a:gd name="connsiteY10" fmla="*/ 0 h 838721"/>
              <a:gd name="connsiteX11" fmla="*/ 447112 w 968229"/>
              <a:gd name="connsiteY11" fmla="*/ 182957 h 838721"/>
              <a:gd name="connsiteX12" fmla="*/ 283685 w 968229"/>
              <a:gd name="connsiteY12" fmla="*/ 293450 h 838721"/>
              <a:gd name="connsiteX13" fmla="*/ 233321 w 968229"/>
              <a:gd name="connsiteY13" fmla="*/ 423472 h 838721"/>
              <a:gd name="connsiteX14" fmla="*/ 447112 w 968229"/>
              <a:gd name="connsiteY14" fmla="*/ 423472 h 838721"/>
              <a:gd name="connsiteX15" fmla="*/ 447112 w 968229"/>
              <a:gd name="connsiteY15" fmla="*/ 838721 h 838721"/>
              <a:gd name="connsiteX16" fmla="*/ 0 w 968229"/>
              <a:gd name="connsiteY16" fmla="*/ 838721 h 838721"/>
              <a:gd name="connsiteX17" fmla="*/ 0 w 968229"/>
              <a:gd name="connsiteY17" fmla="*/ 494393 h 838721"/>
              <a:gd name="connsiteX18" fmla="*/ 79144 w 968229"/>
              <a:gd name="connsiteY18" fmla="*/ 194263 h 838721"/>
              <a:gd name="connsiteX19" fmla="*/ 350495 w 968229"/>
              <a:gd name="connsiteY19" fmla="*/ 0 h 83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68229" h="838721">
                <a:moveTo>
                  <a:pt x="871612" y="0"/>
                </a:moveTo>
                <a:lnTo>
                  <a:pt x="968229" y="182957"/>
                </a:lnTo>
                <a:cubicBezTo>
                  <a:pt x="889428" y="219959"/>
                  <a:pt x="834952" y="256790"/>
                  <a:pt x="804802" y="293450"/>
                </a:cubicBezTo>
                <a:cubicBezTo>
                  <a:pt x="774652" y="330110"/>
                  <a:pt x="757864" y="373450"/>
                  <a:pt x="754438" y="423472"/>
                </a:cubicBezTo>
                <a:lnTo>
                  <a:pt x="968229" y="423472"/>
                </a:lnTo>
                <a:lnTo>
                  <a:pt x="968229" y="838721"/>
                </a:lnTo>
                <a:lnTo>
                  <a:pt x="521117" y="838721"/>
                </a:lnTo>
                <a:lnTo>
                  <a:pt x="521117" y="494393"/>
                </a:lnTo>
                <a:cubicBezTo>
                  <a:pt x="521117" y="367626"/>
                  <a:pt x="547499" y="267583"/>
                  <a:pt x="600261" y="194263"/>
                </a:cubicBezTo>
                <a:cubicBezTo>
                  <a:pt x="653024" y="120943"/>
                  <a:pt x="743474" y="56189"/>
                  <a:pt x="871612" y="0"/>
                </a:cubicBezTo>
                <a:close/>
                <a:moveTo>
                  <a:pt x="350495" y="0"/>
                </a:moveTo>
                <a:lnTo>
                  <a:pt x="447112" y="182957"/>
                </a:lnTo>
                <a:cubicBezTo>
                  <a:pt x="368311" y="219959"/>
                  <a:pt x="313835" y="256790"/>
                  <a:pt x="283685" y="293450"/>
                </a:cubicBezTo>
                <a:cubicBezTo>
                  <a:pt x="253535" y="330110"/>
                  <a:pt x="236747" y="373450"/>
                  <a:pt x="233321" y="423472"/>
                </a:cubicBezTo>
                <a:lnTo>
                  <a:pt x="447112" y="423472"/>
                </a:lnTo>
                <a:lnTo>
                  <a:pt x="447112" y="838721"/>
                </a:lnTo>
                <a:lnTo>
                  <a:pt x="0" y="838721"/>
                </a:lnTo>
                <a:lnTo>
                  <a:pt x="0" y="494393"/>
                </a:lnTo>
                <a:cubicBezTo>
                  <a:pt x="0" y="367626"/>
                  <a:pt x="26381" y="267583"/>
                  <a:pt x="79144" y="194263"/>
                </a:cubicBezTo>
                <a:cubicBezTo>
                  <a:pt x="131907" y="120943"/>
                  <a:pt x="222357" y="56189"/>
                  <a:pt x="350495" y="0"/>
                </a:cubicBez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Freeform: Shape 4">
            <a:extLst>
              <a:ext uri="{FF2B5EF4-FFF2-40B4-BE49-F238E27FC236}">
                <a16:creationId xmlns:a16="http://schemas.microsoft.com/office/drawing/2014/main" id="{9E238A25-591D-455E-98BF-29C35BB2B926}"/>
              </a:ext>
            </a:extLst>
          </p:cNvPr>
          <p:cNvSpPr/>
          <p:nvPr/>
        </p:nvSpPr>
        <p:spPr>
          <a:xfrm>
            <a:off x="11042591" y="4648200"/>
            <a:ext cx="567306" cy="491425"/>
          </a:xfrm>
          <a:custGeom>
            <a:avLst/>
            <a:gdLst>
              <a:gd name="connsiteX0" fmla="*/ 521117 w 968229"/>
              <a:gd name="connsiteY0" fmla="*/ 0 h 838721"/>
              <a:gd name="connsiteX1" fmla="*/ 968229 w 968229"/>
              <a:gd name="connsiteY1" fmla="*/ 0 h 838721"/>
              <a:gd name="connsiteX2" fmla="*/ 968229 w 968229"/>
              <a:gd name="connsiteY2" fmla="*/ 344328 h 838721"/>
              <a:gd name="connsiteX3" fmla="*/ 889085 w 968229"/>
              <a:gd name="connsiteY3" fmla="*/ 644973 h 838721"/>
              <a:gd name="connsiteX4" fmla="*/ 618762 w 968229"/>
              <a:gd name="connsiteY4" fmla="*/ 838721 h 838721"/>
              <a:gd name="connsiteX5" fmla="*/ 521117 w 968229"/>
              <a:gd name="connsiteY5" fmla="*/ 655765 h 838721"/>
              <a:gd name="connsiteX6" fmla="*/ 685058 w 968229"/>
              <a:gd name="connsiteY6" fmla="*/ 545272 h 838721"/>
              <a:gd name="connsiteX7" fmla="*/ 734909 w 968229"/>
              <a:gd name="connsiteY7" fmla="*/ 415250 h 838721"/>
              <a:gd name="connsiteX8" fmla="*/ 521117 w 968229"/>
              <a:gd name="connsiteY8" fmla="*/ 415250 h 838721"/>
              <a:gd name="connsiteX9" fmla="*/ 0 w 968229"/>
              <a:gd name="connsiteY9" fmla="*/ 0 h 838721"/>
              <a:gd name="connsiteX10" fmla="*/ 447112 w 968229"/>
              <a:gd name="connsiteY10" fmla="*/ 0 h 838721"/>
              <a:gd name="connsiteX11" fmla="*/ 447112 w 968229"/>
              <a:gd name="connsiteY11" fmla="*/ 344328 h 838721"/>
              <a:gd name="connsiteX12" fmla="*/ 367968 w 968229"/>
              <a:gd name="connsiteY12" fmla="*/ 644973 h 838721"/>
              <a:gd name="connsiteX13" fmla="*/ 97645 w 968229"/>
              <a:gd name="connsiteY13" fmla="*/ 838721 h 838721"/>
              <a:gd name="connsiteX14" fmla="*/ 0 w 968229"/>
              <a:gd name="connsiteY14" fmla="*/ 655765 h 838721"/>
              <a:gd name="connsiteX15" fmla="*/ 163941 w 968229"/>
              <a:gd name="connsiteY15" fmla="*/ 545272 h 838721"/>
              <a:gd name="connsiteX16" fmla="*/ 213791 w 968229"/>
              <a:gd name="connsiteY16" fmla="*/ 415250 h 838721"/>
              <a:gd name="connsiteX17" fmla="*/ 0 w 968229"/>
              <a:gd name="connsiteY17" fmla="*/ 415250 h 838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968229" h="838721">
                <a:moveTo>
                  <a:pt x="521117" y="0"/>
                </a:moveTo>
                <a:lnTo>
                  <a:pt x="968229" y="0"/>
                </a:lnTo>
                <a:lnTo>
                  <a:pt x="968229" y="344328"/>
                </a:lnTo>
                <a:cubicBezTo>
                  <a:pt x="968229" y="471096"/>
                  <a:pt x="941848" y="571310"/>
                  <a:pt x="889085" y="644973"/>
                </a:cubicBezTo>
                <a:cubicBezTo>
                  <a:pt x="836323" y="718635"/>
                  <a:pt x="746215" y="783218"/>
                  <a:pt x="618762" y="838721"/>
                </a:cubicBezTo>
                <a:lnTo>
                  <a:pt x="521117" y="655765"/>
                </a:lnTo>
                <a:cubicBezTo>
                  <a:pt x="600604" y="618763"/>
                  <a:pt x="655251" y="581932"/>
                  <a:pt x="685058" y="545272"/>
                </a:cubicBezTo>
                <a:cubicBezTo>
                  <a:pt x="714866" y="508612"/>
                  <a:pt x="731483" y="465271"/>
                  <a:pt x="734909" y="415250"/>
                </a:cubicBezTo>
                <a:lnTo>
                  <a:pt x="521117" y="415250"/>
                </a:lnTo>
                <a:close/>
                <a:moveTo>
                  <a:pt x="0" y="0"/>
                </a:moveTo>
                <a:lnTo>
                  <a:pt x="447112" y="0"/>
                </a:lnTo>
                <a:lnTo>
                  <a:pt x="447112" y="344328"/>
                </a:lnTo>
                <a:cubicBezTo>
                  <a:pt x="447112" y="471096"/>
                  <a:pt x="420731" y="571310"/>
                  <a:pt x="367968" y="644973"/>
                </a:cubicBezTo>
                <a:cubicBezTo>
                  <a:pt x="315206" y="718635"/>
                  <a:pt x="225098" y="783218"/>
                  <a:pt x="97645" y="838721"/>
                </a:cubicBezTo>
                <a:lnTo>
                  <a:pt x="0" y="655765"/>
                </a:lnTo>
                <a:cubicBezTo>
                  <a:pt x="79487" y="618763"/>
                  <a:pt x="134134" y="581932"/>
                  <a:pt x="163941" y="545272"/>
                </a:cubicBezTo>
                <a:cubicBezTo>
                  <a:pt x="193749" y="508612"/>
                  <a:pt x="210366" y="465271"/>
                  <a:pt x="213791" y="415250"/>
                </a:cubicBezTo>
                <a:lnTo>
                  <a:pt x="0" y="41525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Rechteck 8">
            <a:extLst>
              <a:ext uri="{FF2B5EF4-FFF2-40B4-BE49-F238E27FC236}">
                <a16:creationId xmlns:a16="http://schemas.microsoft.com/office/drawing/2014/main" id="{2E3247DB-57DB-1A7D-604B-CA54F615F2D6}"/>
              </a:ext>
            </a:extLst>
          </p:cNvPr>
          <p:cNvSpPr>
            <a:spLocks noChangeArrowheads="1"/>
          </p:cNvSpPr>
          <p:nvPr/>
        </p:nvSpPr>
        <p:spPr bwMode="auto">
          <a:xfrm>
            <a:off x="6647541" y="6611779"/>
            <a:ext cx="5544459"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algn="r" eaLnBrk="1" hangingPunct="1"/>
            <a:r>
              <a:rPr lang="fr-CH" sz="1000">
                <a:solidFill>
                  <a:schemeClr val="bg1"/>
                </a:solidFill>
                <a:latin typeface="Century Gothic" panose="020B0502020202020204" pitchFamily="34" charset="0"/>
              </a:rPr>
              <a:t>Source: </a:t>
            </a:r>
            <a:r>
              <a:rPr lang="fr-CH" sz="1000">
                <a:solidFill>
                  <a:schemeClr val="bg1"/>
                </a:solidFill>
                <a:latin typeface="Century Gothic" panose="020B0502020202020204" pitchFamily="34" charset="0"/>
                <a:hlinkClick r:id="rId6">
                  <a:extLst>
                    <a:ext uri="{A12FA001-AC4F-418D-AE19-62706E023703}">
                      <ahyp:hlinkClr xmlns:ahyp="http://schemas.microsoft.com/office/drawing/2018/hyperlinkcolor" val="tx"/>
                    </a:ext>
                  </a:extLst>
                </a:hlinkClick>
              </a:rPr>
              <a:t>Martos (2020)</a:t>
            </a:r>
          </a:p>
        </p:txBody>
      </p:sp>
      <p:sp>
        <p:nvSpPr>
          <p:cNvPr id="4" name="Rechteck 3">
            <a:extLst>
              <a:ext uri="{FF2B5EF4-FFF2-40B4-BE49-F238E27FC236}">
                <a16:creationId xmlns:a16="http://schemas.microsoft.com/office/drawing/2014/main" id="{437BCA8C-714C-1FC4-BD22-60AFC2F86235}"/>
              </a:ext>
            </a:extLst>
          </p:cNvPr>
          <p:cNvSpPr/>
          <p:nvPr/>
        </p:nvSpPr>
        <p:spPr bwMode="auto">
          <a:xfrm>
            <a:off x="13340441" y="1822074"/>
            <a:ext cx="12192000" cy="4831236"/>
          </a:xfrm>
          <a:prstGeom prst="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dirty="0">
              <a:ln>
                <a:noFill/>
              </a:ln>
              <a:solidFill>
                <a:schemeClr val="tx1"/>
              </a:solidFill>
              <a:effectLst/>
              <a:latin typeface="Arial" charset="0"/>
              <a:ea typeface="Arial" charset="0"/>
              <a:cs typeface="Arial" charset="0"/>
            </a:endParaRPr>
          </a:p>
        </p:txBody>
      </p:sp>
      <p:graphicFrame>
        <p:nvGraphicFramePr>
          <p:cNvPr id="9" name="Diagramm 8">
            <a:extLst>
              <a:ext uri="{FF2B5EF4-FFF2-40B4-BE49-F238E27FC236}">
                <a16:creationId xmlns:a16="http://schemas.microsoft.com/office/drawing/2014/main" id="{CC29E4F2-B21E-00A7-9652-54647DFC732B}"/>
              </a:ext>
            </a:extLst>
          </p:cNvPr>
          <p:cNvGraphicFramePr/>
          <p:nvPr>
            <p:extLst>
              <p:ext uri="{D42A27DB-BD31-4B8C-83A1-F6EECF244321}">
                <p14:modId xmlns:p14="http://schemas.microsoft.com/office/powerpoint/2010/main" val="173547065"/>
              </p:ext>
            </p:extLst>
          </p:nvPr>
        </p:nvGraphicFramePr>
        <p:xfrm>
          <a:off x="13628513" y="3569384"/>
          <a:ext cx="7861590" cy="1947848"/>
        </p:xfrm>
        <a:graphic>
          <a:graphicData uri="http://schemas.openxmlformats.org/drawingml/2006/chart">
            <c:chart xmlns:c="http://schemas.openxmlformats.org/drawingml/2006/chart" xmlns:r="http://schemas.openxmlformats.org/officeDocument/2006/relationships" r:id="rId7"/>
          </a:graphicData>
        </a:graphic>
      </p:graphicFrame>
      <p:sp>
        <p:nvSpPr>
          <p:cNvPr id="10" name="Titel 1">
            <a:extLst>
              <a:ext uri="{FF2B5EF4-FFF2-40B4-BE49-F238E27FC236}">
                <a16:creationId xmlns:a16="http://schemas.microsoft.com/office/drawing/2014/main" id="{AB4525D1-52C8-304E-7C08-AB778CCE30E8}"/>
              </a:ext>
            </a:extLst>
          </p:cNvPr>
          <p:cNvSpPr txBox="1">
            <a:spLocks/>
          </p:cNvSpPr>
          <p:nvPr/>
        </p:nvSpPr>
        <p:spPr bwMode="auto">
          <a:xfrm>
            <a:off x="13747809" y="1861606"/>
            <a:ext cx="7416824"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sz="1800">
                <a:solidFill>
                  <a:schemeClr val="bg2"/>
                </a:solidFill>
                <a:latin typeface="Century Gothic" panose="020B0502020202020204" pitchFamily="34" charset="0"/>
              </a:rPr>
              <a:t>Réductions de GES rendues possibles par les TIC par secteur en 2030 en Allemagne</a:t>
            </a:r>
          </a:p>
        </p:txBody>
      </p:sp>
      <p:sp>
        <p:nvSpPr>
          <p:cNvPr id="11" name="Titel 1">
            <a:extLst>
              <a:ext uri="{FF2B5EF4-FFF2-40B4-BE49-F238E27FC236}">
                <a16:creationId xmlns:a16="http://schemas.microsoft.com/office/drawing/2014/main" id="{0D456DFC-8150-5CC4-FBD0-F9ADE1835DBC}"/>
              </a:ext>
            </a:extLst>
          </p:cNvPr>
          <p:cNvSpPr txBox="1">
            <a:spLocks/>
          </p:cNvSpPr>
          <p:nvPr/>
        </p:nvSpPr>
        <p:spPr bwMode="auto">
          <a:xfrm>
            <a:off x="22386569" y="1861606"/>
            <a:ext cx="2520280"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fr-CH" sz="1800">
                <a:solidFill>
                  <a:schemeClr val="bg2"/>
                </a:solidFill>
                <a:latin typeface="Century Gothic" panose="020B0502020202020204" pitchFamily="34" charset="0"/>
              </a:rPr>
              <a:t>Émissions de GES 2022</a:t>
            </a:r>
          </a:p>
        </p:txBody>
      </p:sp>
      <p:cxnSp>
        <p:nvCxnSpPr>
          <p:cNvPr id="12" name="Gerade Verbindung 11">
            <a:extLst>
              <a:ext uri="{FF2B5EF4-FFF2-40B4-BE49-F238E27FC236}">
                <a16:creationId xmlns:a16="http://schemas.microsoft.com/office/drawing/2014/main" id="{E7ADA37F-E186-80AB-7E57-2706DE5C7CD0}"/>
              </a:ext>
            </a:extLst>
          </p:cNvPr>
          <p:cNvCxnSpPr>
            <a:cxnSpLocks/>
          </p:cNvCxnSpPr>
          <p:nvPr/>
        </p:nvCxnSpPr>
        <p:spPr bwMode="auto">
          <a:xfrm>
            <a:off x="21052369" y="3756472"/>
            <a:ext cx="1182309" cy="52331"/>
          </a:xfrm>
          <a:prstGeom prst="line">
            <a:avLst/>
          </a:prstGeom>
          <a:solidFill>
            <a:schemeClr val="accent1"/>
          </a:solidFill>
          <a:ln w="12700" cap="flat" cmpd="sng" algn="ctr">
            <a:solidFill>
              <a:schemeClr val="accent1"/>
            </a:solidFill>
            <a:prstDash val="sysDash"/>
            <a:round/>
            <a:headEnd type="none" w="med" len="med"/>
            <a:tailEnd type="none" w="med" len="med"/>
          </a:ln>
          <a:effectLst/>
        </p:spPr>
      </p:cxnSp>
      <p:cxnSp>
        <p:nvCxnSpPr>
          <p:cNvPr id="13" name="Gerade Verbindung 12">
            <a:extLst>
              <a:ext uri="{FF2B5EF4-FFF2-40B4-BE49-F238E27FC236}">
                <a16:creationId xmlns:a16="http://schemas.microsoft.com/office/drawing/2014/main" id="{9DD57F14-9376-32A2-DD1A-465F246DD626}"/>
              </a:ext>
            </a:extLst>
          </p:cNvPr>
          <p:cNvCxnSpPr>
            <a:cxnSpLocks/>
          </p:cNvCxnSpPr>
          <p:nvPr/>
        </p:nvCxnSpPr>
        <p:spPr bwMode="auto">
          <a:xfrm flipV="1">
            <a:off x="21052369" y="4326617"/>
            <a:ext cx="1182309" cy="1008286"/>
          </a:xfrm>
          <a:prstGeom prst="line">
            <a:avLst/>
          </a:prstGeom>
          <a:solidFill>
            <a:schemeClr val="accent1"/>
          </a:solidFill>
          <a:ln w="12700" cap="flat" cmpd="sng" algn="ctr">
            <a:solidFill>
              <a:schemeClr val="accent1"/>
            </a:solidFill>
            <a:prstDash val="sysDash"/>
            <a:round/>
            <a:headEnd type="none" w="med" len="med"/>
            <a:tailEnd type="none" w="med" len="med"/>
          </a:ln>
          <a:effectLst/>
        </p:spPr>
      </p:cxnSp>
      <p:sp>
        <p:nvSpPr>
          <p:cNvPr id="15" name="Textfeld 14">
            <a:extLst>
              <a:ext uri="{FF2B5EF4-FFF2-40B4-BE49-F238E27FC236}">
                <a16:creationId xmlns:a16="http://schemas.microsoft.com/office/drawing/2014/main" id="{3FCEAF3A-E43A-0704-42D9-58F73B2B73DE}"/>
              </a:ext>
            </a:extLst>
          </p:cNvPr>
          <p:cNvSpPr txBox="1"/>
          <p:nvPr/>
        </p:nvSpPr>
        <p:spPr>
          <a:xfrm>
            <a:off x="14264819" y="5373216"/>
            <a:ext cx="880369" cy="323165"/>
          </a:xfrm>
          <a:prstGeom prst="rect">
            <a:avLst/>
          </a:prstGeom>
          <a:noFill/>
        </p:spPr>
        <p:txBody>
          <a:bodyPr wrap="none" rtlCol="0">
            <a:spAutoFit/>
          </a:bodyPr>
          <a:lstStyle/>
          <a:p>
            <a:pPr algn="ctr"/>
            <a:r>
              <a:rPr lang="fr-CH" sz="1500" b="1">
                <a:latin typeface="Century Gothic" panose="020B0502020202020204" pitchFamily="34" charset="0"/>
              </a:rPr>
              <a:t>Énergie</a:t>
            </a:r>
          </a:p>
        </p:txBody>
      </p:sp>
      <p:sp>
        <p:nvSpPr>
          <p:cNvPr id="16" name="Textfeld 15">
            <a:extLst>
              <a:ext uri="{FF2B5EF4-FFF2-40B4-BE49-F238E27FC236}">
                <a16:creationId xmlns:a16="http://schemas.microsoft.com/office/drawing/2014/main" id="{820B9409-7F99-81DB-4F06-A11092364879}"/>
              </a:ext>
            </a:extLst>
          </p:cNvPr>
          <p:cNvSpPr txBox="1"/>
          <p:nvPr/>
        </p:nvSpPr>
        <p:spPr>
          <a:xfrm>
            <a:off x="15375268" y="5373216"/>
            <a:ext cx="1088760" cy="323165"/>
          </a:xfrm>
          <a:prstGeom prst="rect">
            <a:avLst/>
          </a:prstGeom>
          <a:noFill/>
        </p:spPr>
        <p:txBody>
          <a:bodyPr wrap="none" rtlCol="0">
            <a:spAutoFit/>
          </a:bodyPr>
          <a:lstStyle/>
          <a:p>
            <a:pPr algn="ctr"/>
            <a:r>
              <a:rPr lang="fr-CH" sz="1500" b="1">
                <a:latin typeface="Century Gothic" panose="020B0502020202020204" pitchFamily="34" charset="0"/>
              </a:rPr>
              <a:t>Bâtiment</a:t>
            </a:r>
          </a:p>
        </p:txBody>
      </p:sp>
      <p:sp>
        <p:nvSpPr>
          <p:cNvPr id="18" name="Textfeld 17">
            <a:extLst>
              <a:ext uri="{FF2B5EF4-FFF2-40B4-BE49-F238E27FC236}">
                <a16:creationId xmlns:a16="http://schemas.microsoft.com/office/drawing/2014/main" id="{EEEAB7F9-29BC-1195-3F51-9C4C4B92726F}"/>
              </a:ext>
            </a:extLst>
          </p:cNvPr>
          <p:cNvSpPr txBox="1"/>
          <p:nvPr/>
        </p:nvSpPr>
        <p:spPr>
          <a:xfrm>
            <a:off x="16638990" y="5373216"/>
            <a:ext cx="970137" cy="323165"/>
          </a:xfrm>
          <a:prstGeom prst="rect">
            <a:avLst/>
          </a:prstGeom>
          <a:noFill/>
        </p:spPr>
        <p:txBody>
          <a:bodyPr wrap="none" rtlCol="0">
            <a:spAutoFit/>
          </a:bodyPr>
          <a:lstStyle/>
          <a:p>
            <a:pPr algn="ctr"/>
            <a:r>
              <a:rPr lang="fr-CH" sz="1500" b="1">
                <a:latin typeface="Century Gothic" panose="020B0502020202020204" pitchFamily="34" charset="0"/>
              </a:rPr>
              <a:t>Industrie</a:t>
            </a:r>
          </a:p>
        </p:txBody>
      </p:sp>
      <p:sp>
        <p:nvSpPr>
          <p:cNvPr id="19" name="Textfeld 18">
            <a:extLst>
              <a:ext uri="{FF2B5EF4-FFF2-40B4-BE49-F238E27FC236}">
                <a16:creationId xmlns:a16="http://schemas.microsoft.com/office/drawing/2014/main" id="{5C1AFD79-96DA-FDEA-0211-67B9FA4CB482}"/>
              </a:ext>
            </a:extLst>
          </p:cNvPr>
          <p:cNvSpPr txBox="1"/>
          <p:nvPr/>
        </p:nvSpPr>
        <p:spPr>
          <a:xfrm>
            <a:off x="17847743" y="5373216"/>
            <a:ext cx="1066319" cy="553998"/>
          </a:xfrm>
          <a:prstGeom prst="rect">
            <a:avLst/>
          </a:prstGeom>
          <a:noFill/>
        </p:spPr>
        <p:txBody>
          <a:bodyPr wrap="none" rtlCol="0">
            <a:spAutoFit/>
          </a:bodyPr>
          <a:lstStyle/>
          <a:p>
            <a:pPr algn="ctr"/>
            <a:r>
              <a:rPr lang="fr-CH" sz="1500" b="1">
                <a:latin typeface="Century Gothic" panose="020B0502020202020204" pitchFamily="34" charset="0"/>
              </a:rPr>
              <a:t>Agriculture</a:t>
            </a:r>
          </a:p>
        </p:txBody>
      </p:sp>
      <p:sp>
        <p:nvSpPr>
          <p:cNvPr id="20" name="Textfeld 19">
            <a:extLst>
              <a:ext uri="{FF2B5EF4-FFF2-40B4-BE49-F238E27FC236}">
                <a16:creationId xmlns:a16="http://schemas.microsoft.com/office/drawing/2014/main" id="{C5A284A2-B36C-2F5F-907C-7E4BBAD2DBBC}"/>
              </a:ext>
            </a:extLst>
          </p:cNvPr>
          <p:cNvSpPr txBox="1"/>
          <p:nvPr/>
        </p:nvSpPr>
        <p:spPr>
          <a:xfrm>
            <a:off x="19090625" y="5373216"/>
            <a:ext cx="915635" cy="323165"/>
          </a:xfrm>
          <a:prstGeom prst="rect">
            <a:avLst/>
          </a:prstGeom>
          <a:noFill/>
        </p:spPr>
        <p:txBody>
          <a:bodyPr wrap="none" rtlCol="0">
            <a:spAutoFit/>
          </a:bodyPr>
          <a:lstStyle/>
          <a:p>
            <a:pPr algn="ctr"/>
            <a:r>
              <a:rPr lang="fr-CH" sz="1500" b="1">
                <a:latin typeface="Century Gothic" panose="020B0502020202020204" pitchFamily="34" charset="0"/>
              </a:rPr>
              <a:t>Transports</a:t>
            </a:r>
          </a:p>
        </p:txBody>
      </p:sp>
      <p:sp>
        <p:nvSpPr>
          <p:cNvPr id="21" name="Textfeld 20">
            <a:extLst>
              <a:ext uri="{FF2B5EF4-FFF2-40B4-BE49-F238E27FC236}">
                <a16:creationId xmlns:a16="http://schemas.microsoft.com/office/drawing/2014/main" id="{6A7C576A-1220-7894-0B2C-F3CBF0A26401}"/>
              </a:ext>
            </a:extLst>
          </p:cNvPr>
          <p:cNvSpPr txBox="1"/>
          <p:nvPr/>
        </p:nvSpPr>
        <p:spPr>
          <a:xfrm>
            <a:off x="20281732" y="5373216"/>
            <a:ext cx="931665" cy="323165"/>
          </a:xfrm>
          <a:prstGeom prst="rect">
            <a:avLst/>
          </a:prstGeom>
          <a:noFill/>
        </p:spPr>
        <p:txBody>
          <a:bodyPr wrap="none" rtlCol="0">
            <a:spAutoFit/>
          </a:bodyPr>
          <a:lstStyle/>
          <a:p>
            <a:pPr algn="ctr"/>
            <a:r>
              <a:rPr lang="fr-CH" sz="1500" b="1">
                <a:latin typeface="Century Gothic" panose="020B0502020202020204" pitchFamily="34" charset="0"/>
              </a:rPr>
              <a:t>Total</a:t>
            </a:r>
          </a:p>
        </p:txBody>
      </p:sp>
      <p:sp>
        <p:nvSpPr>
          <p:cNvPr id="22" name="Textfeld 21">
            <a:extLst>
              <a:ext uri="{FF2B5EF4-FFF2-40B4-BE49-F238E27FC236}">
                <a16:creationId xmlns:a16="http://schemas.microsoft.com/office/drawing/2014/main" id="{78058272-F223-D4BE-05EB-22D923C04CD5}"/>
              </a:ext>
            </a:extLst>
          </p:cNvPr>
          <p:cNvSpPr txBox="1"/>
          <p:nvPr/>
        </p:nvSpPr>
        <p:spPr>
          <a:xfrm>
            <a:off x="20549141" y="3890181"/>
            <a:ext cx="399468" cy="323165"/>
          </a:xfrm>
          <a:prstGeom prst="rect">
            <a:avLst/>
          </a:prstGeom>
          <a:noFill/>
        </p:spPr>
        <p:txBody>
          <a:bodyPr wrap="none" rtlCol="0">
            <a:spAutoFit/>
          </a:bodyPr>
          <a:lstStyle/>
          <a:p>
            <a:r>
              <a:rPr lang="fr-CH" sz="1500">
                <a:solidFill>
                  <a:schemeClr val="bg1">
                    <a:lumMod val="95000"/>
                  </a:schemeClr>
                </a:solidFill>
                <a:latin typeface="Century Gothic" panose="020B0502020202020204" pitchFamily="34" charset="0"/>
              </a:rPr>
              <a:t>50</a:t>
            </a:r>
          </a:p>
        </p:txBody>
      </p:sp>
      <p:sp>
        <p:nvSpPr>
          <p:cNvPr id="23" name="Textfeld 22">
            <a:extLst>
              <a:ext uri="{FF2B5EF4-FFF2-40B4-BE49-F238E27FC236}">
                <a16:creationId xmlns:a16="http://schemas.microsoft.com/office/drawing/2014/main" id="{57258314-8A29-1C48-68C6-BE60AC4AB685}"/>
              </a:ext>
            </a:extLst>
          </p:cNvPr>
          <p:cNvSpPr txBox="1">
            <a:spLocks/>
          </p:cNvSpPr>
          <p:nvPr/>
        </p:nvSpPr>
        <p:spPr>
          <a:xfrm>
            <a:off x="13930591" y="6021288"/>
            <a:ext cx="1401394" cy="461665"/>
          </a:xfrm>
          <a:prstGeom prst="rect">
            <a:avLst/>
          </a:prstGeom>
          <a:noFill/>
        </p:spPr>
        <p:txBody>
          <a:bodyPr wrap="square" lIns="0" tIns="0" rIns="0" bIns="0" rtlCol="0">
            <a:noAutofit/>
          </a:bodyPr>
          <a:lstStyle/>
          <a:p>
            <a:pPr algn="ctr"/>
            <a:r>
              <a:rPr lang="fr-CH" sz="1200">
                <a:latin typeface="Century Gothic" panose="020B0502020202020204" pitchFamily="34" charset="0"/>
              </a:rPr>
              <a:t>Gestion de la charge</a:t>
            </a:r>
            <a:br>
              <a:rPr lang="fr-CH" sz="1200">
                <a:latin typeface="Century Gothic" panose="020B0502020202020204" pitchFamily="34" charset="0"/>
              </a:rPr>
            </a:br>
            <a:r>
              <a:rPr lang="fr-CH" sz="1200">
                <a:latin typeface="Century Gothic" panose="020B0502020202020204" pitchFamily="34" charset="0"/>
              </a:rPr>
              <a:t>flexible</a:t>
            </a:r>
          </a:p>
        </p:txBody>
      </p:sp>
      <p:sp>
        <p:nvSpPr>
          <p:cNvPr id="24" name="Textfeld 23">
            <a:extLst>
              <a:ext uri="{FF2B5EF4-FFF2-40B4-BE49-F238E27FC236}">
                <a16:creationId xmlns:a16="http://schemas.microsoft.com/office/drawing/2014/main" id="{25E70286-BF06-F46A-60FF-8B5285A5F148}"/>
              </a:ext>
            </a:extLst>
          </p:cNvPr>
          <p:cNvSpPr txBox="1">
            <a:spLocks/>
          </p:cNvSpPr>
          <p:nvPr/>
        </p:nvSpPr>
        <p:spPr>
          <a:xfrm>
            <a:off x="15283543" y="6021288"/>
            <a:ext cx="1273104" cy="461665"/>
          </a:xfrm>
          <a:prstGeom prst="rect">
            <a:avLst/>
          </a:prstGeom>
          <a:noFill/>
        </p:spPr>
        <p:txBody>
          <a:bodyPr wrap="square" lIns="0" tIns="0" rIns="0" bIns="0" rtlCol="0">
            <a:noAutofit/>
          </a:bodyPr>
          <a:lstStyle/>
          <a:p>
            <a:pPr algn="ctr"/>
            <a:r>
              <a:rPr lang="fr-CH" sz="1200">
                <a:latin typeface="Century Gothic" panose="020B0502020202020204" pitchFamily="34" charset="0"/>
              </a:rPr>
              <a:t>Automatisation des bâtiments</a:t>
            </a:r>
          </a:p>
        </p:txBody>
      </p:sp>
      <p:sp>
        <p:nvSpPr>
          <p:cNvPr id="25" name="Textfeld 24">
            <a:extLst>
              <a:ext uri="{FF2B5EF4-FFF2-40B4-BE49-F238E27FC236}">
                <a16:creationId xmlns:a16="http://schemas.microsoft.com/office/drawing/2014/main" id="{53AB3212-484B-BA29-5A3E-36A55AF9A262}"/>
              </a:ext>
            </a:extLst>
          </p:cNvPr>
          <p:cNvSpPr txBox="1">
            <a:spLocks/>
          </p:cNvSpPr>
          <p:nvPr/>
        </p:nvSpPr>
        <p:spPr>
          <a:xfrm>
            <a:off x="16487504" y="6021288"/>
            <a:ext cx="1273104" cy="461665"/>
          </a:xfrm>
          <a:prstGeom prst="rect">
            <a:avLst/>
          </a:prstGeom>
          <a:noFill/>
        </p:spPr>
        <p:txBody>
          <a:bodyPr wrap="square" lIns="0" tIns="0" rIns="0" bIns="0" rtlCol="0">
            <a:noAutofit/>
          </a:bodyPr>
          <a:lstStyle/>
          <a:p>
            <a:pPr algn="ctr"/>
            <a:r>
              <a:rPr lang="fr-CH" sz="1200">
                <a:latin typeface="Century Gothic" panose="020B0502020202020204" pitchFamily="34" charset="0"/>
              </a:rPr>
              <a:t>Automatisation,</a:t>
            </a:r>
          </a:p>
          <a:p>
            <a:pPr algn="ctr"/>
            <a:r>
              <a:rPr lang="fr-CH" sz="1200">
                <a:latin typeface="Century Gothic" panose="020B0502020202020204" pitchFamily="34" charset="0"/>
              </a:rPr>
              <a:t>optimisation énergétique</a:t>
            </a:r>
          </a:p>
        </p:txBody>
      </p:sp>
      <p:sp>
        <p:nvSpPr>
          <p:cNvPr id="26" name="Textfeld 25">
            <a:extLst>
              <a:ext uri="{FF2B5EF4-FFF2-40B4-BE49-F238E27FC236}">
                <a16:creationId xmlns:a16="http://schemas.microsoft.com/office/drawing/2014/main" id="{3DCAE2C0-1DF7-B9A1-B7C7-70A36AC4F484}"/>
              </a:ext>
            </a:extLst>
          </p:cNvPr>
          <p:cNvSpPr txBox="1">
            <a:spLocks/>
          </p:cNvSpPr>
          <p:nvPr/>
        </p:nvSpPr>
        <p:spPr>
          <a:xfrm>
            <a:off x="17744349" y="6021288"/>
            <a:ext cx="1273104" cy="461665"/>
          </a:xfrm>
          <a:prstGeom prst="rect">
            <a:avLst/>
          </a:prstGeom>
          <a:noFill/>
        </p:spPr>
        <p:txBody>
          <a:bodyPr wrap="square" lIns="0" tIns="0" rIns="0" bIns="0" rtlCol="0">
            <a:noAutofit/>
          </a:bodyPr>
          <a:lstStyle/>
          <a:p>
            <a:pPr algn="ctr"/>
            <a:r>
              <a:rPr lang="fr-CH" sz="1200">
                <a:latin typeface="Century Gothic" panose="020B0502020202020204" pitchFamily="34" charset="0"/>
              </a:rPr>
              <a:t>Agriculture</a:t>
            </a:r>
            <a:br>
              <a:rPr lang="fr-CH" sz="1200">
                <a:latin typeface="Century Gothic" panose="020B0502020202020204" pitchFamily="34" charset="0"/>
              </a:rPr>
            </a:br>
            <a:r>
              <a:rPr lang="fr-CH" sz="1200">
                <a:latin typeface="Century Gothic" panose="020B0502020202020204" pitchFamily="34" charset="0"/>
              </a:rPr>
              <a:t>de précision</a:t>
            </a:r>
          </a:p>
        </p:txBody>
      </p:sp>
      <p:sp>
        <p:nvSpPr>
          <p:cNvPr id="27" name="Textfeld 26">
            <a:extLst>
              <a:ext uri="{FF2B5EF4-FFF2-40B4-BE49-F238E27FC236}">
                <a16:creationId xmlns:a16="http://schemas.microsoft.com/office/drawing/2014/main" id="{4030FCDF-0520-CD35-F844-CC140393AB9F}"/>
              </a:ext>
            </a:extLst>
          </p:cNvPr>
          <p:cNvSpPr txBox="1">
            <a:spLocks/>
          </p:cNvSpPr>
          <p:nvPr/>
        </p:nvSpPr>
        <p:spPr>
          <a:xfrm>
            <a:off x="18906239" y="6021288"/>
            <a:ext cx="1273104" cy="461665"/>
          </a:xfrm>
          <a:prstGeom prst="rect">
            <a:avLst/>
          </a:prstGeom>
          <a:noFill/>
        </p:spPr>
        <p:txBody>
          <a:bodyPr wrap="square" lIns="0" tIns="0" rIns="0" bIns="0" rtlCol="0">
            <a:noAutofit/>
          </a:bodyPr>
          <a:lstStyle/>
          <a:p>
            <a:pPr algn="ctr"/>
            <a:r>
              <a:rPr lang="fr-CH" sz="1200">
                <a:latin typeface="Century Gothic" panose="020B0502020202020204" pitchFamily="34" charset="0"/>
              </a:rPr>
              <a:t>Car/Ride Sharing,</a:t>
            </a:r>
          </a:p>
          <a:p>
            <a:pPr algn="ctr"/>
            <a:r>
              <a:rPr lang="fr-CH" sz="1200">
                <a:latin typeface="Century Gothic" panose="020B0502020202020204" pitchFamily="34" charset="0"/>
              </a:rPr>
              <a:t>Appels vidéo</a:t>
            </a:r>
          </a:p>
        </p:txBody>
      </p:sp>
      <p:sp>
        <p:nvSpPr>
          <p:cNvPr id="28" name="Textfeld 27">
            <a:extLst>
              <a:ext uri="{FF2B5EF4-FFF2-40B4-BE49-F238E27FC236}">
                <a16:creationId xmlns:a16="http://schemas.microsoft.com/office/drawing/2014/main" id="{E227A179-2B89-7157-3C75-20C25D048A38}"/>
              </a:ext>
            </a:extLst>
          </p:cNvPr>
          <p:cNvSpPr txBox="1">
            <a:spLocks/>
          </p:cNvSpPr>
          <p:nvPr/>
        </p:nvSpPr>
        <p:spPr>
          <a:xfrm>
            <a:off x="13314169" y="6021288"/>
            <a:ext cx="628689" cy="461665"/>
          </a:xfrm>
          <a:prstGeom prst="rect">
            <a:avLst/>
          </a:prstGeom>
          <a:noFill/>
        </p:spPr>
        <p:txBody>
          <a:bodyPr wrap="square" lIns="0" tIns="0" rIns="0" bIns="0" rtlCol="0">
            <a:noAutofit/>
          </a:bodyPr>
          <a:lstStyle/>
          <a:p>
            <a:pPr algn="ctr"/>
            <a:r>
              <a:rPr lang="fr-CH" sz="1200" b="1">
                <a:latin typeface="Century Gothic" panose="020B0502020202020204" pitchFamily="34" charset="0"/>
              </a:rPr>
              <a:t>Ex:</a:t>
            </a:r>
          </a:p>
        </p:txBody>
      </p:sp>
      <p:sp>
        <p:nvSpPr>
          <p:cNvPr id="29" name="Rechteck 28">
            <a:extLst>
              <a:ext uri="{FF2B5EF4-FFF2-40B4-BE49-F238E27FC236}">
                <a16:creationId xmlns:a16="http://schemas.microsoft.com/office/drawing/2014/main" id="{302DE6E4-A190-30C0-1029-0C08ECB1133F}"/>
              </a:ext>
            </a:extLst>
          </p:cNvPr>
          <p:cNvSpPr/>
          <p:nvPr/>
        </p:nvSpPr>
        <p:spPr bwMode="auto">
          <a:xfrm>
            <a:off x="14380967" y="4555686"/>
            <a:ext cx="648072" cy="764433"/>
          </a:xfrm>
          <a:prstGeom prst="rect">
            <a:avLst/>
          </a:prstGeom>
          <a:solidFill>
            <a:schemeClr val="accent2"/>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30" name="Rechteck 29">
            <a:extLst>
              <a:ext uri="{FF2B5EF4-FFF2-40B4-BE49-F238E27FC236}">
                <a16:creationId xmlns:a16="http://schemas.microsoft.com/office/drawing/2014/main" id="{79726B29-BC7F-791D-7693-F6F936FF42F2}"/>
              </a:ext>
            </a:extLst>
          </p:cNvPr>
          <p:cNvSpPr/>
          <p:nvPr/>
        </p:nvSpPr>
        <p:spPr bwMode="auto">
          <a:xfrm>
            <a:off x="15595612" y="4170383"/>
            <a:ext cx="648072" cy="392691"/>
          </a:xfrm>
          <a:prstGeom prst="rect">
            <a:avLst/>
          </a:prstGeom>
          <a:solidFill>
            <a:schemeClr val="accent2"/>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31" name="Rechteck 30">
            <a:extLst>
              <a:ext uri="{FF2B5EF4-FFF2-40B4-BE49-F238E27FC236}">
                <a16:creationId xmlns:a16="http://schemas.microsoft.com/office/drawing/2014/main" id="{94546FF0-666E-4D30-3E00-53EE2541938E}"/>
              </a:ext>
            </a:extLst>
          </p:cNvPr>
          <p:cNvSpPr/>
          <p:nvPr/>
        </p:nvSpPr>
        <p:spPr bwMode="auto">
          <a:xfrm>
            <a:off x="16800022" y="3991234"/>
            <a:ext cx="648072" cy="179149"/>
          </a:xfrm>
          <a:prstGeom prst="rect">
            <a:avLst/>
          </a:prstGeom>
          <a:solidFill>
            <a:schemeClr val="accent2"/>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32" name="Rechteck 31">
            <a:extLst>
              <a:ext uri="{FF2B5EF4-FFF2-40B4-BE49-F238E27FC236}">
                <a16:creationId xmlns:a16="http://schemas.microsoft.com/office/drawing/2014/main" id="{846A9322-51D4-59D0-95CA-69674625615F}"/>
              </a:ext>
            </a:extLst>
          </p:cNvPr>
          <p:cNvSpPr/>
          <p:nvPr/>
        </p:nvSpPr>
        <p:spPr bwMode="auto">
          <a:xfrm>
            <a:off x="18014667" y="3867385"/>
            <a:ext cx="648072" cy="129433"/>
          </a:xfrm>
          <a:prstGeom prst="rect">
            <a:avLst/>
          </a:prstGeom>
          <a:solidFill>
            <a:schemeClr val="accent2"/>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33" name="Rechteck 32">
            <a:extLst>
              <a:ext uri="{FF2B5EF4-FFF2-40B4-BE49-F238E27FC236}">
                <a16:creationId xmlns:a16="http://schemas.microsoft.com/office/drawing/2014/main" id="{380F48E2-B3DC-FD1E-5D65-AA262C2FDE0B}"/>
              </a:ext>
            </a:extLst>
          </p:cNvPr>
          <p:cNvSpPr/>
          <p:nvPr/>
        </p:nvSpPr>
        <p:spPr bwMode="auto">
          <a:xfrm>
            <a:off x="19223518" y="3756474"/>
            <a:ext cx="648072" cy="126000"/>
          </a:xfrm>
          <a:prstGeom prst="rect">
            <a:avLst/>
          </a:prstGeom>
          <a:solidFill>
            <a:schemeClr val="accent2"/>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34" name="Rechteck 33">
            <a:extLst>
              <a:ext uri="{FF2B5EF4-FFF2-40B4-BE49-F238E27FC236}">
                <a16:creationId xmlns:a16="http://schemas.microsoft.com/office/drawing/2014/main" id="{986BC81F-F556-C721-265F-25A69E5ABF7B}"/>
              </a:ext>
            </a:extLst>
          </p:cNvPr>
          <p:cNvSpPr/>
          <p:nvPr/>
        </p:nvSpPr>
        <p:spPr bwMode="auto">
          <a:xfrm>
            <a:off x="20416915" y="3756473"/>
            <a:ext cx="648072" cy="1553448"/>
          </a:xfrm>
          <a:prstGeom prst="rect">
            <a:avLst/>
          </a:prstGeom>
          <a:solidFill>
            <a:schemeClr val="accent1"/>
          </a:solidFill>
          <a:ln w="9525" cap="flat" cmpd="sng" algn="ctr">
            <a:solidFill>
              <a:schemeClr val="accent1"/>
            </a:solid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cxnSp>
        <p:nvCxnSpPr>
          <p:cNvPr id="35" name="Gerade Verbindung 34">
            <a:extLst>
              <a:ext uri="{FF2B5EF4-FFF2-40B4-BE49-F238E27FC236}">
                <a16:creationId xmlns:a16="http://schemas.microsoft.com/office/drawing/2014/main" id="{2132ECF4-1360-BE10-30E5-C5AB6BBF9A4B}"/>
              </a:ext>
            </a:extLst>
          </p:cNvPr>
          <p:cNvCxnSpPr/>
          <p:nvPr/>
        </p:nvCxnSpPr>
        <p:spPr bwMode="auto">
          <a:xfrm>
            <a:off x="14107849" y="5320120"/>
            <a:ext cx="7056784"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36" name="Gerade Verbindung 35">
            <a:extLst>
              <a:ext uri="{FF2B5EF4-FFF2-40B4-BE49-F238E27FC236}">
                <a16:creationId xmlns:a16="http://schemas.microsoft.com/office/drawing/2014/main" id="{4AEC0486-3E4E-8E02-9664-E1BDC3218D5D}"/>
              </a:ext>
            </a:extLst>
          </p:cNvPr>
          <p:cNvCxnSpPr>
            <a:cxnSpLocks/>
          </p:cNvCxnSpPr>
          <p:nvPr/>
        </p:nvCxnSpPr>
        <p:spPr bwMode="auto">
          <a:xfrm>
            <a:off x="15029039" y="4563075"/>
            <a:ext cx="5665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7" name="Gerade Verbindung 36">
            <a:extLst>
              <a:ext uri="{FF2B5EF4-FFF2-40B4-BE49-F238E27FC236}">
                <a16:creationId xmlns:a16="http://schemas.microsoft.com/office/drawing/2014/main" id="{DB93E3D9-B441-9C84-19EE-EE668F04936D}"/>
              </a:ext>
            </a:extLst>
          </p:cNvPr>
          <p:cNvCxnSpPr>
            <a:cxnSpLocks/>
          </p:cNvCxnSpPr>
          <p:nvPr/>
        </p:nvCxnSpPr>
        <p:spPr bwMode="auto">
          <a:xfrm>
            <a:off x="16243684" y="4170384"/>
            <a:ext cx="5665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8" name="Gerade Verbindung 37">
            <a:extLst>
              <a:ext uri="{FF2B5EF4-FFF2-40B4-BE49-F238E27FC236}">
                <a16:creationId xmlns:a16="http://schemas.microsoft.com/office/drawing/2014/main" id="{24BCF772-8E7F-6980-3005-BB6CD86026CF}"/>
              </a:ext>
            </a:extLst>
          </p:cNvPr>
          <p:cNvCxnSpPr>
            <a:cxnSpLocks/>
          </p:cNvCxnSpPr>
          <p:nvPr/>
        </p:nvCxnSpPr>
        <p:spPr bwMode="auto">
          <a:xfrm>
            <a:off x="17448094" y="3996818"/>
            <a:ext cx="5665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9" name="Gerade Verbindung 38">
            <a:extLst>
              <a:ext uri="{FF2B5EF4-FFF2-40B4-BE49-F238E27FC236}">
                <a16:creationId xmlns:a16="http://schemas.microsoft.com/office/drawing/2014/main" id="{92697FDF-A814-7C58-60A8-A263C7475A0D}"/>
              </a:ext>
            </a:extLst>
          </p:cNvPr>
          <p:cNvCxnSpPr>
            <a:cxnSpLocks/>
          </p:cNvCxnSpPr>
          <p:nvPr/>
        </p:nvCxnSpPr>
        <p:spPr bwMode="auto">
          <a:xfrm>
            <a:off x="18656945" y="3882474"/>
            <a:ext cx="5665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0" name="Gerade Verbindung 39">
            <a:extLst>
              <a:ext uri="{FF2B5EF4-FFF2-40B4-BE49-F238E27FC236}">
                <a16:creationId xmlns:a16="http://schemas.microsoft.com/office/drawing/2014/main" id="{7008212D-CBB1-D812-CCB7-BC0325D4E378}"/>
              </a:ext>
            </a:extLst>
          </p:cNvPr>
          <p:cNvCxnSpPr>
            <a:cxnSpLocks/>
          </p:cNvCxnSpPr>
          <p:nvPr/>
        </p:nvCxnSpPr>
        <p:spPr bwMode="auto">
          <a:xfrm>
            <a:off x="19871590" y="3756474"/>
            <a:ext cx="545325"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41" name="Textfeld 40">
            <a:extLst>
              <a:ext uri="{FF2B5EF4-FFF2-40B4-BE49-F238E27FC236}">
                <a16:creationId xmlns:a16="http://schemas.microsoft.com/office/drawing/2014/main" id="{4716EA51-1531-60F6-A35C-47C62C6E2FC4}"/>
              </a:ext>
            </a:extLst>
          </p:cNvPr>
          <p:cNvSpPr txBox="1"/>
          <p:nvPr/>
        </p:nvSpPr>
        <p:spPr>
          <a:xfrm>
            <a:off x="20553031" y="4334925"/>
            <a:ext cx="399468" cy="323165"/>
          </a:xfrm>
          <a:prstGeom prst="rect">
            <a:avLst/>
          </a:prstGeom>
          <a:noFill/>
        </p:spPr>
        <p:txBody>
          <a:bodyPr wrap="none" rtlCol="0">
            <a:spAutoFit/>
          </a:bodyPr>
          <a:lstStyle/>
          <a:p>
            <a:r>
              <a:rPr lang="fr-CH" sz="1500">
                <a:solidFill>
                  <a:schemeClr val="bg1">
                    <a:lumMod val="95000"/>
                  </a:schemeClr>
                </a:solidFill>
                <a:latin typeface="Century Gothic" panose="020B0502020202020204" pitchFamily="34" charset="0"/>
              </a:rPr>
              <a:t>50</a:t>
            </a:r>
          </a:p>
        </p:txBody>
      </p:sp>
      <p:sp>
        <p:nvSpPr>
          <p:cNvPr id="42" name="Textfeld 41">
            <a:extLst>
              <a:ext uri="{FF2B5EF4-FFF2-40B4-BE49-F238E27FC236}">
                <a16:creationId xmlns:a16="http://schemas.microsoft.com/office/drawing/2014/main" id="{1C00CE28-F8A4-E179-76D3-BD07129B938B}"/>
              </a:ext>
            </a:extLst>
          </p:cNvPr>
          <p:cNvSpPr txBox="1"/>
          <p:nvPr/>
        </p:nvSpPr>
        <p:spPr>
          <a:xfrm>
            <a:off x="14505269" y="4776320"/>
            <a:ext cx="399468" cy="323165"/>
          </a:xfrm>
          <a:prstGeom prst="rect">
            <a:avLst/>
          </a:prstGeom>
          <a:noFill/>
        </p:spPr>
        <p:txBody>
          <a:bodyPr wrap="none" rtlCol="0">
            <a:spAutoFit/>
          </a:bodyPr>
          <a:lstStyle/>
          <a:p>
            <a:r>
              <a:rPr lang="fr-CH" sz="1500">
                <a:latin typeface="Century Gothic" panose="020B0502020202020204" pitchFamily="34" charset="0"/>
              </a:rPr>
              <a:t>25</a:t>
            </a:r>
          </a:p>
        </p:txBody>
      </p:sp>
      <p:sp>
        <p:nvSpPr>
          <p:cNvPr id="43" name="Textfeld 42">
            <a:extLst>
              <a:ext uri="{FF2B5EF4-FFF2-40B4-BE49-F238E27FC236}">
                <a16:creationId xmlns:a16="http://schemas.microsoft.com/office/drawing/2014/main" id="{EF9DBE2B-55F6-81B4-94F0-135453D35A6A}"/>
              </a:ext>
            </a:extLst>
          </p:cNvPr>
          <p:cNvSpPr txBox="1"/>
          <p:nvPr/>
        </p:nvSpPr>
        <p:spPr>
          <a:xfrm>
            <a:off x="15719914" y="4213346"/>
            <a:ext cx="399468" cy="323165"/>
          </a:xfrm>
          <a:prstGeom prst="rect">
            <a:avLst/>
          </a:prstGeom>
          <a:noFill/>
        </p:spPr>
        <p:txBody>
          <a:bodyPr wrap="none" rtlCol="0">
            <a:spAutoFit/>
          </a:bodyPr>
          <a:lstStyle/>
          <a:p>
            <a:r>
              <a:rPr lang="fr-CH" sz="1500">
                <a:latin typeface="Century Gothic" panose="020B0502020202020204" pitchFamily="34" charset="0"/>
              </a:rPr>
              <a:t>12</a:t>
            </a:r>
          </a:p>
        </p:txBody>
      </p:sp>
      <p:sp>
        <p:nvSpPr>
          <p:cNvPr id="44" name="Textfeld 43">
            <a:extLst>
              <a:ext uri="{FF2B5EF4-FFF2-40B4-BE49-F238E27FC236}">
                <a16:creationId xmlns:a16="http://schemas.microsoft.com/office/drawing/2014/main" id="{F3AFAD99-21A1-ADDC-C03D-7259084EA6A9}"/>
              </a:ext>
            </a:extLst>
          </p:cNvPr>
          <p:cNvSpPr txBox="1"/>
          <p:nvPr/>
        </p:nvSpPr>
        <p:spPr>
          <a:xfrm>
            <a:off x="16978024" y="3909801"/>
            <a:ext cx="292068" cy="323165"/>
          </a:xfrm>
          <a:prstGeom prst="rect">
            <a:avLst/>
          </a:prstGeom>
          <a:noFill/>
        </p:spPr>
        <p:txBody>
          <a:bodyPr wrap="none" rtlCol="0">
            <a:spAutoFit/>
          </a:bodyPr>
          <a:lstStyle/>
          <a:p>
            <a:r>
              <a:rPr lang="fr-CH" sz="1500">
                <a:latin typeface="Century Gothic" panose="020B0502020202020204" pitchFamily="34" charset="0"/>
              </a:rPr>
              <a:t>6</a:t>
            </a:r>
          </a:p>
        </p:txBody>
      </p:sp>
      <p:sp>
        <p:nvSpPr>
          <p:cNvPr id="45" name="Textfeld 44">
            <a:extLst>
              <a:ext uri="{FF2B5EF4-FFF2-40B4-BE49-F238E27FC236}">
                <a16:creationId xmlns:a16="http://schemas.microsoft.com/office/drawing/2014/main" id="{F71FA937-C97D-D63E-2FD8-43D843EA053F}"/>
              </a:ext>
            </a:extLst>
          </p:cNvPr>
          <p:cNvSpPr txBox="1"/>
          <p:nvPr/>
        </p:nvSpPr>
        <p:spPr>
          <a:xfrm>
            <a:off x="18192669" y="3597249"/>
            <a:ext cx="292068" cy="323165"/>
          </a:xfrm>
          <a:prstGeom prst="rect">
            <a:avLst/>
          </a:prstGeom>
          <a:noFill/>
        </p:spPr>
        <p:txBody>
          <a:bodyPr wrap="none" rtlCol="0">
            <a:spAutoFit/>
          </a:bodyPr>
          <a:lstStyle/>
          <a:p>
            <a:r>
              <a:rPr lang="fr-CH" sz="1500">
                <a:latin typeface="Century Gothic" panose="020B0502020202020204" pitchFamily="34" charset="0"/>
              </a:rPr>
              <a:t>4</a:t>
            </a:r>
          </a:p>
        </p:txBody>
      </p:sp>
      <p:sp>
        <p:nvSpPr>
          <p:cNvPr id="46" name="Textfeld 45">
            <a:extLst>
              <a:ext uri="{FF2B5EF4-FFF2-40B4-BE49-F238E27FC236}">
                <a16:creationId xmlns:a16="http://schemas.microsoft.com/office/drawing/2014/main" id="{826FEEE2-F4F5-809E-AF1D-96B91EDF6A01}"/>
              </a:ext>
            </a:extLst>
          </p:cNvPr>
          <p:cNvSpPr txBox="1"/>
          <p:nvPr/>
        </p:nvSpPr>
        <p:spPr>
          <a:xfrm>
            <a:off x="19401520" y="3458784"/>
            <a:ext cx="292068" cy="323165"/>
          </a:xfrm>
          <a:prstGeom prst="rect">
            <a:avLst/>
          </a:prstGeom>
          <a:noFill/>
        </p:spPr>
        <p:txBody>
          <a:bodyPr wrap="none" rtlCol="0">
            <a:spAutoFit/>
          </a:bodyPr>
          <a:lstStyle/>
          <a:p>
            <a:r>
              <a:rPr lang="fr-CH" sz="1500">
                <a:latin typeface="Century Gothic" panose="020B0502020202020204" pitchFamily="34" charset="0"/>
              </a:rPr>
              <a:t>4</a:t>
            </a:r>
          </a:p>
        </p:txBody>
      </p:sp>
      <p:pic>
        <p:nvPicPr>
          <p:cNvPr id="47" name="Grafik 46">
            <a:extLst>
              <a:ext uri="{FF2B5EF4-FFF2-40B4-BE49-F238E27FC236}">
                <a16:creationId xmlns:a16="http://schemas.microsoft.com/office/drawing/2014/main" id="{4AC17F9A-6EF4-712B-DE7C-336C7980BB0C}"/>
              </a:ext>
            </a:extLst>
          </p:cNvPr>
          <p:cNvPicPr>
            <a:picLocks noChangeAspect="1"/>
          </p:cNvPicPr>
          <p:nvPr/>
        </p:nvPicPr>
        <p:blipFill>
          <a:blip r:embed="rId8">
            <a:clrChange>
              <a:clrFrom>
                <a:srgbClr val="F2F2F2"/>
              </a:clrFrom>
              <a:clrTo>
                <a:srgbClr val="F2F2F2">
                  <a:alpha val="0"/>
                </a:srgbClr>
              </a:clrTo>
            </a:clrChange>
          </a:blip>
          <a:stretch>
            <a:fillRect/>
          </a:stretch>
        </p:blipFill>
        <p:spPr>
          <a:xfrm rot="1533286">
            <a:off x="22240026" y="2757002"/>
            <a:ext cx="2686899" cy="2514592"/>
          </a:xfrm>
          <a:prstGeom prst="rect">
            <a:avLst/>
          </a:prstGeom>
        </p:spPr>
      </p:pic>
      <p:sp>
        <p:nvSpPr>
          <p:cNvPr id="48" name="Textfeld 47">
            <a:extLst>
              <a:ext uri="{FF2B5EF4-FFF2-40B4-BE49-F238E27FC236}">
                <a16:creationId xmlns:a16="http://schemas.microsoft.com/office/drawing/2014/main" id="{72360EAA-41C0-1CF9-C745-252149B4AFAA}"/>
              </a:ext>
            </a:extLst>
          </p:cNvPr>
          <p:cNvSpPr txBox="1"/>
          <p:nvPr/>
        </p:nvSpPr>
        <p:spPr>
          <a:xfrm>
            <a:off x="22281768" y="3896836"/>
            <a:ext cx="441146" cy="323165"/>
          </a:xfrm>
          <a:prstGeom prst="rect">
            <a:avLst/>
          </a:prstGeom>
          <a:noFill/>
        </p:spPr>
        <p:txBody>
          <a:bodyPr wrap="none" rtlCol="0">
            <a:spAutoFit/>
          </a:bodyPr>
          <a:lstStyle/>
          <a:p>
            <a:r>
              <a:rPr lang="fr-CH" sz="1500">
                <a:solidFill>
                  <a:schemeClr val="bg1">
                    <a:lumMod val="95000"/>
                  </a:schemeClr>
                </a:solidFill>
                <a:latin typeface="Century Gothic" panose="020B0502020202020204" pitchFamily="34" charset="0"/>
              </a:rPr>
              <a:t>7%</a:t>
            </a:r>
          </a:p>
        </p:txBody>
      </p:sp>
      <p:sp>
        <p:nvSpPr>
          <p:cNvPr id="49" name="Textfeld 48">
            <a:extLst>
              <a:ext uri="{FF2B5EF4-FFF2-40B4-BE49-F238E27FC236}">
                <a16:creationId xmlns:a16="http://schemas.microsoft.com/office/drawing/2014/main" id="{955A18AB-E76F-ECC5-9C2F-53CD30FE7631}"/>
              </a:ext>
            </a:extLst>
          </p:cNvPr>
          <p:cNvSpPr txBox="1"/>
          <p:nvPr/>
        </p:nvSpPr>
        <p:spPr>
          <a:xfrm>
            <a:off x="23977547" y="3890182"/>
            <a:ext cx="548548" cy="323165"/>
          </a:xfrm>
          <a:prstGeom prst="rect">
            <a:avLst/>
          </a:prstGeom>
          <a:noFill/>
        </p:spPr>
        <p:txBody>
          <a:bodyPr wrap="none" rtlCol="0">
            <a:spAutoFit/>
          </a:bodyPr>
          <a:lstStyle/>
          <a:p>
            <a:r>
              <a:rPr lang="fr-CH" sz="1500">
                <a:latin typeface="Century Gothic" panose="020B0502020202020204" pitchFamily="34" charset="0"/>
              </a:rPr>
              <a:t>93%</a:t>
            </a:r>
          </a:p>
        </p:txBody>
      </p:sp>
      <p:sp>
        <p:nvSpPr>
          <p:cNvPr id="50" name="Textfeld 49">
            <a:extLst>
              <a:ext uri="{FF2B5EF4-FFF2-40B4-BE49-F238E27FC236}">
                <a16:creationId xmlns:a16="http://schemas.microsoft.com/office/drawing/2014/main" id="{BBBA917B-8433-F481-CA20-6B2773DBDAA4}"/>
              </a:ext>
            </a:extLst>
          </p:cNvPr>
          <p:cNvSpPr txBox="1">
            <a:spLocks/>
          </p:cNvSpPr>
          <p:nvPr/>
        </p:nvSpPr>
        <p:spPr>
          <a:xfrm>
            <a:off x="13440451" y="3364695"/>
            <a:ext cx="785659" cy="461665"/>
          </a:xfrm>
          <a:prstGeom prst="rect">
            <a:avLst/>
          </a:prstGeom>
          <a:noFill/>
        </p:spPr>
        <p:txBody>
          <a:bodyPr wrap="square" lIns="0" tIns="0" rIns="0" bIns="0" rtlCol="0">
            <a:noAutofit/>
          </a:bodyPr>
          <a:lstStyle/>
          <a:p>
            <a:pPr algn="ctr"/>
            <a:r>
              <a:rPr lang="fr-CH" sz="1200">
                <a:latin typeface="Century Gothic" panose="020B0502020202020204" pitchFamily="34" charset="0"/>
              </a:rPr>
              <a:t>MT CO</a:t>
            </a:r>
            <a:r>
              <a:rPr lang="fr-CH" sz="1200" baseline="-25000">
                <a:latin typeface="Century Gothic" panose="020B0502020202020204" pitchFamily="34" charset="0"/>
              </a:rPr>
              <a:t>2</a:t>
            </a:r>
            <a:r>
              <a:rPr lang="fr-CH" sz="1200">
                <a:latin typeface="Century Gothic" panose="020B0502020202020204" pitchFamily="34" charset="0"/>
              </a:rPr>
              <a:t>e</a:t>
            </a:r>
          </a:p>
        </p:txBody>
      </p:sp>
      <p:sp>
        <p:nvSpPr>
          <p:cNvPr id="57" name="Rechteck 56">
            <a:extLst>
              <a:ext uri="{FF2B5EF4-FFF2-40B4-BE49-F238E27FC236}">
                <a16:creationId xmlns:a16="http://schemas.microsoft.com/office/drawing/2014/main" id="{053EFB44-AFD7-2F79-5975-52ADDB949DBA}"/>
              </a:ext>
            </a:extLst>
          </p:cNvPr>
          <p:cNvSpPr/>
          <p:nvPr/>
        </p:nvSpPr>
        <p:spPr bwMode="auto">
          <a:xfrm>
            <a:off x="-10030874" y="7677472"/>
            <a:ext cx="6094800" cy="6858000"/>
          </a:xfrm>
          <a:prstGeom prst="rect">
            <a:avLst/>
          </a:prstGeom>
          <a:solidFill>
            <a:schemeClr val="bg1"/>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pic>
        <p:nvPicPr>
          <p:cNvPr id="58" name="Picture 4" descr="30+ Free Baby Footprint &amp; Footprint Images - Pixabay">
            <a:extLst>
              <a:ext uri="{FF2B5EF4-FFF2-40B4-BE49-F238E27FC236}">
                <a16:creationId xmlns:a16="http://schemas.microsoft.com/office/drawing/2014/main" id="{891D4150-43C4-6C21-C1EA-3F74AC232F6B}"/>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r="56190"/>
          <a:stretch/>
        </p:blipFill>
        <p:spPr bwMode="auto">
          <a:xfrm>
            <a:off x="-8257604" y="8058472"/>
            <a:ext cx="2548260" cy="6096000"/>
          </a:xfrm>
          <a:prstGeom prst="rect">
            <a:avLst/>
          </a:prstGeom>
          <a:noFill/>
          <a:extLst>
            <a:ext uri="{909E8E84-426E-40DD-AFC4-6F175D3DCCD1}">
              <a14:hiddenFill xmlns:a14="http://schemas.microsoft.com/office/drawing/2010/main">
                <a:solidFill>
                  <a:srgbClr val="FFFFFF"/>
                </a:solidFill>
              </a14:hiddenFill>
            </a:ext>
          </a:extLst>
        </p:spPr>
      </p:pic>
      <p:sp>
        <p:nvSpPr>
          <p:cNvPr id="59" name="Text">
            <a:extLst>
              <a:ext uri="{FF2B5EF4-FFF2-40B4-BE49-F238E27FC236}">
                <a16:creationId xmlns:a16="http://schemas.microsoft.com/office/drawing/2014/main" id="{A9E7813F-D81A-04D7-C52E-54FA339247CB}"/>
              </a:ext>
            </a:extLst>
          </p:cNvPr>
          <p:cNvSpPr/>
          <p:nvPr/>
        </p:nvSpPr>
        <p:spPr bwMode="gray">
          <a:xfrm>
            <a:off x="-10030874" y="7677472"/>
            <a:ext cx="6098400" cy="6858000"/>
          </a:xfrm>
          <a:prstGeom prst="rect">
            <a:avLst/>
          </a:prstGeom>
          <a:solidFill>
            <a:srgbClr val="0B523E">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60" name="Freihandform: Form 3">
            <a:extLst>
              <a:ext uri="{FF2B5EF4-FFF2-40B4-BE49-F238E27FC236}">
                <a16:creationId xmlns:a16="http://schemas.microsoft.com/office/drawing/2014/main" id="{41C3A4F8-73C1-86A1-E221-A3102CA282EE}"/>
              </a:ext>
            </a:extLst>
          </p:cNvPr>
          <p:cNvSpPr/>
          <p:nvPr/>
        </p:nvSpPr>
        <p:spPr>
          <a:xfrm>
            <a:off x="-4062622" y="7724746"/>
            <a:ext cx="200952" cy="6810725"/>
          </a:xfrm>
          <a:custGeom>
            <a:avLst/>
            <a:gdLst>
              <a:gd name="connsiteX0" fmla="*/ 144725 w 480224"/>
              <a:gd name="connsiteY0" fmla="*/ 0 h 4618049"/>
              <a:gd name="connsiteX1" fmla="*/ 440754 w 480224"/>
              <a:gd name="connsiteY1" fmla="*/ 453911 h 4618049"/>
              <a:gd name="connsiteX2" fmla="*/ 0 w 480224"/>
              <a:gd name="connsiteY2" fmla="*/ 559166 h 4618049"/>
              <a:gd name="connsiteX3" fmla="*/ 480224 w 480224"/>
              <a:gd name="connsiteY3" fmla="*/ 940714 h 4618049"/>
              <a:gd name="connsiteX4" fmla="*/ 230245 w 480224"/>
              <a:gd name="connsiteY4" fmla="*/ 1111753 h 4618049"/>
              <a:gd name="connsiteX5" fmla="*/ 361813 w 480224"/>
              <a:gd name="connsiteY5" fmla="*/ 1243321 h 4618049"/>
              <a:gd name="connsiteX6" fmla="*/ 217088 w 480224"/>
              <a:gd name="connsiteY6" fmla="*/ 1835379 h 4618049"/>
              <a:gd name="connsiteX7" fmla="*/ 388127 w 480224"/>
              <a:gd name="connsiteY7" fmla="*/ 2006417 h 4618049"/>
              <a:gd name="connsiteX8" fmla="*/ 210509 w 480224"/>
              <a:gd name="connsiteY8" fmla="*/ 2118250 h 4618049"/>
              <a:gd name="connsiteX9" fmla="*/ 335499 w 480224"/>
              <a:gd name="connsiteY9" fmla="*/ 2361652 h 4618049"/>
              <a:gd name="connsiteX10" fmla="*/ 157882 w 480224"/>
              <a:gd name="connsiteY10" fmla="*/ 2927396 h 4618049"/>
              <a:gd name="connsiteX11" fmla="*/ 276294 w 480224"/>
              <a:gd name="connsiteY11" fmla="*/ 3328679 h 4618049"/>
              <a:gd name="connsiteX12" fmla="*/ 197353 w 480224"/>
              <a:gd name="connsiteY12" fmla="*/ 3578659 h 4618049"/>
              <a:gd name="connsiteX13" fmla="*/ 335499 w 480224"/>
              <a:gd name="connsiteY13" fmla="*/ 3670757 h 4618049"/>
              <a:gd name="connsiteX14" fmla="*/ 269715 w 480224"/>
              <a:gd name="connsiteY14" fmla="*/ 4012835 h 4618049"/>
              <a:gd name="connsiteX15" fmla="*/ 381548 w 480224"/>
              <a:gd name="connsiteY15" fmla="*/ 4072040 h 4618049"/>
              <a:gd name="connsiteX16" fmla="*/ 223666 w 480224"/>
              <a:gd name="connsiteY16" fmla="*/ 4308863 h 4618049"/>
              <a:gd name="connsiteX17" fmla="*/ 361813 w 480224"/>
              <a:gd name="connsiteY17" fmla="*/ 4618049 h 4618049"/>
              <a:gd name="connsiteX0" fmla="*/ 0 w 335499"/>
              <a:gd name="connsiteY0" fmla="*/ 0 h 4618049"/>
              <a:gd name="connsiteX1" fmla="*/ 296029 w 335499"/>
              <a:gd name="connsiteY1" fmla="*/ 453911 h 4618049"/>
              <a:gd name="connsiteX2" fmla="*/ 0 w 335499"/>
              <a:gd name="connsiteY2" fmla="*/ 592058 h 4618049"/>
              <a:gd name="connsiteX3" fmla="*/ 335499 w 335499"/>
              <a:gd name="connsiteY3" fmla="*/ 940714 h 4618049"/>
              <a:gd name="connsiteX4" fmla="*/ 85520 w 335499"/>
              <a:gd name="connsiteY4" fmla="*/ 1111753 h 4618049"/>
              <a:gd name="connsiteX5" fmla="*/ 217088 w 335499"/>
              <a:gd name="connsiteY5" fmla="*/ 1243321 h 4618049"/>
              <a:gd name="connsiteX6" fmla="*/ 72363 w 335499"/>
              <a:gd name="connsiteY6" fmla="*/ 1835379 h 4618049"/>
              <a:gd name="connsiteX7" fmla="*/ 243402 w 335499"/>
              <a:gd name="connsiteY7" fmla="*/ 2006417 h 4618049"/>
              <a:gd name="connsiteX8" fmla="*/ 65784 w 335499"/>
              <a:gd name="connsiteY8" fmla="*/ 2118250 h 4618049"/>
              <a:gd name="connsiteX9" fmla="*/ 190774 w 335499"/>
              <a:gd name="connsiteY9" fmla="*/ 2361652 h 4618049"/>
              <a:gd name="connsiteX10" fmla="*/ 13157 w 335499"/>
              <a:gd name="connsiteY10" fmla="*/ 2927396 h 4618049"/>
              <a:gd name="connsiteX11" fmla="*/ 131569 w 335499"/>
              <a:gd name="connsiteY11" fmla="*/ 3328679 h 4618049"/>
              <a:gd name="connsiteX12" fmla="*/ 52628 w 335499"/>
              <a:gd name="connsiteY12" fmla="*/ 3578659 h 4618049"/>
              <a:gd name="connsiteX13" fmla="*/ 190774 w 335499"/>
              <a:gd name="connsiteY13" fmla="*/ 3670757 h 4618049"/>
              <a:gd name="connsiteX14" fmla="*/ 124990 w 335499"/>
              <a:gd name="connsiteY14" fmla="*/ 4012835 h 4618049"/>
              <a:gd name="connsiteX15" fmla="*/ 236823 w 335499"/>
              <a:gd name="connsiteY15" fmla="*/ 4072040 h 4618049"/>
              <a:gd name="connsiteX16" fmla="*/ 78941 w 335499"/>
              <a:gd name="connsiteY16" fmla="*/ 4308863 h 4618049"/>
              <a:gd name="connsiteX17" fmla="*/ 217088 w 335499"/>
              <a:gd name="connsiteY17" fmla="*/ 4618049 h 4618049"/>
              <a:gd name="connsiteX0" fmla="*/ 0 w 335499"/>
              <a:gd name="connsiteY0" fmla="*/ 0 h 4618049"/>
              <a:gd name="connsiteX1" fmla="*/ 289451 w 335499"/>
              <a:gd name="connsiteY1" fmla="*/ 322342 h 4618049"/>
              <a:gd name="connsiteX2" fmla="*/ 0 w 335499"/>
              <a:gd name="connsiteY2" fmla="*/ 592058 h 4618049"/>
              <a:gd name="connsiteX3" fmla="*/ 335499 w 335499"/>
              <a:gd name="connsiteY3" fmla="*/ 940714 h 4618049"/>
              <a:gd name="connsiteX4" fmla="*/ 85520 w 335499"/>
              <a:gd name="connsiteY4" fmla="*/ 1111753 h 4618049"/>
              <a:gd name="connsiteX5" fmla="*/ 217088 w 335499"/>
              <a:gd name="connsiteY5" fmla="*/ 1243321 h 4618049"/>
              <a:gd name="connsiteX6" fmla="*/ 72363 w 335499"/>
              <a:gd name="connsiteY6" fmla="*/ 1835379 h 4618049"/>
              <a:gd name="connsiteX7" fmla="*/ 243402 w 335499"/>
              <a:gd name="connsiteY7" fmla="*/ 2006417 h 4618049"/>
              <a:gd name="connsiteX8" fmla="*/ 65784 w 335499"/>
              <a:gd name="connsiteY8" fmla="*/ 2118250 h 4618049"/>
              <a:gd name="connsiteX9" fmla="*/ 190774 w 335499"/>
              <a:gd name="connsiteY9" fmla="*/ 2361652 h 4618049"/>
              <a:gd name="connsiteX10" fmla="*/ 13157 w 335499"/>
              <a:gd name="connsiteY10" fmla="*/ 2927396 h 4618049"/>
              <a:gd name="connsiteX11" fmla="*/ 131569 w 335499"/>
              <a:gd name="connsiteY11" fmla="*/ 3328679 h 4618049"/>
              <a:gd name="connsiteX12" fmla="*/ 52628 w 335499"/>
              <a:gd name="connsiteY12" fmla="*/ 3578659 h 4618049"/>
              <a:gd name="connsiteX13" fmla="*/ 190774 w 335499"/>
              <a:gd name="connsiteY13" fmla="*/ 3670757 h 4618049"/>
              <a:gd name="connsiteX14" fmla="*/ 124990 w 335499"/>
              <a:gd name="connsiteY14" fmla="*/ 4012835 h 4618049"/>
              <a:gd name="connsiteX15" fmla="*/ 236823 w 335499"/>
              <a:gd name="connsiteY15" fmla="*/ 4072040 h 4618049"/>
              <a:gd name="connsiteX16" fmla="*/ 78941 w 335499"/>
              <a:gd name="connsiteY16" fmla="*/ 4308863 h 4618049"/>
              <a:gd name="connsiteX17" fmla="*/ 217088 w 335499"/>
              <a:gd name="connsiteY17" fmla="*/ 4618049 h 4618049"/>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65784 w 335499"/>
              <a:gd name="connsiteY8" fmla="*/ 2335338 h 4835137"/>
              <a:gd name="connsiteX9" fmla="*/ 190774 w 335499"/>
              <a:gd name="connsiteY9" fmla="*/ 2578740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65784 w 335499"/>
              <a:gd name="connsiteY8" fmla="*/ 2335338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10510 w 335499"/>
              <a:gd name="connsiteY1" fmla="*/ 519695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157883 w 335499"/>
              <a:gd name="connsiteY1" fmla="*/ 513116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243402"/>
              <a:gd name="connsiteY0" fmla="*/ 0 h 4835137"/>
              <a:gd name="connsiteX1" fmla="*/ 157883 w 243402"/>
              <a:gd name="connsiteY1" fmla="*/ 513116 h 4835137"/>
              <a:gd name="connsiteX2" fmla="*/ 0 w 243402"/>
              <a:gd name="connsiteY2" fmla="*/ 809146 h 4835137"/>
              <a:gd name="connsiteX3" fmla="*/ 197352 w 243402"/>
              <a:gd name="connsiteY3" fmla="*/ 1144645 h 4835137"/>
              <a:gd name="connsiteX4" fmla="*/ 85520 w 243402"/>
              <a:gd name="connsiteY4" fmla="*/ 1328841 h 4835137"/>
              <a:gd name="connsiteX5" fmla="*/ 217088 w 243402"/>
              <a:gd name="connsiteY5" fmla="*/ 1460409 h 4835137"/>
              <a:gd name="connsiteX6" fmla="*/ 59206 w 243402"/>
              <a:gd name="connsiteY6" fmla="*/ 1874850 h 4835137"/>
              <a:gd name="connsiteX7" fmla="*/ 243402 w 243402"/>
              <a:gd name="connsiteY7" fmla="*/ 2223505 h 4835137"/>
              <a:gd name="connsiteX8" fmla="*/ 52627 w 243402"/>
              <a:gd name="connsiteY8" fmla="*/ 2493220 h 4835137"/>
              <a:gd name="connsiteX9" fmla="*/ 190774 w 243402"/>
              <a:gd name="connsiteY9" fmla="*/ 2887925 h 4835137"/>
              <a:gd name="connsiteX10" fmla="*/ 13157 w 243402"/>
              <a:gd name="connsiteY10" fmla="*/ 3144484 h 4835137"/>
              <a:gd name="connsiteX11" fmla="*/ 131569 w 243402"/>
              <a:gd name="connsiteY11" fmla="*/ 3545767 h 4835137"/>
              <a:gd name="connsiteX12" fmla="*/ 52628 w 243402"/>
              <a:gd name="connsiteY12" fmla="*/ 3795747 h 4835137"/>
              <a:gd name="connsiteX13" fmla="*/ 190774 w 243402"/>
              <a:gd name="connsiteY13" fmla="*/ 3887845 h 4835137"/>
              <a:gd name="connsiteX14" fmla="*/ 124990 w 243402"/>
              <a:gd name="connsiteY14" fmla="*/ 4229923 h 4835137"/>
              <a:gd name="connsiteX15" fmla="*/ 236823 w 243402"/>
              <a:gd name="connsiteY15" fmla="*/ 4289128 h 4835137"/>
              <a:gd name="connsiteX16" fmla="*/ 78941 w 243402"/>
              <a:gd name="connsiteY16" fmla="*/ 4525951 h 4835137"/>
              <a:gd name="connsiteX17" fmla="*/ 217088 w 243402"/>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223665 w 269715"/>
              <a:gd name="connsiteY3" fmla="*/ 1144645 h 4835137"/>
              <a:gd name="connsiteX4" fmla="*/ 0 w 269715"/>
              <a:gd name="connsiteY4" fmla="*/ 1355155 h 4835137"/>
              <a:gd name="connsiteX5" fmla="*/ 243401 w 269715"/>
              <a:gd name="connsiteY5" fmla="*/ 1460409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243401 w 269715"/>
              <a:gd name="connsiteY5" fmla="*/ 1460409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230244 w 269715"/>
              <a:gd name="connsiteY5" fmla="*/ 1545928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190773 w 269715"/>
              <a:gd name="connsiteY5" fmla="*/ 1552507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65785 w 289451"/>
              <a:gd name="connsiteY0" fmla="*/ 0 h 4835137"/>
              <a:gd name="connsiteX1" fmla="*/ 203932 w 289451"/>
              <a:gd name="connsiteY1" fmla="*/ 513116 h 4835137"/>
              <a:gd name="connsiteX2" fmla="*/ 46049 w 289451"/>
              <a:gd name="connsiteY2" fmla="*/ 809146 h 4835137"/>
              <a:gd name="connsiteX3" fmla="*/ 197352 w 289451"/>
              <a:gd name="connsiteY3" fmla="*/ 1111753 h 4835137"/>
              <a:gd name="connsiteX4" fmla="*/ 19736 w 289451"/>
              <a:gd name="connsiteY4" fmla="*/ 1355155 h 4835137"/>
              <a:gd name="connsiteX5" fmla="*/ 210509 w 289451"/>
              <a:gd name="connsiteY5" fmla="*/ 1552507 h 4835137"/>
              <a:gd name="connsiteX6" fmla="*/ 0 w 289451"/>
              <a:gd name="connsiteY6" fmla="*/ 1914320 h 4835137"/>
              <a:gd name="connsiteX7" fmla="*/ 289451 w 289451"/>
              <a:gd name="connsiteY7" fmla="*/ 2223505 h 4835137"/>
              <a:gd name="connsiteX8" fmla="*/ 98676 w 289451"/>
              <a:gd name="connsiteY8" fmla="*/ 2493220 h 4835137"/>
              <a:gd name="connsiteX9" fmla="*/ 236823 w 289451"/>
              <a:gd name="connsiteY9" fmla="*/ 2887925 h 4835137"/>
              <a:gd name="connsiteX10" fmla="*/ 59206 w 289451"/>
              <a:gd name="connsiteY10" fmla="*/ 3144484 h 4835137"/>
              <a:gd name="connsiteX11" fmla="*/ 177618 w 289451"/>
              <a:gd name="connsiteY11" fmla="*/ 3545767 h 4835137"/>
              <a:gd name="connsiteX12" fmla="*/ 98677 w 289451"/>
              <a:gd name="connsiteY12" fmla="*/ 3795747 h 4835137"/>
              <a:gd name="connsiteX13" fmla="*/ 236823 w 289451"/>
              <a:gd name="connsiteY13" fmla="*/ 3887845 h 4835137"/>
              <a:gd name="connsiteX14" fmla="*/ 171039 w 289451"/>
              <a:gd name="connsiteY14" fmla="*/ 4229923 h 4835137"/>
              <a:gd name="connsiteX15" fmla="*/ 282872 w 289451"/>
              <a:gd name="connsiteY15" fmla="*/ 4289128 h 4835137"/>
              <a:gd name="connsiteX16" fmla="*/ 124990 w 289451"/>
              <a:gd name="connsiteY16" fmla="*/ 4525951 h 4835137"/>
              <a:gd name="connsiteX17" fmla="*/ 263137 w 289451"/>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223667 w 282872"/>
              <a:gd name="connsiteY7" fmla="*/ 2256397 h 4835137"/>
              <a:gd name="connsiteX8" fmla="*/ 98676 w 282872"/>
              <a:gd name="connsiteY8" fmla="*/ 2493220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98676 w 282872"/>
              <a:gd name="connsiteY8" fmla="*/ 2493220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52627 w 282872"/>
              <a:gd name="connsiteY8" fmla="*/ 2506377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52627 w 282872"/>
              <a:gd name="connsiteY8" fmla="*/ 2506377 h 4835137"/>
              <a:gd name="connsiteX9" fmla="*/ 190775 w 282872"/>
              <a:gd name="connsiteY9" fmla="*/ 2894503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63136 w 309185"/>
              <a:gd name="connsiteY13" fmla="*/ 3887845 h 4835137"/>
              <a:gd name="connsiteX14" fmla="*/ 197352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17087 w 309185"/>
              <a:gd name="connsiteY13" fmla="*/ 3894423 h 4835137"/>
              <a:gd name="connsiteX14" fmla="*/ 197352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17087 w 309185"/>
              <a:gd name="connsiteY13" fmla="*/ 3894423 h 4835137"/>
              <a:gd name="connsiteX14" fmla="*/ 92097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289450"/>
              <a:gd name="connsiteY0" fmla="*/ 0 h 4835137"/>
              <a:gd name="connsiteX1" fmla="*/ 230245 w 289450"/>
              <a:gd name="connsiteY1" fmla="*/ 513116 h 4835137"/>
              <a:gd name="connsiteX2" fmla="*/ 72362 w 289450"/>
              <a:gd name="connsiteY2" fmla="*/ 809146 h 4835137"/>
              <a:gd name="connsiteX3" fmla="*/ 223665 w 289450"/>
              <a:gd name="connsiteY3" fmla="*/ 1111753 h 4835137"/>
              <a:gd name="connsiteX4" fmla="*/ 46049 w 289450"/>
              <a:gd name="connsiteY4" fmla="*/ 1355155 h 4835137"/>
              <a:gd name="connsiteX5" fmla="*/ 236822 w 289450"/>
              <a:gd name="connsiteY5" fmla="*/ 1552507 h 4835137"/>
              <a:gd name="connsiteX6" fmla="*/ 26313 w 289450"/>
              <a:gd name="connsiteY6" fmla="*/ 1914320 h 4835137"/>
              <a:gd name="connsiteX7" fmla="*/ 217088 w 289450"/>
              <a:gd name="connsiteY7" fmla="*/ 2262976 h 4835137"/>
              <a:gd name="connsiteX8" fmla="*/ 78940 w 289450"/>
              <a:gd name="connsiteY8" fmla="*/ 2506377 h 4835137"/>
              <a:gd name="connsiteX9" fmla="*/ 217088 w 289450"/>
              <a:gd name="connsiteY9" fmla="*/ 2894503 h 4835137"/>
              <a:gd name="connsiteX10" fmla="*/ 85519 w 289450"/>
              <a:gd name="connsiteY10" fmla="*/ 3144484 h 4835137"/>
              <a:gd name="connsiteX11" fmla="*/ 203931 w 289450"/>
              <a:gd name="connsiteY11" fmla="*/ 3545767 h 4835137"/>
              <a:gd name="connsiteX12" fmla="*/ 0 w 289450"/>
              <a:gd name="connsiteY12" fmla="*/ 3802325 h 4835137"/>
              <a:gd name="connsiteX13" fmla="*/ 217087 w 289450"/>
              <a:gd name="connsiteY13" fmla="*/ 3894423 h 4835137"/>
              <a:gd name="connsiteX14" fmla="*/ 92097 w 289450"/>
              <a:gd name="connsiteY14" fmla="*/ 4229923 h 4835137"/>
              <a:gd name="connsiteX15" fmla="*/ 276293 w 289450"/>
              <a:gd name="connsiteY15" fmla="*/ 4328598 h 4835137"/>
              <a:gd name="connsiteX16" fmla="*/ 151303 w 289450"/>
              <a:gd name="connsiteY16" fmla="*/ 4525951 h 4835137"/>
              <a:gd name="connsiteX17" fmla="*/ 289450 w 289450"/>
              <a:gd name="connsiteY17" fmla="*/ 4835137 h 4835137"/>
              <a:gd name="connsiteX0" fmla="*/ 92098 w 289450"/>
              <a:gd name="connsiteY0" fmla="*/ 0 h 4835137"/>
              <a:gd name="connsiteX1" fmla="*/ 230245 w 289450"/>
              <a:gd name="connsiteY1" fmla="*/ 513116 h 4835137"/>
              <a:gd name="connsiteX2" fmla="*/ 72362 w 289450"/>
              <a:gd name="connsiteY2" fmla="*/ 809146 h 4835137"/>
              <a:gd name="connsiteX3" fmla="*/ 223665 w 289450"/>
              <a:gd name="connsiteY3" fmla="*/ 1111753 h 4835137"/>
              <a:gd name="connsiteX4" fmla="*/ 46049 w 289450"/>
              <a:gd name="connsiteY4" fmla="*/ 1355155 h 4835137"/>
              <a:gd name="connsiteX5" fmla="*/ 236822 w 289450"/>
              <a:gd name="connsiteY5" fmla="*/ 1552507 h 4835137"/>
              <a:gd name="connsiteX6" fmla="*/ 26313 w 289450"/>
              <a:gd name="connsiteY6" fmla="*/ 1914320 h 4835137"/>
              <a:gd name="connsiteX7" fmla="*/ 217088 w 289450"/>
              <a:gd name="connsiteY7" fmla="*/ 2262976 h 4835137"/>
              <a:gd name="connsiteX8" fmla="*/ 78940 w 289450"/>
              <a:gd name="connsiteY8" fmla="*/ 2506377 h 4835137"/>
              <a:gd name="connsiteX9" fmla="*/ 217088 w 289450"/>
              <a:gd name="connsiteY9" fmla="*/ 2894503 h 4835137"/>
              <a:gd name="connsiteX10" fmla="*/ 85519 w 289450"/>
              <a:gd name="connsiteY10" fmla="*/ 3144484 h 4835137"/>
              <a:gd name="connsiteX11" fmla="*/ 203931 w 289450"/>
              <a:gd name="connsiteY11" fmla="*/ 3545767 h 4835137"/>
              <a:gd name="connsiteX12" fmla="*/ 0 w 289450"/>
              <a:gd name="connsiteY12" fmla="*/ 3802325 h 4835137"/>
              <a:gd name="connsiteX13" fmla="*/ 217087 w 289450"/>
              <a:gd name="connsiteY13" fmla="*/ 3894423 h 4835137"/>
              <a:gd name="connsiteX14" fmla="*/ 92097 w 289450"/>
              <a:gd name="connsiteY14" fmla="*/ 4229923 h 4835137"/>
              <a:gd name="connsiteX15" fmla="*/ 276293 w 289450"/>
              <a:gd name="connsiteY15" fmla="*/ 4328598 h 4835137"/>
              <a:gd name="connsiteX16" fmla="*/ 105254 w 289450"/>
              <a:gd name="connsiteY16" fmla="*/ 4552265 h 4835137"/>
              <a:gd name="connsiteX17" fmla="*/ 289450 w 289450"/>
              <a:gd name="connsiteY17" fmla="*/ 4835137 h 4835137"/>
              <a:gd name="connsiteX0" fmla="*/ 92098 w 276293"/>
              <a:gd name="connsiteY0" fmla="*/ 0 h 4808824"/>
              <a:gd name="connsiteX1" fmla="*/ 230245 w 276293"/>
              <a:gd name="connsiteY1" fmla="*/ 513116 h 4808824"/>
              <a:gd name="connsiteX2" fmla="*/ 72362 w 276293"/>
              <a:gd name="connsiteY2" fmla="*/ 809146 h 4808824"/>
              <a:gd name="connsiteX3" fmla="*/ 223665 w 276293"/>
              <a:gd name="connsiteY3" fmla="*/ 1111753 h 4808824"/>
              <a:gd name="connsiteX4" fmla="*/ 46049 w 276293"/>
              <a:gd name="connsiteY4" fmla="*/ 1355155 h 4808824"/>
              <a:gd name="connsiteX5" fmla="*/ 236822 w 276293"/>
              <a:gd name="connsiteY5" fmla="*/ 1552507 h 4808824"/>
              <a:gd name="connsiteX6" fmla="*/ 26313 w 276293"/>
              <a:gd name="connsiteY6" fmla="*/ 1914320 h 4808824"/>
              <a:gd name="connsiteX7" fmla="*/ 217088 w 276293"/>
              <a:gd name="connsiteY7" fmla="*/ 2262976 h 4808824"/>
              <a:gd name="connsiteX8" fmla="*/ 78940 w 276293"/>
              <a:gd name="connsiteY8" fmla="*/ 2506377 h 4808824"/>
              <a:gd name="connsiteX9" fmla="*/ 217088 w 276293"/>
              <a:gd name="connsiteY9" fmla="*/ 2894503 h 4808824"/>
              <a:gd name="connsiteX10" fmla="*/ 85519 w 276293"/>
              <a:gd name="connsiteY10" fmla="*/ 3144484 h 4808824"/>
              <a:gd name="connsiteX11" fmla="*/ 203931 w 276293"/>
              <a:gd name="connsiteY11" fmla="*/ 3545767 h 4808824"/>
              <a:gd name="connsiteX12" fmla="*/ 0 w 276293"/>
              <a:gd name="connsiteY12" fmla="*/ 3802325 h 4808824"/>
              <a:gd name="connsiteX13" fmla="*/ 217087 w 276293"/>
              <a:gd name="connsiteY13" fmla="*/ 3894423 h 4808824"/>
              <a:gd name="connsiteX14" fmla="*/ 92097 w 276293"/>
              <a:gd name="connsiteY14" fmla="*/ 4229923 h 4808824"/>
              <a:gd name="connsiteX15" fmla="*/ 276293 w 276293"/>
              <a:gd name="connsiteY15" fmla="*/ 4328598 h 4808824"/>
              <a:gd name="connsiteX16" fmla="*/ 105254 w 276293"/>
              <a:gd name="connsiteY16" fmla="*/ 4552265 h 4808824"/>
              <a:gd name="connsiteX17" fmla="*/ 243401 w 276293"/>
              <a:gd name="connsiteY17" fmla="*/ 4808824 h 4808824"/>
              <a:gd name="connsiteX0" fmla="*/ 92098 w 276293"/>
              <a:gd name="connsiteY0" fmla="*/ 0 h 4808824"/>
              <a:gd name="connsiteX1" fmla="*/ 230245 w 276293"/>
              <a:gd name="connsiteY1" fmla="*/ 513116 h 4808824"/>
              <a:gd name="connsiteX2" fmla="*/ 72362 w 276293"/>
              <a:gd name="connsiteY2" fmla="*/ 809146 h 4808824"/>
              <a:gd name="connsiteX3" fmla="*/ 223665 w 276293"/>
              <a:gd name="connsiteY3" fmla="*/ 1111753 h 4808824"/>
              <a:gd name="connsiteX4" fmla="*/ 46049 w 276293"/>
              <a:gd name="connsiteY4" fmla="*/ 1355155 h 4808824"/>
              <a:gd name="connsiteX5" fmla="*/ 236822 w 276293"/>
              <a:gd name="connsiteY5" fmla="*/ 1552507 h 4808824"/>
              <a:gd name="connsiteX6" fmla="*/ 85519 w 276293"/>
              <a:gd name="connsiteY6" fmla="*/ 1920898 h 4808824"/>
              <a:gd name="connsiteX7" fmla="*/ 217088 w 276293"/>
              <a:gd name="connsiteY7" fmla="*/ 2262976 h 4808824"/>
              <a:gd name="connsiteX8" fmla="*/ 78940 w 276293"/>
              <a:gd name="connsiteY8" fmla="*/ 2506377 h 4808824"/>
              <a:gd name="connsiteX9" fmla="*/ 217088 w 276293"/>
              <a:gd name="connsiteY9" fmla="*/ 2894503 h 4808824"/>
              <a:gd name="connsiteX10" fmla="*/ 85519 w 276293"/>
              <a:gd name="connsiteY10" fmla="*/ 3144484 h 4808824"/>
              <a:gd name="connsiteX11" fmla="*/ 203931 w 276293"/>
              <a:gd name="connsiteY11" fmla="*/ 3545767 h 4808824"/>
              <a:gd name="connsiteX12" fmla="*/ 0 w 276293"/>
              <a:gd name="connsiteY12" fmla="*/ 3802325 h 4808824"/>
              <a:gd name="connsiteX13" fmla="*/ 217087 w 276293"/>
              <a:gd name="connsiteY13" fmla="*/ 3894423 h 4808824"/>
              <a:gd name="connsiteX14" fmla="*/ 92097 w 276293"/>
              <a:gd name="connsiteY14" fmla="*/ 4229923 h 4808824"/>
              <a:gd name="connsiteX15" fmla="*/ 276293 w 276293"/>
              <a:gd name="connsiteY15" fmla="*/ 4328598 h 4808824"/>
              <a:gd name="connsiteX16" fmla="*/ 105254 w 276293"/>
              <a:gd name="connsiteY16" fmla="*/ 4552265 h 4808824"/>
              <a:gd name="connsiteX17" fmla="*/ 243401 w 276293"/>
              <a:gd name="connsiteY17" fmla="*/ 4808824 h 4808824"/>
              <a:gd name="connsiteX0" fmla="*/ 92098 w 243401"/>
              <a:gd name="connsiteY0" fmla="*/ 0 h 4808824"/>
              <a:gd name="connsiteX1" fmla="*/ 230245 w 243401"/>
              <a:gd name="connsiteY1" fmla="*/ 513116 h 4808824"/>
              <a:gd name="connsiteX2" fmla="*/ 72362 w 243401"/>
              <a:gd name="connsiteY2" fmla="*/ 809146 h 4808824"/>
              <a:gd name="connsiteX3" fmla="*/ 223665 w 243401"/>
              <a:gd name="connsiteY3" fmla="*/ 1111753 h 4808824"/>
              <a:gd name="connsiteX4" fmla="*/ 46049 w 243401"/>
              <a:gd name="connsiteY4" fmla="*/ 1355155 h 4808824"/>
              <a:gd name="connsiteX5" fmla="*/ 236822 w 243401"/>
              <a:gd name="connsiteY5" fmla="*/ 1552507 h 4808824"/>
              <a:gd name="connsiteX6" fmla="*/ 85519 w 243401"/>
              <a:gd name="connsiteY6" fmla="*/ 1920898 h 4808824"/>
              <a:gd name="connsiteX7" fmla="*/ 217088 w 243401"/>
              <a:gd name="connsiteY7" fmla="*/ 2262976 h 4808824"/>
              <a:gd name="connsiteX8" fmla="*/ 78940 w 243401"/>
              <a:gd name="connsiteY8" fmla="*/ 2506377 h 4808824"/>
              <a:gd name="connsiteX9" fmla="*/ 217088 w 243401"/>
              <a:gd name="connsiteY9" fmla="*/ 2894503 h 4808824"/>
              <a:gd name="connsiteX10" fmla="*/ 85519 w 243401"/>
              <a:gd name="connsiteY10" fmla="*/ 3144484 h 4808824"/>
              <a:gd name="connsiteX11" fmla="*/ 203931 w 243401"/>
              <a:gd name="connsiteY11" fmla="*/ 3545767 h 4808824"/>
              <a:gd name="connsiteX12" fmla="*/ 0 w 243401"/>
              <a:gd name="connsiteY12" fmla="*/ 3802325 h 4808824"/>
              <a:gd name="connsiteX13" fmla="*/ 217087 w 243401"/>
              <a:gd name="connsiteY13" fmla="*/ 3894423 h 4808824"/>
              <a:gd name="connsiteX14" fmla="*/ 92097 w 243401"/>
              <a:gd name="connsiteY14" fmla="*/ 4229923 h 4808824"/>
              <a:gd name="connsiteX15" fmla="*/ 243401 w 243401"/>
              <a:gd name="connsiteY15" fmla="*/ 4368068 h 4808824"/>
              <a:gd name="connsiteX16" fmla="*/ 105254 w 243401"/>
              <a:gd name="connsiteY16" fmla="*/ 4552265 h 4808824"/>
              <a:gd name="connsiteX17" fmla="*/ 243401 w 243401"/>
              <a:gd name="connsiteY17" fmla="*/ 4808824 h 4808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43401" h="4808824">
                <a:moveTo>
                  <a:pt x="92098" y="0"/>
                </a:moveTo>
                <a:lnTo>
                  <a:pt x="230245" y="513116"/>
                </a:lnTo>
                <a:lnTo>
                  <a:pt x="72362" y="809146"/>
                </a:lnTo>
                <a:lnTo>
                  <a:pt x="223665" y="1111753"/>
                </a:lnTo>
                <a:lnTo>
                  <a:pt x="46049" y="1355155"/>
                </a:lnTo>
                <a:lnTo>
                  <a:pt x="236822" y="1552507"/>
                </a:lnTo>
                <a:lnTo>
                  <a:pt x="85519" y="1920898"/>
                </a:lnTo>
                <a:lnTo>
                  <a:pt x="217088" y="2262976"/>
                </a:lnTo>
                <a:lnTo>
                  <a:pt x="78940" y="2506377"/>
                </a:lnTo>
                <a:lnTo>
                  <a:pt x="217088" y="2894503"/>
                </a:lnTo>
                <a:lnTo>
                  <a:pt x="85519" y="3144484"/>
                </a:lnTo>
                <a:lnTo>
                  <a:pt x="203931" y="3545767"/>
                </a:lnTo>
                <a:lnTo>
                  <a:pt x="0" y="3802325"/>
                </a:lnTo>
                <a:lnTo>
                  <a:pt x="217087" y="3894423"/>
                </a:lnTo>
                <a:lnTo>
                  <a:pt x="92097" y="4229923"/>
                </a:lnTo>
                <a:lnTo>
                  <a:pt x="243401" y="4368068"/>
                </a:lnTo>
                <a:lnTo>
                  <a:pt x="105254" y="4552265"/>
                </a:lnTo>
                <a:lnTo>
                  <a:pt x="243401" y="4808824"/>
                </a:lnTo>
              </a:path>
            </a:pathLst>
          </a:custGeom>
          <a:noFill/>
          <a:ln w="152400" cap="sq">
            <a:solidFill>
              <a:schemeClr val="bg1">
                <a:lumMod val="85000"/>
              </a:schemeClr>
            </a:solidFill>
            <a:miter lim="800000"/>
          </a:ln>
          <a:effectLst>
            <a:outerShdw blurRad="50800" dist="38100" dir="2700000" algn="tl" rotWithShape="0">
              <a:prstClr val="black">
                <a:alpha val="40000"/>
              </a:prstClr>
            </a:outerShdw>
          </a:effectLst>
          <a:scene3d>
            <a:camera prst="orthographicFront"/>
            <a:lightRig rig="two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61" name="Titel 1">
            <a:extLst>
              <a:ext uri="{FF2B5EF4-FFF2-40B4-BE49-F238E27FC236}">
                <a16:creationId xmlns:a16="http://schemas.microsoft.com/office/drawing/2014/main" id="{8649AE54-088E-AA73-D158-402361F290BC}"/>
              </a:ext>
            </a:extLst>
          </p:cNvPr>
          <p:cNvSpPr txBox="1">
            <a:spLocks/>
          </p:cNvSpPr>
          <p:nvPr/>
        </p:nvSpPr>
        <p:spPr bwMode="auto">
          <a:xfrm>
            <a:off x="-9535129" y="12084921"/>
            <a:ext cx="482453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fr-CH" sz="2800">
                <a:solidFill>
                  <a:srgbClr val="0B523E"/>
                </a:solidFill>
                <a:latin typeface="Century Gothic" panose="020B0502020202020204" pitchFamily="34" charset="0"/>
                <a:ea typeface="Century Gothic"/>
              </a:rPr>
              <a:t>Effets directs</a:t>
            </a:r>
            <a:br>
              <a:rPr lang="fr-CH" sz="2800">
                <a:solidFill>
                  <a:srgbClr val="0B523E"/>
                </a:solidFill>
                <a:latin typeface="Century Gothic" panose="020B0502020202020204" pitchFamily="34" charset="0"/>
                <a:ea typeface="Century Gothic"/>
              </a:rPr>
            </a:br>
            <a:r>
              <a:rPr lang="fr-CH" sz="2800" b="0">
                <a:solidFill>
                  <a:srgbClr val="0B523E"/>
                </a:solidFill>
                <a:latin typeface="Century Gothic" panose="020B0502020202020204" pitchFamily="34" charset="0"/>
                <a:ea typeface="Century Gothic"/>
              </a:rPr>
              <a:t>(= Footprint)</a:t>
            </a:r>
          </a:p>
        </p:txBody>
      </p:sp>
      <p:sp>
        <p:nvSpPr>
          <p:cNvPr id="62" name="Abgerundetes Rechteck 61">
            <a:extLst>
              <a:ext uri="{FF2B5EF4-FFF2-40B4-BE49-F238E27FC236}">
                <a16:creationId xmlns:a16="http://schemas.microsoft.com/office/drawing/2014/main" id="{2CEE92FD-90D2-D3A1-192C-2D611DF28CF0}"/>
              </a:ext>
            </a:extLst>
          </p:cNvPr>
          <p:cNvSpPr/>
          <p:nvPr/>
        </p:nvSpPr>
        <p:spPr bwMode="auto">
          <a:xfrm>
            <a:off x="-9395171" y="13003171"/>
            <a:ext cx="4544620" cy="1315380"/>
          </a:xfrm>
          <a:prstGeom prst="roundRect">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r-CH" sz="2000">
                <a:solidFill>
                  <a:srgbClr val="0B523E"/>
                </a:solidFill>
                <a:latin typeface="Century Gothic" panose="020B0502020202020204" pitchFamily="34" charset="0"/>
                <a:ea typeface="Century Gothic"/>
                <a:cs typeface="Arial" charset="0"/>
              </a:rPr>
              <a:t>La </a:t>
            </a:r>
            <a:r>
              <a:rPr lang="fr-CH" sz="2000" b="1">
                <a:solidFill>
                  <a:srgbClr val="0B523E"/>
                </a:solidFill>
                <a:latin typeface="Century Gothic" panose="020B0502020202020204" pitchFamily="34" charset="0"/>
                <a:ea typeface="Century Gothic"/>
                <a:cs typeface="Arial" charset="0"/>
              </a:rPr>
              <a:t>fabrication, l’utilisation et l’élimination </a:t>
            </a:r>
            <a:r>
              <a:rPr lang="fr-CH" sz="2000">
                <a:solidFill>
                  <a:srgbClr val="0B523E"/>
                </a:solidFill>
                <a:latin typeface="Century Gothic" panose="020B0502020202020204" pitchFamily="34" charset="0"/>
                <a:ea typeface="Century Gothic"/>
                <a:cs typeface="Arial" charset="0"/>
              </a:rPr>
              <a:t>des technologies numériques ont un impact sur l’environnement.</a:t>
            </a:r>
          </a:p>
        </p:txBody>
      </p:sp>
    </p:spTree>
    <p:extLst>
      <p:ext uri="{BB962C8B-B14F-4D97-AF65-F5344CB8AC3E}">
        <p14:creationId xmlns:p14="http://schemas.microsoft.com/office/powerpoint/2010/main" val="28599133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7" name="Picture 4" descr="Digitalisation creates opportunities and risks for sustainability” |  Research Institute for Sustainability">
            <a:extLst>
              <a:ext uri="{FF2B5EF4-FFF2-40B4-BE49-F238E27FC236}">
                <a16:creationId xmlns:a16="http://schemas.microsoft.com/office/drawing/2014/main" id="{0695CFB5-F6F9-8F72-0C10-226635FB4368}"/>
              </a:ext>
            </a:extLst>
          </p:cNvPr>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9153" name="Text">
            <a:extLst>
              <a:ext uri="{FF2B5EF4-FFF2-40B4-BE49-F238E27FC236}">
                <a16:creationId xmlns:a16="http://schemas.microsoft.com/office/drawing/2014/main" id="{47B2C4FF-8827-F712-21B8-2239AD10AE71}"/>
              </a:ext>
            </a:extLst>
          </p:cNvPr>
          <p:cNvSpPr/>
          <p:nvPr/>
        </p:nvSpPr>
        <p:spPr bwMode="gray">
          <a:xfrm>
            <a:off x="0" y="0"/>
            <a:ext cx="12192000" cy="6857999"/>
          </a:xfrm>
          <a:prstGeom prst="rect">
            <a:avLst/>
          </a:prstGeom>
          <a:solidFill>
            <a:srgbClr val="15A37B">
              <a:lumMod val="50000"/>
              <a:alpha val="75000"/>
            </a:srgbClr>
          </a:solidFill>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dirty="0">
              <a:ln>
                <a:noFill/>
              </a:ln>
              <a:solidFill>
                <a:srgbClr val="FFFFFF"/>
              </a:solidFill>
              <a:effectLst/>
              <a:uLnTx/>
              <a:uFillTx/>
              <a:latin typeface="Century Gothic"/>
              <a:ea typeface="Century Gothic"/>
              <a:cs typeface="Century Gothic"/>
              <a:sym typeface="Century Gothic"/>
            </a:endParaRPr>
          </a:p>
        </p:txBody>
      </p:sp>
      <p:sp>
        <p:nvSpPr>
          <p:cNvPr id="49155" name="Rechteck 49154">
            <a:extLst>
              <a:ext uri="{FF2B5EF4-FFF2-40B4-BE49-F238E27FC236}">
                <a16:creationId xmlns:a16="http://schemas.microsoft.com/office/drawing/2014/main" id="{034F6F69-97BD-22A8-A5C4-3F1650F0F83C}"/>
              </a:ext>
            </a:extLst>
          </p:cNvPr>
          <p:cNvSpPr/>
          <p:nvPr/>
        </p:nvSpPr>
        <p:spPr bwMode="auto">
          <a:xfrm>
            <a:off x="0" y="1822074"/>
            <a:ext cx="12192000" cy="4831236"/>
          </a:xfrm>
          <a:prstGeom prst="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dirty="0">
              <a:ln>
                <a:noFill/>
              </a:ln>
              <a:solidFill>
                <a:schemeClr val="tx1"/>
              </a:solidFill>
              <a:effectLst/>
              <a:latin typeface="Arial" charset="0"/>
              <a:ea typeface="Arial" charset="0"/>
              <a:cs typeface="Arial" charset="0"/>
            </a:endParaRPr>
          </a:p>
        </p:txBody>
      </p:sp>
      <p:graphicFrame>
        <p:nvGraphicFramePr>
          <p:cNvPr id="2" name="Diagramm 1">
            <a:extLst>
              <a:ext uri="{FF2B5EF4-FFF2-40B4-BE49-F238E27FC236}">
                <a16:creationId xmlns:a16="http://schemas.microsoft.com/office/drawing/2014/main" id="{6E5D0ECF-05F1-BD02-480D-0794DAFE492B}"/>
              </a:ext>
            </a:extLst>
          </p:cNvPr>
          <p:cNvGraphicFramePr/>
          <p:nvPr>
            <p:extLst>
              <p:ext uri="{D42A27DB-BD31-4B8C-83A1-F6EECF244321}">
                <p14:modId xmlns:p14="http://schemas.microsoft.com/office/powerpoint/2010/main" val="423133671"/>
              </p:ext>
            </p:extLst>
          </p:nvPr>
        </p:nvGraphicFramePr>
        <p:xfrm>
          <a:off x="288072" y="3569384"/>
          <a:ext cx="7861590" cy="1947848"/>
        </p:xfrm>
        <a:graphic>
          <a:graphicData uri="http://schemas.openxmlformats.org/drawingml/2006/chart">
            <c:chart xmlns:c="http://schemas.openxmlformats.org/drawingml/2006/chart" xmlns:r="http://schemas.openxmlformats.org/officeDocument/2006/relationships" r:id="rId4"/>
          </a:graphicData>
        </a:graphic>
      </p:graphicFrame>
      <p:sp>
        <p:nvSpPr>
          <p:cNvPr id="49156" name="Titel 1">
            <a:extLst>
              <a:ext uri="{FF2B5EF4-FFF2-40B4-BE49-F238E27FC236}">
                <a16:creationId xmlns:a16="http://schemas.microsoft.com/office/drawing/2014/main" id="{2A6C5377-615F-32BD-6229-6F25BB782C41}"/>
              </a:ext>
            </a:extLst>
          </p:cNvPr>
          <p:cNvSpPr txBox="1">
            <a:spLocks/>
          </p:cNvSpPr>
          <p:nvPr/>
        </p:nvSpPr>
        <p:spPr bwMode="auto">
          <a:xfrm>
            <a:off x="407368" y="470883"/>
            <a:ext cx="1094521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a:solidFill>
                  <a:schemeClr val="bg1"/>
                </a:solidFill>
                <a:latin typeface="Century Gothic" panose="020B0502020202020204" pitchFamily="34" charset="0"/>
                <a:ea typeface="Century Gothic"/>
              </a:rPr>
              <a:t>On vient d’estimer que les applications TIC en 2030</a:t>
            </a:r>
            <a:br>
              <a:rPr lang="fr-CH">
                <a:solidFill>
                  <a:schemeClr val="bg1"/>
                </a:solidFill>
                <a:latin typeface="Century Gothic" panose="020B0502020202020204" pitchFamily="34" charset="0"/>
                <a:ea typeface="Century Gothic"/>
              </a:rPr>
            </a:br>
            <a:r>
              <a:rPr lang="fr-CH">
                <a:solidFill>
                  <a:schemeClr val="bg1"/>
                </a:solidFill>
                <a:latin typeface="Century Gothic" panose="020B0502020202020204" pitchFamily="34" charset="0"/>
                <a:ea typeface="Century Gothic"/>
              </a:rPr>
              <a:t> en Allemagne peuvent économiser jusqu’à 50 MT de CO</a:t>
            </a:r>
            <a:r>
              <a:rPr lang="fr-CH" baseline="-25000">
                <a:solidFill>
                  <a:schemeClr val="bg1"/>
                </a:solidFill>
                <a:latin typeface="Century Gothic" panose="020B0502020202020204" pitchFamily="34" charset="0"/>
                <a:ea typeface="Century Gothic"/>
              </a:rPr>
              <a:t>2</a:t>
            </a:r>
            <a:r>
              <a:rPr lang="fr-CH">
                <a:solidFill>
                  <a:schemeClr val="bg1"/>
                </a:solidFill>
                <a:latin typeface="Century Gothic" panose="020B0502020202020204" pitchFamily="34" charset="0"/>
                <a:ea typeface="Century Gothic"/>
              </a:rPr>
              <a:t>e.</a:t>
            </a:r>
          </a:p>
        </p:txBody>
      </p:sp>
      <p:sp>
        <p:nvSpPr>
          <p:cNvPr id="49158" name="Rechteck 8">
            <a:extLst>
              <a:ext uri="{FF2B5EF4-FFF2-40B4-BE49-F238E27FC236}">
                <a16:creationId xmlns:a16="http://schemas.microsoft.com/office/drawing/2014/main" id="{FFA12075-BEDA-AE0A-07BB-E31B537AFC13}"/>
              </a:ext>
            </a:extLst>
          </p:cNvPr>
          <p:cNvSpPr>
            <a:spLocks noChangeArrowheads="1"/>
          </p:cNvSpPr>
          <p:nvPr/>
        </p:nvSpPr>
        <p:spPr bwMode="auto">
          <a:xfrm>
            <a:off x="6456040" y="6639163"/>
            <a:ext cx="573596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algn="r" eaLnBrk="1" hangingPunct="1"/>
            <a:r>
              <a:rPr lang="fr-CH" sz="1000">
                <a:solidFill>
                  <a:schemeClr val="bg1"/>
                </a:solidFill>
                <a:latin typeface="Century Gothic" panose="020B0502020202020204" pitchFamily="34" charset="0"/>
              </a:rPr>
              <a:t>Source: </a:t>
            </a:r>
            <a:r>
              <a:rPr lang="fr-CH" sz="1000">
                <a:solidFill>
                  <a:schemeClr val="bg1"/>
                </a:solidFill>
                <a:latin typeface="Century Gothic" panose="020B0502020202020204" pitchFamily="34" charset="0"/>
                <a:hlinkClick r:id="rId5">
                  <a:extLst>
                    <a:ext uri="{A12FA001-AC4F-418D-AE19-62706E023703}">
                      <ahyp:hlinkClr xmlns:ahyp="http://schemas.microsoft.com/office/drawing/2018/hyperlinkcolor" val="tx"/>
                    </a:ext>
                  </a:extLst>
                </a:hlinkClick>
              </a:rPr>
              <a:t>Bitkom &amp; Accenture Strategy (2024)</a:t>
            </a:r>
          </a:p>
        </p:txBody>
      </p:sp>
      <p:sp>
        <p:nvSpPr>
          <p:cNvPr id="41" name="Titel 1">
            <a:extLst>
              <a:ext uri="{FF2B5EF4-FFF2-40B4-BE49-F238E27FC236}">
                <a16:creationId xmlns:a16="http://schemas.microsoft.com/office/drawing/2014/main" id="{5FA27F88-E068-25A0-C044-1863F8707507}"/>
              </a:ext>
            </a:extLst>
          </p:cNvPr>
          <p:cNvSpPr txBox="1">
            <a:spLocks/>
          </p:cNvSpPr>
          <p:nvPr/>
        </p:nvSpPr>
        <p:spPr bwMode="auto">
          <a:xfrm>
            <a:off x="407368" y="1861606"/>
            <a:ext cx="7416824"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sz="1800">
                <a:solidFill>
                  <a:schemeClr val="bg2"/>
                </a:solidFill>
                <a:latin typeface="Century Gothic" panose="020B0502020202020204" pitchFamily="34" charset="0"/>
              </a:rPr>
              <a:t>Réductions de GES rendues possibles par les TIC par secteur en 2030 en Allemagne</a:t>
            </a:r>
          </a:p>
        </p:txBody>
      </p:sp>
      <p:sp>
        <p:nvSpPr>
          <p:cNvPr id="42" name="Titel 1">
            <a:extLst>
              <a:ext uri="{FF2B5EF4-FFF2-40B4-BE49-F238E27FC236}">
                <a16:creationId xmlns:a16="http://schemas.microsoft.com/office/drawing/2014/main" id="{13132E2A-7476-186A-A86E-1FC9A022F6C6}"/>
              </a:ext>
            </a:extLst>
          </p:cNvPr>
          <p:cNvSpPr txBox="1">
            <a:spLocks/>
          </p:cNvSpPr>
          <p:nvPr/>
        </p:nvSpPr>
        <p:spPr bwMode="auto">
          <a:xfrm>
            <a:off x="9046128" y="1861606"/>
            <a:ext cx="2520280"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fr-CH" sz="1800">
                <a:solidFill>
                  <a:schemeClr val="bg2"/>
                </a:solidFill>
                <a:latin typeface="Century Gothic" panose="020B0502020202020204" pitchFamily="34" charset="0"/>
              </a:rPr>
              <a:t>Émissions de GES 2022</a:t>
            </a:r>
          </a:p>
        </p:txBody>
      </p:sp>
      <p:cxnSp>
        <p:nvCxnSpPr>
          <p:cNvPr id="45" name="Gerade Verbindung 44">
            <a:extLst>
              <a:ext uri="{FF2B5EF4-FFF2-40B4-BE49-F238E27FC236}">
                <a16:creationId xmlns:a16="http://schemas.microsoft.com/office/drawing/2014/main" id="{8B119C90-F988-8543-9AAE-0125F409FCBD}"/>
              </a:ext>
            </a:extLst>
          </p:cNvPr>
          <p:cNvCxnSpPr>
            <a:cxnSpLocks/>
          </p:cNvCxnSpPr>
          <p:nvPr/>
        </p:nvCxnSpPr>
        <p:spPr bwMode="auto">
          <a:xfrm>
            <a:off x="7711928" y="3756472"/>
            <a:ext cx="1182309" cy="52331"/>
          </a:xfrm>
          <a:prstGeom prst="line">
            <a:avLst/>
          </a:prstGeom>
          <a:solidFill>
            <a:schemeClr val="accent1"/>
          </a:solidFill>
          <a:ln w="12700" cap="flat" cmpd="sng" algn="ctr">
            <a:solidFill>
              <a:schemeClr val="accent1"/>
            </a:solidFill>
            <a:prstDash val="sysDash"/>
            <a:round/>
            <a:headEnd type="none" w="med" len="med"/>
            <a:tailEnd type="none" w="med" len="med"/>
          </a:ln>
          <a:effectLst/>
        </p:spPr>
      </p:cxnSp>
      <p:cxnSp>
        <p:nvCxnSpPr>
          <p:cNvPr id="46" name="Gerade Verbindung 45">
            <a:extLst>
              <a:ext uri="{FF2B5EF4-FFF2-40B4-BE49-F238E27FC236}">
                <a16:creationId xmlns:a16="http://schemas.microsoft.com/office/drawing/2014/main" id="{402A6708-81F2-F56A-8492-18402E1301A9}"/>
              </a:ext>
            </a:extLst>
          </p:cNvPr>
          <p:cNvCxnSpPr>
            <a:cxnSpLocks/>
          </p:cNvCxnSpPr>
          <p:nvPr/>
        </p:nvCxnSpPr>
        <p:spPr bwMode="auto">
          <a:xfrm flipV="1">
            <a:off x="7711928" y="4326617"/>
            <a:ext cx="1182309" cy="1008286"/>
          </a:xfrm>
          <a:prstGeom prst="line">
            <a:avLst/>
          </a:prstGeom>
          <a:solidFill>
            <a:schemeClr val="accent1"/>
          </a:solidFill>
          <a:ln w="12700" cap="flat" cmpd="sng" algn="ctr">
            <a:solidFill>
              <a:schemeClr val="accent1"/>
            </a:solidFill>
            <a:prstDash val="sysDash"/>
            <a:round/>
            <a:headEnd type="none" w="med" len="med"/>
            <a:tailEnd type="none" w="med" len="med"/>
          </a:ln>
          <a:effectLst/>
        </p:spPr>
      </p:cxnSp>
      <p:sp>
        <p:nvSpPr>
          <p:cNvPr id="53" name="Textfeld 52">
            <a:extLst>
              <a:ext uri="{FF2B5EF4-FFF2-40B4-BE49-F238E27FC236}">
                <a16:creationId xmlns:a16="http://schemas.microsoft.com/office/drawing/2014/main" id="{7C1FBB72-68F4-4049-265D-4C050AD849ED}"/>
              </a:ext>
            </a:extLst>
          </p:cNvPr>
          <p:cNvSpPr txBox="1"/>
          <p:nvPr/>
        </p:nvSpPr>
        <p:spPr>
          <a:xfrm>
            <a:off x="924378" y="5373216"/>
            <a:ext cx="880369" cy="323165"/>
          </a:xfrm>
          <a:prstGeom prst="rect">
            <a:avLst/>
          </a:prstGeom>
          <a:noFill/>
        </p:spPr>
        <p:txBody>
          <a:bodyPr wrap="none" rtlCol="0">
            <a:spAutoFit/>
          </a:bodyPr>
          <a:lstStyle/>
          <a:p>
            <a:pPr algn="ctr"/>
            <a:r>
              <a:rPr lang="fr-CH" sz="1500" b="1">
                <a:latin typeface="Century Gothic" panose="020B0502020202020204" pitchFamily="34" charset="0"/>
              </a:rPr>
              <a:t>Énergie</a:t>
            </a:r>
          </a:p>
        </p:txBody>
      </p:sp>
      <p:sp>
        <p:nvSpPr>
          <p:cNvPr id="54" name="Textfeld 53">
            <a:extLst>
              <a:ext uri="{FF2B5EF4-FFF2-40B4-BE49-F238E27FC236}">
                <a16:creationId xmlns:a16="http://schemas.microsoft.com/office/drawing/2014/main" id="{A1D01598-FA16-3378-47FF-534B1781E1EC}"/>
              </a:ext>
            </a:extLst>
          </p:cNvPr>
          <p:cNvSpPr txBox="1"/>
          <p:nvPr/>
        </p:nvSpPr>
        <p:spPr>
          <a:xfrm>
            <a:off x="2034827" y="5373216"/>
            <a:ext cx="1088760" cy="323165"/>
          </a:xfrm>
          <a:prstGeom prst="rect">
            <a:avLst/>
          </a:prstGeom>
          <a:noFill/>
        </p:spPr>
        <p:txBody>
          <a:bodyPr wrap="none" rtlCol="0">
            <a:spAutoFit/>
          </a:bodyPr>
          <a:lstStyle/>
          <a:p>
            <a:pPr algn="ctr"/>
            <a:r>
              <a:rPr lang="fr-CH" sz="1500" b="1">
                <a:latin typeface="Century Gothic" panose="020B0502020202020204" pitchFamily="34" charset="0"/>
              </a:rPr>
              <a:t>Bâtiment</a:t>
            </a:r>
          </a:p>
        </p:txBody>
      </p:sp>
      <p:sp>
        <p:nvSpPr>
          <p:cNvPr id="55" name="Textfeld 54">
            <a:extLst>
              <a:ext uri="{FF2B5EF4-FFF2-40B4-BE49-F238E27FC236}">
                <a16:creationId xmlns:a16="http://schemas.microsoft.com/office/drawing/2014/main" id="{B21A4F1D-2B32-68F7-95DB-679F4033D4C9}"/>
              </a:ext>
            </a:extLst>
          </p:cNvPr>
          <p:cNvSpPr txBox="1"/>
          <p:nvPr/>
        </p:nvSpPr>
        <p:spPr>
          <a:xfrm>
            <a:off x="3298549" y="5373216"/>
            <a:ext cx="970137" cy="323165"/>
          </a:xfrm>
          <a:prstGeom prst="rect">
            <a:avLst/>
          </a:prstGeom>
          <a:noFill/>
        </p:spPr>
        <p:txBody>
          <a:bodyPr wrap="none" rtlCol="0">
            <a:spAutoFit/>
          </a:bodyPr>
          <a:lstStyle/>
          <a:p>
            <a:pPr algn="ctr"/>
            <a:r>
              <a:rPr lang="fr-CH" sz="1500" b="1">
                <a:latin typeface="Century Gothic" panose="020B0502020202020204" pitchFamily="34" charset="0"/>
              </a:rPr>
              <a:t>Industrie</a:t>
            </a:r>
          </a:p>
        </p:txBody>
      </p:sp>
      <p:sp>
        <p:nvSpPr>
          <p:cNvPr id="56" name="Textfeld 55">
            <a:extLst>
              <a:ext uri="{FF2B5EF4-FFF2-40B4-BE49-F238E27FC236}">
                <a16:creationId xmlns:a16="http://schemas.microsoft.com/office/drawing/2014/main" id="{01D6A197-DE42-111E-4B53-64FEE48B2AC4}"/>
              </a:ext>
            </a:extLst>
          </p:cNvPr>
          <p:cNvSpPr txBox="1"/>
          <p:nvPr/>
        </p:nvSpPr>
        <p:spPr>
          <a:xfrm>
            <a:off x="4507302" y="5373216"/>
            <a:ext cx="1066319" cy="553998"/>
          </a:xfrm>
          <a:prstGeom prst="rect">
            <a:avLst/>
          </a:prstGeom>
          <a:noFill/>
        </p:spPr>
        <p:txBody>
          <a:bodyPr wrap="none" rtlCol="0">
            <a:spAutoFit/>
          </a:bodyPr>
          <a:lstStyle/>
          <a:p>
            <a:pPr algn="ctr"/>
            <a:r>
              <a:rPr lang="fr-CH" sz="1500" b="1">
                <a:latin typeface="Century Gothic" panose="020B0502020202020204" pitchFamily="34" charset="0"/>
              </a:rPr>
              <a:t>Agriculture</a:t>
            </a:r>
          </a:p>
        </p:txBody>
      </p:sp>
      <p:sp>
        <p:nvSpPr>
          <p:cNvPr id="57" name="Textfeld 56">
            <a:extLst>
              <a:ext uri="{FF2B5EF4-FFF2-40B4-BE49-F238E27FC236}">
                <a16:creationId xmlns:a16="http://schemas.microsoft.com/office/drawing/2014/main" id="{A889E0BF-8E46-C99D-3A6D-0F4D09C180AD}"/>
              </a:ext>
            </a:extLst>
          </p:cNvPr>
          <p:cNvSpPr txBox="1"/>
          <p:nvPr/>
        </p:nvSpPr>
        <p:spPr>
          <a:xfrm>
            <a:off x="5750184" y="5373216"/>
            <a:ext cx="915635" cy="323165"/>
          </a:xfrm>
          <a:prstGeom prst="rect">
            <a:avLst/>
          </a:prstGeom>
          <a:noFill/>
        </p:spPr>
        <p:txBody>
          <a:bodyPr wrap="none" rtlCol="0">
            <a:spAutoFit/>
          </a:bodyPr>
          <a:lstStyle/>
          <a:p>
            <a:pPr algn="ctr"/>
            <a:r>
              <a:rPr lang="fr-CH" sz="1500" b="1">
                <a:latin typeface="Century Gothic" panose="020B0502020202020204" pitchFamily="34" charset="0"/>
              </a:rPr>
              <a:t>Transports</a:t>
            </a:r>
          </a:p>
        </p:txBody>
      </p:sp>
      <p:sp>
        <p:nvSpPr>
          <p:cNvPr id="58" name="Textfeld 57">
            <a:extLst>
              <a:ext uri="{FF2B5EF4-FFF2-40B4-BE49-F238E27FC236}">
                <a16:creationId xmlns:a16="http://schemas.microsoft.com/office/drawing/2014/main" id="{0AF73999-7B56-2497-FCAE-15F94C8DDBCB}"/>
              </a:ext>
            </a:extLst>
          </p:cNvPr>
          <p:cNvSpPr txBox="1"/>
          <p:nvPr/>
        </p:nvSpPr>
        <p:spPr>
          <a:xfrm>
            <a:off x="6941291" y="5373216"/>
            <a:ext cx="931665" cy="323165"/>
          </a:xfrm>
          <a:prstGeom prst="rect">
            <a:avLst/>
          </a:prstGeom>
          <a:noFill/>
        </p:spPr>
        <p:txBody>
          <a:bodyPr wrap="none" rtlCol="0">
            <a:spAutoFit/>
          </a:bodyPr>
          <a:lstStyle/>
          <a:p>
            <a:pPr algn="ctr"/>
            <a:r>
              <a:rPr lang="fr-CH" sz="1500" b="1">
                <a:latin typeface="Century Gothic" panose="020B0502020202020204" pitchFamily="34" charset="0"/>
              </a:rPr>
              <a:t>Total</a:t>
            </a:r>
          </a:p>
        </p:txBody>
      </p:sp>
      <p:sp>
        <p:nvSpPr>
          <p:cNvPr id="50" name="Textfeld 49">
            <a:extLst>
              <a:ext uri="{FF2B5EF4-FFF2-40B4-BE49-F238E27FC236}">
                <a16:creationId xmlns:a16="http://schemas.microsoft.com/office/drawing/2014/main" id="{51206C8E-DEF0-B940-BCB8-574C85BC10CD}"/>
              </a:ext>
            </a:extLst>
          </p:cNvPr>
          <p:cNvSpPr txBox="1"/>
          <p:nvPr/>
        </p:nvSpPr>
        <p:spPr>
          <a:xfrm>
            <a:off x="7208700" y="3890181"/>
            <a:ext cx="399468" cy="323165"/>
          </a:xfrm>
          <a:prstGeom prst="rect">
            <a:avLst/>
          </a:prstGeom>
          <a:noFill/>
        </p:spPr>
        <p:txBody>
          <a:bodyPr wrap="none" rtlCol="0">
            <a:spAutoFit/>
          </a:bodyPr>
          <a:lstStyle/>
          <a:p>
            <a:r>
              <a:rPr lang="fr-CH" sz="1500">
                <a:solidFill>
                  <a:schemeClr val="bg1">
                    <a:lumMod val="95000"/>
                  </a:schemeClr>
                </a:solidFill>
                <a:latin typeface="Century Gothic" panose="020B0502020202020204" pitchFamily="34" charset="0"/>
              </a:rPr>
              <a:t>50</a:t>
            </a:r>
          </a:p>
        </p:txBody>
      </p:sp>
      <p:sp>
        <p:nvSpPr>
          <p:cNvPr id="10" name="Textfeld 9">
            <a:extLst>
              <a:ext uri="{FF2B5EF4-FFF2-40B4-BE49-F238E27FC236}">
                <a16:creationId xmlns:a16="http://schemas.microsoft.com/office/drawing/2014/main" id="{372DC9CB-8BF4-BE7E-F889-9CE1C4B565E3}"/>
              </a:ext>
            </a:extLst>
          </p:cNvPr>
          <p:cNvSpPr txBox="1">
            <a:spLocks/>
          </p:cNvSpPr>
          <p:nvPr/>
        </p:nvSpPr>
        <p:spPr>
          <a:xfrm>
            <a:off x="590150" y="6021288"/>
            <a:ext cx="1401394" cy="461665"/>
          </a:xfrm>
          <a:prstGeom prst="rect">
            <a:avLst/>
          </a:prstGeom>
          <a:noFill/>
        </p:spPr>
        <p:txBody>
          <a:bodyPr wrap="square" lIns="0" tIns="0" rIns="0" bIns="0" rtlCol="0">
            <a:noAutofit/>
          </a:bodyPr>
          <a:lstStyle/>
          <a:p>
            <a:pPr algn="ctr"/>
            <a:r>
              <a:rPr lang="fr-CH" sz="1200">
                <a:latin typeface="Century Gothic" panose="020B0502020202020204" pitchFamily="34" charset="0"/>
              </a:rPr>
              <a:t>Gestion de la charge</a:t>
            </a:r>
            <a:br>
              <a:rPr lang="fr-CH" sz="1200">
                <a:latin typeface="Century Gothic" panose="020B0502020202020204" pitchFamily="34" charset="0"/>
              </a:rPr>
            </a:br>
            <a:r>
              <a:rPr lang="fr-CH" sz="1200">
                <a:latin typeface="Century Gothic" panose="020B0502020202020204" pitchFamily="34" charset="0"/>
              </a:rPr>
              <a:t>flexible</a:t>
            </a:r>
          </a:p>
        </p:txBody>
      </p:sp>
      <p:sp>
        <p:nvSpPr>
          <p:cNvPr id="15" name="Textfeld 14">
            <a:extLst>
              <a:ext uri="{FF2B5EF4-FFF2-40B4-BE49-F238E27FC236}">
                <a16:creationId xmlns:a16="http://schemas.microsoft.com/office/drawing/2014/main" id="{3C3917F3-A974-6A66-0389-EC19EBE9167E}"/>
              </a:ext>
            </a:extLst>
          </p:cNvPr>
          <p:cNvSpPr txBox="1">
            <a:spLocks/>
          </p:cNvSpPr>
          <p:nvPr/>
        </p:nvSpPr>
        <p:spPr>
          <a:xfrm>
            <a:off x="1943102" y="6021288"/>
            <a:ext cx="1273104" cy="461665"/>
          </a:xfrm>
          <a:prstGeom prst="rect">
            <a:avLst/>
          </a:prstGeom>
          <a:noFill/>
        </p:spPr>
        <p:txBody>
          <a:bodyPr wrap="square" lIns="0" tIns="0" rIns="0" bIns="0" rtlCol="0">
            <a:noAutofit/>
          </a:bodyPr>
          <a:lstStyle/>
          <a:p>
            <a:pPr algn="ctr"/>
            <a:r>
              <a:rPr lang="fr-CH" sz="1200">
                <a:latin typeface="Century Gothic" panose="020B0502020202020204" pitchFamily="34" charset="0"/>
              </a:rPr>
              <a:t>Automatisation des bâtiments</a:t>
            </a:r>
          </a:p>
        </p:txBody>
      </p:sp>
      <p:sp>
        <p:nvSpPr>
          <p:cNvPr id="16" name="Textfeld 15">
            <a:extLst>
              <a:ext uri="{FF2B5EF4-FFF2-40B4-BE49-F238E27FC236}">
                <a16:creationId xmlns:a16="http://schemas.microsoft.com/office/drawing/2014/main" id="{6BCBB50E-D684-9EA7-68DE-2DA74C22C057}"/>
              </a:ext>
            </a:extLst>
          </p:cNvPr>
          <p:cNvSpPr txBox="1">
            <a:spLocks/>
          </p:cNvSpPr>
          <p:nvPr/>
        </p:nvSpPr>
        <p:spPr>
          <a:xfrm>
            <a:off x="3147063" y="6021288"/>
            <a:ext cx="1273104" cy="461665"/>
          </a:xfrm>
          <a:prstGeom prst="rect">
            <a:avLst/>
          </a:prstGeom>
          <a:noFill/>
        </p:spPr>
        <p:txBody>
          <a:bodyPr wrap="square" lIns="0" tIns="0" rIns="0" bIns="0" rtlCol="0">
            <a:noAutofit/>
          </a:bodyPr>
          <a:lstStyle/>
          <a:p>
            <a:pPr algn="ctr"/>
            <a:r>
              <a:rPr lang="fr-CH" sz="1200">
                <a:latin typeface="Century Gothic" panose="020B0502020202020204" pitchFamily="34" charset="0"/>
              </a:rPr>
              <a:t>Automatisation,</a:t>
            </a:r>
          </a:p>
          <a:p>
            <a:pPr algn="ctr"/>
            <a:r>
              <a:rPr lang="fr-CH" sz="1200">
                <a:latin typeface="Century Gothic" panose="020B0502020202020204" pitchFamily="34" charset="0"/>
              </a:rPr>
              <a:t>optimisation énergétique</a:t>
            </a:r>
          </a:p>
        </p:txBody>
      </p:sp>
      <p:sp>
        <p:nvSpPr>
          <p:cNvPr id="17" name="Textfeld 16">
            <a:extLst>
              <a:ext uri="{FF2B5EF4-FFF2-40B4-BE49-F238E27FC236}">
                <a16:creationId xmlns:a16="http://schemas.microsoft.com/office/drawing/2014/main" id="{1B903F9C-89B4-587C-EA4A-AD00BEBFFCA8}"/>
              </a:ext>
            </a:extLst>
          </p:cNvPr>
          <p:cNvSpPr txBox="1">
            <a:spLocks/>
          </p:cNvSpPr>
          <p:nvPr/>
        </p:nvSpPr>
        <p:spPr>
          <a:xfrm>
            <a:off x="4403908" y="6021288"/>
            <a:ext cx="1273104" cy="461665"/>
          </a:xfrm>
          <a:prstGeom prst="rect">
            <a:avLst/>
          </a:prstGeom>
          <a:noFill/>
        </p:spPr>
        <p:txBody>
          <a:bodyPr wrap="square" lIns="0" tIns="0" rIns="0" bIns="0" rtlCol="0">
            <a:noAutofit/>
          </a:bodyPr>
          <a:lstStyle/>
          <a:p>
            <a:pPr algn="ctr"/>
            <a:r>
              <a:rPr lang="fr-CH" sz="1200">
                <a:latin typeface="Century Gothic" panose="020B0502020202020204" pitchFamily="34" charset="0"/>
              </a:rPr>
              <a:t>Agriculture</a:t>
            </a:r>
            <a:br>
              <a:rPr lang="fr-CH" sz="1200">
                <a:latin typeface="Century Gothic" panose="020B0502020202020204" pitchFamily="34" charset="0"/>
              </a:rPr>
            </a:br>
            <a:r>
              <a:rPr lang="fr-CH" sz="1200">
                <a:latin typeface="Century Gothic" panose="020B0502020202020204" pitchFamily="34" charset="0"/>
              </a:rPr>
              <a:t>de précision</a:t>
            </a:r>
          </a:p>
        </p:txBody>
      </p:sp>
      <p:sp>
        <p:nvSpPr>
          <p:cNvPr id="18" name="Textfeld 17">
            <a:extLst>
              <a:ext uri="{FF2B5EF4-FFF2-40B4-BE49-F238E27FC236}">
                <a16:creationId xmlns:a16="http://schemas.microsoft.com/office/drawing/2014/main" id="{BFB67413-C9F5-A1BE-663D-1F4D8BC48D1C}"/>
              </a:ext>
            </a:extLst>
          </p:cNvPr>
          <p:cNvSpPr txBox="1">
            <a:spLocks/>
          </p:cNvSpPr>
          <p:nvPr/>
        </p:nvSpPr>
        <p:spPr>
          <a:xfrm>
            <a:off x="5565798" y="6021288"/>
            <a:ext cx="1273104" cy="461665"/>
          </a:xfrm>
          <a:prstGeom prst="rect">
            <a:avLst/>
          </a:prstGeom>
          <a:noFill/>
        </p:spPr>
        <p:txBody>
          <a:bodyPr wrap="square" lIns="0" tIns="0" rIns="0" bIns="0" rtlCol="0">
            <a:noAutofit/>
          </a:bodyPr>
          <a:lstStyle/>
          <a:p>
            <a:pPr algn="ctr"/>
            <a:r>
              <a:rPr lang="fr-CH" sz="1200">
                <a:latin typeface="Century Gothic" panose="020B0502020202020204" pitchFamily="34" charset="0"/>
              </a:rPr>
              <a:t>Car/Ride Sharing,</a:t>
            </a:r>
          </a:p>
          <a:p>
            <a:pPr algn="ctr"/>
            <a:r>
              <a:rPr lang="fr-CH" sz="1200">
                <a:latin typeface="Century Gothic" panose="020B0502020202020204" pitchFamily="34" charset="0"/>
              </a:rPr>
              <a:t>Appels vidéo</a:t>
            </a:r>
          </a:p>
        </p:txBody>
      </p:sp>
      <p:sp>
        <p:nvSpPr>
          <p:cNvPr id="19" name="Textfeld 18">
            <a:extLst>
              <a:ext uri="{FF2B5EF4-FFF2-40B4-BE49-F238E27FC236}">
                <a16:creationId xmlns:a16="http://schemas.microsoft.com/office/drawing/2014/main" id="{73C69E5B-7CEE-7343-3E09-6D6EBA78BEC0}"/>
              </a:ext>
            </a:extLst>
          </p:cNvPr>
          <p:cNvSpPr txBox="1">
            <a:spLocks/>
          </p:cNvSpPr>
          <p:nvPr/>
        </p:nvSpPr>
        <p:spPr>
          <a:xfrm>
            <a:off x="-26272" y="6021288"/>
            <a:ext cx="628689" cy="461665"/>
          </a:xfrm>
          <a:prstGeom prst="rect">
            <a:avLst/>
          </a:prstGeom>
          <a:noFill/>
        </p:spPr>
        <p:txBody>
          <a:bodyPr wrap="square" lIns="0" tIns="0" rIns="0" bIns="0" rtlCol="0">
            <a:noAutofit/>
          </a:bodyPr>
          <a:lstStyle/>
          <a:p>
            <a:pPr algn="ctr"/>
            <a:r>
              <a:rPr lang="fr-CH" sz="1200" b="1">
                <a:latin typeface="Century Gothic" panose="020B0502020202020204" pitchFamily="34" charset="0"/>
              </a:rPr>
              <a:t>Ex:</a:t>
            </a:r>
          </a:p>
        </p:txBody>
      </p:sp>
      <p:sp>
        <p:nvSpPr>
          <p:cNvPr id="6" name="Rechteck 5">
            <a:extLst>
              <a:ext uri="{FF2B5EF4-FFF2-40B4-BE49-F238E27FC236}">
                <a16:creationId xmlns:a16="http://schemas.microsoft.com/office/drawing/2014/main" id="{514CA40D-C11E-7850-7D01-6FDBFFAE1AD4}"/>
              </a:ext>
            </a:extLst>
          </p:cNvPr>
          <p:cNvSpPr/>
          <p:nvPr/>
        </p:nvSpPr>
        <p:spPr bwMode="auto">
          <a:xfrm>
            <a:off x="1040526" y="4555686"/>
            <a:ext cx="648072" cy="764433"/>
          </a:xfrm>
          <a:prstGeom prst="rect">
            <a:avLst/>
          </a:prstGeom>
          <a:solidFill>
            <a:schemeClr val="accent2"/>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8" name="Rechteck 7">
            <a:extLst>
              <a:ext uri="{FF2B5EF4-FFF2-40B4-BE49-F238E27FC236}">
                <a16:creationId xmlns:a16="http://schemas.microsoft.com/office/drawing/2014/main" id="{1723A8A7-24EF-F35A-67E4-50C6C4640C18}"/>
              </a:ext>
            </a:extLst>
          </p:cNvPr>
          <p:cNvSpPr/>
          <p:nvPr/>
        </p:nvSpPr>
        <p:spPr bwMode="auto">
          <a:xfrm>
            <a:off x="2255171" y="4170383"/>
            <a:ext cx="648072" cy="392691"/>
          </a:xfrm>
          <a:prstGeom prst="rect">
            <a:avLst/>
          </a:prstGeom>
          <a:solidFill>
            <a:schemeClr val="accent2"/>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9" name="Rechteck 8">
            <a:extLst>
              <a:ext uri="{FF2B5EF4-FFF2-40B4-BE49-F238E27FC236}">
                <a16:creationId xmlns:a16="http://schemas.microsoft.com/office/drawing/2014/main" id="{B2620D35-1D85-50ED-8E5C-00DE1B437A9B}"/>
              </a:ext>
            </a:extLst>
          </p:cNvPr>
          <p:cNvSpPr/>
          <p:nvPr/>
        </p:nvSpPr>
        <p:spPr bwMode="auto">
          <a:xfrm>
            <a:off x="3459581" y="3991234"/>
            <a:ext cx="648072" cy="179149"/>
          </a:xfrm>
          <a:prstGeom prst="rect">
            <a:avLst/>
          </a:prstGeom>
          <a:solidFill>
            <a:schemeClr val="accent2"/>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11" name="Rechteck 10">
            <a:extLst>
              <a:ext uri="{FF2B5EF4-FFF2-40B4-BE49-F238E27FC236}">
                <a16:creationId xmlns:a16="http://schemas.microsoft.com/office/drawing/2014/main" id="{9049B786-FE9A-3B69-86C4-7F5EACC74349}"/>
              </a:ext>
            </a:extLst>
          </p:cNvPr>
          <p:cNvSpPr/>
          <p:nvPr/>
        </p:nvSpPr>
        <p:spPr bwMode="auto">
          <a:xfrm>
            <a:off x="4674226" y="3867385"/>
            <a:ext cx="648072" cy="129433"/>
          </a:xfrm>
          <a:prstGeom prst="rect">
            <a:avLst/>
          </a:prstGeom>
          <a:solidFill>
            <a:schemeClr val="accent2"/>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12" name="Rechteck 11">
            <a:extLst>
              <a:ext uri="{FF2B5EF4-FFF2-40B4-BE49-F238E27FC236}">
                <a16:creationId xmlns:a16="http://schemas.microsoft.com/office/drawing/2014/main" id="{4D6CD9E4-B63E-4E99-01D8-12565951B41F}"/>
              </a:ext>
            </a:extLst>
          </p:cNvPr>
          <p:cNvSpPr/>
          <p:nvPr/>
        </p:nvSpPr>
        <p:spPr bwMode="auto">
          <a:xfrm>
            <a:off x="5883077" y="3756474"/>
            <a:ext cx="648072" cy="126000"/>
          </a:xfrm>
          <a:prstGeom prst="rect">
            <a:avLst/>
          </a:prstGeom>
          <a:solidFill>
            <a:schemeClr val="accent2"/>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13" name="Rechteck 12">
            <a:extLst>
              <a:ext uri="{FF2B5EF4-FFF2-40B4-BE49-F238E27FC236}">
                <a16:creationId xmlns:a16="http://schemas.microsoft.com/office/drawing/2014/main" id="{03362ECD-CAC4-0117-AC78-B0FC6D61668F}"/>
              </a:ext>
            </a:extLst>
          </p:cNvPr>
          <p:cNvSpPr/>
          <p:nvPr/>
        </p:nvSpPr>
        <p:spPr bwMode="auto">
          <a:xfrm>
            <a:off x="7076474" y="3756473"/>
            <a:ext cx="648072" cy="1553448"/>
          </a:xfrm>
          <a:prstGeom prst="rect">
            <a:avLst/>
          </a:prstGeom>
          <a:solidFill>
            <a:schemeClr val="accent1"/>
          </a:solidFill>
          <a:ln w="9525" cap="flat" cmpd="sng" algn="ctr">
            <a:solidFill>
              <a:schemeClr val="accent1"/>
            </a:solid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cxnSp>
        <p:nvCxnSpPr>
          <p:cNvPr id="7" name="Gerade Verbindung 6">
            <a:extLst>
              <a:ext uri="{FF2B5EF4-FFF2-40B4-BE49-F238E27FC236}">
                <a16:creationId xmlns:a16="http://schemas.microsoft.com/office/drawing/2014/main" id="{83D1888D-0783-C4E7-CAFE-1744904B4405}"/>
              </a:ext>
            </a:extLst>
          </p:cNvPr>
          <p:cNvCxnSpPr/>
          <p:nvPr/>
        </p:nvCxnSpPr>
        <p:spPr bwMode="auto">
          <a:xfrm>
            <a:off x="767408" y="5320120"/>
            <a:ext cx="7056784"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20" name="Gerade Verbindung 19">
            <a:extLst>
              <a:ext uri="{FF2B5EF4-FFF2-40B4-BE49-F238E27FC236}">
                <a16:creationId xmlns:a16="http://schemas.microsoft.com/office/drawing/2014/main" id="{D451D47A-372B-F573-7C1A-4C656AD0D580}"/>
              </a:ext>
            </a:extLst>
          </p:cNvPr>
          <p:cNvCxnSpPr>
            <a:cxnSpLocks/>
          </p:cNvCxnSpPr>
          <p:nvPr/>
        </p:nvCxnSpPr>
        <p:spPr bwMode="auto">
          <a:xfrm>
            <a:off x="1688598" y="4563075"/>
            <a:ext cx="5665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1" name="Gerade Verbindung 20">
            <a:extLst>
              <a:ext uri="{FF2B5EF4-FFF2-40B4-BE49-F238E27FC236}">
                <a16:creationId xmlns:a16="http://schemas.microsoft.com/office/drawing/2014/main" id="{50C5EC99-3B10-6BD0-BFCD-8D58E9F7347C}"/>
              </a:ext>
            </a:extLst>
          </p:cNvPr>
          <p:cNvCxnSpPr>
            <a:cxnSpLocks/>
          </p:cNvCxnSpPr>
          <p:nvPr/>
        </p:nvCxnSpPr>
        <p:spPr bwMode="auto">
          <a:xfrm>
            <a:off x="2903243" y="4170384"/>
            <a:ext cx="5665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2" name="Gerade Verbindung 21">
            <a:extLst>
              <a:ext uri="{FF2B5EF4-FFF2-40B4-BE49-F238E27FC236}">
                <a16:creationId xmlns:a16="http://schemas.microsoft.com/office/drawing/2014/main" id="{1FE12F29-08DC-5940-4A42-67FF1409E2FA}"/>
              </a:ext>
            </a:extLst>
          </p:cNvPr>
          <p:cNvCxnSpPr>
            <a:cxnSpLocks/>
          </p:cNvCxnSpPr>
          <p:nvPr/>
        </p:nvCxnSpPr>
        <p:spPr bwMode="auto">
          <a:xfrm>
            <a:off x="4107653" y="3996818"/>
            <a:ext cx="5665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3" name="Gerade Verbindung 22">
            <a:extLst>
              <a:ext uri="{FF2B5EF4-FFF2-40B4-BE49-F238E27FC236}">
                <a16:creationId xmlns:a16="http://schemas.microsoft.com/office/drawing/2014/main" id="{8A9932ED-938D-0FF4-5473-53E0802C07E4}"/>
              </a:ext>
            </a:extLst>
          </p:cNvPr>
          <p:cNvCxnSpPr>
            <a:cxnSpLocks/>
          </p:cNvCxnSpPr>
          <p:nvPr/>
        </p:nvCxnSpPr>
        <p:spPr bwMode="auto">
          <a:xfrm>
            <a:off x="5316504" y="3882474"/>
            <a:ext cx="5665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6" name="Gerade Verbindung 25">
            <a:extLst>
              <a:ext uri="{FF2B5EF4-FFF2-40B4-BE49-F238E27FC236}">
                <a16:creationId xmlns:a16="http://schemas.microsoft.com/office/drawing/2014/main" id="{C7AB18BF-BE11-99A0-EF88-105A72FA4189}"/>
              </a:ext>
            </a:extLst>
          </p:cNvPr>
          <p:cNvCxnSpPr>
            <a:cxnSpLocks/>
          </p:cNvCxnSpPr>
          <p:nvPr/>
        </p:nvCxnSpPr>
        <p:spPr bwMode="auto">
          <a:xfrm>
            <a:off x="6531149" y="3756474"/>
            <a:ext cx="545325"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8" name="Textfeld 27">
            <a:extLst>
              <a:ext uri="{FF2B5EF4-FFF2-40B4-BE49-F238E27FC236}">
                <a16:creationId xmlns:a16="http://schemas.microsoft.com/office/drawing/2014/main" id="{652572D9-68A0-B12E-FA9E-E2A4B1273DBB}"/>
              </a:ext>
            </a:extLst>
          </p:cNvPr>
          <p:cNvSpPr txBox="1"/>
          <p:nvPr/>
        </p:nvSpPr>
        <p:spPr>
          <a:xfrm>
            <a:off x="7212590" y="4334925"/>
            <a:ext cx="399468" cy="323165"/>
          </a:xfrm>
          <a:prstGeom prst="rect">
            <a:avLst/>
          </a:prstGeom>
          <a:noFill/>
        </p:spPr>
        <p:txBody>
          <a:bodyPr wrap="none" rtlCol="0">
            <a:spAutoFit/>
          </a:bodyPr>
          <a:lstStyle/>
          <a:p>
            <a:r>
              <a:rPr lang="fr-CH" sz="1500">
                <a:solidFill>
                  <a:schemeClr val="bg1">
                    <a:lumMod val="95000"/>
                  </a:schemeClr>
                </a:solidFill>
                <a:latin typeface="Century Gothic" panose="020B0502020202020204" pitchFamily="34" charset="0"/>
              </a:rPr>
              <a:t>50</a:t>
            </a:r>
          </a:p>
        </p:txBody>
      </p:sp>
      <p:sp>
        <p:nvSpPr>
          <p:cNvPr id="29" name="Textfeld 28">
            <a:extLst>
              <a:ext uri="{FF2B5EF4-FFF2-40B4-BE49-F238E27FC236}">
                <a16:creationId xmlns:a16="http://schemas.microsoft.com/office/drawing/2014/main" id="{90652ECB-8E55-4831-22D7-4613F30EB1B5}"/>
              </a:ext>
            </a:extLst>
          </p:cNvPr>
          <p:cNvSpPr txBox="1"/>
          <p:nvPr/>
        </p:nvSpPr>
        <p:spPr>
          <a:xfrm>
            <a:off x="1164828" y="4776320"/>
            <a:ext cx="399468" cy="323165"/>
          </a:xfrm>
          <a:prstGeom prst="rect">
            <a:avLst/>
          </a:prstGeom>
          <a:noFill/>
        </p:spPr>
        <p:txBody>
          <a:bodyPr wrap="none" rtlCol="0">
            <a:spAutoFit/>
          </a:bodyPr>
          <a:lstStyle/>
          <a:p>
            <a:r>
              <a:rPr lang="fr-CH" sz="1500">
                <a:latin typeface="Century Gothic" panose="020B0502020202020204" pitchFamily="34" charset="0"/>
              </a:rPr>
              <a:t>25</a:t>
            </a:r>
          </a:p>
        </p:txBody>
      </p:sp>
      <p:sp>
        <p:nvSpPr>
          <p:cNvPr id="31" name="Textfeld 30">
            <a:extLst>
              <a:ext uri="{FF2B5EF4-FFF2-40B4-BE49-F238E27FC236}">
                <a16:creationId xmlns:a16="http://schemas.microsoft.com/office/drawing/2014/main" id="{23D1B48E-B770-8DF2-DB24-02A7150E62FF}"/>
              </a:ext>
            </a:extLst>
          </p:cNvPr>
          <p:cNvSpPr txBox="1"/>
          <p:nvPr/>
        </p:nvSpPr>
        <p:spPr>
          <a:xfrm>
            <a:off x="2379473" y="4213346"/>
            <a:ext cx="399468" cy="323165"/>
          </a:xfrm>
          <a:prstGeom prst="rect">
            <a:avLst/>
          </a:prstGeom>
          <a:noFill/>
        </p:spPr>
        <p:txBody>
          <a:bodyPr wrap="none" rtlCol="0">
            <a:spAutoFit/>
          </a:bodyPr>
          <a:lstStyle/>
          <a:p>
            <a:r>
              <a:rPr lang="fr-CH" sz="1500">
                <a:latin typeface="Century Gothic" panose="020B0502020202020204" pitchFamily="34" charset="0"/>
              </a:rPr>
              <a:t>12</a:t>
            </a:r>
          </a:p>
        </p:txBody>
      </p:sp>
      <p:sp>
        <p:nvSpPr>
          <p:cNvPr id="32" name="Textfeld 31">
            <a:extLst>
              <a:ext uri="{FF2B5EF4-FFF2-40B4-BE49-F238E27FC236}">
                <a16:creationId xmlns:a16="http://schemas.microsoft.com/office/drawing/2014/main" id="{394719EA-D7BA-29CE-510E-DD773B2E6081}"/>
              </a:ext>
            </a:extLst>
          </p:cNvPr>
          <p:cNvSpPr txBox="1"/>
          <p:nvPr/>
        </p:nvSpPr>
        <p:spPr>
          <a:xfrm>
            <a:off x="3637583" y="3909801"/>
            <a:ext cx="292068" cy="323165"/>
          </a:xfrm>
          <a:prstGeom prst="rect">
            <a:avLst/>
          </a:prstGeom>
          <a:noFill/>
        </p:spPr>
        <p:txBody>
          <a:bodyPr wrap="none" rtlCol="0">
            <a:spAutoFit/>
          </a:bodyPr>
          <a:lstStyle/>
          <a:p>
            <a:r>
              <a:rPr lang="fr-CH" sz="1500">
                <a:latin typeface="Century Gothic" panose="020B0502020202020204" pitchFamily="34" charset="0"/>
              </a:rPr>
              <a:t>6</a:t>
            </a:r>
          </a:p>
        </p:txBody>
      </p:sp>
      <p:sp>
        <p:nvSpPr>
          <p:cNvPr id="33" name="Textfeld 32">
            <a:extLst>
              <a:ext uri="{FF2B5EF4-FFF2-40B4-BE49-F238E27FC236}">
                <a16:creationId xmlns:a16="http://schemas.microsoft.com/office/drawing/2014/main" id="{F325C070-9B47-1137-03AA-D5335AE59D73}"/>
              </a:ext>
            </a:extLst>
          </p:cNvPr>
          <p:cNvSpPr txBox="1"/>
          <p:nvPr/>
        </p:nvSpPr>
        <p:spPr>
          <a:xfrm>
            <a:off x="4852228" y="3597249"/>
            <a:ext cx="292068" cy="323165"/>
          </a:xfrm>
          <a:prstGeom prst="rect">
            <a:avLst/>
          </a:prstGeom>
          <a:noFill/>
        </p:spPr>
        <p:txBody>
          <a:bodyPr wrap="none" rtlCol="0">
            <a:spAutoFit/>
          </a:bodyPr>
          <a:lstStyle/>
          <a:p>
            <a:r>
              <a:rPr lang="fr-CH" sz="1500">
                <a:latin typeface="Century Gothic" panose="020B0502020202020204" pitchFamily="34" charset="0"/>
              </a:rPr>
              <a:t>4</a:t>
            </a:r>
          </a:p>
        </p:txBody>
      </p:sp>
      <p:sp>
        <p:nvSpPr>
          <p:cNvPr id="34" name="Textfeld 33">
            <a:extLst>
              <a:ext uri="{FF2B5EF4-FFF2-40B4-BE49-F238E27FC236}">
                <a16:creationId xmlns:a16="http://schemas.microsoft.com/office/drawing/2014/main" id="{FAF4A43B-88C7-7140-517E-5ACE07230D9C}"/>
              </a:ext>
            </a:extLst>
          </p:cNvPr>
          <p:cNvSpPr txBox="1"/>
          <p:nvPr/>
        </p:nvSpPr>
        <p:spPr>
          <a:xfrm>
            <a:off x="6061079" y="3458784"/>
            <a:ext cx="292068" cy="323165"/>
          </a:xfrm>
          <a:prstGeom prst="rect">
            <a:avLst/>
          </a:prstGeom>
          <a:noFill/>
        </p:spPr>
        <p:txBody>
          <a:bodyPr wrap="none" rtlCol="0">
            <a:spAutoFit/>
          </a:bodyPr>
          <a:lstStyle/>
          <a:p>
            <a:r>
              <a:rPr lang="fr-CH" sz="1500">
                <a:latin typeface="Century Gothic" panose="020B0502020202020204" pitchFamily="34" charset="0"/>
              </a:rPr>
              <a:t>4</a:t>
            </a:r>
          </a:p>
        </p:txBody>
      </p:sp>
      <p:pic>
        <p:nvPicPr>
          <p:cNvPr id="35" name="Grafik 34">
            <a:extLst>
              <a:ext uri="{FF2B5EF4-FFF2-40B4-BE49-F238E27FC236}">
                <a16:creationId xmlns:a16="http://schemas.microsoft.com/office/drawing/2014/main" id="{B0E068C5-3B08-0175-9BBC-909EFE23EFE3}"/>
              </a:ext>
            </a:extLst>
          </p:cNvPr>
          <p:cNvPicPr>
            <a:picLocks noChangeAspect="1"/>
          </p:cNvPicPr>
          <p:nvPr/>
        </p:nvPicPr>
        <p:blipFill>
          <a:blip r:embed="rId6">
            <a:clrChange>
              <a:clrFrom>
                <a:srgbClr val="F2F2F2"/>
              </a:clrFrom>
              <a:clrTo>
                <a:srgbClr val="F2F2F2">
                  <a:alpha val="0"/>
                </a:srgbClr>
              </a:clrTo>
            </a:clrChange>
          </a:blip>
          <a:stretch>
            <a:fillRect/>
          </a:stretch>
        </p:blipFill>
        <p:spPr>
          <a:xfrm rot="1533286">
            <a:off x="8899585" y="2757002"/>
            <a:ext cx="2686899" cy="2514592"/>
          </a:xfrm>
          <a:prstGeom prst="rect">
            <a:avLst/>
          </a:prstGeom>
        </p:spPr>
      </p:pic>
      <p:sp>
        <p:nvSpPr>
          <p:cNvPr id="51" name="Textfeld 50">
            <a:extLst>
              <a:ext uri="{FF2B5EF4-FFF2-40B4-BE49-F238E27FC236}">
                <a16:creationId xmlns:a16="http://schemas.microsoft.com/office/drawing/2014/main" id="{A0BFC599-A27F-DC03-0611-226A34684969}"/>
              </a:ext>
            </a:extLst>
          </p:cNvPr>
          <p:cNvSpPr txBox="1"/>
          <p:nvPr/>
        </p:nvSpPr>
        <p:spPr>
          <a:xfrm>
            <a:off x="8941327" y="3896836"/>
            <a:ext cx="441146" cy="323165"/>
          </a:xfrm>
          <a:prstGeom prst="rect">
            <a:avLst/>
          </a:prstGeom>
          <a:noFill/>
        </p:spPr>
        <p:txBody>
          <a:bodyPr wrap="none" rtlCol="0">
            <a:spAutoFit/>
          </a:bodyPr>
          <a:lstStyle/>
          <a:p>
            <a:r>
              <a:rPr lang="fr-CH" sz="1500">
                <a:solidFill>
                  <a:schemeClr val="bg1">
                    <a:lumMod val="95000"/>
                  </a:schemeClr>
                </a:solidFill>
                <a:latin typeface="Century Gothic" panose="020B0502020202020204" pitchFamily="34" charset="0"/>
              </a:rPr>
              <a:t>7%</a:t>
            </a:r>
          </a:p>
        </p:txBody>
      </p:sp>
      <p:sp>
        <p:nvSpPr>
          <p:cNvPr id="52" name="Textfeld 51">
            <a:extLst>
              <a:ext uri="{FF2B5EF4-FFF2-40B4-BE49-F238E27FC236}">
                <a16:creationId xmlns:a16="http://schemas.microsoft.com/office/drawing/2014/main" id="{93BCA56C-7444-E0CA-6D05-1B45C3DE1CBB}"/>
              </a:ext>
            </a:extLst>
          </p:cNvPr>
          <p:cNvSpPr txBox="1"/>
          <p:nvPr/>
        </p:nvSpPr>
        <p:spPr>
          <a:xfrm>
            <a:off x="10637106" y="3890182"/>
            <a:ext cx="548548" cy="323165"/>
          </a:xfrm>
          <a:prstGeom prst="rect">
            <a:avLst/>
          </a:prstGeom>
          <a:noFill/>
        </p:spPr>
        <p:txBody>
          <a:bodyPr wrap="none" rtlCol="0">
            <a:spAutoFit/>
          </a:bodyPr>
          <a:lstStyle/>
          <a:p>
            <a:r>
              <a:rPr lang="fr-CH" sz="1500">
                <a:latin typeface="Century Gothic" panose="020B0502020202020204" pitchFamily="34" charset="0"/>
              </a:rPr>
              <a:t>93%</a:t>
            </a:r>
          </a:p>
        </p:txBody>
      </p:sp>
      <p:sp>
        <p:nvSpPr>
          <p:cNvPr id="40" name="Textfeld 39">
            <a:extLst>
              <a:ext uri="{FF2B5EF4-FFF2-40B4-BE49-F238E27FC236}">
                <a16:creationId xmlns:a16="http://schemas.microsoft.com/office/drawing/2014/main" id="{CCD4C69C-A0C7-6A15-6B4C-A8580A00EBDB}"/>
              </a:ext>
            </a:extLst>
          </p:cNvPr>
          <p:cNvSpPr txBox="1">
            <a:spLocks/>
          </p:cNvSpPr>
          <p:nvPr/>
        </p:nvSpPr>
        <p:spPr>
          <a:xfrm>
            <a:off x="100010" y="3364695"/>
            <a:ext cx="785659" cy="461665"/>
          </a:xfrm>
          <a:prstGeom prst="rect">
            <a:avLst/>
          </a:prstGeom>
          <a:noFill/>
        </p:spPr>
        <p:txBody>
          <a:bodyPr wrap="square" lIns="0" tIns="0" rIns="0" bIns="0" rtlCol="0">
            <a:noAutofit/>
          </a:bodyPr>
          <a:lstStyle/>
          <a:p>
            <a:pPr algn="ctr"/>
            <a:r>
              <a:rPr lang="fr-CH" sz="1200">
                <a:latin typeface="Century Gothic" panose="020B0502020202020204" pitchFamily="34" charset="0"/>
              </a:rPr>
              <a:t>MT CO</a:t>
            </a:r>
            <a:r>
              <a:rPr lang="fr-CH" sz="1200" baseline="-25000">
                <a:latin typeface="Century Gothic" panose="020B0502020202020204" pitchFamily="34" charset="0"/>
              </a:rPr>
              <a:t>2</a:t>
            </a:r>
            <a:r>
              <a:rPr lang="fr-CH" sz="1200">
                <a:latin typeface="Century Gothic" panose="020B0502020202020204" pitchFamily="34" charset="0"/>
              </a:rPr>
              <a:t>e</a:t>
            </a:r>
          </a:p>
        </p:txBody>
      </p:sp>
      <p:pic>
        <p:nvPicPr>
          <p:cNvPr id="49152" name="Picture 32" descr="Download free vector of Yellow lined notepaper journal sticker vector by  Sasi about paper, sticky note, tape, sticker, … | Journal stickers, Note  paper, Vector free">
            <a:extLst>
              <a:ext uri="{FF2B5EF4-FFF2-40B4-BE49-F238E27FC236}">
                <a16:creationId xmlns:a16="http://schemas.microsoft.com/office/drawing/2014/main" id="{56D5C69F-447D-2EEC-9C54-0B9696BFAF0C}"/>
              </a:ext>
            </a:extLst>
          </p:cNvPr>
          <p:cNvPicPr>
            <a:picLocks noChangeAspect="1" noChangeArrowheads="1"/>
          </p:cNvPicPr>
          <p:nvPr/>
        </p:nvPicPr>
        <p:blipFill>
          <a:blip r:embed="rId7">
            <a:clrChange>
              <a:clrFrom>
                <a:srgbClr val="FFFCDF"/>
              </a:clrFrom>
              <a:clrTo>
                <a:srgbClr val="FFFCDF">
                  <a:alpha val="0"/>
                </a:srgbClr>
              </a:clrTo>
            </a:clrChange>
            <a:extLst>
              <a:ext uri="{28A0092B-C50C-407E-A947-70E740481C1C}">
                <a14:useLocalDpi xmlns:a14="http://schemas.microsoft.com/office/drawing/2010/main" val="0"/>
              </a:ext>
            </a:extLst>
          </a:blip>
          <a:srcRect/>
          <a:stretch>
            <a:fillRect/>
          </a:stretch>
        </p:blipFill>
        <p:spPr bwMode="auto">
          <a:xfrm rot="426239">
            <a:off x="9146233" y="-55316"/>
            <a:ext cx="3026685" cy="1806794"/>
          </a:xfrm>
          <a:prstGeom prst="rect">
            <a:avLst/>
          </a:prstGeom>
          <a:noFill/>
          <a:effectLst>
            <a:outerShdw dist="50800" dir="2700000" algn="tl" rotWithShape="0">
              <a:schemeClr val="bg1">
                <a:lumMod val="95000"/>
                <a:alpha val="40000"/>
              </a:schemeClr>
            </a:outerShdw>
          </a:effectLst>
          <a:extLst>
            <a:ext uri="{909E8E84-426E-40DD-AFC4-6F175D3DCCD1}">
              <a14:hiddenFill xmlns:a14="http://schemas.microsoft.com/office/drawing/2010/main">
                <a:solidFill>
                  <a:srgbClr val="FFFFFF"/>
                </a:solidFill>
              </a14:hiddenFill>
            </a:ext>
          </a:extLst>
        </p:spPr>
      </p:pic>
      <p:sp>
        <p:nvSpPr>
          <p:cNvPr id="49154" name="Textfeld 49153">
            <a:extLst>
              <a:ext uri="{FF2B5EF4-FFF2-40B4-BE49-F238E27FC236}">
                <a16:creationId xmlns:a16="http://schemas.microsoft.com/office/drawing/2014/main" id="{77D2ABD2-6C1A-7065-C104-8E377B5700E1}"/>
              </a:ext>
            </a:extLst>
          </p:cNvPr>
          <p:cNvSpPr txBox="1"/>
          <p:nvPr/>
        </p:nvSpPr>
        <p:spPr>
          <a:xfrm rot="605083">
            <a:off x="10055082" y="405536"/>
            <a:ext cx="1208984" cy="954107"/>
          </a:xfrm>
          <a:prstGeom prst="rect">
            <a:avLst/>
          </a:prstGeom>
          <a:noFill/>
        </p:spPr>
        <p:txBody>
          <a:bodyPr wrap="none" rtlCol="0">
            <a:spAutoFit/>
          </a:bodyPr>
          <a:lstStyle/>
          <a:p>
            <a:pPr algn="ctr"/>
            <a:r>
              <a:rPr lang="fr-CH" sz="1400" dirty="0">
                <a:latin typeface="Century Gothic" panose="020B0502020202020204" pitchFamily="34" charset="0"/>
              </a:rPr>
              <a:t>Scénario </a:t>
            </a:r>
          </a:p>
          <a:p>
            <a:pPr algn="ctr"/>
            <a:r>
              <a:rPr lang="fr-CH" sz="1400" b="1" dirty="0">
                <a:latin typeface="Century Gothic" panose="020B0502020202020204" pitchFamily="34" charset="0"/>
              </a:rPr>
              <a:t>«Standard </a:t>
            </a:r>
          </a:p>
          <a:p>
            <a:pPr algn="ctr"/>
            <a:r>
              <a:rPr lang="fr-CH" sz="1400" b="1" dirty="0">
                <a:latin typeface="Century Gothic" panose="020B0502020202020204" pitchFamily="34" charset="0"/>
              </a:rPr>
              <a:t>transition </a:t>
            </a:r>
            <a:br>
              <a:rPr lang="fr-CH" sz="1400" b="1" dirty="0">
                <a:latin typeface="Century Gothic" panose="020B0502020202020204" pitchFamily="34" charset="0"/>
              </a:rPr>
            </a:br>
            <a:r>
              <a:rPr lang="fr-CH" sz="1400" b="1" dirty="0">
                <a:latin typeface="Century Gothic" panose="020B0502020202020204" pitchFamily="34" charset="0"/>
              </a:rPr>
              <a:t>numérique»</a:t>
            </a:r>
          </a:p>
        </p:txBody>
      </p:sp>
    </p:spTree>
    <p:extLst>
      <p:ext uri="{BB962C8B-B14F-4D97-AF65-F5344CB8AC3E}">
        <p14:creationId xmlns:p14="http://schemas.microsoft.com/office/powerpoint/2010/main" val="117514050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7" name="Picture 4" descr="Digitalisation creates opportunities and risks for sustainability” |  Research Institute for Sustainability">
            <a:extLst>
              <a:ext uri="{FF2B5EF4-FFF2-40B4-BE49-F238E27FC236}">
                <a16:creationId xmlns:a16="http://schemas.microsoft.com/office/drawing/2014/main" id="{0695CFB5-F6F9-8F72-0C10-226635FB4368}"/>
              </a:ext>
            </a:extLst>
          </p:cNvPr>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9153" name="Text">
            <a:extLst>
              <a:ext uri="{FF2B5EF4-FFF2-40B4-BE49-F238E27FC236}">
                <a16:creationId xmlns:a16="http://schemas.microsoft.com/office/drawing/2014/main" id="{47B2C4FF-8827-F712-21B8-2239AD10AE71}"/>
              </a:ext>
            </a:extLst>
          </p:cNvPr>
          <p:cNvSpPr/>
          <p:nvPr/>
        </p:nvSpPr>
        <p:spPr bwMode="gray">
          <a:xfrm>
            <a:off x="0" y="0"/>
            <a:ext cx="12192000" cy="6857999"/>
          </a:xfrm>
          <a:prstGeom prst="rect">
            <a:avLst/>
          </a:prstGeom>
          <a:solidFill>
            <a:srgbClr val="15A37B">
              <a:lumMod val="50000"/>
              <a:alpha val="75000"/>
            </a:srgbClr>
          </a:solidFill>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dirty="0">
              <a:ln>
                <a:noFill/>
              </a:ln>
              <a:solidFill>
                <a:srgbClr val="FFFFFF"/>
              </a:solidFill>
              <a:effectLst/>
              <a:uLnTx/>
              <a:uFillTx/>
              <a:latin typeface="Century Gothic"/>
              <a:ea typeface="Century Gothic"/>
              <a:cs typeface="Century Gothic"/>
              <a:sym typeface="Century Gothic"/>
            </a:endParaRPr>
          </a:p>
        </p:txBody>
      </p:sp>
      <p:sp>
        <p:nvSpPr>
          <p:cNvPr id="49155" name="Rechteck 49154">
            <a:extLst>
              <a:ext uri="{FF2B5EF4-FFF2-40B4-BE49-F238E27FC236}">
                <a16:creationId xmlns:a16="http://schemas.microsoft.com/office/drawing/2014/main" id="{034F6F69-97BD-22A8-A5C4-3F1650F0F83C}"/>
              </a:ext>
            </a:extLst>
          </p:cNvPr>
          <p:cNvSpPr/>
          <p:nvPr/>
        </p:nvSpPr>
        <p:spPr bwMode="auto">
          <a:xfrm>
            <a:off x="0" y="1822074"/>
            <a:ext cx="12192000" cy="4831236"/>
          </a:xfrm>
          <a:prstGeom prst="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dirty="0">
              <a:ln>
                <a:noFill/>
              </a:ln>
              <a:solidFill>
                <a:schemeClr val="tx1"/>
              </a:solidFill>
              <a:effectLst/>
              <a:latin typeface="Arial" charset="0"/>
              <a:ea typeface="Arial" charset="0"/>
              <a:cs typeface="Arial" charset="0"/>
            </a:endParaRPr>
          </a:p>
        </p:txBody>
      </p:sp>
      <p:pic>
        <p:nvPicPr>
          <p:cNvPr id="4" name="Grafik 3">
            <a:extLst>
              <a:ext uri="{FF2B5EF4-FFF2-40B4-BE49-F238E27FC236}">
                <a16:creationId xmlns:a16="http://schemas.microsoft.com/office/drawing/2014/main" id="{11978DF4-8422-499C-3EE9-513D6F8ECBC4}"/>
              </a:ext>
            </a:extLst>
          </p:cNvPr>
          <p:cNvPicPr>
            <a:picLocks noChangeAspect="1"/>
          </p:cNvPicPr>
          <p:nvPr/>
        </p:nvPicPr>
        <p:blipFill>
          <a:blip r:embed="rId4">
            <a:clrChange>
              <a:clrFrom>
                <a:srgbClr val="F2F2F2"/>
              </a:clrFrom>
              <a:clrTo>
                <a:srgbClr val="F2F2F2">
                  <a:alpha val="0"/>
                </a:srgbClr>
              </a:clrTo>
            </a:clrChange>
          </a:blip>
          <a:stretch>
            <a:fillRect/>
          </a:stretch>
        </p:blipFill>
        <p:spPr>
          <a:xfrm rot="1076976">
            <a:off x="8754764" y="2716038"/>
            <a:ext cx="2810875" cy="2583128"/>
          </a:xfrm>
          <a:prstGeom prst="rect">
            <a:avLst/>
          </a:prstGeom>
        </p:spPr>
      </p:pic>
      <p:graphicFrame>
        <p:nvGraphicFramePr>
          <p:cNvPr id="2" name="Diagramm 1">
            <a:extLst>
              <a:ext uri="{FF2B5EF4-FFF2-40B4-BE49-F238E27FC236}">
                <a16:creationId xmlns:a16="http://schemas.microsoft.com/office/drawing/2014/main" id="{6E5D0ECF-05F1-BD02-480D-0794DAFE492B}"/>
              </a:ext>
            </a:extLst>
          </p:cNvPr>
          <p:cNvGraphicFramePr/>
          <p:nvPr>
            <p:extLst>
              <p:ext uri="{D42A27DB-BD31-4B8C-83A1-F6EECF244321}">
                <p14:modId xmlns:p14="http://schemas.microsoft.com/office/powerpoint/2010/main" val="2975739141"/>
              </p:ext>
            </p:extLst>
          </p:nvPr>
        </p:nvGraphicFramePr>
        <p:xfrm>
          <a:off x="288072" y="2557638"/>
          <a:ext cx="7861590" cy="2959594"/>
        </p:xfrm>
        <a:graphic>
          <a:graphicData uri="http://schemas.openxmlformats.org/drawingml/2006/chart">
            <c:chart xmlns:c="http://schemas.openxmlformats.org/drawingml/2006/chart" xmlns:r="http://schemas.openxmlformats.org/officeDocument/2006/relationships" r:id="rId5"/>
          </a:graphicData>
        </a:graphic>
      </p:graphicFrame>
      <p:sp>
        <p:nvSpPr>
          <p:cNvPr id="49156" name="Titel 1">
            <a:extLst>
              <a:ext uri="{FF2B5EF4-FFF2-40B4-BE49-F238E27FC236}">
                <a16:creationId xmlns:a16="http://schemas.microsoft.com/office/drawing/2014/main" id="{2A6C5377-615F-32BD-6229-6F25BB782C41}"/>
              </a:ext>
            </a:extLst>
          </p:cNvPr>
          <p:cNvSpPr txBox="1">
            <a:spLocks/>
          </p:cNvSpPr>
          <p:nvPr/>
        </p:nvSpPr>
        <p:spPr bwMode="auto">
          <a:xfrm>
            <a:off x="407368" y="470883"/>
            <a:ext cx="1094521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a:solidFill>
                  <a:schemeClr val="bg1"/>
                </a:solidFill>
                <a:latin typeface="Century Gothic" panose="020B0502020202020204" pitchFamily="34" charset="0"/>
                <a:ea typeface="Century Gothic"/>
              </a:rPr>
              <a:t>Avec la «transition numérique accélérée», encore plus!!!</a:t>
            </a:r>
          </a:p>
        </p:txBody>
      </p:sp>
      <p:sp>
        <p:nvSpPr>
          <p:cNvPr id="49158" name="Rechteck 8">
            <a:extLst>
              <a:ext uri="{FF2B5EF4-FFF2-40B4-BE49-F238E27FC236}">
                <a16:creationId xmlns:a16="http://schemas.microsoft.com/office/drawing/2014/main" id="{FFA12075-BEDA-AE0A-07BB-E31B537AFC13}"/>
              </a:ext>
            </a:extLst>
          </p:cNvPr>
          <p:cNvSpPr>
            <a:spLocks noChangeArrowheads="1"/>
          </p:cNvSpPr>
          <p:nvPr/>
        </p:nvSpPr>
        <p:spPr bwMode="auto">
          <a:xfrm>
            <a:off x="6456040" y="6639163"/>
            <a:ext cx="573596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algn="r" eaLnBrk="1" hangingPunct="1"/>
            <a:r>
              <a:rPr lang="fr-CH" sz="1000">
                <a:solidFill>
                  <a:schemeClr val="bg1"/>
                </a:solidFill>
                <a:latin typeface="Century Gothic" panose="020B0502020202020204" pitchFamily="34" charset="0"/>
              </a:rPr>
              <a:t>Source: </a:t>
            </a:r>
            <a:r>
              <a:rPr lang="fr-CH" sz="1000">
                <a:solidFill>
                  <a:schemeClr val="bg1"/>
                </a:solidFill>
                <a:latin typeface="Century Gothic" panose="020B0502020202020204" pitchFamily="34" charset="0"/>
                <a:hlinkClick r:id="rId6">
                  <a:extLst>
                    <a:ext uri="{A12FA001-AC4F-418D-AE19-62706E023703}">
                      <ahyp:hlinkClr xmlns:ahyp="http://schemas.microsoft.com/office/drawing/2018/hyperlinkcolor" val="tx"/>
                    </a:ext>
                  </a:extLst>
                </a:hlinkClick>
              </a:rPr>
              <a:t>Bitkom &amp; Accenture Strategy (2024)</a:t>
            </a:r>
          </a:p>
        </p:txBody>
      </p:sp>
      <p:sp>
        <p:nvSpPr>
          <p:cNvPr id="41" name="Titel 1">
            <a:extLst>
              <a:ext uri="{FF2B5EF4-FFF2-40B4-BE49-F238E27FC236}">
                <a16:creationId xmlns:a16="http://schemas.microsoft.com/office/drawing/2014/main" id="{5FA27F88-E068-25A0-C044-1863F8707507}"/>
              </a:ext>
            </a:extLst>
          </p:cNvPr>
          <p:cNvSpPr txBox="1">
            <a:spLocks/>
          </p:cNvSpPr>
          <p:nvPr/>
        </p:nvSpPr>
        <p:spPr bwMode="auto">
          <a:xfrm>
            <a:off x="407368" y="1861606"/>
            <a:ext cx="7416824"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sz="1800">
                <a:solidFill>
                  <a:schemeClr val="bg2"/>
                </a:solidFill>
                <a:latin typeface="Century Gothic" panose="020B0502020202020204" pitchFamily="34" charset="0"/>
              </a:rPr>
              <a:t>Économies de GES rendues possibles par les TIC par secteur en 2030 en Allemagne</a:t>
            </a:r>
          </a:p>
        </p:txBody>
      </p:sp>
      <p:sp>
        <p:nvSpPr>
          <p:cNvPr id="42" name="Titel 1">
            <a:extLst>
              <a:ext uri="{FF2B5EF4-FFF2-40B4-BE49-F238E27FC236}">
                <a16:creationId xmlns:a16="http://schemas.microsoft.com/office/drawing/2014/main" id="{13132E2A-7476-186A-A86E-1FC9A022F6C6}"/>
              </a:ext>
            </a:extLst>
          </p:cNvPr>
          <p:cNvSpPr txBox="1">
            <a:spLocks/>
          </p:cNvSpPr>
          <p:nvPr/>
        </p:nvSpPr>
        <p:spPr bwMode="auto">
          <a:xfrm>
            <a:off x="9046128" y="1861606"/>
            <a:ext cx="2520280"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fr-CH" sz="1800">
                <a:solidFill>
                  <a:schemeClr val="bg2"/>
                </a:solidFill>
                <a:latin typeface="Century Gothic" panose="020B0502020202020204" pitchFamily="34" charset="0"/>
              </a:rPr>
              <a:t>Émissions de GES 2022</a:t>
            </a:r>
          </a:p>
        </p:txBody>
      </p:sp>
      <p:cxnSp>
        <p:nvCxnSpPr>
          <p:cNvPr id="45" name="Gerade Verbindung 44">
            <a:extLst>
              <a:ext uri="{FF2B5EF4-FFF2-40B4-BE49-F238E27FC236}">
                <a16:creationId xmlns:a16="http://schemas.microsoft.com/office/drawing/2014/main" id="{8B119C90-F988-8543-9AAE-0125F409FCBD}"/>
              </a:ext>
            </a:extLst>
          </p:cNvPr>
          <p:cNvCxnSpPr>
            <a:cxnSpLocks/>
          </p:cNvCxnSpPr>
          <p:nvPr/>
        </p:nvCxnSpPr>
        <p:spPr bwMode="auto">
          <a:xfrm>
            <a:off x="7724546" y="2983886"/>
            <a:ext cx="1163897" cy="779901"/>
          </a:xfrm>
          <a:prstGeom prst="line">
            <a:avLst/>
          </a:prstGeom>
          <a:solidFill>
            <a:schemeClr val="accent1"/>
          </a:solidFill>
          <a:ln w="12700" cap="flat" cmpd="sng" algn="ctr">
            <a:solidFill>
              <a:schemeClr val="accent1"/>
            </a:solidFill>
            <a:prstDash val="sysDash"/>
            <a:round/>
            <a:headEnd type="none" w="med" len="med"/>
            <a:tailEnd type="none" w="med" len="med"/>
          </a:ln>
          <a:effectLst/>
        </p:spPr>
      </p:cxnSp>
      <p:cxnSp>
        <p:nvCxnSpPr>
          <p:cNvPr id="46" name="Gerade Verbindung 45">
            <a:extLst>
              <a:ext uri="{FF2B5EF4-FFF2-40B4-BE49-F238E27FC236}">
                <a16:creationId xmlns:a16="http://schemas.microsoft.com/office/drawing/2014/main" id="{402A6708-81F2-F56A-8492-18402E1301A9}"/>
              </a:ext>
            </a:extLst>
          </p:cNvPr>
          <p:cNvCxnSpPr>
            <a:cxnSpLocks/>
          </p:cNvCxnSpPr>
          <p:nvPr/>
        </p:nvCxnSpPr>
        <p:spPr bwMode="auto">
          <a:xfrm flipV="1">
            <a:off x="7724546" y="4472041"/>
            <a:ext cx="1169691" cy="842481"/>
          </a:xfrm>
          <a:prstGeom prst="line">
            <a:avLst/>
          </a:prstGeom>
          <a:solidFill>
            <a:schemeClr val="accent1"/>
          </a:solidFill>
          <a:ln w="12700" cap="flat" cmpd="sng" algn="ctr">
            <a:solidFill>
              <a:schemeClr val="accent1"/>
            </a:solidFill>
            <a:prstDash val="sysDash"/>
            <a:round/>
            <a:headEnd type="none" w="med" len="med"/>
            <a:tailEnd type="none" w="med" len="med"/>
          </a:ln>
          <a:effectLst/>
        </p:spPr>
      </p:cxnSp>
      <p:sp>
        <p:nvSpPr>
          <p:cNvPr id="53" name="Textfeld 52">
            <a:extLst>
              <a:ext uri="{FF2B5EF4-FFF2-40B4-BE49-F238E27FC236}">
                <a16:creationId xmlns:a16="http://schemas.microsoft.com/office/drawing/2014/main" id="{7C1FBB72-68F4-4049-265D-4C050AD849ED}"/>
              </a:ext>
            </a:extLst>
          </p:cNvPr>
          <p:cNvSpPr txBox="1"/>
          <p:nvPr/>
        </p:nvSpPr>
        <p:spPr>
          <a:xfrm>
            <a:off x="924378" y="5373216"/>
            <a:ext cx="880369" cy="323165"/>
          </a:xfrm>
          <a:prstGeom prst="rect">
            <a:avLst/>
          </a:prstGeom>
          <a:noFill/>
        </p:spPr>
        <p:txBody>
          <a:bodyPr wrap="none" rtlCol="0">
            <a:spAutoFit/>
          </a:bodyPr>
          <a:lstStyle/>
          <a:p>
            <a:pPr algn="ctr"/>
            <a:r>
              <a:rPr lang="fr-CH" sz="1500" b="1">
                <a:latin typeface="Century Gothic" panose="020B0502020202020204" pitchFamily="34" charset="0"/>
              </a:rPr>
              <a:t>Énergie</a:t>
            </a:r>
          </a:p>
        </p:txBody>
      </p:sp>
      <p:sp>
        <p:nvSpPr>
          <p:cNvPr id="54" name="Textfeld 53">
            <a:extLst>
              <a:ext uri="{FF2B5EF4-FFF2-40B4-BE49-F238E27FC236}">
                <a16:creationId xmlns:a16="http://schemas.microsoft.com/office/drawing/2014/main" id="{A1D01598-FA16-3378-47FF-534B1781E1EC}"/>
              </a:ext>
            </a:extLst>
          </p:cNvPr>
          <p:cNvSpPr txBox="1"/>
          <p:nvPr/>
        </p:nvSpPr>
        <p:spPr>
          <a:xfrm>
            <a:off x="2034827" y="5373216"/>
            <a:ext cx="1088760" cy="323165"/>
          </a:xfrm>
          <a:prstGeom prst="rect">
            <a:avLst/>
          </a:prstGeom>
          <a:noFill/>
        </p:spPr>
        <p:txBody>
          <a:bodyPr wrap="none" rtlCol="0">
            <a:spAutoFit/>
          </a:bodyPr>
          <a:lstStyle/>
          <a:p>
            <a:pPr algn="ctr"/>
            <a:r>
              <a:rPr lang="fr-CH" sz="1500" b="1">
                <a:latin typeface="Century Gothic" panose="020B0502020202020204" pitchFamily="34" charset="0"/>
              </a:rPr>
              <a:t>Bâtiment</a:t>
            </a:r>
          </a:p>
        </p:txBody>
      </p:sp>
      <p:sp>
        <p:nvSpPr>
          <p:cNvPr id="55" name="Textfeld 54">
            <a:extLst>
              <a:ext uri="{FF2B5EF4-FFF2-40B4-BE49-F238E27FC236}">
                <a16:creationId xmlns:a16="http://schemas.microsoft.com/office/drawing/2014/main" id="{B21A4F1D-2B32-68F7-95DB-679F4033D4C9}"/>
              </a:ext>
            </a:extLst>
          </p:cNvPr>
          <p:cNvSpPr txBox="1"/>
          <p:nvPr/>
        </p:nvSpPr>
        <p:spPr>
          <a:xfrm>
            <a:off x="3298549" y="5373216"/>
            <a:ext cx="970137" cy="323165"/>
          </a:xfrm>
          <a:prstGeom prst="rect">
            <a:avLst/>
          </a:prstGeom>
          <a:noFill/>
        </p:spPr>
        <p:txBody>
          <a:bodyPr wrap="none" rtlCol="0">
            <a:spAutoFit/>
          </a:bodyPr>
          <a:lstStyle/>
          <a:p>
            <a:pPr algn="ctr"/>
            <a:r>
              <a:rPr lang="fr-CH" sz="1500" b="1">
                <a:latin typeface="Century Gothic" panose="020B0502020202020204" pitchFamily="34" charset="0"/>
              </a:rPr>
              <a:t>Industrie</a:t>
            </a:r>
          </a:p>
        </p:txBody>
      </p:sp>
      <p:sp>
        <p:nvSpPr>
          <p:cNvPr id="56" name="Textfeld 55">
            <a:extLst>
              <a:ext uri="{FF2B5EF4-FFF2-40B4-BE49-F238E27FC236}">
                <a16:creationId xmlns:a16="http://schemas.microsoft.com/office/drawing/2014/main" id="{01D6A197-DE42-111E-4B53-64FEE48B2AC4}"/>
              </a:ext>
            </a:extLst>
          </p:cNvPr>
          <p:cNvSpPr txBox="1"/>
          <p:nvPr/>
        </p:nvSpPr>
        <p:spPr>
          <a:xfrm>
            <a:off x="4507302" y="5373216"/>
            <a:ext cx="1066319" cy="553998"/>
          </a:xfrm>
          <a:prstGeom prst="rect">
            <a:avLst/>
          </a:prstGeom>
          <a:noFill/>
        </p:spPr>
        <p:txBody>
          <a:bodyPr wrap="none" rtlCol="0">
            <a:spAutoFit/>
          </a:bodyPr>
          <a:lstStyle/>
          <a:p>
            <a:pPr algn="ctr"/>
            <a:r>
              <a:rPr lang="fr-CH" sz="1500" b="1">
                <a:latin typeface="Century Gothic" panose="020B0502020202020204" pitchFamily="34" charset="0"/>
              </a:rPr>
              <a:t>Agriculture</a:t>
            </a:r>
          </a:p>
        </p:txBody>
      </p:sp>
      <p:sp>
        <p:nvSpPr>
          <p:cNvPr id="57" name="Textfeld 56">
            <a:extLst>
              <a:ext uri="{FF2B5EF4-FFF2-40B4-BE49-F238E27FC236}">
                <a16:creationId xmlns:a16="http://schemas.microsoft.com/office/drawing/2014/main" id="{A889E0BF-8E46-C99D-3A6D-0F4D09C180AD}"/>
              </a:ext>
            </a:extLst>
          </p:cNvPr>
          <p:cNvSpPr txBox="1"/>
          <p:nvPr/>
        </p:nvSpPr>
        <p:spPr>
          <a:xfrm>
            <a:off x="5750184" y="5373216"/>
            <a:ext cx="915635" cy="323165"/>
          </a:xfrm>
          <a:prstGeom prst="rect">
            <a:avLst/>
          </a:prstGeom>
          <a:noFill/>
        </p:spPr>
        <p:txBody>
          <a:bodyPr wrap="none" rtlCol="0">
            <a:spAutoFit/>
          </a:bodyPr>
          <a:lstStyle/>
          <a:p>
            <a:pPr algn="ctr"/>
            <a:r>
              <a:rPr lang="fr-CH" sz="1500" b="1">
                <a:latin typeface="Century Gothic" panose="020B0502020202020204" pitchFamily="34" charset="0"/>
              </a:rPr>
              <a:t>Transports</a:t>
            </a:r>
          </a:p>
        </p:txBody>
      </p:sp>
      <p:sp>
        <p:nvSpPr>
          <p:cNvPr id="58" name="Textfeld 57">
            <a:extLst>
              <a:ext uri="{FF2B5EF4-FFF2-40B4-BE49-F238E27FC236}">
                <a16:creationId xmlns:a16="http://schemas.microsoft.com/office/drawing/2014/main" id="{0AF73999-7B56-2497-FCAE-15F94C8DDBCB}"/>
              </a:ext>
            </a:extLst>
          </p:cNvPr>
          <p:cNvSpPr txBox="1"/>
          <p:nvPr/>
        </p:nvSpPr>
        <p:spPr>
          <a:xfrm>
            <a:off x="6941291" y="5373216"/>
            <a:ext cx="931665" cy="323165"/>
          </a:xfrm>
          <a:prstGeom prst="rect">
            <a:avLst/>
          </a:prstGeom>
          <a:noFill/>
        </p:spPr>
        <p:txBody>
          <a:bodyPr wrap="none" rtlCol="0">
            <a:spAutoFit/>
          </a:bodyPr>
          <a:lstStyle/>
          <a:p>
            <a:pPr algn="ctr"/>
            <a:r>
              <a:rPr lang="fr-CH" sz="1500" b="1">
                <a:latin typeface="Century Gothic" panose="020B0502020202020204" pitchFamily="34" charset="0"/>
              </a:rPr>
              <a:t>Total</a:t>
            </a:r>
          </a:p>
        </p:txBody>
      </p:sp>
      <p:sp>
        <p:nvSpPr>
          <p:cNvPr id="50" name="Textfeld 49">
            <a:extLst>
              <a:ext uri="{FF2B5EF4-FFF2-40B4-BE49-F238E27FC236}">
                <a16:creationId xmlns:a16="http://schemas.microsoft.com/office/drawing/2014/main" id="{51206C8E-DEF0-B940-BCB8-574C85BC10CD}"/>
              </a:ext>
            </a:extLst>
          </p:cNvPr>
          <p:cNvSpPr txBox="1"/>
          <p:nvPr/>
        </p:nvSpPr>
        <p:spPr>
          <a:xfrm>
            <a:off x="7208700" y="3890181"/>
            <a:ext cx="399468" cy="323165"/>
          </a:xfrm>
          <a:prstGeom prst="rect">
            <a:avLst/>
          </a:prstGeom>
          <a:noFill/>
        </p:spPr>
        <p:txBody>
          <a:bodyPr wrap="none" rtlCol="0">
            <a:spAutoFit/>
          </a:bodyPr>
          <a:lstStyle/>
          <a:p>
            <a:r>
              <a:rPr lang="fr-CH" sz="1500">
                <a:solidFill>
                  <a:schemeClr val="bg1">
                    <a:lumMod val="95000"/>
                  </a:schemeClr>
                </a:solidFill>
                <a:latin typeface="Century Gothic" panose="020B0502020202020204" pitchFamily="34" charset="0"/>
              </a:rPr>
              <a:t>50</a:t>
            </a:r>
          </a:p>
        </p:txBody>
      </p:sp>
      <p:sp>
        <p:nvSpPr>
          <p:cNvPr id="10" name="Textfeld 9">
            <a:extLst>
              <a:ext uri="{FF2B5EF4-FFF2-40B4-BE49-F238E27FC236}">
                <a16:creationId xmlns:a16="http://schemas.microsoft.com/office/drawing/2014/main" id="{372DC9CB-8BF4-BE7E-F889-9CE1C4B565E3}"/>
              </a:ext>
            </a:extLst>
          </p:cNvPr>
          <p:cNvSpPr txBox="1">
            <a:spLocks/>
          </p:cNvSpPr>
          <p:nvPr/>
        </p:nvSpPr>
        <p:spPr>
          <a:xfrm>
            <a:off x="590150" y="6021288"/>
            <a:ext cx="1401394" cy="461665"/>
          </a:xfrm>
          <a:prstGeom prst="rect">
            <a:avLst/>
          </a:prstGeom>
          <a:noFill/>
        </p:spPr>
        <p:txBody>
          <a:bodyPr wrap="square" lIns="0" tIns="0" rIns="0" bIns="0" rtlCol="0">
            <a:noAutofit/>
          </a:bodyPr>
          <a:lstStyle/>
          <a:p>
            <a:pPr algn="ctr"/>
            <a:r>
              <a:rPr lang="fr-CH" sz="1200">
                <a:latin typeface="Century Gothic" panose="020B0502020202020204" pitchFamily="34" charset="0"/>
              </a:rPr>
              <a:t>Gestion de la charge</a:t>
            </a:r>
            <a:br>
              <a:rPr lang="fr-CH" sz="1200">
                <a:latin typeface="Century Gothic" panose="020B0502020202020204" pitchFamily="34" charset="0"/>
              </a:rPr>
            </a:br>
            <a:r>
              <a:rPr lang="fr-CH" sz="1200">
                <a:latin typeface="Century Gothic" panose="020B0502020202020204" pitchFamily="34" charset="0"/>
              </a:rPr>
              <a:t>flexible</a:t>
            </a:r>
          </a:p>
        </p:txBody>
      </p:sp>
      <p:sp>
        <p:nvSpPr>
          <p:cNvPr id="15" name="Textfeld 14">
            <a:extLst>
              <a:ext uri="{FF2B5EF4-FFF2-40B4-BE49-F238E27FC236}">
                <a16:creationId xmlns:a16="http://schemas.microsoft.com/office/drawing/2014/main" id="{3C3917F3-A974-6A66-0389-EC19EBE9167E}"/>
              </a:ext>
            </a:extLst>
          </p:cNvPr>
          <p:cNvSpPr txBox="1">
            <a:spLocks/>
          </p:cNvSpPr>
          <p:nvPr/>
        </p:nvSpPr>
        <p:spPr>
          <a:xfrm>
            <a:off x="1943102" y="6021288"/>
            <a:ext cx="1273104" cy="461665"/>
          </a:xfrm>
          <a:prstGeom prst="rect">
            <a:avLst/>
          </a:prstGeom>
          <a:noFill/>
        </p:spPr>
        <p:txBody>
          <a:bodyPr wrap="square" lIns="0" tIns="0" rIns="0" bIns="0" rtlCol="0">
            <a:noAutofit/>
          </a:bodyPr>
          <a:lstStyle/>
          <a:p>
            <a:pPr algn="ctr"/>
            <a:r>
              <a:rPr lang="fr-CH" sz="1200">
                <a:latin typeface="Century Gothic" panose="020B0502020202020204" pitchFamily="34" charset="0"/>
              </a:rPr>
              <a:t>Automatisation des bâtiments</a:t>
            </a:r>
          </a:p>
        </p:txBody>
      </p:sp>
      <p:sp>
        <p:nvSpPr>
          <p:cNvPr id="16" name="Textfeld 15">
            <a:extLst>
              <a:ext uri="{FF2B5EF4-FFF2-40B4-BE49-F238E27FC236}">
                <a16:creationId xmlns:a16="http://schemas.microsoft.com/office/drawing/2014/main" id="{6BCBB50E-D684-9EA7-68DE-2DA74C22C057}"/>
              </a:ext>
            </a:extLst>
          </p:cNvPr>
          <p:cNvSpPr txBox="1">
            <a:spLocks/>
          </p:cNvSpPr>
          <p:nvPr/>
        </p:nvSpPr>
        <p:spPr>
          <a:xfrm>
            <a:off x="3147063" y="6021288"/>
            <a:ext cx="1273104" cy="461665"/>
          </a:xfrm>
          <a:prstGeom prst="rect">
            <a:avLst/>
          </a:prstGeom>
          <a:noFill/>
        </p:spPr>
        <p:txBody>
          <a:bodyPr wrap="square" lIns="0" tIns="0" rIns="0" bIns="0" rtlCol="0">
            <a:noAutofit/>
          </a:bodyPr>
          <a:lstStyle/>
          <a:p>
            <a:pPr algn="ctr"/>
            <a:r>
              <a:rPr lang="fr-CH" sz="1200">
                <a:latin typeface="Century Gothic" panose="020B0502020202020204" pitchFamily="34" charset="0"/>
              </a:rPr>
              <a:t>Automatisation,</a:t>
            </a:r>
          </a:p>
          <a:p>
            <a:pPr algn="ctr"/>
            <a:r>
              <a:rPr lang="fr-CH" sz="1200">
                <a:latin typeface="Century Gothic" panose="020B0502020202020204" pitchFamily="34" charset="0"/>
              </a:rPr>
              <a:t>optimisation énergétique</a:t>
            </a:r>
          </a:p>
        </p:txBody>
      </p:sp>
      <p:sp>
        <p:nvSpPr>
          <p:cNvPr id="17" name="Textfeld 16">
            <a:extLst>
              <a:ext uri="{FF2B5EF4-FFF2-40B4-BE49-F238E27FC236}">
                <a16:creationId xmlns:a16="http://schemas.microsoft.com/office/drawing/2014/main" id="{1B903F9C-89B4-587C-EA4A-AD00BEBFFCA8}"/>
              </a:ext>
            </a:extLst>
          </p:cNvPr>
          <p:cNvSpPr txBox="1">
            <a:spLocks/>
          </p:cNvSpPr>
          <p:nvPr/>
        </p:nvSpPr>
        <p:spPr>
          <a:xfrm>
            <a:off x="4403908" y="6021288"/>
            <a:ext cx="1273104" cy="461665"/>
          </a:xfrm>
          <a:prstGeom prst="rect">
            <a:avLst/>
          </a:prstGeom>
          <a:noFill/>
        </p:spPr>
        <p:txBody>
          <a:bodyPr wrap="square" lIns="0" tIns="0" rIns="0" bIns="0" rtlCol="0">
            <a:noAutofit/>
          </a:bodyPr>
          <a:lstStyle/>
          <a:p>
            <a:pPr algn="ctr"/>
            <a:r>
              <a:rPr lang="fr-CH" sz="1200">
                <a:latin typeface="Century Gothic" panose="020B0502020202020204" pitchFamily="34" charset="0"/>
              </a:rPr>
              <a:t>Agriculture</a:t>
            </a:r>
            <a:br>
              <a:rPr lang="fr-CH" sz="1200">
                <a:latin typeface="Century Gothic" panose="020B0502020202020204" pitchFamily="34" charset="0"/>
              </a:rPr>
            </a:br>
            <a:r>
              <a:rPr lang="fr-CH" sz="1200">
                <a:latin typeface="Century Gothic" panose="020B0502020202020204" pitchFamily="34" charset="0"/>
              </a:rPr>
              <a:t>de précision</a:t>
            </a:r>
          </a:p>
        </p:txBody>
      </p:sp>
      <p:sp>
        <p:nvSpPr>
          <p:cNvPr id="18" name="Textfeld 17">
            <a:extLst>
              <a:ext uri="{FF2B5EF4-FFF2-40B4-BE49-F238E27FC236}">
                <a16:creationId xmlns:a16="http://schemas.microsoft.com/office/drawing/2014/main" id="{BFB67413-C9F5-A1BE-663D-1F4D8BC48D1C}"/>
              </a:ext>
            </a:extLst>
          </p:cNvPr>
          <p:cNvSpPr txBox="1">
            <a:spLocks/>
          </p:cNvSpPr>
          <p:nvPr/>
        </p:nvSpPr>
        <p:spPr>
          <a:xfrm>
            <a:off x="5565798" y="6021288"/>
            <a:ext cx="1273104" cy="461665"/>
          </a:xfrm>
          <a:prstGeom prst="rect">
            <a:avLst/>
          </a:prstGeom>
          <a:noFill/>
        </p:spPr>
        <p:txBody>
          <a:bodyPr wrap="square" lIns="0" tIns="0" rIns="0" bIns="0" rtlCol="0">
            <a:noAutofit/>
          </a:bodyPr>
          <a:lstStyle/>
          <a:p>
            <a:pPr algn="ctr"/>
            <a:r>
              <a:rPr lang="fr-CH" sz="1200">
                <a:latin typeface="Century Gothic" panose="020B0502020202020204" pitchFamily="34" charset="0"/>
              </a:rPr>
              <a:t>Car/Ride Sharing,</a:t>
            </a:r>
          </a:p>
          <a:p>
            <a:pPr algn="ctr"/>
            <a:r>
              <a:rPr lang="fr-CH" sz="1200">
                <a:latin typeface="Century Gothic" panose="020B0502020202020204" pitchFamily="34" charset="0"/>
              </a:rPr>
              <a:t>Appels vidéo</a:t>
            </a:r>
          </a:p>
        </p:txBody>
      </p:sp>
      <p:sp>
        <p:nvSpPr>
          <p:cNvPr id="19" name="Textfeld 18">
            <a:extLst>
              <a:ext uri="{FF2B5EF4-FFF2-40B4-BE49-F238E27FC236}">
                <a16:creationId xmlns:a16="http://schemas.microsoft.com/office/drawing/2014/main" id="{73C69E5B-7CEE-7343-3E09-6D6EBA78BEC0}"/>
              </a:ext>
            </a:extLst>
          </p:cNvPr>
          <p:cNvSpPr txBox="1">
            <a:spLocks/>
          </p:cNvSpPr>
          <p:nvPr/>
        </p:nvSpPr>
        <p:spPr>
          <a:xfrm>
            <a:off x="-26272" y="6021288"/>
            <a:ext cx="628689" cy="461665"/>
          </a:xfrm>
          <a:prstGeom prst="rect">
            <a:avLst/>
          </a:prstGeom>
          <a:noFill/>
        </p:spPr>
        <p:txBody>
          <a:bodyPr wrap="square" lIns="0" tIns="0" rIns="0" bIns="0" rtlCol="0">
            <a:noAutofit/>
          </a:bodyPr>
          <a:lstStyle/>
          <a:p>
            <a:pPr algn="ctr"/>
            <a:r>
              <a:rPr lang="fr-CH" sz="1200" b="1">
                <a:latin typeface="Century Gothic" panose="020B0502020202020204" pitchFamily="34" charset="0"/>
              </a:rPr>
              <a:t>Ex:</a:t>
            </a:r>
          </a:p>
        </p:txBody>
      </p:sp>
      <p:grpSp>
        <p:nvGrpSpPr>
          <p:cNvPr id="47" name="Gruppieren 46">
            <a:extLst>
              <a:ext uri="{FF2B5EF4-FFF2-40B4-BE49-F238E27FC236}">
                <a16:creationId xmlns:a16="http://schemas.microsoft.com/office/drawing/2014/main" id="{17852078-301A-E746-715D-D0CAAAB0B57A}"/>
              </a:ext>
            </a:extLst>
          </p:cNvPr>
          <p:cNvGrpSpPr/>
          <p:nvPr/>
        </p:nvGrpSpPr>
        <p:grpSpPr>
          <a:xfrm>
            <a:off x="13104226" y="0"/>
            <a:ext cx="12192000" cy="6885384"/>
            <a:chOff x="0" y="0"/>
            <a:chExt cx="12192000" cy="6885384"/>
          </a:xfrm>
        </p:grpSpPr>
        <p:sp>
          <p:nvSpPr>
            <p:cNvPr id="48" name="Rechteck 47">
              <a:extLst>
                <a:ext uri="{FF2B5EF4-FFF2-40B4-BE49-F238E27FC236}">
                  <a16:creationId xmlns:a16="http://schemas.microsoft.com/office/drawing/2014/main" id="{1E71E21F-7D82-51C7-EFA9-7D2BDF755A18}"/>
                </a:ext>
              </a:extLst>
            </p:cNvPr>
            <p:cNvSpPr/>
            <p:nvPr/>
          </p:nvSpPr>
          <p:spPr bwMode="auto">
            <a:xfrm>
              <a:off x="0" y="0"/>
              <a:ext cx="12192000" cy="6858000"/>
            </a:xfrm>
            <a:prstGeom prst="rect">
              <a:avLst/>
            </a:prstGeom>
            <a:solidFill>
              <a:schemeClr val="bg2">
                <a:alpha val="79608"/>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49" name="Titel 1">
              <a:extLst>
                <a:ext uri="{FF2B5EF4-FFF2-40B4-BE49-F238E27FC236}">
                  <a16:creationId xmlns:a16="http://schemas.microsoft.com/office/drawing/2014/main" id="{F7D1FED4-76C4-729B-6357-25EEF658A07E}"/>
                </a:ext>
              </a:extLst>
            </p:cNvPr>
            <p:cNvSpPr txBox="1">
              <a:spLocks/>
            </p:cNvSpPr>
            <p:nvPr/>
          </p:nvSpPr>
          <p:spPr bwMode="auto">
            <a:xfrm>
              <a:off x="407368" y="470883"/>
              <a:ext cx="11521280"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sz="2200">
                  <a:solidFill>
                    <a:schemeClr val="bg1"/>
                  </a:solidFill>
                  <a:latin typeface="Century Gothic" panose="020B0502020202020204" pitchFamily="34" charset="0"/>
                  <a:ea typeface="Century Gothic"/>
                </a:rPr>
                <a:t>De nombreuses entreprises numériques affirment qu’elles aident la société à devenir plus respectueuse du climat.</a:t>
              </a:r>
            </a:p>
          </p:txBody>
        </p:sp>
        <p:pic>
          <p:nvPicPr>
            <p:cNvPr id="59" name="Grafik 58">
              <a:extLst>
                <a:ext uri="{FF2B5EF4-FFF2-40B4-BE49-F238E27FC236}">
                  <a16:creationId xmlns:a16="http://schemas.microsoft.com/office/drawing/2014/main" id="{C923892F-D61B-21F2-4D86-074CDD95945F}"/>
                </a:ext>
              </a:extLst>
            </p:cNvPr>
            <p:cNvPicPr>
              <a:picLocks noChangeAspect="1"/>
            </p:cNvPicPr>
            <p:nvPr/>
          </p:nvPicPr>
          <p:blipFill rotWithShape="1">
            <a:blip r:embed="rId7">
              <a:clrChange>
                <a:clrFrom>
                  <a:srgbClr val="FFFFFF"/>
                </a:clrFrom>
                <a:clrTo>
                  <a:srgbClr val="FFFFFF">
                    <a:alpha val="0"/>
                  </a:srgbClr>
                </a:clrTo>
              </a:clrChange>
            </a:blip>
            <a:srcRect l="2651" t="4675" r="4764" b="4675"/>
            <a:stretch/>
          </p:blipFill>
          <p:spPr>
            <a:xfrm>
              <a:off x="1221936" y="1385924"/>
              <a:ext cx="4432061" cy="2437795"/>
            </a:xfrm>
            <a:prstGeom prst="roundRect">
              <a:avLst>
                <a:gd name="adj" fmla="val 15428"/>
              </a:avLst>
            </a:prstGeom>
            <a:ln w="28575">
              <a:solidFill>
                <a:schemeClr val="bg1"/>
              </a:solidFill>
            </a:ln>
            <a:effectLst>
              <a:outerShdw blurRad="50800" dist="38100" dir="2700000" algn="tl" rotWithShape="0">
                <a:prstClr val="black">
                  <a:alpha val="40000"/>
                </a:prstClr>
              </a:outerShdw>
            </a:effectLst>
          </p:spPr>
        </p:pic>
        <p:sp>
          <p:nvSpPr>
            <p:cNvPr id="60" name="Rechteck 8">
              <a:extLst>
                <a:ext uri="{FF2B5EF4-FFF2-40B4-BE49-F238E27FC236}">
                  <a16:creationId xmlns:a16="http://schemas.microsoft.com/office/drawing/2014/main" id="{B5134830-87A6-CBDC-DA0A-23BA7493406D}"/>
                </a:ext>
              </a:extLst>
            </p:cNvPr>
            <p:cNvSpPr>
              <a:spLocks noChangeArrowheads="1"/>
            </p:cNvSpPr>
            <p:nvPr/>
          </p:nvSpPr>
          <p:spPr bwMode="auto">
            <a:xfrm>
              <a:off x="6456040" y="6639163"/>
              <a:ext cx="573596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algn="r" eaLnBrk="1" hangingPunct="1"/>
              <a:r>
                <a:rPr lang="fr-CH" sz="1000">
                  <a:solidFill>
                    <a:schemeClr val="bg1"/>
                  </a:solidFill>
                  <a:latin typeface="Century Gothic" panose="020B0502020202020204" pitchFamily="34" charset="0"/>
                </a:rPr>
                <a:t>Source: Alphabet, AT&amp;T, Vodafone</a:t>
              </a:r>
            </a:p>
          </p:txBody>
        </p:sp>
      </p:grpSp>
      <p:sp>
        <p:nvSpPr>
          <p:cNvPr id="6" name="Rechteck 5">
            <a:extLst>
              <a:ext uri="{FF2B5EF4-FFF2-40B4-BE49-F238E27FC236}">
                <a16:creationId xmlns:a16="http://schemas.microsoft.com/office/drawing/2014/main" id="{514CA40D-C11E-7850-7D01-6FDBFFAE1AD4}"/>
              </a:ext>
            </a:extLst>
          </p:cNvPr>
          <p:cNvSpPr/>
          <p:nvPr/>
        </p:nvSpPr>
        <p:spPr bwMode="auto">
          <a:xfrm>
            <a:off x="1040526" y="4472041"/>
            <a:ext cx="648072" cy="848079"/>
          </a:xfrm>
          <a:prstGeom prst="rect">
            <a:avLst/>
          </a:prstGeom>
          <a:solidFill>
            <a:schemeClr val="accent2"/>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8" name="Rechteck 7">
            <a:extLst>
              <a:ext uri="{FF2B5EF4-FFF2-40B4-BE49-F238E27FC236}">
                <a16:creationId xmlns:a16="http://schemas.microsoft.com/office/drawing/2014/main" id="{1723A8A7-24EF-F35A-67E4-50C6C4640C18}"/>
              </a:ext>
            </a:extLst>
          </p:cNvPr>
          <p:cNvSpPr/>
          <p:nvPr/>
        </p:nvSpPr>
        <p:spPr bwMode="auto">
          <a:xfrm>
            <a:off x="2255171" y="3890179"/>
            <a:ext cx="648072" cy="594000"/>
          </a:xfrm>
          <a:prstGeom prst="rect">
            <a:avLst/>
          </a:prstGeom>
          <a:solidFill>
            <a:schemeClr val="accent2"/>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9" name="Rechteck 8">
            <a:extLst>
              <a:ext uri="{FF2B5EF4-FFF2-40B4-BE49-F238E27FC236}">
                <a16:creationId xmlns:a16="http://schemas.microsoft.com/office/drawing/2014/main" id="{B2620D35-1D85-50ED-8E5C-00DE1B437A9B}"/>
              </a:ext>
            </a:extLst>
          </p:cNvPr>
          <p:cNvSpPr/>
          <p:nvPr/>
        </p:nvSpPr>
        <p:spPr bwMode="auto">
          <a:xfrm>
            <a:off x="3459581" y="3460826"/>
            <a:ext cx="648072" cy="429356"/>
          </a:xfrm>
          <a:prstGeom prst="rect">
            <a:avLst/>
          </a:prstGeom>
          <a:solidFill>
            <a:schemeClr val="accent2"/>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11" name="Rechteck 10">
            <a:extLst>
              <a:ext uri="{FF2B5EF4-FFF2-40B4-BE49-F238E27FC236}">
                <a16:creationId xmlns:a16="http://schemas.microsoft.com/office/drawing/2014/main" id="{9049B786-FE9A-3B69-86C4-7F5EACC74349}"/>
              </a:ext>
            </a:extLst>
          </p:cNvPr>
          <p:cNvSpPr/>
          <p:nvPr/>
        </p:nvSpPr>
        <p:spPr bwMode="auto">
          <a:xfrm>
            <a:off x="4674226" y="3279328"/>
            <a:ext cx="648072" cy="194400"/>
          </a:xfrm>
          <a:prstGeom prst="rect">
            <a:avLst/>
          </a:prstGeom>
          <a:solidFill>
            <a:schemeClr val="accent2"/>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12" name="Rechteck 11">
            <a:extLst>
              <a:ext uri="{FF2B5EF4-FFF2-40B4-BE49-F238E27FC236}">
                <a16:creationId xmlns:a16="http://schemas.microsoft.com/office/drawing/2014/main" id="{4D6CD9E4-B63E-4E99-01D8-12565951B41F}"/>
              </a:ext>
            </a:extLst>
          </p:cNvPr>
          <p:cNvSpPr/>
          <p:nvPr/>
        </p:nvSpPr>
        <p:spPr bwMode="auto">
          <a:xfrm>
            <a:off x="5883077" y="2975693"/>
            <a:ext cx="648072" cy="310800"/>
          </a:xfrm>
          <a:prstGeom prst="rect">
            <a:avLst/>
          </a:prstGeom>
          <a:solidFill>
            <a:schemeClr val="accent2"/>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13" name="Rechteck 12">
            <a:extLst>
              <a:ext uri="{FF2B5EF4-FFF2-40B4-BE49-F238E27FC236}">
                <a16:creationId xmlns:a16="http://schemas.microsoft.com/office/drawing/2014/main" id="{03362ECD-CAC4-0117-AC78-B0FC6D61668F}"/>
              </a:ext>
            </a:extLst>
          </p:cNvPr>
          <p:cNvSpPr/>
          <p:nvPr/>
        </p:nvSpPr>
        <p:spPr bwMode="auto">
          <a:xfrm>
            <a:off x="7076474" y="2975694"/>
            <a:ext cx="648072" cy="2344424"/>
          </a:xfrm>
          <a:prstGeom prst="rect">
            <a:avLst/>
          </a:prstGeom>
          <a:solidFill>
            <a:schemeClr val="accent1"/>
          </a:solidFill>
          <a:ln w="9525" cap="flat" cmpd="sng" algn="ctr">
            <a:solidFill>
              <a:schemeClr val="accent1"/>
            </a:solid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cxnSp>
        <p:nvCxnSpPr>
          <p:cNvPr id="7" name="Gerade Verbindung 6">
            <a:extLst>
              <a:ext uri="{FF2B5EF4-FFF2-40B4-BE49-F238E27FC236}">
                <a16:creationId xmlns:a16="http://schemas.microsoft.com/office/drawing/2014/main" id="{83D1888D-0783-C4E7-CAFE-1744904B4405}"/>
              </a:ext>
            </a:extLst>
          </p:cNvPr>
          <p:cNvCxnSpPr/>
          <p:nvPr/>
        </p:nvCxnSpPr>
        <p:spPr bwMode="auto">
          <a:xfrm>
            <a:off x="767408" y="5320120"/>
            <a:ext cx="7056784"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20" name="Gerade Verbindung 19">
            <a:extLst>
              <a:ext uri="{FF2B5EF4-FFF2-40B4-BE49-F238E27FC236}">
                <a16:creationId xmlns:a16="http://schemas.microsoft.com/office/drawing/2014/main" id="{D451D47A-372B-F573-7C1A-4C656AD0D580}"/>
              </a:ext>
            </a:extLst>
          </p:cNvPr>
          <p:cNvCxnSpPr>
            <a:cxnSpLocks/>
          </p:cNvCxnSpPr>
          <p:nvPr/>
        </p:nvCxnSpPr>
        <p:spPr bwMode="auto">
          <a:xfrm>
            <a:off x="1688598" y="4472041"/>
            <a:ext cx="5665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1" name="Gerade Verbindung 20">
            <a:extLst>
              <a:ext uri="{FF2B5EF4-FFF2-40B4-BE49-F238E27FC236}">
                <a16:creationId xmlns:a16="http://schemas.microsoft.com/office/drawing/2014/main" id="{50C5EC99-3B10-6BD0-BFCD-8D58E9F7347C}"/>
              </a:ext>
            </a:extLst>
          </p:cNvPr>
          <p:cNvCxnSpPr>
            <a:cxnSpLocks/>
          </p:cNvCxnSpPr>
          <p:nvPr/>
        </p:nvCxnSpPr>
        <p:spPr bwMode="auto">
          <a:xfrm>
            <a:off x="2903243" y="3890179"/>
            <a:ext cx="5665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2" name="Gerade Verbindung 21">
            <a:extLst>
              <a:ext uri="{FF2B5EF4-FFF2-40B4-BE49-F238E27FC236}">
                <a16:creationId xmlns:a16="http://schemas.microsoft.com/office/drawing/2014/main" id="{1FE12F29-08DC-5940-4A42-67FF1409E2FA}"/>
              </a:ext>
            </a:extLst>
          </p:cNvPr>
          <p:cNvCxnSpPr>
            <a:cxnSpLocks/>
          </p:cNvCxnSpPr>
          <p:nvPr/>
        </p:nvCxnSpPr>
        <p:spPr bwMode="auto">
          <a:xfrm>
            <a:off x="4107653" y="3460826"/>
            <a:ext cx="5665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3" name="Gerade Verbindung 22">
            <a:extLst>
              <a:ext uri="{FF2B5EF4-FFF2-40B4-BE49-F238E27FC236}">
                <a16:creationId xmlns:a16="http://schemas.microsoft.com/office/drawing/2014/main" id="{8A9932ED-938D-0FF4-5473-53E0802C07E4}"/>
              </a:ext>
            </a:extLst>
          </p:cNvPr>
          <p:cNvCxnSpPr>
            <a:cxnSpLocks/>
          </p:cNvCxnSpPr>
          <p:nvPr/>
        </p:nvCxnSpPr>
        <p:spPr bwMode="auto">
          <a:xfrm>
            <a:off x="5316504" y="3279328"/>
            <a:ext cx="5665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6" name="Gerade Verbindung 25">
            <a:extLst>
              <a:ext uri="{FF2B5EF4-FFF2-40B4-BE49-F238E27FC236}">
                <a16:creationId xmlns:a16="http://schemas.microsoft.com/office/drawing/2014/main" id="{C7AB18BF-BE11-99A0-EF88-105A72FA4189}"/>
              </a:ext>
            </a:extLst>
          </p:cNvPr>
          <p:cNvCxnSpPr>
            <a:cxnSpLocks/>
          </p:cNvCxnSpPr>
          <p:nvPr/>
        </p:nvCxnSpPr>
        <p:spPr bwMode="auto">
          <a:xfrm>
            <a:off x="6531149" y="2975693"/>
            <a:ext cx="545325"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39" name="Gruppieren 38">
            <a:extLst>
              <a:ext uri="{FF2B5EF4-FFF2-40B4-BE49-F238E27FC236}">
                <a16:creationId xmlns:a16="http://schemas.microsoft.com/office/drawing/2014/main" id="{DED66143-552F-3402-E92C-47436670B71C}"/>
              </a:ext>
            </a:extLst>
          </p:cNvPr>
          <p:cNvGrpSpPr/>
          <p:nvPr/>
        </p:nvGrpSpPr>
        <p:grpSpPr>
          <a:xfrm>
            <a:off x="1164828" y="2962563"/>
            <a:ext cx="6447230" cy="2105529"/>
            <a:chOff x="1164828" y="2962563"/>
            <a:chExt cx="6447230" cy="2105529"/>
          </a:xfrm>
        </p:grpSpPr>
        <p:sp>
          <p:nvSpPr>
            <p:cNvPr id="28" name="Textfeld 27">
              <a:extLst>
                <a:ext uri="{FF2B5EF4-FFF2-40B4-BE49-F238E27FC236}">
                  <a16:creationId xmlns:a16="http://schemas.microsoft.com/office/drawing/2014/main" id="{652572D9-68A0-B12E-FA9E-E2A4B1273DBB}"/>
                </a:ext>
              </a:extLst>
            </p:cNvPr>
            <p:cNvSpPr txBox="1"/>
            <p:nvPr/>
          </p:nvSpPr>
          <p:spPr>
            <a:xfrm>
              <a:off x="7212590" y="3931773"/>
              <a:ext cx="399468" cy="323165"/>
            </a:xfrm>
            <a:prstGeom prst="rect">
              <a:avLst/>
            </a:prstGeom>
            <a:noFill/>
          </p:spPr>
          <p:txBody>
            <a:bodyPr wrap="none" rtlCol="0">
              <a:spAutoFit/>
            </a:bodyPr>
            <a:lstStyle/>
            <a:p>
              <a:r>
                <a:rPr lang="fr-CH" sz="1500">
                  <a:solidFill>
                    <a:schemeClr val="bg1">
                      <a:lumMod val="95000"/>
                    </a:schemeClr>
                  </a:solidFill>
                  <a:latin typeface="Century Gothic" panose="020B0502020202020204" pitchFamily="34" charset="0"/>
                </a:rPr>
                <a:t>72</a:t>
              </a:r>
            </a:p>
          </p:txBody>
        </p:sp>
        <p:sp>
          <p:nvSpPr>
            <p:cNvPr id="29" name="Textfeld 28">
              <a:extLst>
                <a:ext uri="{FF2B5EF4-FFF2-40B4-BE49-F238E27FC236}">
                  <a16:creationId xmlns:a16="http://schemas.microsoft.com/office/drawing/2014/main" id="{90652ECB-8E55-4831-22D7-4613F30EB1B5}"/>
                </a:ext>
              </a:extLst>
            </p:cNvPr>
            <p:cNvSpPr txBox="1"/>
            <p:nvPr/>
          </p:nvSpPr>
          <p:spPr>
            <a:xfrm>
              <a:off x="1164828" y="4744927"/>
              <a:ext cx="399468" cy="323165"/>
            </a:xfrm>
            <a:prstGeom prst="rect">
              <a:avLst/>
            </a:prstGeom>
            <a:noFill/>
          </p:spPr>
          <p:txBody>
            <a:bodyPr wrap="none" rtlCol="0">
              <a:spAutoFit/>
            </a:bodyPr>
            <a:lstStyle/>
            <a:p>
              <a:r>
                <a:rPr lang="fr-CH" sz="1500">
                  <a:latin typeface="Century Gothic" panose="020B0502020202020204" pitchFamily="34" charset="0"/>
                </a:rPr>
                <a:t>26</a:t>
              </a:r>
            </a:p>
          </p:txBody>
        </p:sp>
        <p:sp>
          <p:nvSpPr>
            <p:cNvPr id="31" name="Textfeld 30">
              <a:extLst>
                <a:ext uri="{FF2B5EF4-FFF2-40B4-BE49-F238E27FC236}">
                  <a16:creationId xmlns:a16="http://schemas.microsoft.com/office/drawing/2014/main" id="{23D1B48E-B770-8DF2-DB24-02A7150E62FF}"/>
                </a:ext>
              </a:extLst>
            </p:cNvPr>
            <p:cNvSpPr txBox="1"/>
            <p:nvPr/>
          </p:nvSpPr>
          <p:spPr>
            <a:xfrm>
              <a:off x="2379473" y="4040671"/>
              <a:ext cx="399468" cy="323165"/>
            </a:xfrm>
            <a:prstGeom prst="rect">
              <a:avLst/>
            </a:prstGeom>
            <a:noFill/>
          </p:spPr>
          <p:txBody>
            <a:bodyPr wrap="none" rtlCol="0">
              <a:spAutoFit/>
            </a:bodyPr>
            <a:lstStyle/>
            <a:p>
              <a:r>
                <a:rPr lang="fr-CH" sz="1500">
                  <a:latin typeface="Century Gothic" panose="020B0502020202020204" pitchFamily="34" charset="0"/>
                </a:rPr>
                <a:t>18</a:t>
              </a:r>
            </a:p>
          </p:txBody>
        </p:sp>
        <p:sp>
          <p:nvSpPr>
            <p:cNvPr id="32" name="Textfeld 31">
              <a:extLst>
                <a:ext uri="{FF2B5EF4-FFF2-40B4-BE49-F238E27FC236}">
                  <a16:creationId xmlns:a16="http://schemas.microsoft.com/office/drawing/2014/main" id="{394719EA-D7BA-29CE-510E-DD773B2E6081}"/>
                </a:ext>
              </a:extLst>
            </p:cNvPr>
            <p:cNvSpPr txBox="1"/>
            <p:nvPr/>
          </p:nvSpPr>
          <p:spPr>
            <a:xfrm>
              <a:off x="3583883" y="3515451"/>
              <a:ext cx="399468" cy="323165"/>
            </a:xfrm>
            <a:prstGeom prst="rect">
              <a:avLst/>
            </a:prstGeom>
            <a:noFill/>
          </p:spPr>
          <p:txBody>
            <a:bodyPr wrap="square" rtlCol="0">
              <a:spAutoFit/>
            </a:bodyPr>
            <a:lstStyle/>
            <a:p>
              <a:r>
                <a:rPr lang="fr-CH" sz="1500">
                  <a:latin typeface="Century Gothic" panose="020B0502020202020204" pitchFamily="34" charset="0"/>
                </a:rPr>
                <a:t>13</a:t>
              </a:r>
            </a:p>
          </p:txBody>
        </p:sp>
        <p:sp>
          <p:nvSpPr>
            <p:cNvPr id="33" name="Textfeld 32">
              <a:extLst>
                <a:ext uri="{FF2B5EF4-FFF2-40B4-BE49-F238E27FC236}">
                  <a16:creationId xmlns:a16="http://schemas.microsoft.com/office/drawing/2014/main" id="{F325C070-9B47-1137-03AA-D5335AE59D73}"/>
                </a:ext>
              </a:extLst>
            </p:cNvPr>
            <p:cNvSpPr txBox="1"/>
            <p:nvPr/>
          </p:nvSpPr>
          <p:spPr>
            <a:xfrm>
              <a:off x="4852228" y="3212976"/>
              <a:ext cx="292068" cy="323165"/>
            </a:xfrm>
            <a:prstGeom prst="rect">
              <a:avLst/>
            </a:prstGeom>
            <a:noFill/>
          </p:spPr>
          <p:txBody>
            <a:bodyPr wrap="none" rtlCol="0">
              <a:spAutoFit/>
            </a:bodyPr>
            <a:lstStyle/>
            <a:p>
              <a:r>
                <a:rPr lang="fr-CH" sz="1500">
                  <a:latin typeface="Century Gothic" panose="020B0502020202020204" pitchFamily="34" charset="0"/>
                </a:rPr>
                <a:t>6</a:t>
              </a:r>
            </a:p>
          </p:txBody>
        </p:sp>
        <p:sp>
          <p:nvSpPr>
            <p:cNvPr id="34" name="Textfeld 33">
              <a:extLst>
                <a:ext uri="{FF2B5EF4-FFF2-40B4-BE49-F238E27FC236}">
                  <a16:creationId xmlns:a16="http://schemas.microsoft.com/office/drawing/2014/main" id="{FAF4A43B-88C7-7140-517E-5ACE07230D9C}"/>
                </a:ext>
              </a:extLst>
            </p:cNvPr>
            <p:cNvSpPr txBox="1"/>
            <p:nvPr/>
          </p:nvSpPr>
          <p:spPr>
            <a:xfrm>
              <a:off x="6061079" y="2962563"/>
              <a:ext cx="292068" cy="323165"/>
            </a:xfrm>
            <a:prstGeom prst="rect">
              <a:avLst/>
            </a:prstGeom>
            <a:noFill/>
          </p:spPr>
          <p:txBody>
            <a:bodyPr wrap="none" rtlCol="0">
              <a:spAutoFit/>
            </a:bodyPr>
            <a:lstStyle/>
            <a:p>
              <a:r>
                <a:rPr lang="fr-CH" sz="1500">
                  <a:latin typeface="Century Gothic" panose="020B0502020202020204" pitchFamily="34" charset="0"/>
                </a:rPr>
                <a:t>9</a:t>
              </a:r>
            </a:p>
          </p:txBody>
        </p:sp>
      </p:grpSp>
      <p:sp>
        <p:nvSpPr>
          <p:cNvPr id="40" name="Textfeld 39">
            <a:extLst>
              <a:ext uri="{FF2B5EF4-FFF2-40B4-BE49-F238E27FC236}">
                <a16:creationId xmlns:a16="http://schemas.microsoft.com/office/drawing/2014/main" id="{CCD4C69C-A0C7-6A15-6B4C-A8580A00EBDB}"/>
              </a:ext>
            </a:extLst>
          </p:cNvPr>
          <p:cNvSpPr txBox="1">
            <a:spLocks/>
          </p:cNvSpPr>
          <p:nvPr/>
        </p:nvSpPr>
        <p:spPr>
          <a:xfrm>
            <a:off x="100010" y="2402624"/>
            <a:ext cx="785659" cy="461665"/>
          </a:xfrm>
          <a:prstGeom prst="rect">
            <a:avLst/>
          </a:prstGeom>
          <a:noFill/>
        </p:spPr>
        <p:txBody>
          <a:bodyPr wrap="square" lIns="0" tIns="0" rIns="0" bIns="0" rtlCol="0">
            <a:noAutofit/>
          </a:bodyPr>
          <a:lstStyle/>
          <a:p>
            <a:pPr algn="ctr"/>
            <a:r>
              <a:rPr lang="fr-CH" sz="1200">
                <a:latin typeface="Century Gothic" panose="020B0502020202020204" pitchFamily="34" charset="0"/>
              </a:rPr>
              <a:t>MT CO</a:t>
            </a:r>
            <a:r>
              <a:rPr lang="fr-CH" sz="1200" baseline="-25000">
                <a:latin typeface="Century Gothic" panose="020B0502020202020204" pitchFamily="34" charset="0"/>
              </a:rPr>
              <a:t>2</a:t>
            </a:r>
            <a:r>
              <a:rPr lang="fr-CH" sz="1200">
                <a:latin typeface="Century Gothic" panose="020B0502020202020204" pitchFamily="34" charset="0"/>
              </a:rPr>
              <a:t>e</a:t>
            </a:r>
          </a:p>
        </p:txBody>
      </p:sp>
      <p:sp>
        <p:nvSpPr>
          <p:cNvPr id="51" name="Textfeld 50">
            <a:extLst>
              <a:ext uri="{FF2B5EF4-FFF2-40B4-BE49-F238E27FC236}">
                <a16:creationId xmlns:a16="http://schemas.microsoft.com/office/drawing/2014/main" id="{A0BFC599-A27F-DC03-0611-226A34684969}"/>
              </a:ext>
            </a:extLst>
          </p:cNvPr>
          <p:cNvSpPr txBox="1"/>
          <p:nvPr/>
        </p:nvSpPr>
        <p:spPr>
          <a:xfrm>
            <a:off x="8941326" y="3933942"/>
            <a:ext cx="588365" cy="323165"/>
          </a:xfrm>
          <a:prstGeom prst="rect">
            <a:avLst/>
          </a:prstGeom>
          <a:noFill/>
        </p:spPr>
        <p:txBody>
          <a:bodyPr wrap="square" rtlCol="0">
            <a:spAutoFit/>
          </a:bodyPr>
          <a:lstStyle/>
          <a:p>
            <a:r>
              <a:rPr lang="fr-CH" sz="1500">
                <a:solidFill>
                  <a:schemeClr val="bg1">
                    <a:lumMod val="95000"/>
                  </a:schemeClr>
                </a:solidFill>
                <a:latin typeface="Century Gothic" panose="020B0502020202020204" pitchFamily="34" charset="0"/>
              </a:rPr>
              <a:t>10%</a:t>
            </a:r>
          </a:p>
        </p:txBody>
      </p:sp>
      <p:sp>
        <p:nvSpPr>
          <p:cNvPr id="52" name="Textfeld 51">
            <a:extLst>
              <a:ext uri="{FF2B5EF4-FFF2-40B4-BE49-F238E27FC236}">
                <a16:creationId xmlns:a16="http://schemas.microsoft.com/office/drawing/2014/main" id="{93BCA56C-7444-E0CA-6D05-1B45C3DE1CBB}"/>
              </a:ext>
            </a:extLst>
          </p:cNvPr>
          <p:cNvSpPr txBox="1"/>
          <p:nvPr/>
        </p:nvSpPr>
        <p:spPr>
          <a:xfrm>
            <a:off x="10637106" y="3890182"/>
            <a:ext cx="548548" cy="323165"/>
          </a:xfrm>
          <a:prstGeom prst="rect">
            <a:avLst/>
          </a:prstGeom>
          <a:noFill/>
        </p:spPr>
        <p:txBody>
          <a:bodyPr wrap="none" rtlCol="0">
            <a:spAutoFit/>
          </a:bodyPr>
          <a:lstStyle/>
          <a:p>
            <a:r>
              <a:rPr lang="fr-CH" sz="1500">
                <a:latin typeface="Century Gothic" panose="020B0502020202020204" pitchFamily="34" charset="0"/>
              </a:rPr>
              <a:t>90%</a:t>
            </a:r>
          </a:p>
        </p:txBody>
      </p:sp>
      <p:pic>
        <p:nvPicPr>
          <p:cNvPr id="42016" name="Picture 32" descr="Download free vector of Yellow lined notepaper journal sticker vector by  Sasi about paper, sticky note, tape, sticker, … | Journal stickers, Note  paper, Vector free">
            <a:extLst>
              <a:ext uri="{FF2B5EF4-FFF2-40B4-BE49-F238E27FC236}">
                <a16:creationId xmlns:a16="http://schemas.microsoft.com/office/drawing/2014/main" id="{44B747E2-9447-3C94-418B-FEC1DA9ADCAC}"/>
              </a:ext>
            </a:extLst>
          </p:cNvPr>
          <p:cNvPicPr>
            <a:picLocks noChangeAspect="1" noChangeArrowheads="1"/>
          </p:cNvPicPr>
          <p:nvPr/>
        </p:nvPicPr>
        <p:blipFill>
          <a:blip r:embed="rId8">
            <a:clrChange>
              <a:clrFrom>
                <a:srgbClr val="FFFCDF"/>
              </a:clrFrom>
              <a:clrTo>
                <a:srgbClr val="FFFCDF">
                  <a:alpha val="0"/>
                </a:srgbClr>
              </a:clrTo>
            </a:clrChange>
            <a:extLst>
              <a:ext uri="{28A0092B-C50C-407E-A947-70E740481C1C}">
                <a14:useLocalDpi xmlns:a14="http://schemas.microsoft.com/office/drawing/2010/main" val="0"/>
              </a:ext>
            </a:extLst>
          </a:blip>
          <a:srcRect/>
          <a:stretch>
            <a:fillRect/>
          </a:stretch>
        </p:blipFill>
        <p:spPr bwMode="auto">
          <a:xfrm rot="426239">
            <a:off x="9146233" y="-55316"/>
            <a:ext cx="3026685" cy="1806794"/>
          </a:xfrm>
          <a:prstGeom prst="rect">
            <a:avLst/>
          </a:prstGeom>
          <a:noFill/>
          <a:effectLst>
            <a:outerShdw dist="50800" dir="2700000" algn="tl" rotWithShape="0">
              <a:schemeClr val="bg1">
                <a:lumMod val="95000"/>
                <a:alpha val="40000"/>
              </a:schemeClr>
            </a:outerShdw>
          </a:effectLst>
          <a:extLst>
            <a:ext uri="{909E8E84-426E-40DD-AFC4-6F175D3DCCD1}">
              <a14:hiddenFill xmlns:a14="http://schemas.microsoft.com/office/drawing/2010/main">
                <a:solidFill>
                  <a:srgbClr val="FFFFFF"/>
                </a:solidFill>
              </a14:hiddenFill>
            </a:ext>
          </a:extLst>
        </p:spPr>
      </p:pic>
      <p:sp>
        <p:nvSpPr>
          <p:cNvPr id="62" name="Textfeld 61">
            <a:extLst>
              <a:ext uri="{FF2B5EF4-FFF2-40B4-BE49-F238E27FC236}">
                <a16:creationId xmlns:a16="http://schemas.microsoft.com/office/drawing/2014/main" id="{13B437EE-E367-282E-F5AF-959491A7F41B}"/>
              </a:ext>
            </a:extLst>
          </p:cNvPr>
          <p:cNvSpPr txBox="1"/>
          <p:nvPr/>
        </p:nvSpPr>
        <p:spPr>
          <a:xfrm rot="605083">
            <a:off x="9933253" y="405536"/>
            <a:ext cx="1452641" cy="954107"/>
          </a:xfrm>
          <a:prstGeom prst="rect">
            <a:avLst/>
          </a:prstGeom>
          <a:noFill/>
        </p:spPr>
        <p:txBody>
          <a:bodyPr wrap="none" rtlCol="0">
            <a:spAutoFit/>
          </a:bodyPr>
          <a:lstStyle/>
          <a:p>
            <a:pPr algn="ctr"/>
            <a:r>
              <a:rPr lang="fr-CH" sz="1400" dirty="0">
                <a:latin typeface="Century Gothic" panose="020B0502020202020204" pitchFamily="34" charset="0"/>
              </a:rPr>
              <a:t>Scénario </a:t>
            </a:r>
          </a:p>
          <a:p>
            <a:pPr algn="ctr"/>
            <a:r>
              <a:rPr lang="fr-CH" sz="1400" b="1" dirty="0">
                <a:latin typeface="Century Gothic" panose="020B0502020202020204" pitchFamily="34" charset="0"/>
              </a:rPr>
              <a:t>«Accélération </a:t>
            </a:r>
          </a:p>
          <a:p>
            <a:pPr algn="ctr"/>
            <a:r>
              <a:rPr lang="fr-CH" sz="1400" b="1" dirty="0">
                <a:latin typeface="Century Gothic" panose="020B0502020202020204" pitchFamily="34" charset="0"/>
              </a:rPr>
              <a:t>transition </a:t>
            </a:r>
            <a:br>
              <a:rPr lang="fr-CH" sz="1400" b="1" dirty="0">
                <a:latin typeface="Century Gothic" panose="020B0502020202020204" pitchFamily="34" charset="0"/>
              </a:rPr>
            </a:br>
            <a:r>
              <a:rPr lang="fr-CH" sz="1400" b="1" dirty="0">
                <a:latin typeface="Century Gothic" panose="020B0502020202020204" pitchFamily="34" charset="0"/>
              </a:rPr>
              <a:t>numérique»</a:t>
            </a:r>
          </a:p>
        </p:txBody>
      </p:sp>
    </p:spTree>
    <p:extLst>
      <p:ext uri="{BB962C8B-B14F-4D97-AF65-F5344CB8AC3E}">
        <p14:creationId xmlns:p14="http://schemas.microsoft.com/office/powerpoint/2010/main" val="93065441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88" name="Rechteck 49187">
            <a:extLst>
              <a:ext uri="{FF2B5EF4-FFF2-40B4-BE49-F238E27FC236}">
                <a16:creationId xmlns:a16="http://schemas.microsoft.com/office/drawing/2014/main" id="{7E88DBEB-40CE-227A-5328-1163C2BC69B0}"/>
              </a:ext>
            </a:extLst>
          </p:cNvPr>
          <p:cNvSpPr/>
          <p:nvPr/>
        </p:nvSpPr>
        <p:spPr bwMode="auto">
          <a:xfrm>
            <a:off x="0" y="0"/>
            <a:ext cx="12192000" cy="6858000"/>
          </a:xfrm>
          <a:prstGeom prst="rect">
            <a:avLst/>
          </a:prstGeom>
          <a:solidFill>
            <a:schemeClr val="bg2">
              <a:alpha val="79608"/>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3" name="Titel 1">
            <a:extLst>
              <a:ext uri="{FF2B5EF4-FFF2-40B4-BE49-F238E27FC236}">
                <a16:creationId xmlns:a16="http://schemas.microsoft.com/office/drawing/2014/main" id="{C5A61D29-1EC7-CBFD-C1D6-D98301FF69AA}"/>
              </a:ext>
            </a:extLst>
          </p:cNvPr>
          <p:cNvSpPr txBox="1">
            <a:spLocks/>
          </p:cNvSpPr>
          <p:nvPr/>
        </p:nvSpPr>
        <p:spPr bwMode="auto">
          <a:xfrm>
            <a:off x="623392" y="3107532"/>
            <a:ext cx="1094521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fr-CH" sz="4000" b="0">
                <a:solidFill>
                  <a:schemeClr val="bg1"/>
                </a:solidFill>
                <a:latin typeface="Century Gothic" panose="020B0502020202020204" pitchFamily="34" charset="0"/>
                <a:ea typeface="Century Gothic"/>
              </a:rPr>
              <a:t>Plus de numérique = moins d’émissions?</a:t>
            </a:r>
          </a:p>
        </p:txBody>
      </p:sp>
      <p:sp>
        <p:nvSpPr>
          <p:cNvPr id="5" name="Rechteck 4">
            <a:extLst>
              <a:ext uri="{FF2B5EF4-FFF2-40B4-BE49-F238E27FC236}">
                <a16:creationId xmlns:a16="http://schemas.microsoft.com/office/drawing/2014/main" id="{66931AEE-D433-8984-D7B5-E41BBF876624}"/>
              </a:ext>
            </a:extLst>
          </p:cNvPr>
          <p:cNvSpPr/>
          <p:nvPr/>
        </p:nvSpPr>
        <p:spPr bwMode="auto">
          <a:xfrm>
            <a:off x="0" y="7245424"/>
            <a:ext cx="12192000" cy="4831236"/>
          </a:xfrm>
          <a:prstGeom prst="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dirty="0">
              <a:ln>
                <a:noFill/>
              </a:ln>
              <a:solidFill>
                <a:schemeClr val="tx1"/>
              </a:solidFill>
              <a:effectLst/>
              <a:latin typeface="Arial" charset="0"/>
              <a:ea typeface="Arial" charset="0"/>
              <a:cs typeface="Arial" charset="0"/>
            </a:endParaRPr>
          </a:p>
        </p:txBody>
      </p:sp>
      <p:pic>
        <p:nvPicPr>
          <p:cNvPr id="14" name="Grafik 13">
            <a:extLst>
              <a:ext uri="{FF2B5EF4-FFF2-40B4-BE49-F238E27FC236}">
                <a16:creationId xmlns:a16="http://schemas.microsoft.com/office/drawing/2014/main" id="{1E93C6BC-B2E4-0119-3A08-EBF5F0E2E7A4}"/>
              </a:ext>
            </a:extLst>
          </p:cNvPr>
          <p:cNvPicPr>
            <a:picLocks noChangeAspect="1"/>
          </p:cNvPicPr>
          <p:nvPr/>
        </p:nvPicPr>
        <p:blipFill>
          <a:blip r:embed="rId3">
            <a:clrChange>
              <a:clrFrom>
                <a:srgbClr val="F2F2F2"/>
              </a:clrFrom>
              <a:clrTo>
                <a:srgbClr val="F2F2F2">
                  <a:alpha val="0"/>
                </a:srgbClr>
              </a:clrTo>
            </a:clrChange>
          </a:blip>
          <a:stretch>
            <a:fillRect/>
          </a:stretch>
        </p:blipFill>
        <p:spPr>
          <a:xfrm rot="1076976">
            <a:off x="8754764" y="8139388"/>
            <a:ext cx="2810875" cy="2583128"/>
          </a:xfrm>
          <a:prstGeom prst="rect">
            <a:avLst/>
          </a:prstGeom>
        </p:spPr>
      </p:pic>
      <p:graphicFrame>
        <p:nvGraphicFramePr>
          <p:cNvPr id="24" name="Diagramm 23">
            <a:extLst>
              <a:ext uri="{FF2B5EF4-FFF2-40B4-BE49-F238E27FC236}">
                <a16:creationId xmlns:a16="http://schemas.microsoft.com/office/drawing/2014/main" id="{5337F4D7-72FA-B1A6-1A3D-5ACFE318571D}"/>
              </a:ext>
            </a:extLst>
          </p:cNvPr>
          <p:cNvGraphicFramePr/>
          <p:nvPr>
            <p:extLst>
              <p:ext uri="{D42A27DB-BD31-4B8C-83A1-F6EECF244321}">
                <p14:modId xmlns:p14="http://schemas.microsoft.com/office/powerpoint/2010/main" val="1924259534"/>
              </p:ext>
            </p:extLst>
          </p:nvPr>
        </p:nvGraphicFramePr>
        <p:xfrm>
          <a:off x="288072" y="7980988"/>
          <a:ext cx="7861590" cy="2959594"/>
        </p:xfrm>
        <a:graphic>
          <a:graphicData uri="http://schemas.openxmlformats.org/drawingml/2006/chart">
            <c:chart xmlns:c="http://schemas.openxmlformats.org/drawingml/2006/chart" xmlns:r="http://schemas.openxmlformats.org/officeDocument/2006/relationships" r:id="rId4"/>
          </a:graphicData>
        </a:graphic>
      </p:graphicFrame>
      <p:sp>
        <p:nvSpPr>
          <p:cNvPr id="25" name="Rechteck 8">
            <a:extLst>
              <a:ext uri="{FF2B5EF4-FFF2-40B4-BE49-F238E27FC236}">
                <a16:creationId xmlns:a16="http://schemas.microsoft.com/office/drawing/2014/main" id="{93B9F352-4DA7-AB29-7EC7-7D41761346B1}"/>
              </a:ext>
            </a:extLst>
          </p:cNvPr>
          <p:cNvSpPr>
            <a:spLocks noChangeArrowheads="1"/>
          </p:cNvSpPr>
          <p:nvPr/>
        </p:nvSpPr>
        <p:spPr bwMode="auto">
          <a:xfrm>
            <a:off x="6456040" y="12062513"/>
            <a:ext cx="573596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algn="r" eaLnBrk="1" hangingPunct="1"/>
            <a:r>
              <a:rPr lang="fr-CH" sz="1000">
                <a:solidFill>
                  <a:schemeClr val="bg1"/>
                </a:solidFill>
                <a:latin typeface="Century Gothic" panose="020B0502020202020204" pitchFamily="34" charset="0"/>
              </a:rPr>
              <a:t>Source: </a:t>
            </a:r>
            <a:r>
              <a:rPr lang="fr-CH" sz="1000">
                <a:solidFill>
                  <a:schemeClr val="bg1"/>
                </a:solidFill>
                <a:latin typeface="Century Gothic" panose="020B0502020202020204" pitchFamily="34" charset="0"/>
                <a:hlinkClick r:id="rId5">
                  <a:extLst>
                    <a:ext uri="{A12FA001-AC4F-418D-AE19-62706E023703}">
                      <ahyp:hlinkClr xmlns:ahyp="http://schemas.microsoft.com/office/drawing/2018/hyperlinkcolor" val="tx"/>
                    </a:ext>
                  </a:extLst>
                </a:hlinkClick>
              </a:rPr>
              <a:t>Bitkom &amp; Accenture Strategy (2024)</a:t>
            </a:r>
          </a:p>
        </p:txBody>
      </p:sp>
      <p:sp>
        <p:nvSpPr>
          <p:cNvPr id="27" name="Titel 1">
            <a:extLst>
              <a:ext uri="{FF2B5EF4-FFF2-40B4-BE49-F238E27FC236}">
                <a16:creationId xmlns:a16="http://schemas.microsoft.com/office/drawing/2014/main" id="{F5661747-F8E3-7A4C-5D61-57175D96928A}"/>
              </a:ext>
            </a:extLst>
          </p:cNvPr>
          <p:cNvSpPr txBox="1">
            <a:spLocks/>
          </p:cNvSpPr>
          <p:nvPr/>
        </p:nvSpPr>
        <p:spPr bwMode="auto">
          <a:xfrm>
            <a:off x="407368" y="7284956"/>
            <a:ext cx="7416824"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sz="1800">
                <a:solidFill>
                  <a:schemeClr val="bg2"/>
                </a:solidFill>
                <a:latin typeface="Century Gothic" panose="020B0502020202020204" pitchFamily="34" charset="0"/>
              </a:rPr>
              <a:t>Économies de GES rendues possibles par les TIC par secteur en 2030 en Allemagne</a:t>
            </a:r>
          </a:p>
        </p:txBody>
      </p:sp>
      <p:sp>
        <p:nvSpPr>
          <p:cNvPr id="30" name="Titel 1">
            <a:extLst>
              <a:ext uri="{FF2B5EF4-FFF2-40B4-BE49-F238E27FC236}">
                <a16:creationId xmlns:a16="http://schemas.microsoft.com/office/drawing/2014/main" id="{E5516CE3-9D74-7A20-8660-427B76A6379E}"/>
              </a:ext>
            </a:extLst>
          </p:cNvPr>
          <p:cNvSpPr txBox="1">
            <a:spLocks/>
          </p:cNvSpPr>
          <p:nvPr/>
        </p:nvSpPr>
        <p:spPr bwMode="auto">
          <a:xfrm>
            <a:off x="9046128" y="7284956"/>
            <a:ext cx="2520280"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fr-CH" sz="1800">
                <a:solidFill>
                  <a:schemeClr val="bg2"/>
                </a:solidFill>
                <a:latin typeface="Century Gothic" panose="020B0502020202020204" pitchFamily="34" charset="0"/>
              </a:rPr>
              <a:t>Émissions de GES 2022</a:t>
            </a:r>
          </a:p>
        </p:txBody>
      </p:sp>
      <p:cxnSp>
        <p:nvCxnSpPr>
          <p:cNvPr id="35" name="Gerade Verbindung 34">
            <a:extLst>
              <a:ext uri="{FF2B5EF4-FFF2-40B4-BE49-F238E27FC236}">
                <a16:creationId xmlns:a16="http://schemas.microsoft.com/office/drawing/2014/main" id="{D05C1AEB-49CB-1A0A-780A-AC286FDD3FE0}"/>
              </a:ext>
            </a:extLst>
          </p:cNvPr>
          <p:cNvCxnSpPr>
            <a:cxnSpLocks/>
          </p:cNvCxnSpPr>
          <p:nvPr/>
        </p:nvCxnSpPr>
        <p:spPr bwMode="auto">
          <a:xfrm>
            <a:off x="7724546" y="8407236"/>
            <a:ext cx="1163897" cy="779901"/>
          </a:xfrm>
          <a:prstGeom prst="line">
            <a:avLst/>
          </a:prstGeom>
          <a:solidFill>
            <a:schemeClr val="accent1"/>
          </a:solidFill>
          <a:ln w="12700" cap="flat" cmpd="sng" algn="ctr">
            <a:solidFill>
              <a:schemeClr val="accent1"/>
            </a:solidFill>
            <a:prstDash val="sysDash"/>
            <a:round/>
            <a:headEnd type="none" w="med" len="med"/>
            <a:tailEnd type="none" w="med" len="med"/>
          </a:ln>
          <a:effectLst/>
        </p:spPr>
      </p:cxnSp>
      <p:cxnSp>
        <p:nvCxnSpPr>
          <p:cNvPr id="36" name="Gerade Verbindung 35">
            <a:extLst>
              <a:ext uri="{FF2B5EF4-FFF2-40B4-BE49-F238E27FC236}">
                <a16:creationId xmlns:a16="http://schemas.microsoft.com/office/drawing/2014/main" id="{3A08C8CC-11EC-70B4-8A7B-1834F023D37E}"/>
              </a:ext>
            </a:extLst>
          </p:cNvPr>
          <p:cNvCxnSpPr>
            <a:cxnSpLocks/>
          </p:cNvCxnSpPr>
          <p:nvPr/>
        </p:nvCxnSpPr>
        <p:spPr bwMode="auto">
          <a:xfrm flipV="1">
            <a:off x="7724546" y="9895391"/>
            <a:ext cx="1169691" cy="842481"/>
          </a:xfrm>
          <a:prstGeom prst="line">
            <a:avLst/>
          </a:prstGeom>
          <a:solidFill>
            <a:schemeClr val="accent1"/>
          </a:solidFill>
          <a:ln w="12700" cap="flat" cmpd="sng" algn="ctr">
            <a:solidFill>
              <a:schemeClr val="accent1"/>
            </a:solidFill>
            <a:prstDash val="sysDash"/>
            <a:round/>
            <a:headEnd type="none" w="med" len="med"/>
            <a:tailEnd type="none" w="med" len="med"/>
          </a:ln>
          <a:effectLst/>
        </p:spPr>
      </p:cxnSp>
      <p:sp>
        <p:nvSpPr>
          <p:cNvPr id="37" name="Textfeld 36">
            <a:extLst>
              <a:ext uri="{FF2B5EF4-FFF2-40B4-BE49-F238E27FC236}">
                <a16:creationId xmlns:a16="http://schemas.microsoft.com/office/drawing/2014/main" id="{B8207A5D-8A54-E35B-49A6-18B10CA8BAEA}"/>
              </a:ext>
            </a:extLst>
          </p:cNvPr>
          <p:cNvSpPr txBox="1"/>
          <p:nvPr/>
        </p:nvSpPr>
        <p:spPr>
          <a:xfrm>
            <a:off x="924378" y="10796566"/>
            <a:ext cx="880369" cy="323165"/>
          </a:xfrm>
          <a:prstGeom prst="rect">
            <a:avLst/>
          </a:prstGeom>
          <a:noFill/>
        </p:spPr>
        <p:txBody>
          <a:bodyPr wrap="none" rtlCol="0">
            <a:spAutoFit/>
          </a:bodyPr>
          <a:lstStyle/>
          <a:p>
            <a:pPr algn="ctr"/>
            <a:r>
              <a:rPr lang="fr-CH" sz="1500" b="1">
                <a:latin typeface="Century Gothic" panose="020B0502020202020204" pitchFamily="34" charset="0"/>
              </a:rPr>
              <a:t>Énergie</a:t>
            </a:r>
          </a:p>
        </p:txBody>
      </p:sp>
      <p:sp>
        <p:nvSpPr>
          <p:cNvPr id="38" name="Textfeld 37">
            <a:extLst>
              <a:ext uri="{FF2B5EF4-FFF2-40B4-BE49-F238E27FC236}">
                <a16:creationId xmlns:a16="http://schemas.microsoft.com/office/drawing/2014/main" id="{9F67FDCA-EFE5-DC85-8D20-88A121722CF4}"/>
              </a:ext>
            </a:extLst>
          </p:cNvPr>
          <p:cNvSpPr txBox="1"/>
          <p:nvPr/>
        </p:nvSpPr>
        <p:spPr>
          <a:xfrm>
            <a:off x="2034827" y="10796566"/>
            <a:ext cx="1088760" cy="323165"/>
          </a:xfrm>
          <a:prstGeom prst="rect">
            <a:avLst/>
          </a:prstGeom>
          <a:noFill/>
        </p:spPr>
        <p:txBody>
          <a:bodyPr wrap="none" rtlCol="0">
            <a:spAutoFit/>
          </a:bodyPr>
          <a:lstStyle/>
          <a:p>
            <a:pPr algn="ctr"/>
            <a:r>
              <a:rPr lang="fr-CH" sz="1500" b="1">
                <a:latin typeface="Century Gothic" panose="020B0502020202020204" pitchFamily="34" charset="0"/>
              </a:rPr>
              <a:t>Bâtiment</a:t>
            </a:r>
          </a:p>
        </p:txBody>
      </p:sp>
      <p:sp>
        <p:nvSpPr>
          <p:cNvPr id="43" name="Textfeld 42">
            <a:extLst>
              <a:ext uri="{FF2B5EF4-FFF2-40B4-BE49-F238E27FC236}">
                <a16:creationId xmlns:a16="http://schemas.microsoft.com/office/drawing/2014/main" id="{C72EC6AB-EF82-FF11-AB95-80D8F3047F1D}"/>
              </a:ext>
            </a:extLst>
          </p:cNvPr>
          <p:cNvSpPr txBox="1"/>
          <p:nvPr/>
        </p:nvSpPr>
        <p:spPr>
          <a:xfrm>
            <a:off x="3298549" y="10796566"/>
            <a:ext cx="970137" cy="323165"/>
          </a:xfrm>
          <a:prstGeom prst="rect">
            <a:avLst/>
          </a:prstGeom>
          <a:noFill/>
        </p:spPr>
        <p:txBody>
          <a:bodyPr wrap="none" rtlCol="0">
            <a:spAutoFit/>
          </a:bodyPr>
          <a:lstStyle/>
          <a:p>
            <a:pPr algn="ctr"/>
            <a:r>
              <a:rPr lang="fr-CH" sz="1500" b="1">
                <a:latin typeface="Century Gothic" panose="020B0502020202020204" pitchFamily="34" charset="0"/>
              </a:rPr>
              <a:t>Industrie</a:t>
            </a:r>
          </a:p>
        </p:txBody>
      </p:sp>
      <p:sp>
        <p:nvSpPr>
          <p:cNvPr id="44" name="Textfeld 43">
            <a:extLst>
              <a:ext uri="{FF2B5EF4-FFF2-40B4-BE49-F238E27FC236}">
                <a16:creationId xmlns:a16="http://schemas.microsoft.com/office/drawing/2014/main" id="{A2B897B0-763B-4164-B134-6C46F04A41E3}"/>
              </a:ext>
            </a:extLst>
          </p:cNvPr>
          <p:cNvSpPr txBox="1"/>
          <p:nvPr/>
        </p:nvSpPr>
        <p:spPr>
          <a:xfrm>
            <a:off x="4507302" y="10796566"/>
            <a:ext cx="1066319" cy="553998"/>
          </a:xfrm>
          <a:prstGeom prst="rect">
            <a:avLst/>
          </a:prstGeom>
          <a:noFill/>
        </p:spPr>
        <p:txBody>
          <a:bodyPr wrap="none" rtlCol="0">
            <a:spAutoFit/>
          </a:bodyPr>
          <a:lstStyle/>
          <a:p>
            <a:pPr algn="ctr"/>
            <a:r>
              <a:rPr lang="fr-CH" sz="1500" b="1">
                <a:latin typeface="Century Gothic" panose="020B0502020202020204" pitchFamily="34" charset="0"/>
              </a:rPr>
              <a:t>Agriculture</a:t>
            </a:r>
          </a:p>
        </p:txBody>
      </p:sp>
      <p:sp>
        <p:nvSpPr>
          <p:cNvPr id="61" name="Textfeld 60">
            <a:extLst>
              <a:ext uri="{FF2B5EF4-FFF2-40B4-BE49-F238E27FC236}">
                <a16:creationId xmlns:a16="http://schemas.microsoft.com/office/drawing/2014/main" id="{CF527C56-B20B-E927-36BA-15E722A3A08C}"/>
              </a:ext>
            </a:extLst>
          </p:cNvPr>
          <p:cNvSpPr txBox="1"/>
          <p:nvPr/>
        </p:nvSpPr>
        <p:spPr>
          <a:xfrm>
            <a:off x="5750184" y="10796566"/>
            <a:ext cx="915635" cy="323165"/>
          </a:xfrm>
          <a:prstGeom prst="rect">
            <a:avLst/>
          </a:prstGeom>
          <a:noFill/>
        </p:spPr>
        <p:txBody>
          <a:bodyPr wrap="none" rtlCol="0">
            <a:spAutoFit/>
          </a:bodyPr>
          <a:lstStyle/>
          <a:p>
            <a:pPr algn="ctr"/>
            <a:r>
              <a:rPr lang="fr-CH" sz="1500" b="1">
                <a:latin typeface="Century Gothic" panose="020B0502020202020204" pitchFamily="34" charset="0"/>
              </a:rPr>
              <a:t>Transports</a:t>
            </a:r>
          </a:p>
        </p:txBody>
      </p:sp>
      <p:sp>
        <p:nvSpPr>
          <p:cNvPr id="63" name="Textfeld 62">
            <a:extLst>
              <a:ext uri="{FF2B5EF4-FFF2-40B4-BE49-F238E27FC236}">
                <a16:creationId xmlns:a16="http://schemas.microsoft.com/office/drawing/2014/main" id="{0015A0B8-BB93-0E61-9480-24926649F030}"/>
              </a:ext>
            </a:extLst>
          </p:cNvPr>
          <p:cNvSpPr txBox="1"/>
          <p:nvPr/>
        </p:nvSpPr>
        <p:spPr>
          <a:xfrm>
            <a:off x="6941291" y="10796566"/>
            <a:ext cx="931665" cy="323165"/>
          </a:xfrm>
          <a:prstGeom prst="rect">
            <a:avLst/>
          </a:prstGeom>
          <a:noFill/>
        </p:spPr>
        <p:txBody>
          <a:bodyPr wrap="none" rtlCol="0">
            <a:spAutoFit/>
          </a:bodyPr>
          <a:lstStyle/>
          <a:p>
            <a:pPr algn="ctr"/>
            <a:r>
              <a:rPr lang="fr-CH" sz="1500" b="1">
                <a:latin typeface="Century Gothic" panose="020B0502020202020204" pitchFamily="34" charset="0"/>
              </a:rPr>
              <a:t>Total</a:t>
            </a:r>
          </a:p>
        </p:txBody>
      </p:sp>
      <p:sp>
        <p:nvSpPr>
          <p:cNvPr id="49152" name="Textfeld 49151">
            <a:extLst>
              <a:ext uri="{FF2B5EF4-FFF2-40B4-BE49-F238E27FC236}">
                <a16:creationId xmlns:a16="http://schemas.microsoft.com/office/drawing/2014/main" id="{B1D1D0B6-9E41-84C6-20BF-BCB0E80BABB6}"/>
              </a:ext>
            </a:extLst>
          </p:cNvPr>
          <p:cNvSpPr txBox="1"/>
          <p:nvPr/>
        </p:nvSpPr>
        <p:spPr>
          <a:xfrm>
            <a:off x="7208700" y="9313531"/>
            <a:ext cx="399468" cy="323165"/>
          </a:xfrm>
          <a:prstGeom prst="rect">
            <a:avLst/>
          </a:prstGeom>
          <a:noFill/>
        </p:spPr>
        <p:txBody>
          <a:bodyPr wrap="none" rtlCol="0">
            <a:spAutoFit/>
          </a:bodyPr>
          <a:lstStyle/>
          <a:p>
            <a:r>
              <a:rPr lang="fr-CH" sz="1500">
                <a:solidFill>
                  <a:schemeClr val="bg1">
                    <a:lumMod val="95000"/>
                  </a:schemeClr>
                </a:solidFill>
                <a:latin typeface="Century Gothic" panose="020B0502020202020204" pitchFamily="34" charset="0"/>
              </a:rPr>
              <a:t>50</a:t>
            </a:r>
          </a:p>
        </p:txBody>
      </p:sp>
      <p:sp>
        <p:nvSpPr>
          <p:cNvPr id="49154" name="Textfeld 49153">
            <a:extLst>
              <a:ext uri="{FF2B5EF4-FFF2-40B4-BE49-F238E27FC236}">
                <a16:creationId xmlns:a16="http://schemas.microsoft.com/office/drawing/2014/main" id="{6997593D-DDCB-5118-40C3-008C4AC7559B}"/>
              </a:ext>
            </a:extLst>
          </p:cNvPr>
          <p:cNvSpPr txBox="1">
            <a:spLocks/>
          </p:cNvSpPr>
          <p:nvPr/>
        </p:nvSpPr>
        <p:spPr>
          <a:xfrm>
            <a:off x="590150" y="11444638"/>
            <a:ext cx="1401394" cy="461665"/>
          </a:xfrm>
          <a:prstGeom prst="rect">
            <a:avLst/>
          </a:prstGeom>
          <a:noFill/>
        </p:spPr>
        <p:txBody>
          <a:bodyPr wrap="square" lIns="0" tIns="0" rIns="0" bIns="0" rtlCol="0">
            <a:noAutofit/>
          </a:bodyPr>
          <a:lstStyle/>
          <a:p>
            <a:pPr algn="ctr"/>
            <a:r>
              <a:rPr lang="fr-CH" sz="1200">
                <a:latin typeface="Century Gothic" panose="020B0502020202020204" pitchFamily="34" charset="0"/>
              </a:rPr>
              <a:t>Gestion de la charge</a:t>
            </a:r>
            <a:br>
              <a:rPr lang="fr-CH" sz="1200">
                <a:latin typeface="Century Gothic" panose="020B0502020202020204" pitchFamily="34" charset="0"/>
              </a:rPr>
            </a:br>
            <a:r>
              <a:rPr lang="fr-CH" sz="1200">
                <a:latin typeface="Century Gothic" panose="020B0502020202020204" pitchFamily="34" charset="0"/>
              </a:rPr>
              <a:t>flexible</a:t>
            </a:r>
          </a:p>
        </p:txBody>
      </p:sp>
      <p:sp>
        <p:nvSpPr>
          <p:cNvPr id="49159" name="Textfeld 49158">
            <a:extLst>
              <a:ext uri="{FF2B5EF4-FFF2-40B4-BE49-F238E27FC236}">
                <a16:creationId xmlns:a16="http://schemas.microsoft.com/office/drawing/2014/main" id="{4873D673-7D36-AF86-AFBD-8B46D2BE2D45}"/>
              </a:ext>
            </a:extLst>
          </p:cNvPr>
          <p:cNvSpPr txBox="1">
            <a:spLocks/>
          </p:cNvSpPr>
          <p:nvPr/>
        </p:nvSpPr>
        <p:spPr>
          <a:xfrm>
            <a:off x="1943102" y="11444638"/>
            <a:ext cx="1273104" cy="461665"/>
          </a:xfrm>
          <a:prstGeom prst="rect">
            <a:avLst/>
          </a:prstGeom>
          <a:noFill/>
        </p:spPr>
        <p:txBody>
          <a:bodyPr wrap="square" lIns="0" tIns="0" rIns="0" bIns="0" rtlCol="0">
            <a:noAutofit/>
          </a:bodyPr>
          <a:lstStyle/>
          <a:p>
            <a:pPr algn="ctr"/>
            <a:r>
              <a:rPr lang="fr-CH" sz="1200">
                <a:latin typeface="Century Gothic" panose="020B0502020202020204" pitchFamily="34" charset="0"/>
              </a:rPr>
              <a:t>Automatisation des bâtiments</a:t>
            </a:r>
          </a:p>
        </p:txBody>
      </p:sp>
      <p:sp>
        <p:nvSpPr>
          <p:cNvPr id="49160" name="Textfeld 49159">
            <a:extLst>
              <a:ext uri="{FF2B5EF4-FFF2-40B4-BE49-F238E27FC236}">
                <a16:creationId xmlns:a16="http://schemas.microsoft.com/office/drawing/2014/main" id="{B5B794AC-D507-9E26-9778-665E28822ACB}"/>
              </a:ext>
            </a:extLst>
          </p:cNvPr>
          <p:cNvSpPr txBox="1">
            <a:spLocks/>
          </p:cNvSpPr>
          <p:nvPr/>
        </p:nvSpPr>
        <p:spPr>
          <a:xfrm>
            <a:off x="3147063" y="11444638"/>
            <a:ext cx="1273104" cy="461665"/>
          </a:xfrm>
          <a:prstGeom prst="rect">
            <a:avLst/>
          </a:prstGeom>
          <a:noFill/>
        </p:spPr>
        <p:txBody>
          <a:bodyPr wrap="square" lIns="0" tIns="0" rIns="0" bIns="0" rtlCol="0">
            <a:noAutofit/>
          </a:bodyPr>
          <a:lstStyle/>
          <a:p>
            <a:pPr algn="ctr"/>
            <a:r>
              <a:rPr lang="fr-CH" sz="1200">
                <a:latin typeface="Century Gothic" panose="020B0502020202020204" pitchFamily="34" charset="0"/>
              </a:rPr>
              <a:t>Automatisation,</a:t>
            </a:r>
          </a:p>
          <a:p>
            <a:pPr algn="ctr"/>
            <a:r>
              <a:rPr lang="fr-CH" sz="1200">
                <a:latin typeface="Century Gothic" panose="020B0502020202020204" pitchFamily="34" charset="0"/>
              </a:rPr>
              <a:t>optimisation énergétique</a:t>
            </a:r>
          </a:p>
        </p:txBody>
      </p:sp>
      <p:sp>
        <p:nvSpPr>
          <p:cNvPr id="49161" name="Textfeld 49160">
            <a:extLst>
              <a:ext uri="{FF2B5EF4-FFF2-40B4-BE49-F238E27FC236}">
                <a16:creationId xmlns:a16="http://schemas.microsoft.com/office/drawing/2014/main" id="{784A689C-8051-58AC-E576-CC3D44498688}"/>
              </a:ext>
            </a:extLst>
          </p:cNvPr>
          <p:cNvSpPr txBox="1">
            <a:spLocks/>
          </p:cNvSpPr>
          <p:nvPr/>
        </p:nvSpPr>
        <p:spPr>
          <a:xfrm>
            <a:off x="4403908" y="11444638"/>
            <a:ext cx="1273104" cy="461665"/>
          </a:xfrm>
          <a:prstGeom prst="rect">
            <a:avLst/>
          </a:prstGeom>
          <a:noFill/>
        </p:spPr>
        <p:txBody>
          <a:bodyPr wrap="square" lIns="0" tIns="0" rIns="0" bIns="0" rtlCol="0">
            <a:noAutofit/>
          </a:bodyPr>
          <a:lstStyle/>
          <a:p>
            <a:pPr algn="ctr"/>
            <a:r>
              <a:rPr lang="fr-CH" sz="1200">
                <a:latin typeface="Century Gothic" panose="020B0502020202020204" pitchFamily="34" charset="0"/>
              </a:rPr>
              <a:t>Agriculture</a:t>
            </a:r>
            <a:br>
              <a:rPr lang="fr-CH" sz="1200">
                <a:latin typeface="Century Gothic" panose="020B0502020202020204" pitchFamily="34" charset="0"/>
              </a:rPr>
            </a:br>
            <a:r>
              <a:rPr lang="fr-CH" sz="1200">
                <a:latin typeface="Century Gothic" panose="020B0502020202020204" pitchFamily="34" charset="0"/>
              </a:rPr>
              <a:t>de précision</a:t>
            </a:r>
          </a:p>
        </p:txBody>
      </p:sp>
      <p:sp>
        <p:nvSpPr>
          <p:cNvPr id="49162" name="Textfeld 49161">
            <a:extLst>
              <a:ext uri="{FF2B5EF4-FFF2-40B4-BE49-F238E27FC236}">
                <a16:creationId xmlns:a16="http://schemas.microsoft.com/office/drawing/2014/main" id="{462F7261-4D0A-354A-8688-F0AF38E2D06C}"/>
              </a:ext>
            </a:extLst>
          </p:cNvPr>
          <p:cNvSpPr txBox="1">
            <a:spLocks/>
          </p:cNvSpPr>
          <p:nvPr/>
        </p:nvSpPr>
        <p:spPr>
          <a:xfrm>
            <a:off x="5565798" y="11444638"/>
            <a:ext cx="1273104" cy="461665"/>
          </a:xfrm>
          <a:prstGeom prst="rect">
            <a:avLst/>
          </a:prstGeom>
          <a:noFill/>
        </p:spPr>
        <p:txBody>
          <a:bodyPr wrap="square" lIns="0" tIns="0" rIns="0" bIns="0" rtlCol="0">
            <a:noAutofit/>
          </a:bodyPr>
          <a:lstStyle/>
          <a:p>
            <a:pPr algn="ctr"/>
            <a:r>
              <a:rPr lang="fr-CH" sz="1200">
                <a:latin typeface="Century Gothic" panose="020B0502020202020204" pitchFamily="34" charset="0"/>
              </a:rPr>
              <a:t>Car/Ride Sharing,</a:t>
            </a:r>
          </a:p>
          <a:p>
            <a:pPr algn="ctr"/>
            <a:r>
              <a:rPr lang="fr-CH" sz="1200">
                <a:latin typeface="Century Gothic" panose="020B0502020202020204" pitchFamily="34" charset="0"/>
              </a:rPr>
              <a:t>Appels vidéo</a:t>
            </a:r>
          </a:p>
        </p:txBody>
      </p:sp>
      <p:sp>
        <p:nvSpPr>
          <p:cNvPr id="49163" name="Textfeld 49162">
            <a:extLst>
              <a:ext uri="{FF2B5EF4-FFF2-40B4-BE49-F238E27FC236}">
                <a16:creationId xmlns:a16="http://schemas.microsoft.com/office/drawing/2014/main" id="{CA4C6705-BE50-3497-D743-ECEC453C6DC0}"/>
              </a:ext>
            </a:extLst>
          </p:cNvPr>
          <p:cNvSpPr txBox="1">
            <a:spLocks/>
          </p:cNvSpPr>
          <p:nvPr/>
        </p:nvSpPr>
        <p:spPr>
          <a:xfrm>
            <a:off x="-26272" y="11444638"/>
            <a:ext cx="628689" cy="461665"/>
          </a:xfrm>
          <a:prstGeom prst="rect">
            <a:avLst/>
          </a:prstGeom>
          <a:noFill/>
        </p:spPr>
        <p:txBody>
          <a:bodyPr wrap="square" lIns="0" tIns="0" rIns="0" bIns="0" rtlCol="0">
            <a:noAutofit/>
          </a:bodyPr>
          <a:lstStyle/>
          <a:p>
            <a:pPr algn="ctr"/>
            <a:r>
              <a:rPr lang="fr-CH" sz="1200" b="1">
                <a:latin typeface="Century Gothic" panose="020B0502020202020204" pitchFamily="34" charset="0"/>
              </a:rPr>
              <a:t>Ex:</a:t>
            </a:r>
          </a:p>
        </p:txBody>
      </p:sp>
      <p:sp>
        <p:nvSpPr>
          <p:cNvPr id="49164" name="Rechteck 49163">
            <a:extLst>
              <a:ext uri="{FF2B5EF4-FFF2-40B4-BE49-F238E27FC236}">
                <a16:creationId xmlns:a16="http://schemas.microsoft.com/office/drawing/2014/main" id="{EC7DCFA7-8C50-7E2A-E9AC-D371D787D404}"/>
              </a:ext>
            </a:extLst>
          </p:cNvPr>
          <p:cNvSpPr/>
          <p:nvPr/>
        </p:nvSpPr>
        <p:spPr bwMode="auto">
          <a:xfrm>
            <a:off x="1040526" y="9895391"/>
            <a:ext cx="648072" cy="848079"/>
          </a:xfrm>
          <a:prstGeom prst="rect">
            <a:avLst/>
          </a:prstGeom>
          <a:solidFill>
            <a:schemeClr val="accent2"/>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49165" name="Rechteck 49164">
            <a:extLst>
              <a:ext uri="{FF2B5EF4-FFF2-40B4-BE49-F238E27FC236}">
                <a16:creationId xmlns:a16="http://schemas.microsoft.com/office/drawing/2014/main" id="{E453D279-1D33-4378-3F17-8756F20533BE}"/>
              </a:ext>
            </a:extLst>
          </p:cNvPr>
          <p:cNvSpPr/>
          <p:nvPr/>
        </p:nvSpPr>
        <p:spPr bwMode="auto">
          <a:xfrm>
            <a:off x="2255171" y="9313529"/>
            <a:ext cx="648072" cy="594000"/>
          </a:xfrm>
          <a:prstGeom prst="rect">
            <a:avLst/>
          </a:prstGeom>
          <a:solidFill>
            <a:schemeClr val="accent2"/>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49166" name="Rechteck 49165">
            <a:extLst>
              <a:ext uri="{FF2B5EF4-FFF2-40B4-BE49-F238E27FC236}">
                <a16:creationId xmlns:a16="http://schemas.microsoft.com/office/drawing/2014/main" id="{D35ADAB2-35B4-3163-9C55-EA5EC58B3344}"/>
              </a:ext>
            </a:extLst>
          </p:cNvPr>
          <p:cNvSpPr/>
          <p:nvPr/>
        </p:nvSpPr>
        <p:spPr bwMode="auto">
          <a:xfrm>
            <a:off x="3459581" y="8884176"/>
            <a:ext cx="648072" cy="429356"/>
          </a:xfrm>
          <a:prstGeom prst="rect">
            <a:avLst/>
          </a:prstGeom>
          <a:solidFill>
            <a:schemeClr val="accent2"/>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49167" name="Rechteck 49166">
            <a:extLst>
              <a:ext uri="{FF2B5EF4-FFF2-40B4-BE49-F238E27FC236}">
                <a16:creationId xmlns:a16="http://schemas.microsoft.com/office/drawing/2014/main" id="{FA7B39FC-F8D8-6B88-FBA0-12EC4ABDC6AD}"/>
              </a:ext>
            </a:extLst>
          </p:cNvPr>
          <p:cNvSpPr/>
          <p:nvPr/>
        </p:nvSpPr>
        <p:spPr bwMode="auto">
          <a:xfrm>
            <a:off x="4674226" y="8702678"/>
            <a:ext cx="648072" cy="194400"/>
          </a:xfrm>
          <a:prstGeom prst="rect">
            <a:avLst/>
          </a:prstGeom>
          <a:solidFill>
            <a:schemeClr val="accent2"/>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49168" name="Rechteck 49167">
            <a:extLst>
              <a:ext uri="{FF2B5EF4-FFF2-40B4-BE49-F238E27FC236}">
                <a16:creationId xmlns:a16="http://schemas.microsoft.com/office/drawing/2014/main" id="{C0EC7C45-932C-050F-A446-A4CCA64448A6}"/>
              </a:ext>
            </a:extLst>
          </p:cNvPr>
          <p:cNvSpPr/>
          <p:nvPr/>
        </p:nvSpPr>
        <p:spPr bwMode="auto">
          <a:xfrm>
            <a:off x="5883077" y="8399043"/>
            <a:ext cx="648072" cy="310800"/>
          </a:xfrm>
          <a:prstGeom prst="rect">
            <a:avLst/>
          </a:prstGeom>
          <a:solidFill>
            <a:schemeClr val="accent2"/>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49169" name="Rechteck 49168">
            <a:extLst>
              <a:ext uri="{FF2B5EF4-FFF2-40B4-BE49-F238E27FC236}">
                <a16:creationId xmlns:a16="http://schemas.microsoft.com/office/drawing/2014/main" id="{AC39E2CE-EA32-30A1-4620-C337BDE58E79}"/>
              </a:ext>
            </a:extLst>
          </p:cNvPr>
          <p:cNvSpPr/>
          <p:nvPr/>
        </p:nvSpPr>
        <p:spPr bwMode="auto">
          <a:xfrm>
            <a:off x="7076474" y="8399044"/>
            <a:ext cx="648072" cy="2344424"/>
          </a:xfrm>
          <a:prstGeom prst="rect">
            <a:avLst/>
          </a:prstGeom>
          <a:solidFill>
            <a:schemeClr val="accent1"/>
          </a:solidFill>
          <a:ln w="9525" cap="flat" cmpd="sng" algn="ctr">
            <a:solidFill>
              <a:schemeClr val="accent1"/>
            </a:solid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cxnSp>
        <p:nvCxnSpPr>
          <p:cNvPr id="49170" name="Gerade Verbindung 49169">
            <a:extLst>
              <a:ext uri="{FF2B5EF4-FFF2-40B4-BE49-F238E27FC236}">
                <a16:creationId xmlns:a16="http://schemas.microsoft.com/office/drawing/2014/main" id="{F6AF5918-FACA-FD16-3810-A1BF6C19CB8B}"/>
              </a:ext>
            </a:extLst>
          </p:cNvPr>
          <p:cNvCxnSpPr/>
          <p:nvPr/>
        </p:nvCxnSpPr>
        <p:spPr bwMode="auto">
          <a:xfrm>
            <a:off x="767408" y="10743470"/>
            <a:ext cx="7056784" cy="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49171" name="Gerade Verbindung 49170">
            <a:extLst>
              <a:ext uri="{FF2B5EF4-FFF2-40B4-BE49-F238E27FC236}">
                <a16:creationId xmlns:a16="http://schemas.microsoft.com/office/drawing/2014/main" id="{DE143C1B-0E8D-D95F-8992-0A307DD5B7F4}"/>
              </a:ext>
            </a:extLst>
          </p:cNvPr>
          <p:cNvCxnSpPr>
            <a:cxnSpLocks/>
          </p:cNvCxnSpPr>
          <p:nvPr/>
        </p:nvCxnSpPr>
        <p:spPr bwMode="auto">
          <a:xfrm>
            <a:off x="1688598" y="9895391"/>
            <a:ext cx="5665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9172" name="Gerade Verbindung 49171">
            <a:extLst>
              <a:ext uri="{FF2B5EF4-FFF2-40B4-BE49-F238E27FC236}">
                <a16:creationId xmlns:a16="http://schemas.microsoft.com/office/drawing/2014/main" id="{6AE0DDA9-1478-203D-4BBA-E7D1B61C9136}"/>
              </a:ext>
            </a:extLst>
          </p:cNvPr>
          <p:cNvCxnSpPr>
            <a:cxnSpLocks/>
          </p:cNvCxnSpPr>
          <p:nvPr/>
        </p:nvCxnSpPr>
        <p:spPr bwMode="auto">
          <a:xfrm>
            <a:off x="2903243" y="9313529"/>
            <a:ext cx="5665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9173" name="Gerade Verbindung 49172">
            <a:extLst>
              <a:ext uri="{FF2B5EF4-FFF2-40B4-BE49-F238E27FC236}">
                <a16:creationId xmlns:a16="http://schemas.microsoft.com/office/drawing/2014/main" id="{006F9BCF-88F0-A713-8485-F08A08FF4045}"/>
              </a:ext>
            </a:extLst>
          </p:cNvPr>
          <p:cNvCxnSpPr>
            <a:cxnSpLocks/>
          </p:cNvCxnSpPr>
          <p:nvPr/>
        </p:nvCxnSpPr>
        <p:spPr bwMode="auto">
          <a:xfrm>
            <a:off x="4107653" y="8884176"/>
            <a:ext cx="5665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9174" name="Gerade Verbindung 49173">
            <a:extLst>
              <a:ext uri="{FF2B5EF4-FFF2-40B4-BE49-F238E27FC236}">
                <a16:creationId xmlns:a16="http://schemas.microsoft.com/office/drawing/2014/main" id="{2C058704-D9B6-BAFF-461A-99A64C291612}"/>
              </a:ext>
            </a:extLst>
          </p:cNvPr>
          <p:cNvCxnSpPr>
            <a:cxnSpLocks/>
          </p:cNvCxnSpPr>
          <p:nvPr/>
        </p:nvCxnSpPr>
        <p:spPr bwMode="auto">
          <a:xfrm>
            <a:off x="5316504" y="8702678"/>
            <a:ext cx="56657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9175" name="Gerade Verbindung 49174">
            <a:extLst>
              <a:ext uri="{FF2B5EF4-FFF2-40B4-BE49-F238E27FC236}">
                <a16:creationId xmlns:a16="http://schemas.microsoft.com/office/drawing/2014/main" id="{71E90235-2280-8915-84C5-E02B5AD75A55}"/>
              </a:ext>
            </a:extLst>
          </p:cNvPr>
          <p:cNvCxnSpPr>
            <a:cxnSpLocks/>
          </p:cNvCxnSpPr>
          <p:nvPr/>
        </p:nvCxnSpPr>
        <p:spPr bwMode="auto">
          <a:xfrm>
            <a:off x="6531149" y="8399043"/>
            <a:ext cx="545325"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49176" name="Gruppieren 49175">
            <a:extLst>
              <a:ext uri="{FF2B5EF4-FFF2-40B4-BE49-F238E27FC236}">
                <a16:creationId xmlns:a16="http://schemas.microsoft.com/office/drawing/2014/main" id="{DAB4438F-E7C1-AABD-7103-A60969909E0A}"/>
              </a:ext>
            </a:extLst>
          </p:cNvPr>
          <p:cNvGrpSpPr/>
          <p:nvPr/>
        </p:nvGrpSpPr>
        <p:grpSpPr>
          <a:xfrm>
            <a:off x="1164828" y="8385913"/>
            <a:ext cx="6447230" cy="2105529"/>
            <a:chOff x="1164828" y="2962563"/>
            <a:chExt cx="6447230" cy="2105529"/>
          </a:xfrm>
        </p:grpSpPr>
        <p:sp>
          <p:nvSpPr>
            <p:cNvPr id="49177" name="Textfeld 49176">
              <a:extLst>
                <a:ext uri="{FF2B5EF4-FFF2-40B4-BE49-F238E27FC236}">
                  <a16:creationId xmlns:a16="http://schemas.microsoft.com/office/drawing/2014/main" id="{4F302B36-DC36-3F76-6EC0-ACE34402CBA6}"/>
                </a:ext>
              </a:extLst>
            </p:cNvPr>
            <p:cNvSpPr txBox="1"/>
            <p:nvPr/>
          </p:nvSpPr>
          <p:spPr>
            <a:xfrm>
              <a:off x="7212590" y="3931773"/>
              <a:ext cx="399468" cy="323165"/>
            </a:xfrm>
            <a:prstGeom prst="rect">
              <a:avLst/>
            </a:prstGeom>
            <a:noFill/>
          </p:spPr>
          <p:txBody>
            <a:bodyPr wrap="none" rtlCol="0">
              <a:spAutoFit/>
            </a:bodyPr>
            <a:lstStyle/>
            <a:p>
              <a:r>
                <a:rPr lang="fr-CH" sz="1500">
                  <a:solidFill>
                    <a:schemeClr val="bg1">
                      <a:lumMod val="95000"/>
                    </a:schemeClr>
                  </a:solidFill>
                  <a:latin typeface="Century Gothic" panose="020B0502020202020204" pitchFamily="34" charset="0"/>
                </a:rPr>
                <a:t>72</a:t>
              </a:r>
            </a:p>
          </p:txBody>
        </p:sp>
        <p:sp>
          <p:nvSpPr>
            <p:cNvPr id="49178" name="Textfeld 49177">
              <a:extLst>
                <a:ext uri="{FF2B5EF4-FFF2-40B4-BE49-F238E27FC236}">
                  <a16:creationId xmlns:a16="http://schemas.microsoft.com/office/drawing/2014/main" id="{A3FCAC9B-DB90-8C2D-58BF-691FB6E4F39D}"/>
                </a:ext>
              </a:extLst>
            </p:cNvPr>
            <p:cNvSpPr txBox="1"/>
            <p:nvPr/>
          </p:nvSpPr>
          <p:spPr>
            <a:xfrm>
              <a:off x="1164828" y="4744927"/>
              <a:ext cx="399468" cy="323165"/>
            </a:xfrm>
            <a:prstGeom prst="rect">
              <a:avLst/>
            </a:prstGeom>
            <a:noFill/>
          </p:spPr>
          <p:txBody>
            <a:bodyPr wrap="none" rtlCol="0">
              <a:spAutoFit/>
            </a:bodyPr>
            <a:lstStyle/>
            <a:p>
              <a:r>
                <a:rPr lang="fr-CH" sz="1500">
                  <a:latin typeface="Century Gothic" panose="020B0502020202020204" pitchFamily="34" charset="0"/>
                </a:rPr>
                <a:t>26</a:t>
              </a:r>
            </a:p>
          </p:txBody>
        </p:sp>
        <p:sp>
          <p:nvSpPr>
            <p:cNvPr id="49179" name="Textfeld 49178">
              <a:extLst>
                <a:ext uri="{FF2B5EF4-FFF2-40B4-BE49-F238E27FC236}">
                  <a16:creationId xmlns:a16="http://schemas.microsoft.com/office/drawing/2014/main" id="{7C7E3574-12CD-6065-2CAC-A1025135AA13}"/>
                </a:ext>
              </a:extLst>
            </p:cNvPr>
            <p:cNvSpPr txBox="1"/>
            <p:nvPr/>
          </p:nvSpPr>
          <p:spPr>
            <a:xfrm>
              <a:off x="2379473" y="4040671"/>
              <a:ext cx="399468" cy="323165"/>
            </a:xfrm>
            <a:prstGeom prst="rect">
              <a:avLst/>
            </a:prstGeom>
            <a:noFill/>
          </p:spPr>
          <p:txBody>
            <a:bodyPr wrap="none" rtlCol="0">
              <a:spAutoFit/>
            </a:bodyPr>
            <a:lstStyle/>
            <a:p>
              <a:r>
                <a:rPr lang="fr-CH" sz="1500">
                  <a:latin typeface="Century Gothic" panose="020B0502020202020204" pitchFamily="34" charset="0"/>
                </a:rPr>
                <a:t>18</a:t>
              </a:r>
            </a:p>
          </p:txBody>
        </p:sp>
        <p:sp>
          <p:nvSpPr>
            <p:cNvPr id="49180" name="Textfeld 49179">
              <a:extLst>
                <a:ext uri="{FF2B5EF4-FFF2-40B4-BE49-F238E27FC236}">
                  <a16:creationId xmlns:a16="http://schemas.microsoft.com/office/drawing/2014/main" id="{BF339BE4-B3B2-1143-3694-34903DDE2CD2}"/>
                </a:ext>
              </a:extLst>
            </p:cNvPr>
            <p:cNvSpPr txBox="1"/>
            <p:nvPr/>
          </p:nvSpPr>
          <p:spPr>
            <a:xfrm>
              <a:off x="3583883" y="3515451"/>
              <a:ext cx="399468" cy="323165"/>
            </a:xfrm>
            <a:prstGeom prst="rect">
              <a:avLst/>
            </a:prstGeom>
            <a:noFill/>
          </p:spPr>
          <p:txBody>
            <a:bodyPr wrap="square" rtlCol="0">
              <a:spAutoFit/>
            </a:bodyPr>
            <a:lstStyle/>
            <a:p>
              <a:r>
                <a:rPr lang="fr-CH" sz="1500">
                  <a:latin typeface="Century Gothic" panose="020B0502020202020204" pitchFamily="34" charset="0"/>
                </a:rPr>
                <a:t>13</a:t>
              </a:r>
            </a:p>
          </p:txBody>
        </p:sp>
        <p:sp>
          <p:nvSpPr>
            <p:cNvPr id="49181" name="Textfeld 49180">
              <a:extLst>
                <a:ext uri="{FF2B5EF4-FFF2-40B4-BE49-F238E27FC236}">
                  <a16:creationId xmlns:a16="http://schemas.microsoft.com/office/drawing/2014/main" id="{A90DCEBC-8EBA-7BAD-1545-41CEE95FC967}"/>
                </a:ext>
              </a:extLst>
            </p:cNvPr>
            <p:cNvSpPr txBox="1"/>
            <p:nvPr/>
          </p:nvSpPr>
          <p:spPr>
            <a:xfrm>
              <a:off x="4852228" y="3212976"/>
              <a:ext cx="292068" cy="323165"/>
            </a:xfrm>
            <a:prstGeom prst="rect">
              <a:avLst/>
            </a:prstGeom>
            <a:noFill/>
          </p:spPr>
          <p:txBody>
            <a:bodyPr wrap="none" rtlCol="0">
              <a:spAutoFit/>
            </a:bodyPr>
            <a:lstStyle/>
            <a:p>
              <a:r>
                <a:rPr lang="fr-CH" sz="1500">
                  <a:latin typeface="Century Gothic" panose="020B0502020202020204" pitchFamily="34" charset="0"/>
                </a:rPr>
                <a:t>6</a:t>
              </a:r>
            </a:p>
          </p:txBody>
        </p:sp>
        <p:sp>
          <p:nvSpPr>
            <p:cNvPr id="49182" name="Textfeld 49181">
              <a:extLst>
                <a:ext uri="{FF2B5EF4-FFF2-40B4-BE49-F238E27FC236}">
                  <a16:creationId xmlns:a16="http://schemas.microsoft.com/office/drawing/2014/main" id="{C882FE34-F825-3625-B415-27D0868CA3C5}"/>
                </a:ext>
              </a:extLst>
            </p:cNvPr>
            <p:cNvSpPr txBox="1"/>
            <p:nvPr/>
          </p:nvSpPr>
          <p:spPr>
            <a:xfrm>
              <a:off x="6061079" y="2962563"/>
              <a:ext cx="292068" cy="323165"/>
            </a:xfrm>
            <a:prstGeom prst="rect">
              <a:avLst/>
            </a:prstGeom>
            <a:noFill/>
          </p:spPr>
          <p:txBody>
            <a:bodyPr wrap="none" rtlCol="0">
              <a:spAutoFit/>
            </a:bodyPr>
            <a:lstStyle/>
            <a:p>
              <a:r>
                <a:rPr lang="fr-CH" sz="1500">
                  <a:latin typeface="Century Gothic" panose="020B0502020202020204" pitchFamily="34" charset="0"/>
                </a:rPr>
                <a:t>9</a:t>
              </a:r>
            </a:p>
          </p:txBody>
        </p:sp>
      </p:grpSp>
      <p:sp>
        <p:nvSpPr>
          <p:cNvPr id="49183" name="Textfeld 49182">
            <a:extLst>
              <a:ext uri="{FF2B5EF4-FFF2-40B4-BE49-F238E27FC236}">
                <a16:creationId xmlns:a16="http://schemas.microsoft.com/office/drawing/2014/main" id="{7FF5D9CC-C7D1-E8B3-C593-389E7DC02E42}"/>
              </a:ext>
            </a:extLst>
          </p:cNvPr>
          <p:cNvSpPr txBox="1">
            <a:spLocks/>
          </p:cNvSpPr>
          <p:nvPr/>
        </p:nvSpPr>
        <p:spPr>
          <a:xfrm>
            <a:off x="100010" y="7825974"/>
            <a:ext cx="785659" cy="461665"/>
          </a:xfrm>
          <a:prstGeom prst="rect">
            <a:avLst/>
          </a:prstGeom>
          <a:noFill/>
        </p:spPr>
        <p:txBody>
          <a:bodyPr wrap="square" lIns="0" tIns="0" rIns="0" bIns="0" rtlCol="0">
            <a:noAutofit/>
          </a:bodyPr>
          <a:lstStyle/>
          <a:p>
            <a:pPr algn="ctr"/>
            <a:r>
              <a:rPr lang="fr-CH" sz="1200">
                <a:latin typeface="Century Gothic" panose="020B0502020202020204" pitchFamily="34" charset="0"/>
              </a:rPr>
              <a:t>MT CO</a:t>
            </a:r>
            <a:r>
              <a:rPr lang="fr-CH" sz="1200" baseline="-25000">
                <a:latin typeface="Century Gothic" panose="020B0502020202020204" pitchFamily="34" charset="0"/>
              </a:rPr>
              <a:t>2</a:t>
            </a:r>
            <a:r>
              <a:rPr lang="fr-CH" sz="1200">
                <a:latin typeface="Century Gothic" panose="020B0502020202020204" pitchFamily="34" charset="0"/>
              </a:rPr>
              <a:t>e</a:t>
            </a:r>
          </a:p>
        </p:txBody>
      </p:sp>
      <p:sp>
        <p:nvSpPr>
          <p:cNvPr id="49184" name="Textfeld 49183">
            <a:extLst>
              <a:ext uri="{FF2B5EF4-FFF2-40B4-BE49-F238E27FC236}">
                <a16:creationId xmlns:a16="http://schemas.microsoft.com/office/drawing/2014/main" id="{3AAAA328-9193-F246-1DA1-D8E316575C7C}"/>
              </a:ext>
            </a:extLst>
          </p:cNvPr>
          <p:cNvSpPr txBox="1"/>
          <p:nvPr/>
        </p:nvSpPr>
        <p:spPr>
          <a:xfrm>
            <a:off x="8941326" y="9357292"/>
            <a:ext cx="588365" cy="323165"/>
          </a:xfrm>
          <a:prstGeom prst="rect">
            <a:avLst/>
          </a:prstGeom>
          <a:noFill/>
        </p:spPr>
        <p:txBody>
          <a:bodyPr wrap="square" rtlCol="0">
            <a:spAutoFit/>
          </a:bodyPr>
          <a:lstStyle/>
          <a:p>
            <a:r>
              <a:rPr lang="fr-CH" sz="1500">
                <a:solidFill>
                  <a:schemeClr val="bg1">
                    <a:lumMod val="95000"/>
                  </a:schemeClr>
                </a:solidFill>
                <a:latin typeface="Century Gothic" panose="020B0502020202020204" pitchFamily="34" charset="0"/>
              </a:rPr>
              <a:t>10%</a:t>
            </a:r>
          </a:p>
        </p:txBody>
      </p:sp>
      <p:sp>
        <p:nvSpPr>
          <p:cNvPr id="49185" name="Textfeld 49184">
            <a:extLst>
              <a:ext uri="{FF2B5EF4-FFF2-40B4-BE49-F238E27FC236}">
                <a16:creationId xmlns:a16="http://schemas.microsoft.com/office/drawing/2014/main" id="{B5062E91-5040-7E1F-565E-8ADCCEB1DD60}"/>
              </a:ext>
            </a:extLst>
          </p:cNvPr>
          <p:cNvSpPr txBox="1"/>
          <p:nvPr/>
        </p:nvSpPr>
        <p:spPr>
          <a:xfrm>
            <a:off x="10637106" y="9313532"/>
            <a:ext cx="548548" cy="323165"/>
          </a:xfrm>
          <a:prstGeom prst="rect">
            <a:avLst/>
          </a:prstGeom>
          <a:noFill/>
        </p:spPr>
        <p:txBody>
          <a:bodyPr wrap="none" rtlCol="0">
            <a:spAutoFit/>
          </a:bodyPr>
          <a:lstStyle/>
          <a:p>
            <a:r>
              <a:rPr lang="fr-CH" sz="1500">
                <a:latin typeface="Century Gothic" panose="020B0502020202020204" pitchFamily="34" charset="0"/>
              </a:rPr>
              <a:t>90%</a:t>
            </a:r>
          </a:p>
        </p:txBody>
      </p:sp>
      <p:sp>
        <p:nvSpPr>
          <p:cNvPr id="49186" name="Titel 1">
            <a:extLst>
              <a:ext uri="{FF2B5EF4-FFF2-40B4-BE49-F238E27FC236}">
                <a16:creationId xmlns:a16="http://schemas.microsoft.com/office/drawing/2014/main" id="{E001BE0E-F054-51AB-3318-A3B42B8FA97D}"/>
              </a:ext>
            </a:extLst>
          </p:cNvPr>
          <p:cNvSpPr txBox="1">
            <a:spLocks/>
          </p:cNvSpPr>
          <p:nvPr/>
        </p:nvSpPr>
        <p:spPr bwMode="auto">
          <a:xfrm>
            <a:off x="407368" y="-1502621"/>
            <a:ext cx="1094521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a:solidFill>
                  <a:schemeClr val="bg1"/>
                </a:solidFill>
                <a:latin typeface="Century Gothic" panose="020B0502020202020204" pitchFamily="34" charset="0"/>
                <a:ea typeface="Century Gothic"/>
              </a:rPr>
              <a:t>Avec la «transition numérique accélérée», encore plus!!!</a:t>
            </a:r>
          </a:p>
        </p:txBody>
      </p:sp>
      <p:sp>
        <p:nvSpPr>
          <p:cNvPr id="49187" name="Textfeld 49186">
            <a:extLst>
              <a:ext uri="{FF2B5EF4-FFF2-40B4-BE49-F238E27FC236}">
                <a16:creationId xmlns:a16="http://schemas.microsoft.com/office/drawing/2014/main" id="{BF7B35FD-9CFC-7F19-1F7C-EC787FA3BC0A}"/>
              </a:ext>
            </a:extLst>
          </p:cNvPr>
          <p:cNvSpPr txBox="1"/>
          <p:nvPr/>
        </p:nvSpPr>
        <p:spPr>
          <a:xfrm rot="605083">
            <a:off x="9887568" y="-1460247"/>
            <a:ext cx="1544012" cy="738664"/>
          </a:xfrm>
          <a:prstGeom prst="rect">
            <a:avLst/>
          </a:prstGeom>
          <a:noFill/>
        </p:spPr>
        <p:txBody>
          <a:bodyPr wrap="none" rtlCol="0">
            <a:spAutoFit/>
          </a:bodyPr>
          <a:lstStyle/>
          <a:p>
            <a:pPr algn="ctr"/>
            <a:r>
              <a:rPr lang="fr-CH" sz="1400">
                <a:latin typeface="Century Gothic" panose="020B0502020202020204" pitchFamily="34" charset="0"/>
              </a:rPr>
              <a:t>Scénario </a:t>
            </a:r>
          </a:p>
          <a:p>
            <a:pPr algn="ctr"/>
            <a:r>
              <a:rPr lang="fr-CH" sz="1400" b="1">
                <a:latin typeface="Century Gothic" panose="020B0502020202020204" pitchFamily="34" charset="0"/>
              </a:rPr>
              <a:t>«Accélération </a:t>
            </a:r>
          </a:p>
          <a:p>
            <a:pPr algn="ctr"/>
            <a:r>
              <a:rPr lang="fr-CH" sz="1400" b="1">
                <a:latin typeface="Century Gothic" panose="020B0502020202020204" pitchFamily="34" charset="0"/>
              </a:rPr>
              <a:t>transition numérique»</a:t>
            </a:r>
          </a:p>
        </p:txBody>
      </p:sp>
      <p:sp>
        <p:nvSpPr>
          <p:cNvPr id="49189" name="Rechteck 49188">
            <a:extLst>
              <a:ext uri="{FF2B5EF4-FFF2-40B4-BE49-F238E27FC236}">
                <a16:creationId xmlns:a16="http://schemas.microsoft.com/office/drawing/2014/main" id="{DC222F7A-E77C-2611-C9AC-86A972C4A09C}"/>
              </a:ext>
            </a:extLst>
          </p:cNvPr>
          <p:cNvSpPr/>
          <p:nvPr/>
        </p:nvSpPr>
        <p:spPr bwMode="auto">
          <a:xfrm>
            <a:off x="-8233592" y="0"/>
            <a:ext cx="6077008" cy="6858000"/>
          </a:xfrm>
          <a:prstGeom prst="rect">
            <a:avLst/>
          </a:prstGeom>
          <a:solidFill>
            <a:schemeClr val="bg2">
              <a:alpha val="79608"/>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49190" name="Rechteck 49189">
            <a:extLst>
              <a:ext uri="{FF2B5EF4-FFF2-40B4-BE49-F238E27FC236}">
                <a16:creationId xmlns:a16="http://schemas.microsoft.com/office/drawing/2014/main" id="{02DB626E-45C2-5466-FB1B-C99D15A71543}"/>
              </a:ext>
            </a:extLst>
          </p:cNvPr>
          <p:cNvSpPr/>
          <p:nvPr/>
        </p:nvSpPr>
        <p:spPr bwMode="auto">
          <a:xfrm>
            <a:off x="-8233592" y="2081502"/>
            <a:ext cx="6039022" cy="2908434"/>
          </a:xfrm>
          <a:prstGeom prst="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bg2"/>
              </a:solidFill>
              <a:effectLst/>
              <a:latin typeface="Arial" charset="0"/>
              <a:ea typeface="Arial" charset="0"/>
              <a:cs typeface="Arial" charset="0"/>
            </a:endParaRPr>
          </a:p>
        </p:txBody>
      </p:sp>
      <p:sp>
        <p:nvSpPr>
          <p:cNvPr id="49191" name="Abgerundetes Rechteck 49190">
            <a:extLst>
              <a:ext uri="{FF2B5EF4-FFF2-40B4-BE49-F238E27FC236}">
                <a16:creationId xmlns:a16="http://schemas.microsoft.com/office/drawing/2014/main" id="{3DEDE7E7-CF5C-4BC1-01CF-66DBE9F292D7}"/>
              </a:ext>
            </a:extLst>
          </p:cNvPr>
          <p:cNvSpPr/>
          <p:nvPr/>
        </p:nvSpPr>
        <p:spPr bwMode="auto">
          <a:xfrm>
            <a:off x="-7744343" y="3166651"/>
            <a:ext cx="5098511" cy="1315380"/>
          </a:xfrm>
          <a:prstGeom prst="roundRect">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eaLnBrk="1" hangingPunct="1">
              <a:buClr>
                <a:schemeClr val="accent1"/>
              </a:buClr>
              <a:defRPr/>
            </a:pPr>
            <a:r>
              <a:rPr lang="fr-CH" sz="2800">
                <a:solidFill>
                  <a:schemeClr val="bg2"/>
                </a:solidFill>
                <a:latin typeface="Century Gothic" panose="020B0502020202020204" pitchFamily="34" charset="0"/>
                <a:ea typeface="Century Gothic"/>
              </a:rPr>
              <a:t>Les contributions à la protection climatique dues à la transition numérique sont surestimées.</a:t>
            </a:r>
          </a:p>
        </p:txBody>
      </p:sp>
      <p:sp>
        <p:nvSpPr>
          <p:cNvPr id="49192" name="Titel 1">
            <a:extLst>
              <a:ext uri="{FF2B5EF4-FFF2-40B4-BE49-F238E27FC236}">
                <a16:creationId xmlns:a16="http://schemas.microsoft.com/office/drawing/2014/main" id="{2CAB8C60-6A35-59A3-0C15-78345B00581E}"/>
              </a:ext>
            </a:extLst>
          </p:cNvPr>
          <p:cNvSpPr txBox="1">
            <a:spLocks/>
          </p:cNvSpPr>
          <p:nvPr/>
        </p:nvSpPr>
        <p:spPr bwMode="auto">
          <a:xfrm>
            <a:off x="-7717788" y="2353606"/>
            <a:ext cx="5045401"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fr-CH" sz="2800">
                <a:solidFill>
                  <a:schemeClr val="bg2"/>
                </a:solidFill>
                <a:latin typeface="Century Gothic" panose="020B0502020202020204" pitchFamily="34" charset="0"/>
                <a:ea typeface="Century Gothic"/>
              </a:rPr>
              <a:t>Problème 1</a:t>
            </a:r>
          </a:p>
        </p:txBody>
      </p:sp>
      <p:sp>
        <p:nvSpPr>
          <p:cNvPr id="49193" name="Freihandform: Form 3">
            <a:extLst>
              <a:ext uri="{FF2B5EF4-FFF2-40B4-BE49-F238E27FC236}">
                <a16:creationId xmlns:a16="http://schemas.microsoft.com/office/drawing/2014/main" id="{D1E2C4A5-D3F2-FAC0-AAAD-A7DF35933F10}"/>
              </a:ext>
            </a:extLst>
          </p:cNvPr>
          <p:cNvSpPr/>
          <p:nvPr/>
        </p:nvSpPr>
        <p:spPr>
          <a:xfrm>
            <a:off x="-2265340" y="-99391"/>
            <a:ext cx="146742" cy="6957392"/>
          </a:xfrm>
          <a:custGeom>
            <a:avLst/>
            <a:gdLst>
              <a:gd name="connsiteX0" fmla="*/ 144725 w 480224"/>
              <a:gd name="connsiteY0" fmla="*/ 0 h 4618049"/>
              <a:gd name="connsiteX1" fmla="*/ 440754 w 480224"/>
              <a:gd name="connsiteY1" fmla="*/ 453911 h 4618049"/>
              <a:gd name="connsiteX2" fmla="*/ 0 w 480224"/>
              <a:gd name="connsiteY2" fmla="*/ 559166 h 4618049"/>
              <a:gd name="connsiteX3" fmla="*/ 480224 w 480224"/>
              <a:gd name="connsiteY3" fmla="*/ 940714 h 4618049"/>
              <a:gd name="connsiteX4" fmla="*/ 230245 w 480224"/>
              <a:gd name="connsiteY4" fmla="*/ 1111753 h 4618049"/>
              <a:gd name="connsiteX5" fmla="*/ 361813 w 480224"/>
              <a:gd name="connsiteY5" fmla="*/ 1243321 h 4618049"/>
              <a:gd name="connsiteX6" fmla="*/ 217088 w 480224"/>
              <a:gd name="connsiteY6" fmla="*/ 1835379 h 4618049"/>
              <a:gd name="connsiteX7" fmla="*/ 388127 w 480224"/>
              <a:gd name="connsiteY7" fmla="*/ 2006417 h 4618049"/>
              <a:gd name="connsiteX8" fmla="*/ 210509 w 480224"/>
              <a:gd name="connsiteY8" fmla="*/ 2118250 h 4618049"/>
              <a:gd name="connsiteX9" fmla="*/ 335499 w 480224"/>
              <a:gd name="connsiteY9" fmla="*/ 2361652 h 4618049"/>
              <a:gd name="connsiteX10" fmla="*/ 157882 w 480224"/>
              <a:gd name="connsiteY10" fmla="*/ 2927396 h 4618049"/>
              <a:gd name="connsiteX11" fmla="*/ 276294 w 480224"/>
              <a:gd name="connsiteY11" fmla="*/ 3328679 h 4618049"/>
              <a:gd name="connsiteX12" fmla="*/ 197353 w 480224"/>
              <a:gd name="connsiteY12" fmla="*/ 3578659 h 4618049"/>
              <a:gd name="connsiteX13" fmla="*/ 335499 w 480224"/>
              <a:gd name="connsiteY13" fmla="*/ 3670757 h 4618049"/>
              <a:gd name="connsiteX14" fmla="*/ 269715 w 480224"/>
              <a:gd name="connsiteY14" fmla="*/ 4012835 h 4618049"/>
              <a:gd name="connsiteX15" fmla="*/ 381548 w 480224"/>
              <a:gd name="connsiteY15" fmla="*/ 4072040 h 4618049"/>
              <a:gd name="connsiteX16" fmla="*/ 223666 w 480224"/>
              <a:gd name="connsiteY16" fmla="*/ 4308863 h 4618049"/>
              <a:gd name="connsiteX17" fmla="*/ 361813 w 480224"/>
              <a:gd name="connsiteY17" fmla="*/ 4618049 h 4618049"/>
              <a:gd name="connsiteX0" fmla="*/ 0 w 335499"/>
              <a:gd name="connsiteY0" fmla="*/ 0 h 4618049"/>
              <a:gd name="connsiteX1" fmla="*/ 296029 w 335499"/>
              <a:gd name="connsiteY1" fmla="*/ 453911 h 4618049"/>
              <a:gd name="connsiteX2" fmla="*/ 0 w 335499"/>
              <a:gd name="connsiteY2" fmla="*/ 592058 h 4618049"/>
              <a:gd name="connsiteX3" fmla="*/ 335499 w 335499"/>
              <a:gd name="connsiteY3" fmla="*/ 940714 h 4618049"/>
              <a:gd name="connsiteX4" fmla="*/ 85520 w 335499"/>
              <a:gd name="connsiteY4" fmla="*/ 1111753 h 4618049"/>
              <a:gd name="connsiteX5" fmla="*/ 217088 w 335499"/>
              <a:gd name="connsiteY5" fmla="*/ 1243321 h 4618049"/>
              <a:gd name="connsiteX6" fmla="*/ 72363 w 335499"/>
              <a:gd name="connsiteY6" fmla="*/ 1835379 h 4618049"/>
              <a:gd name="connsiteX7" fmla="*/ 243402 w 335499"/>
              <a:gd name="connsiteY7" fmla="*/ 2006417 h 4618049"/>
              <a:gd name="connsiteX8" fmla="*/ 65784 w 335499"/>
              <a:gd name="connsiteY8" fmla="*/ 2118250 h 4618049"/>
              <a:gd name="connsiteX9" fmla="*/ 190774 w 335499"/>
              <a:gd name="connsiteY9" fmla="*/ 2361652 h 4618049"/>
              <a:gd name="connsiteX10" fmla="*/ 13157 w 335499"/>
              <a:gd name="connsiteY10" fmla="*/ 2927396 h 4618049"/>
              <a:gd name="connsiteX11" fmla="*/ 131569 w 335499"/>
              <a:gd name="connsiteY11" fmla="*/ 3328679 h 4618049"/>
              <a:gd name="connsiteX12" fmla="*/ 52628 w 335499"/>
              <a:gd name="connsiteY12" fmla="*/ 3578659 h 4618049"/>
              <a:gd name="connsiteX13" fmla="*/ 190774 w 335499"/>
              <a:gd name="connsiteY13" fmla="*/ 3670757 h 4618049"/>
              <a:gd name="connsiteX14" fmla="*/ 124990 w 335499"/>
              <a:gd name="connsiteY14" fmla="*/ 4012835 h 4618049"/>
              <a:gd name="connsiteX15" fmla="*/ 236823 w 335499"/>
              <a:gd name="connsiteY15" fmla="*/ 4072040 h 4618049"/>
              <a:gd name="connsiteX16" fmla="*/ 78941 w 335499"/>
              <a:gd name="connsiteY16" fmla="*/ 4308863 h 4618049"/>
              <a:gd name="connsiteX17" fmla="*/ 217088 w 335499"/>
              <a:gd name="connsiteY17" fmla="*/ 4618049 h 4618049"/>
              <a:gd name="connsiteX0" fmla="*/ 0 w 335499"/>
              <a:gd name="connsiteY0" fmla="*/ 0 h 4618049"/>
              <a:gd name="connsiteX1" fmla="*/ 289451 w 335499"/>
              <a:gd name="connsiteY1" fmla="*/ 322342 h 4618049"/>
              <a:gd name="connsiteX2" fmla="*/ 0 w 335499"/>
              <a:gd name="connsiteY2" fmla="*/ 592058 h 4618049"/>
              <a:gd name="connsiteX3" fmla="*/ 335499 w 335499"/>
              <a:gd name="connsiteY3" fmla="*/ 940714 h 4618049"/>
              <a:gd name="connsiteX4" fmla="*/ 85520 w 335499"/>
              <a:gd name="connsiteY4" fmla="*/ 1111753 h 4618049"/>
              <a:gd name="connsiteX5" fmla="*/ 217088 w 335499"/>
              <a:gd name="connsiteY5" fmla="*/ 1243321 h 4618049"/>
              <a:gd name="connsiteX6" fmla="*/ 72363 w 335499"/>
              <a:gd name="connsiteY6" fmla="*/ 1835379 h 4618049"/>
              <a:gd name="connsiteX7" fmla="*/ 243402 w 335499"/>
              <a:gd name="connsiteY7" fmla="*/ 2006417 h 4618049"/>
              <a:gd name="connsiteX8" fmla="*/ 65784 w 335499"/>
              <a:gd name="connsiteY8" fmla="*/ 2118250 h 4618049"/>
              <a:gd name="connsiteX9" fmla="*/ 190774 w 335499"/>
              <a:gd name="connsiteY9" fmla="*/ 2361652 h 4618049"/>
              <a:gd name="connsiteX10" fmla="*/ 13157 w 335499"/>
              <a:gd name="connsiteY10" fmla="*/ 2927396 h 4618049"/>
              <a:gd name="connsiteX11" fmla="*/ 131569 w 335499"/>
              <a:gd name="connsiteY11" fmla="*/ 3328679 h 4618049"/>
              <a:gd name="connsiteX12" fmla="*/ 52628 w 335499"/>
              <a:gd name="connsiteY12" fmla="*/ 3578659 h 4618049"/>
              <a:gd name="connsiteX13" fmla="*/ 190774 w 335499"/>
              <a:gd name="connsiteY13" fmla="*/ 3670757 h 4618049"/>
              <a:gd name="connsiteX14" fmla="*/ 124990 w 335499"/>
              <a:gd name="connsiteY14" fmla="*/ 4012835 h 4618049"/>
              <a:gd name="connsiteX15" fmla="*/ 236823 w 335499"/>
              <a:gd name="connsiteY15" fmla="*/ 4072040 h 4618049"/>
              <a:gd name="connsiteX16" fmla="*/ 78941 w 335499"/>
              <a:gd name="connsiteY16" fmla="*/ 4308863 h 4618049"/>
              <a:gd name="connsiteX17" fmla="*/ 217088 w 335499"/>
              <a:gd name="connsiteY17" fmla="*/ 4618049 h 4618049"/>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65784 w 335499"/>
              <a:gd name="connsiteY8" fmla="*/ 2335338 h 4835137"/>
              <a:gd name="connsiteX9" fmla="*/ 190774 w 335499"/>
              <a:gd name="connsiteY9" fmla="*/ 2578740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65784 w 335499"/>
              <a:gd name="connsiteY8" fmla="*/ 2335338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10510 w 335499"/>
              <a:gd name="connsiteY1" fmla="*/ 519695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157883 w 335499"/>
              <a:gd name="connsiteY1" fmla="*/ 513116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243402"/>
              <a:gd name="connsiteY0" fmla="*/ 0 h 4835137"/>
              <a:gd name="connsiteX1" fmla="*/ 157883 w 243402"/>
              <a:gd name="connsiteY1" fmla="*/ 513116 h 4835137"/>
              <a:gd name="connsiteX2" fmla="*/ 0 w 243402"/>
              <a:gd name="connsiteY2" fmla="*/ 809146 h 4835137"/>
              <a:gd name="connsiteX3" fmla="*/ 197352 w 243402"/>
              <a:gd name="connsiteY3" fmla="*/ 1144645 h 4835137"/>
              <a:gd name="connsiteX4" fmla="*/ 85520 w 243402"/>
              <a:gd name="connsiteY4" fmla="*/ 1328841 h 4835137"/>
              <a:gd name="connsiteX5" fmla="*/ 217088 w 243402"/>
              <a:gd name="connsiteY5" fmla="*/ 1460409 h 4835137"/>
              <a:gd name="connsiteX6" fmla="*/ 59206 w 243402"/>
              <a:gd name="connsiteY6" fmla="*/ 1874850 h 4835137"/>
              <a:gd name="connsiteX7" fmla="*/ 243402 w 243402"/>
              <a:gd name="connsiteY7" fmla="*/ 2223505 h 4835137"/>
              <a:gd name="connsiteX8" fmla="*/ 52627 w 243402"/>
              <a:gd name="connsiteY8" fmla="*/ 2493220 h 4835137"/>
              <a:gd name="connsiteX9" fmla="*/ 190774 w 243402"/>
              <a:gd name="connsiteY9" fmla="*/ 2887925 h 4835137"/>
              <a:gd name="connsiteX10" fmla="*/ 13157 w 243402"/>
              <a:gd name="connsiteY10" fmla="*/ 3144484 h 4835137"/>
              <a:gd name="connsiteX11" fmla="*/ 131569 w 243402"/>
              <a:gd name="connsiteY11" fmla="*/ 3545767 h 4835137"/>
              <a:gd name="connsiteX12" fmla="*/ 52628 w 243402"/>
              <a:gd name="connsiteY12" fmla="*/ 3795747 h 4835137"/>
              <a:gd name="connsiteX13" fmla="*/ 190774 w 243402"/>
              <a:gd name="connsiteY13" fmla="*/ 3887845 h 4835137"/>
              <a:gd name="connsiteX14" fmla="*/ 124990 w 243402"/>
              <a:gd name="connsiteY14" fmla="*/ 4229923 h 4835137"/>
              <a:gd name="connsiteX15" fmla="*/ 236823 w 243402"/>
              <a:gd name="connsiteY15" fmla="*/ 4289128 h 4835137"/>
              <a:gd name="connsiteX16" fmla="*/ 78941 w 243402"/>
              <a:gd name="connsiteY16" fmla="*/ 4525951 h 4835137"/>
              <a:gd name="connsiteX17" fmla="*/ 217088 w 243402"/>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223665 w 269715"/>
              <a:gd name="connsiteY3" fmla="*/ 1144645 h 4835137"/>
              <a:gd name="connsiteX4" fmla="*/ 0 w 269715"/>
              <a:gd name="connsiteY4" fmla="*/ 1355155 h 4835137"/>
              <a:gd name="connsiteX5" fmla="*/ 243401 w 269715"/>
              <a:gd name="connsiteY5" fmla="*/ 1460409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243401 w 269715"/>
              <a:gd name="connsiteY5" fmla="*/ 1460409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230244 w 269715"/>
              <a:gd name="connsiteY5" fmla="*/ 1545928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190773 w 269715"/>
              <a:gd name="connsiteY5" fmla="*/ 1552507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65785 w 289451"/>
              <a:gd name="connsiteY0" fmla="*/ 0 h 4835137"/>
              <a:gd name="connsiteX1" fmla="*/ 203932 w 289451"/>
              <a:gd name="connsiteY1" fmla="*/ 513116 h 4835137"/>
              <a:gd name="connsiteX2" fmla="*/ 46049 w 289451"/>
              <a:gd name="connsiteY2" fmla="*/ 809146 h 4835137"/>
              <a:gd name="connsiteX3" fmla="*/ 197352 w 289451"/>
              <a:gd name="connsiteY3" fmla="*/ 1111753 h 4835137"/>
              <a:gd name="connsiteX4" fmla="*/ 19736 w 289451"/>
              <a:gd name="connsiteY4" fmla="*/ 1355155 h 4835137"/>
              <a:gd name="connsiteX5" fmla="*/ 210509 w 289451"/>
              <a:gd name="connsiteY5" fmla="*/ 1552507 h 4835137"/>
              <a:gd name="connsiteX6" fmla="*/ 0 w 289451"/>
              <a:gd name="connsiteY6" fmla="*/ 1914320 h 4835137"/>
              <a:gd name="connsiteX7" fmla="*/ 289451 w 289451"/>
              <a:gd name="connsiteY7" fmla="*/ 2223505 h 4835137"/>
              <a:gd name="connsiteX8" fmla="*/ 98676 w 289451"/>
              <a:gd name="connsiteY8" fmla="*/ 2493220 h 4835137"/>
              <a:gd name="connsiteX9" fmla="*/ 236823 w 289451"/>
              <a:gd name="connsiteY9" fmla="*/ 2887925 h 4835137"/>
              <a:gd name="connsiteX10" fmla="*/ 59206 w 289451"/>
              <a:gd name="connsiteY10" fmla="*/ 3144484 h 4835137"/>
              <a:gd name="connsiteX11" fmla="*/ 177618 w 289451"/>
              <a:gd name="connsiteY11" fmla="*/ 3545767 h 4835137"/>
              <a:gd name="connsiteX12" fmla="*/ 98677 w 289451"/>
              <a:gd name="connsiteY12" fmla="*/ 3795747 h 4835137"/>
              <a:gd name="connsiteX13" fmla="*/ 236823 w 289451"/>
              <a:gd name="connsiteY13" fmla="*/ 3887845 h 4835137"/>
              <a:gd name="connsiteX14" fmla="*/ 171039 w 289451"/>
              <a:gd name="connsiteY14" fmla="*/ 4229923 h 4835137"/>
              <a:gd name="connsiteX15" fmla="*/ 282872 w 289451"/>
              <a:gd name="connsiteY15" fmla="*/ 4289128 h 4835137"/>
              <a:gd name="connsiteX16" fmla="*/ 124990 w 289451"/>
              <a:gd name="connsiteY16" fmla="*/ 4525951 h 4835137"/>
              <a:gd name="connsiteX17" fmla="*/ 263137 w 289451"/>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223667 w 282872"/>
              <a:gd name="connsiteY7" fmla="*/ 2256397 h 4835137"/>
              <a:gd name="connsiteX8" fmla="*/ 98676 w 282872"/>
              <a:gd name="connsiteY8" fmla="*/ 2493220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98676 w 282872"/>
              <a:gd name="connsiteY8" fmla="*/ 2493220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52627 w 282872"/>
              <a:gd name="connsiteY8" fmla="*/ 2506377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52627 w 282872"/>
              <a:gd name="connsiteY8" fmla="*/ 2506377 h 4835137"/>
              <a:gd name="connsiteX9" fmla="*/ 190775 w 282872"/>
              <a:gd name="connsiteY9" fmla="*/ 2894503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63136 w 309185"/>
              <a:gd name="connsiteY13" fmla="*/ 3887845 h 4835137"/>
              <a:gd name="connsiteX14" fmla="*/ 197352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17087 w 309185"/>
              <a:gd name="connsiteY13" fmla="*/ 3894423 h 4835137"/>
              <a:gd name="connsiteX14" fmla="*/ 197352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17087 w 309185"/>
              <a:gd name="connsiteY13" fmla="*/ 3894423 h 4835137"/>
              <a:gd name="connsiteX14" fmla="*/ 92097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289450"/>
              <a:gd name="connsiteY0" fmla="*/ 0 h 4835137"/>
              <a:gd name="connsiteX1" fmla="*/ 230245 w 289450"/>
              <a:gd name="connsiteY1" fmla="*/ 513116 h 4835137"/>
              <a:gd name="connsiteX2" fmla="*/ 72362 w 289450"/>
              <a:gd name="connsiteY2" fmla="*/ 809146 h 4835137"/>
              <a:gd name="connsiteX3" fmla="*/ 223665 w 289450"/>
              <a:gd name="connsiteY3" fmla="*/ 1111753 h 4835137"/>
              <a:gd name="connsiteX4" fmla="*/ 46049 w 289450"/>
              <a:gd name="connsiteY4" fmla="*/ 1355155 h 4835137"/>
              <a:gd name="connsiteX5" fmla="*/ 236822 w 289450"/>
              <a:gd name="connsiteY5" fmla="*/ 1552507 h 4835137"/>
              <a:gd name="connsiteX6" fmla="*/ 26313 w 289450"/>
              <a:gd name="connsiteY6" fmla="*/ 1914320 h 4835137"/>
              <a:gd name="connsiteX7" fmla="*/ 217088 w 289450"/>
              <a:gd name="connsiteY7" fmla="*/ 2262976 h 4835137"/>
              <a:gd name="connsiteX8" fmla="*/ 78940 w 289450"/>
              <a:gd name="connsiteY8" fmla="*/ 2506377 h 4835137"/>
              <a:gd name="connsiteX9" fmla="*/ 217088 w 289450"/>
              <a:gd name="connsiteY9" fmla="*/ 2894503 h 4835137"/>
              <a:gd name="connsiteX10" fmla="*/ 85519 w 289450"/>
              <a:gd name="connsiteY10" fmla="*/ 3144484 h 4835137"/>
              <a:gd name="connsiteX11" fmla="*/ 203931 w 289450"/>
              <a:gd name="connsiteY11" fmla="*/ 3545767 h 4835137"/>
              <a:gd name="connsiteX12" fmla="*/ 0 w 289450"/>
              <a:gd name="connsiteY12" fmla="*/ 3802325 h 4835137"/>
              <a:gd name="connsiteX13" fmla="*/ 217087 w 289450"/>
              <a:gd name="connsiteY13" fmla="*/ 3894423 h 4835137"/>
              <a:gd name="connsiteX14" fmla="*/ 92097 w 289450"/>
              <a:gd name="connsiteY14" fmla="*/ 4229923 h 4835137"/>
              <a:gd name="connsiteX15" fmla="*/ 276293 w 289450"/>
              <a:gd name="connsiteY15" fmla="*/ 4328598 h 4835137"/>
              <a:gd name="connsiteX16" fmla="*/ 151303 w 289450"/>
              <a:gd name="connsiteY16" fmla="*/ 4525951 h 4835137"/>
              <a:gd name="connsiteX17" fmla="*/ 289450 w 289450"/>
              <a:gd name="connsiteY17" fmla="*/ 4835137 h 4835137"/>
              <a:gd name="connsiteX0" fmla="*/ 92098 w 289450"/>
              <a:gd name="connsiteY0" fmla="*/ 0 h 4835137"/>
              <a:gd name="connsiteX1" fmla="*/ 230245 w 289450"/>
              <a:gd name="connsiteY1" fmla="*/ 513116 h 4835137"/>
              <a:gd name="connsiteX2" fmla="*/ 72362 w 289450"/>
              <a:gd name="connsiteY2" fmla="*/ 809146 h 4835137"/>
              <a:gd name="connsiteX3" fmla="*/ 223665 w 289450"/>
              <a:gd name="connsiteY3" fmla="*/ 1111753 h 4835137"/>
              <a:gd name="connsiteX4" fmla="*/ 46049 w 289450"/>
              <a:gd name="connsiteY4" fmla="*/ 1355155 h 4835137"/>
              <a:gd name="connsiteX5" fmla="*/ 236822 w 289450"/>
              <a:gd name="connsiteY5" fmla="*/ 1552507 h 4835137"/>
              <a:gd name="connsiteX6" fmla="*/ 26313 w 289450"/>
              <a:gd name="connsiteY6" fmla="*/ 1914320 h 4835137"/>
              <a:gd name="connsiteX7" fmla="*/ 217088 w 289450"/>
              <a:gd name="connsiteY7" fmla="*/ 2262976 h 4835137"/>
              <a:gd name="connsiteX8" fmla="*/ 78940 w 289450"/>
              <a:gd name="connsiteY8" fmla="*/ 2506377 h 4835137"/>
              <a:gd name="connsiteX9" fmla="*/ 217088 w 289450"/>
              <a:gd name="connsiteY9" fmla="*/ 2894503 h 4835137"/>
              <a:gd name="connsiteX10" fmla="*/ 85519 w 289450"/>
              <a:gd name="connsiteY10" fmla="*/ 3144484 h 4835137"/>
              <a:gd name="connsiteX11" fmla="*/ 203931 w 289450"/>
              <a:gd name="connsiteY11" fmla="*/ 3545767 h 4835137"/>
              <a:gd name="connsiteX12" fmla="*/ 0 w 289450"/>
              <a:gd name="connsiteY12" fmla="*/ 3802325 h 4835137"/>
              <a:gd name="connsiteX13" fmla="*/ 217087 w 289450"/>
              <a:gd name="connsiteY13" fmla="*/ 3894423 h 4835137"/>
              <a:gd name="connsiteX14" fmla="*/ 92097 w 289450"/>
              <a:gd name="connsiteY14" fmla="*/ 4229923 h 4835137"/>
              <a:gd name="connsiteX15" fmla="*/ 276293 w 289450"/>
              <a:gd name="connsiteY15" fmla="*/ 4328598 h 4835137"/>
              <a:gd name="connsiteX16" fmla="*/ 105254 w 289450"/>
              <a:gd name="connsiteY16" fmla="*/ 4552265 h 4835137"/>
              <a:gd name="connsiteX17" fmla="*/ 289450 w 289450"/>
              <a:gd name="connsiteY17" fmla="*/ 4835137 h 4835137"/>
              <a:gd name="connsiteX0" fmla="*/ 92098 w 276293"/>
              <a:gd name="connsiteY0" fmla="*/ 0 h 4808824"/>
              <a:gd name="connsiteX1" fmla="*/ 230245 w 276293"/>
              <a:gd name="connsiteY1" fmla="*/ 513116 h 4808824"/>
              <a:gd name="connsiteX2" fmla="*/ 72362 w 276293"/>
              <a:gd name="connsiteY2" fmla="*/ 809146 h 4808824"/>
              <a:gd name="connsiteX3" fmla="*/ 223665 w 276293"/>
              <a:gd name="connsiteY3" fmla="*/ 1111753 h 4808824"/>
              <a:gd name="connsiteX4" fmla="*/ 46049 w 276293"/>
              <a:gd name="connsiteY4" fmla="*/ 1355155 h 4808824"/>
              <a:gd name="connsiteX5" fmla="*/ 236822 w 276293"/>
              <a:gd name="connsiteY5" fmla="*/ 1552507 h 4808824"/>
              <a:gd name="connsiteX6" fmla="*/ 26313 w 276293"/>
              <a:gd name="connsiteY6" fmla="*/ 1914320 h 4808824"/>
              <a:gd name="connsiteX7" fmla="*/ 217088 w 276293"/>
              <a:gd name="connsiteY7" fmla="*/ 2262976 h 4808824"/>
              <a:gd name="connsiteX8" fmla="*/ 78940 w 276293"/>
              <a:gd name="connsiteY8" fmla="*/ 2506377 h 4808824"/>
              <a:gd name="connsiteX9" fmla="*/ 217088 w 276293"/>
              <a:gd name="connsiteY9" fmla="*/ 2894503 h 4808824"/>
              <a:gd name="connsiteX10" fmla="*/ 85519 w 276293"/>
              <a:gd name="connsiteY10" fmla="*/ 3144484 h 4808824"/>
              <a:gd name="connsiteX11" fmla="*/ 203931 w 276293"/>
              <a:gd name="connsiteY11" fmla="*/ 3545767 h 4808824"/>
              <a:gd name="connsiteX12" fmla="*/ 0 w 276293"/>
              <a:gd name="connsiteY12" fmla="*/ 3802325 h 4808824"/>
              <a:gd name="connsiteX13" fmla="*/ 217087 w 276293"/>
              <a:gd name="connsiteY13" fmla="*/ 3894423 h 4808824"/>
              <a:gd name="connsiteX14" fmla="*/ 92097 w 276293"/>
              <a:gd name="connsiteY14" fmla="*/ 4229923 h 4808824"/>
              <a:gd name="connsiteX15" fmla="*/ 276293 w 276293"/>
              <a:gd name="connsiteY15" fmla="*/ 4328598 h 4808824"/>
              <a:gd name="connsiteX16" fmla="*/ 105254 w 276293"/>
              <a:gd name="connsiteY16" fmla="*/ 4552265 h 4808824"/>
              <a:gd name="connsiteX17" fmla="*/ 243401 w 276293"/>
              <a:gd name="connsiteY17" fmla="*/ 4808824 h 4808824"/>
              <a:gd name="connsiteX0" fmla="*/ 92098 w 276293"/>
              <a:gd name="connsiteY0" fmla="*/ 0 h 4808824"/>
              <a:gd name="connsiteX1" fmla="*/ 230245 w 276293"/>
              <a:gd name="connsiteY1" fmla="*/ 513116 h 4808824"/>
              <a:gd name="connsiteX2" fmla="*/ 72362 w 276293"/>
              <a:gd name="connsiteY2" fmla="*/ 809146 h 4808824"/>
              <a:gd name="connsiteX3" fmla="*/ 223665 w 276293"/>
              <a:gd name="connsiteY3" fmla="*/ 1111753 h 4808824"/>
              <a:gd name="connsiteX4" fmla="*/ 46049 w 276293"/>
              <a:gd name="connsiteY4" fmla="*/ 1355155 h 4808824"/>
              <a:gd name="connsiteX5" fmla="*/ 236822 w 276293"/>
              <a:gd name="connsiteY5" fmla="*/ 1552507 h 4808824"/>
              <a:gd name="connsiteX6" fmla="*/ 85519 w 276293"/>
              <a:gd name="connsiteY6" fmla="*/ 1920898 h 4808824"/>
              <a:gd name="connsiteX7" fmla="*/ 217088 w 276293"/>
              <a:gd name="connsiteY7" fmla="*/ 2262976 h 4808824"/>
              <a:gd name="connsiteX8" fmla="*/ 78940 w 276293"/>
              <a:gd name="connsiteY8" fmla="*/ 2506377 h 4808824"/>
              <a:gd name="connsiteX9" fmla="*/ 217088 w 276293"/>
              <a:gd name="connsiteY9" fmla="*/ 2894503 h 4808824"/>
              <a:gd name="connsiteX10" fmla="*/ 85519 w 276293"/>
              <a:gd name="connsiteY10" fmla="*/ 3144484 h 4808824"/>
              <a:gd name="connsiteX11" fmla="*/ 203931 w 276293"/>
              <a:gd name="connsiteY11" fmla="*/ 3545767 h 4808824"/>
              <a:gd name="connsiteX12" fmla="*/ 0 w 276293"/>
              <a:gd name="connsiteY12" fmla="*/ 3802325 h 4808824"/>
              <a:gd name="connsiteX13" fmla="*/ 217087 w 276293"/>
              <a:gd name="connsiteY13" fmla="*/ 3894423 h 4808824"/>
              <a:gd name="connsiteX14" fmla="*/ 92097 w 276293"/>
              <a:gd name="connsiteY14" fmla="*/ 4229923 h 4808824"/>
              <a:gd name="connsiteX15" fmla="*/ 276293 w 276293"/>
              <a:gd name="connsiteY15" fmla="*/ 4328598 h 4808824"/>
              <a:gd name="connsiteX16" fmla="*/ 105254 w 276293"/>
              <a:gd name="connsiteY16" fmla="*/ 4552265 h 4808824"/>
              <a:gd name="connsiteX17" fmla="*/ 243401 w 276293"/>
              <a:gd name="connsiteY17" fmla="*/ 4808824 h 4808824"/>
              <a:gd name="connsiteX0" fmla="*/ 92098 w 243401"/>
              <a:gd name="connsiteY0" fmla="*/ 0 h 4808824"/>
              <a:gd name="connsiteX1" fmla="*/ 230245 w 243401"/>
              <a:gd name="connsiteY1" fmla="*/ 513116 h 4808824"/>
              <a:gd name="connsiteX2" fmla="*/ 72362 w 243401"/>
              <a:gd name="connsiteY2" fmla="*/ 809146 h 4808824"/>
              <a:gd name="connsiteX3" fmla="*/ 223665 w 243401"/>
              <a:gd name="connsiteY3" fmla="*/ 1111753 h 4808824"/>
              <a:gd name="connsiteX4" fmla="*/ 46049 w 243401"/>
              <a:gd name="connsiteY4" fmla="*/ 1355155 h 4808824"/>
              <a:gd name="connsiteX5" fmla="*/ 236822 w 243401"/>
              <a:gd name="connsiteY5" fmla="*/ 1552507 h 4808824"/>
              <a:gd name="connsiteX6" fmla="*/ 85519 w 243401"/>
              <a:gd name="connsiteY6" fmla="*/ 1920898 h 4808824"/>
              <a:gd name="connsiteX7" fmla="*/ 217088 w 243401"/>
              <a:gd name="connsiteY7" fmla="*/ 2262976 h 4808824"/>
              <a:gd name="connsiteX8" fmla="*/ 78940 w 243401"/>
              <a:gd name="connsiteY8" fmla="*/ 2506377 h 4808824"/>
              <a:gd name="connsiteX9" fmla="*/ 217088 w 243401"/>
              <a:gd name="connsiteY9" fmla="*/ 2894503 h 4808824"/>
              <a:gd name="connsiteX10" fmla="*/ 85519 w 243401"/>
              <a:gd name="connsiteY10" fmla="*/ 3144484 h 4808824"/>
              <a:gd name="connsiteX11" fmla="*/ 203931 w 243401"/>
              <a:gd name="connsiteY11" fmla="*/ 3545767 h 4808824"/>
              <a:gd name="connsiteX12" fmla="*/ 0 w 243401"/>
              <a:gd name="connsiteY12" fmla="*/ 3802325 h 4808824"/>
              <a:gd name="connsiteX13" fmla="*/ 217087 w 243401"/>
              <a:gd name="connsiteY13" fmla="*/ 3894423 h 4808824"/>
              <a:gd name="connsiteX14" fmla="*/ 92097 w 243401"/>
              <a:gd name="connsiteY14" fmla="*/ 4229923 h 4808824"/>
              <a:gd name="connsiteX15" fmla="*/ 243401 w 243401"/>
              <a:gd name="connsiteY15" fmla="*/ 4368068 h 4808824"/>
              <a:gd name="connsiteX16" fmla="*/ 105254 w 243401"/>
              <a:gd name="connsiteY16" fmla="*/ 4552265 h 4808824"/>
              <a:gd name="connsiteX17" fmla="*/ 243401 w 243401"/>
              <a:gd name="connsiteY17" fmla="*/ 4808824 h 4808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43401" h="4808824">
                <a:moveTo>
                  <a:pt x="92098" y="0"/>
                </a:moveTo>
                <a:lnTo>
                  <a:pt x="230245" y="513116"/>
                </a:lnTo>
                <a:lnTo>
                  <a:pt x="72362" y="809146"/>
                </a:lnTo>
                <a:lnTo>
                  <a:pt x="223665" y="1111753"/>
                </a:lnTo>
                <a:lnTo>
                  <a:pt x="46049" y="1355155"/>
                </a:lnTo>
                <a:lnTo>
                  <a:pt x="236822" y="1552507"/>
                </a:lnTo>
                <a:lnTo>
                  <a:pt x="85519" y="1920898"/>
                </a:lnTo>
                <a:lnTo>
                  <a:pt x="217088" y="2262976"/>
                </a:lnTo>
                <a:lnTo>
                  <a:pt x="78940" y="2506377"/>
                </a:lnTo>
                <a:lnTo>
                  <a:pt x="217088" y="2894503"/>
                </a:lnTo>
                <a:lnTo>
                  <a:pt x="85519" y="3144484"/>
                </a:lnTo>
                <a:lnTo>
                  <a:pt x="203931" y="3545767"/>
                </a:lnTo>
                <a:lnTo>
                  <a:pt x="0" y="3802325"/>
                </a:lnTo>
                <a:lnTo>
                  <a:pt x="217087" y="3894423"/>
                </a:lnTo>
                <a:lnTo>
                  <a:pt x="92097" y="4229923"/>
                </a:lnTo>
                <a:lnTo>
                  <a:pt x="243401" y="4368068"/>
                </a:lnTo>
                <a:lnTo>
                  <a:pt x="105254" y="4552265"/>
                </a:lnTo>
                <a:lnTo>
                  <a:pt x="243401" y="4808824"/>
                </a:lnTo>
              </a:path>
            </a:pathLst>
          </a:custGeom>
          <a:solidFill>
            <a:schemeClr val="bg2"/>
          </a:solidFill>
          <a:ln w="152400" cap="sq">
            <a:solidFill>
              <a:srgbClr val="FFC000"/>
            </a:solidFill>
            <a:miter lim="800000"/>
          </a:ln>
          <a:effectLst>
            <a:outerShdw blurRad="50800" dist="38100" dir="2700000" algn="tl" rotWithShape="0">
              <a:prstClr val="black">
                <a:alpha val="40000"/>
              </a:prstClr>
            </a:outerShdw>
          </a:effectLst>
          <a:scene3d>
            <a:camera prst="orthographicFront"/>
            <a:lightRig rig="two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49194" name="Rechteck 49193">
            <a:extLst>
              <a:ext uri="{FF2B5EF4-FFF2-40B4-BE49-F238E27FC236}">
                <a16:creationId xmlns:a16="http://schemas.microsoft.com/office/drawing/2014/main" id="{5A144751-FF1F-98CB-B08C-76982588404D}"/>
              </a:ext>
            </a:extLst>
          </p:cNvPr>
          <p:cNvSpPr/>
          <p:nvPr/>
        </p:nvSpPr>
        <p:spPr bwMode="auto">
          <a:xfrm>
            <a:off x="14808968" y="0"/>
            <a:ext cx="6077008" cy="6858000"/>
          </a:xfrm>
          <a:prstGeom prst="rect">
            <a:avLst/>
          </a:prstGeom>
          <a:solidFill>
            <a:schemeClr val="bg2">
              <a:alpha val="79608"/>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49195" name="Rechteck 49194">
            <a:extLst>
              <a:ext uri="{FF2B5EF4-FFF2-40B4-BE49-F238E27FC236}">
                <a16:creationId xmlns:a16="http://schemas.microsoft.com/office/drawing/2014/main" id="{131D546A-E146-C2C5-2E33-700C4387B692}"/>
              </a:ext>
            </a:extLst>
          </p:cNvPr>
          <p:cNvSpPr/>
          <p:nvPr/>
        </p:nvSpPr>
        <p:spPr bwMode="auto">
          <a:xfrm>
            <a:off x="14770981" y="2081502"/>
            <a:ext cx="6165665" cy="2908434"/>
          </a:xfrm>
          <a:prstGeom prst="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bg2"/>
              </a:solidFill>
              <a:effectLst/>
              <a:latin typeface="Arial" charset="0"/>
              <a:ea typeface="Arial" charset="0"/>
              <a:cs typeface="Arial" charset="0"/>
            </a:endParaRPr>
          </a:p>
        </p:txBody>
      </p:sp>
      <p:sp>
        <p:nvSpPr>
          <p:cNvPr id="49196" name="Abgerundetes Rechteck 49195">
            <a:extLst>
              <a:ext uri="{FF2B5EF4-FFF2-40B4-BE49-F238E27FC236}">
                <a16:creationId xmlns:a16="http://schemas.microsoft.com/office/drawing/2014/main" id="{03D13873-DF9A-D143-A3DA-144A8009CF9A}"/>
              </a:ext>
            </a:extLst>
          </p:cNvPr>
          <p:cNvSpPr/>
          <p:nvPr/>
        </p:nvSpPr>
        <p:spPr bwMode="auto">
          <a:xfrm>
            <a:off x="15298217" y="3166651"/>
            <a:ext cx="5098511" cy="1315380"/>
          </a:xfrm>
          <a:prstGeom prst="roundRect">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eaLnBrk="1" hangingPunct="1">
              <a:buClr>
                <a:schemeClr val="accent1"/>
              </a:buClr>
              <a:defRPr/>
            </a:pPr>
            <a:r>
              <a:rPr lang="fr-CH" sz="2800">
                <a:solidFill>
                  <a:schemeClr val="bg2"/>
                </a:solidFill>
                <a:latin typeface="Century Gothic" panose="020B0502020202020204" pitchFamily="34" charset="0"/>
                <a:ea typeface="Century Gothic"/>
              </a:rPr>
              <a:t>Les effets néfastes pour le climat sont systématiquement négligés.</a:t>
            </a:r>
          </a:p>
        </p:txBody>
      </p:sp>
      <p:sp>
        <p:nvSpPr>
          <p:cNvPr id="49197" name="Titel 1">
            <a:extLst>
              <a:ext uri="{FF2B5EF4-FFF2-40B4-BE49-F238E27FC236}">
                <a16:creationId xmlns:a16="http://schemas.microsoft.com/office/drawing/2014/main" id="{2189428A-5FE2-810E-36E3-93654A64079A}"/>
              </a:ext>
            </a:extLst>
          </p:cNvPr>
          <p:cNvSpPr txBox="1">
            <a:spLocks/>
          </p:cNvSpPr>
          <p:nvPr/>
        </p:nvSpPr>
        <p:spPr bwMode="auto">
          <a:xfrm>
            <a:off x="15324772" y="2353606"/>
            <a:ext cx="5045401"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fr-CH" sz="2800">
                <a:solidFill>
                  <a:schemeClr val="bg2"/>
                </a:solidFill>
                <a:latin typeface="Century Gothic" panose="020B0502020202020204" pitchFamily="34" charset="0"/>
                <a:ea typeface="Century Gothic"/>
              </a:rPr>
              <a:t>Problème 2</a:t>
            </a:r>
          </a:p>
        </p:txBody>
      </p:sp>
      <p:sp>
        <p:nvSpPr>
          <p:cNvPr id="49199" name="Rechteck 49198">
            <a:extLst>
              <a:ext uri="{FF2B5EF4-FFF2-40B4-BE49-F238E27FC236}">
                <a16:creationId xmlns:a16="http://schemas.microsoft.com/office/drawing/2014/main" id="{2074FCCE-ABC8-F7A6-A7CB-D140808A473D}"/>
              </a:ext>
            </a:extLst>
          </p:cNvPr>
          <p:cNvSpPr/>
          <p:nvPr/>
        </p:nvSpPr>
        <p:spPr bwMode="auto">
          <a:xfrm>
            <a:off x="6039021" y="-4672904"/>
            <a:ext cx="6165665" cy="2908434"/>
          </a:xfrm>
          <a:prstGeom prst="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bg2"/>
              </a:solidFill>
              <a:effectLst/>
              <a:latin typeface="Arial" charset="0"/>
              <a:ea typeface="Arial" charset="0"/>
              <a:cs typeface="Arial" charset="0"/>
            </a:endParaRPr>
          </a:p>
        </p:txBody>
      </p:sp>
      <p:sp>
        <p:nvSpPr>
          <p:cNvPr id="49200" name="Rechteck 49199">
            <a:extLst>
              <a:ext uri="{FF2B5EF4-FFF2-40B4-BE49-F238E27FC236}">
                <a16:creationId xmlns:a16="http://schemas.microsoft.com/office/drawing/2014/main" id="{C394B6BF-D86B-03D7-FAF1-F47AC9F5D590}"/>
              </a:ext>
            </a:extLst>
          </p:cNvPr>
          <p:cNvSpPr/>
          <p:nvPr/>
        </p:nvSpPr>
        <p:spPr bwMode="auto">
          <a:xfrm>
            <a:off x="0" y="-4672904"/>
            <a:ext cx="6039022" cy="2908434"/>
          </a:xfrm>
          <a:prstGeom prst="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bg2"/>
              </a:solidFill>
              <a:effectLst/>
              <a:latin typeface="Arial" charset="0"/>
              <a:ea typeface="Arial" charset="0"/>
              <a:cs typeface="Arial" charset="0"/>
            </a:endParaRPr>
          </a:p>
        </p:txBody>
      </p:sp>
      <p:sp>
        <p:nvSpPr>
          <p:cNvPr id="2" name="Text">
            <a:extLst>
              <a:ext uri="{FF2B5EF4-FFF2-40B4-BE49-F238E27FC236}">
                <a16:creationId xmlns:a16="http://schemas.microsoft.com/office/drawing/2014/main" id="{130D2997-9A9F-BF5D-5DCA-412D50AC5008}"/>
              </a:ext>
            </a:extLst>
          </p:cNvPr>
          <p:cNvSpPr/>
          <p:nvPr/>
        </p:nvSpPr>
        <p:spPr bwMode="gray">
          <a:xfrm>
            <a:off x="-21547605" y="0"/>
            <a:ext cx="3060000" cy="6865234"/>
          </a:xfrm>
          <a:prstGeom prst="rect">
            <a:avLst/>
          </a:prstGeom>
          <a:solidFill>
            <a:schemeClr val="accent3">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4" name="Text">
            <a:extLst>
              <a:ext uri="{FF2B5EF4-FFF2-40B4-BE49-F238E27FC236}">
                <a16:creationId xmlns:a16="http://schemas.microsoft.com/office/drawing/2014/main" id="{F7752D65-1EC4-CEC1-65B2-37828355267C}"/>
              </a:ext>
            </a:extLst>
          </p:cNvPr>
          <p:cNvSpPr/>
          <p:nvPr/>
        </p:nvSpPr>
        <p:spPr bwMode="gray">
          <a:xfrm>
            <a:off x="-18148102" y="0"/>
            <a:ext cx="3060000" cy="6865234"/>
          </a:xfrm>
          <a:prstGeom prst="rect">
            <a:avLst/>
          </a:prstGeom>
          <a:solidFill>
            <a:schemeClr val="accent2">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6" name="Text">
            <a:extLst>
              <a:ext uri="{FF2B5EF4-FFF2-40B4-BE49-F238E27FC236}">
                <a16:creationId xmlns:a16="http://schemas.microsoft.com/office/drawing/2014/main" id="{A6615E9A-8EF0-7337-84D8-FE7709449913}"/>
              </a:ext>
            </a:extLst>
          </p:cNvPr>
          <p:cNvSpPr/>
          <p:nvPr/>
        </p:nvSpPr>
        <p:spPr bwMode="gray">
          <a:xfrm>
            <a:off x="-14193491" y="0"/>
            <a:ext cx="3060000" cy="6865234"/>
          </a:xfrm>
          <a:prstGeom prst="rect">
            <a:avLst/>
          </a:prstGeom>
          <a:solidFill>
            <a:srgbClr val="106D92">
              <a:alpha val="75000"/>
            </a:srgb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7" name="Text">
            <a:extLst>
              <a:ext uri="{FF2B5EF4-FFF2-40B4-BE49-F238E27FC236}">
                <a16:creationId xmlns:a16="http://schemas.microsoft.com/office/drawing/2014/main" id="{E65C0550-62D8-07AF-3CED-A20205914739}"/>
              </a:ext>
            </a:extLst>
          </p:cNvPr>
          <p:cNvSpPr/>
          <p:nvPr/>
        </p:nvSpPr>
        <p:spPr bwMode="gray">
          <a:xfrm>
            <a:off x="-10675757" y="0"/>
            <a:ext cx="3060000" cy="6865234"/>
          </a:xfrm>
          <a:prstGeom prst="rect">
            <a:avLst/>
          </a:prstGeom>
          <a:solidFill>
            <a:schemeClr val="bg2">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8" name="Inhaltsplatzhalter 2">
            <a:extLst>
              <a:ext uri="{FF2B5EF4-FFF2-40B4-BE49-F238E27FC236}">
                <a16:creationId xmlns:a16="http://schemas.microsoft.com/office/drawing/2014/main" id="{CB2ADE9D-4A8D-A879-072D-EC4B81C38032}"/>
              </a:ext>
            </a:extLst>
          </p:cNvPr>
          <p:cNvSpPr txBox="1">
            <a:spLocks/>
          </p:cNvSpPr>
          <p:nvPr/>
        </p:nvSpPr>
        <p:spPr>
          <a:xfrm>
            <a:off x="-10513909" y="4065065"/>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3200" b="1">
                <a:solidFill>
                  <a:schemeClr val="bg1"/>
                </a:solidFill>
                <a:latin typeface="Century Gothic" panose="020B0502020202020204" pitchFamily="34" charset="0"/>
              </a:rPr>
              <a:t>Substitution</a:t>
            </a:r>
          </a:p>
        </p:txBody>
      </p:sp>
      <p:sp>
        <p:nvSpPr>
          <p:cNvPr id="9" name="Inhaltsplatzhalter 2">
            <a:extLst>
              <a:ext uri="{FF2B5EF4-FFF2-40B4-BE49-F238E27FC236}">
                <a16:creationId xmlns:a16="http://schemas.microsoft.com/office/drawing/2014/main" id="{AD071859-4B19-2329-B63A-7A1AADF81221}"/>
              </a:ext>
            </a:extLst>
          </p:cNvPr>
          <p:cNvSpPr txBox="1">
            <a:spLocks/>
          </p:cNvSpPr>
          <p:nvPr/>
        </p:nvSpPr>
        <p:spPr>
          <a:xfrm>
            <a:off x="-21385757" y="4065065"/>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3200" b="1">
                <a:solidFill>
                  <a:schemeClr val="bg1"/>
                </a:solidFill>
                <a:latin typeface="Century Gothic" panose="020B0502020202020204" pitchFamily="34" charset="0"/>
              </a:rPr>
              <a:t>Rebond</a:t>
            </a:r>
          </a:p>
        </p:txBody>
      </p:sp>
      <p:sp>
        <p:nvSpPr>
          <p:cNvPr id="10" name="Inhaltsplatzhalter 2">
            <a:extLst>
              <a:ext uri="{FF2B5EF4-FFF2-40B4-BE49-F238E27FC236}">
                <a16:creationId xmlns:a16="http://schemas.microsoft.com/office/drawing/2014/main" id="{ABD1B8B6-74D2-CF6F-4C6F-D85A95AD7BB7}"/>
              </a:ext>
            </a:extLst>
          </p:cNvPr>
          <p:cNvSpPr txBox="1">
            <a:spLocks/>
          </p:cNvSpPr>
          <p:nvPr/>
        </p:nvSpPr>
        <p:spPr>
          <a:xfrm>
            <a:off x="-14175659" y="4065065"/>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3200" b="1">
                <a:solidFill>
                  <a:schemeClr val="bg1"/>
                </a:solidFill>
                <a:latin typeface="Century Gothic" panose="020B0502020202020204" pitchFamily="34" charset="0"/>
              </a:rPr>
              <a:t>Optimisation</a:t>
            </a:r>
          </a:p>
        </p:txBody>
      </p:sp>
      <p:pic>
        <p:nvPicPr>
          <p:cNvPr id="11" name="Picture 2" descr="Substitution - Free sports and competition icons">
            <a:extLst>
              <a:ext uri="{FF2B5EF4-FFF2-40B4-BE49-F238E27FC236}">
                <a16:creationId xmlns:a16="http://schemas.microsoft.com/office/drawing/2014/main" id="{3615BFD2-4E40-6D6E-531D-AA74442B98C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120783" y="1175183"/>
            <a:ext cx="1950053" cy="195005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2" name="Picture 6" descr="Rebound - Kostenlose pfeile Icons">
            <a:extLst>
              <a:ext uri="{FF2B5EF4-FFF2-40B4-BE49-F238E27FC236}">
                <a16:creationId xmlns:a16="http://schemas.microsoft.com/office/drawing/2014/main" id="{4BF2EEE1-7901-12D4-312F-2723B85DEDB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026909" y="1140905"/>
            <a:ext cx="2018608" cy="2018608"/>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3" name="Picture 8" descr="Analysis - Free seo and web icons">
            <a:extLst>
              <a:ext uri="{FF2B5EF4-FFF2-40B4-BE49-F238E27FC236}">
                <a16:creationId xmlns:a16="http://schemas.microsoft.com/office/drawing/2014/main" id="{B06E6D77-D2A0-30D5-6CDF-3694154D481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625075" y="1049657"/>
            <a:ext cx="2201104" cy="2201104"/>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5" name="Inhaltsplatzhalter 2">
            <a:extLst>
              <a:ext uri="{FF2B5EF4-FFF2-40B4-BE49-F238E27FC236}">
                <a16:creationId xmlns:a16="http://schemas.microsoft.com/office/drawing/2014/main" id="{1526AD17-7FD2-3C3F-E844-DE8A7C488B45}"/>
              </a:ext>
            </a:extLst>
          </p:cNvPr>
          <p:cNvSpPr txBox="1">
            <a:spLocks/>
          </p:cNvSpPr>
          <p:nvPr/>
        </p:nvSpPr>
        <p:spPr>
          <a:xfrm>
            <a:off x="-18096651" y="4065065"/>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3200" b="1">
                <a:solidFill>
                  <a:schemeClr val="bg1"/>
                </a:solidFill>
                <a:latin typeface="Century Gothic" panose="020B0502020202020204" pitchFamily="34" charset="0"/>
              </a:rPr>
              <a:t>Information</a:t>
            </a:r>
          </a:p>
        </p:txBody>
      </p:sp>
      <p:pic>
        <p:nvPicPr>
          <p:cNvPr id="16" name="Picture 2" descr="Optimization - Free social media icons">
            <a:extLst>
              <a:ext uri="{FF2B5EF4-FFF2-40B4-BE49-F238E27FC236}">
                <a16:creationId xmlns:a16="http://schemas.microsoft.com/office/drawing/2014/main" id="{9914043C-21F9-EC89-65F4-3AED9962721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3691889" y="1102716"/>
            <a:ext cx="2056797" cy="2056797"/>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7" name="Inhaltsplatzhalter 2">
            <a:extLst>
              <a:ext uri="{FF2B5EF4-FFF2-40B4-BE49-F238E27FC236}">
                <a16:creationId xmlns:a16="http://schemas.microsoft.com/office/drawing/2014/main" id="{1A427710-7232-94E3-24DD-3A109ED92A7D}"/>
              </a:ext>
            </a:extLst>
          </p:cNvPr>
          <p:cNvSpPr txBox="1">
            <a:spLocks/>
          </p:cNvSpPr>
          <p:nvPr/>
        </p:nvSpPr>
        <p:spPr>
          <a:xfrm>
            <a:off x="-10513909" y="4853154"/>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2800">
                <a:solidFill>
                  <a:schemeClr val="bg1"/>
                </a:solidFill>
                <a:latin typeface="Century Gothic" panose="020B0502020202020204" pitchFamily="34" charset="0"/>
              </a:rPr>
              <a:t>Numérique plutôt qu’analogique</a:t>
            </a:r>
          </a:p>
        </p:txBody>
      </p:sp>
      <p:sp>
        <p:nvSpPr>
          <p:cNvPr id="18" name="Inhaltsplatzhalter 2">
            <a:extLst>
              <a:ext uri="{FF2B5EF4-FFF2-40B4-BE49-F238E27FC236}">
                <a16:creationId xmlns:a16="http://schemas.microsoft.com/office/drawing/2014/main" id="{F173CCBD-70BB-68E6-8025-27E8DE206527}"/>
              </a:ext>
            </a:extLst>
          </p:cNvPr>
          <p:cNvSpPr txBox="1">
            <a:spLocks/>
          </p:cNvSpPr>
          <p:nvPr/>
        </p:nvSpPr>
        <p:spPr>
          <a:xfrm>
            <a:off x="-21385757" y="4853154"/>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2800">
                <a:solidFill>
                  <a:schemeClr val="bg1"/>
                </a:solidFill>
                <a:latin typeface="Century Gothic" panose="020B0502020202020204" pitchFamily="34" charset="0"/>
              </a:rPr>
              <a:t>Moins cher et plus pratique</a:t>
            </a:r>
          </a:p>
        </p:txBody>
      </p:sp>
      <p:sp>
        <p:nvSpPr>
          <p:cNvPr id="19" name="Inhaltsplatzhalter 2">
            <a:extLst>
              <a:ext uri="{FF2B5EF4-FFF2-40B4-BE49-F238E27FC236}">
                <a16:creationId xmlns:a16="http://schemas.microsoft.com/office/drawing/2014/main" id="{51E6BFF2-5429-978A-845F-370A4C71B783}"/>
              </a:ext>
            </a:extLst>
          </p:cNvPr>
          <p:cNvSpPr txBox="1">
            <a:spLocks/>
          </p:cNvSpPr>
          <p:nvPr/>
        </p:nvSpPr>
        <p:spPr>
          <a:xfrm>
            <a:off x="-14175659" y="4853154"/>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2800">
                <a:solidFill>
                  <a:schemeClr val="bg1"/>
                </a:solidFill>
                <a:latin typeface="Century Gothic" panose="020B0502020202020204" pitchFamily="34" charset="0"/>
              </a:rPr>
              <a:t>Plus avec moins</a:t>
            </a:r>
          </a:p>
        </p:txBody>
      </p:sp>
      <p:sp>
        <p:nvSpPr>
          <p:cNvPr id="20" name="Inhaltsplatzhalter 2">
            <a:extLst>
              <a:ext uri="{FF2B5EF4-FFF2-40B4-BE49-F238E27FC236}">
                <a16:creationId xmlns:a16="http://schemas.microsoft.com/office/drawing/2014/main" id="{3E0BE88D-F345-FF87-B485-88557F43F7F5}"/>
              </a:ext>
            </a:extLst>
          </p:cNvPr>
          <p:cNvSpPr txBox="1">
            <a:spLocks/>
          </p:cNvSpPr>
          <p:nvPr/>
        </p:nvSpPr>
        <p:spPr>
          <a:xfrm>
            <a:off x="-18096651" y="4853154"/>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2800">
                <a:solidFill>
                  <a:schemeClr val="bg1"/>
                </a:solidFill>
                <a:latin typeface="Century Gothic" panose="020B0502020202020204" pitchFamily="34" charset="0"/>
              </a:rPr>
              <a:t>Plus transparent et plus ciblé</a:t>
            </a:r>
          </a:p>
        </p:txBody>
      </p:sp>
    </p:spTree>
    <p:extLst>
      <p:ext uri="{BB962C8B-B14F-4D97-AF65-F5344CB8AC3E}">
        <p14:creationId xmlns:p14="http://schemas.microsoft.com/office/powerpoint/2010/main" val="395471144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73C693-92CB-2D41-6404-F6C388D60CC6}"/>
            </a:ext>
          </a:extLst>
        </p:cNvPr>
        <p:cNvGrpSpPr/>
        <p:nvPr/>
      </p:nvGrpSpPr>
      <p:grpSpPr>
        <a:xfrm>
          <a:off x="0" y="0"/>
          <a:ext cx="0" cy="0"/>
          <a:chOff x="0" y="0"/>
          <a:chExt cx="0" cy="0"/>
        </a:xfrm>
      </p:grpSpPr>
      <p:sp>
        <p:nvSpPr>
          <p:cNvPr id="2" name="Text">
            <a:extLst>
              <a:ext uri="{FF2B5EF4-FFF2-40B4-BE49-F238E27FC236}">
                <a16:creationId xmlns:a16="http://schemas.microsoft.com/office/drawing/2014/main" id="{B3C9C679-1C66-18A4-302E-11B49635220C}"/>
              </a:ext>
            </a:extLst>
          </p:cNvPr>
          <p:cNvSpPr/>
          <p:nvPr/>
        </p:nvSpPr>
        <p:spPr bwMode="gray">
          <a:xfrm>
            <a:off x="9132000" y="0"/>
            <a:ext cx="3060000" cy="6865234"/>
          </a:xfrm>
          <a:prstGeom prst="rect">
            <a:avLst/>
          </a:prstGeom>
          <a:solidFill>
            <a:schemeClr val="accent3">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4" name="Text">
            <a:extLst>
              <a:ext uri="{FF2B5EF4-FFF2-40B4-BE49-F238E27FC236}">
                <a16:creationId xmlns:a16="http://schemas.microsoft.com/office/drawing/2014/main" id="{15831F89-9C34-4FA9-7AF8-EABE706CB651}"/>
              </a:ext>
            </a:extLst>
          </p:cNvPr>
          <p:cNvSpPr/>
          <p:nvPr/>
        </p:nvSpPr>
        <p:spPr bwMode="gray">
          <a:xfrm>
            <a:off x="6087800" y="0"/>
            <a:ext cx="3060000" cy="6865234"/>
          </a:xfrm>
          <a:prstGeom prst="rect">
            <a:avLst/>
          </a:prstGeom>
          <a:solidFill>
            <a:schemeClr val="accent2">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3" name="Text">
            <a:extLst>
              <a:ext uri="{FF2B5EF4-FFF2-40B4-BE49-F238E27FC236}">
                <a16:creationId xmlns:a16="http://schemas.microsoft.com/office/drawing/2014/main" id="{8E76F85C-635F-390B-209D-2B8FFED7F3EC}"/>
              </a:ext>
            </a:extLst>
          </p:cNvPr>
          <p:cNvSpPr/>
          <p:nvPr/>
        </p:nvSpPr>
        <p:spPr bwMode="gray">
          <a:xfrm>
            <a:off x="3043457" y="0"/>
            <a:ext cx="3060000" cy="6865234"/>
          </a:xfrm>
          <a:prstGeom prst="rect">
            <a:avLst/>
          </a:prstGeom>
          <a:solidFill>
            <a:srgbClr val="106D92">
              <a:alpha val="75000"/>
            </a:srgb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2" name="Text">
            <a:extLst>
              <a:ext uri="{FF2B5EF4-FFF2-40B4-BE49-F238E27FC236}">
                <a16:creationId xmlns:a16="http://schemas.microsoft.com/office/drawing/2014/main" id="{8FC37779-4EBD-4013-C337-728323CCE93B}"/>
              </a:ext>
            </a:extLst>
          </p:cNvPr>
          <p:cNvSpPr/>
          <p:nvPr/>
        </p:nvSpPr>
        <p:spPr bwMode="gray">
          <a:xfrm>
            <a:off x="-600" y="0"/>
            <a:ext cx="3060000" cy="6865234"/>
          </a:xfrm>
          <a:prstGeom prst="rect">
            <a:avLst/>
          </a:prstGeom>
          <a:solidFill>
            <a:schemeClr val="bg2">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6" name="Inhaltsplatzhalter 2">
            <a:extLst>
              <a:ext uri="{FF2B5EF4-FFF2-40B4-BE49-F238E27FC236}">
                <a16:creationId xmlns:a16="http://schemas.microsoft.com/office/drawing/2014/main" id="{E32E2654-E0CA-AA81-01AC-BED6670CC512}"/>
              </a:ext>
            </a:extLst>
          </p:cNvPr>
          <p:cNvSpPr txBox="1">
            <a:spLocks/>
          </p:cNvSpPr>
          <p:nvPr/>
        </p:nvSpPr>
        <p:spPr>
          <a:xfrm>
            <a:off x="161248" y="4065065"/>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3200" b="1">
                <a:solidFill>
                  <a:schemeClr val="bg1"/>
                </a:solidFill>
                <a:latin typeface="Century Gothic" panose="020B0502020202020204" pitchFamily="34" charset="0"/>
              </a:rPr>
              <a:t>Substitution</a:t>
            </a:r>
          </a:p>
        </p:txBody>
      </p:sp>
      <p:sp>
        <p:nvSpPr>
          <p:cNvPr id="10" name="Inhaltsplatzhalter 2">
            <a:extLst>
              <a:ext uri="{FF2B5EF4-FFF2-40B4-BE49-F238E27FC236}">
                <a16:creationId xmlns:a16="http://schemas.microsoft.com/office/drawing/2014/main" id="{8A02D03E-0669-300B-E482-4C4DE2404B00}"/>
              </a:ext>
            </a:extLst>
          </p:cNvPr>
          <p:cNvSpPr txBox="1">
            <a:spLocks/>
          </p:cNvSpPr>
          <p:nvPr/>
        </p:nvSpPr>
        <p:spPr>
          <a:xfrm>
            <a:off x="9293848" y="4065065"/>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3200" b="1">
                <a:solidFill>
                  <a:schemeClr val="bg1"/>
                </a:solidFill>
                <a:latin typeface="Century Gothic" panose="020B0502020202020204" pitchFamily="34" charset="0"/>
              </a:rPr>
              <a:t>Rebond</a:t>
            </a:r>
          </a:p>
        </p:txBody>
      </p:sp>
      <p:sp>
        <p:nvSpPr>
          <p:cNvPr id="11" name="Inhaltsplatzhalter 2">
            <a:extLst>
              <a:ext uri="{FF2B5EF4-FFF2-40B4-BE49-F238E27FC236}">
                <a16:creationId xmlns:a16="http://schemas.microsoft.com/office/drawing/2014/main" id="{F053272C-24E6-94A9-86D6-FE97DC72DF0C}"/>
              </a:ext>
            </a:extLst>
          </p:cNvPr>
          <p:cNvSpPr txBox="1">
            <a:spLocks/>
          </p:cNvSpPr>
          <p:nvPr/>
        </p:nvSpPr>
        <p:spPr>
          <a:xfrm>
            <a:off x="3061289" y="4065065"/>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3200" b="1">
                <a:solidFill>
                  <a:schemeClr val="bg1"/>
                </a:solidFill>
                <a:latin typeface="Century Gothic" panose="020B0502020202020204" pitchFamily="34" charset="0"/>
              </a:rPr>
              <a:t>Optimisation</a:t>
            </a:r>
          </a:p>
        </p:txBody>
      </p:sp>
      <p:pic>
        <p:nvPicPr>
          <p:cNvPr id="1026" name="Picture 2" descr="Substitution - Free sports and competition icons">
            <a:extLst>
              <a:ext uri="{FF2B5EF4-FFF2-40B4-BE49-F238E27FC236}">
                <a16:creationId xmlns:a16="http://schemas.microsoft.com/office/drawing/2014/main" id="{49AD037E-9744-6734-2B4C-48FE76B6A13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4374" y="1175183"/>
            <a:ext cx="1950053" cy="195005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0" name="Picture 6" descr="Rebound - Kostenlose pfeile Icons">
            <a:extLst>
              <a:ext uri="{FF2B5EF4-FFF2-40B4-BE49-F238E27FC236}">
                <a16:creationId xmlns:a16="http://schemas.microsoft.com/office/drawing/2014/main" id="{E1F43E0B-2799-07CA-15D8-4B0F86A5FF6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52696" y="1140905"/>
            <a:ext cx="2018608" cy="2018608"/>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2" name="Picture 8" descr="Analysis - Free seo and web icons">
            <a:extLst>
              <a:ext uri="{FF2B5EF4-FFF2-40B4-BE49-F238E27FC236}">
                <a16:creationId xmlns:a16="http://schemas.microsoft.com/office/drawing/2014/main" id="{A751D5D0-423E-D6FD-6ABA-B38B95BD882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10827" y="1049657"/>
            <a:ext cx="2201104" cy="2201104"/>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 name="Inhaltsplatzhalter 2">
            <a:extLst>
              <a:ext uri="{FF2B5EF4-FFF2-40B4-BE49-F238E27FC236}">
                <a16:creationId xmlns:a16="http://schemas.microsoft.com/office/drawing/2014/main" id="{04F372FE-27CB-3055-F6F3-26D58022E03C}"/>
              </a:ext>
            </a:extLst>
          </p:cNvPr>
          <p:cNvSpPr txBox="1">
            <a:spLocks/>
          </p:cNvSpPr>
          <p:nvPr/>
        </p:nvSpPr>
        <p:spPr>
          <a:xfrm>
            <a:off x="6139251" y="4065065"/>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3200" b="1">
                <a:solidFill>
                  <a:schemeClr val="bg1"/>
                </a:solidFill>
                <a:latin typeface="Century Gothic" panose="020B0502020202020204" pitchFamily="34" charset="0"/>
              </a:rPr>
              <a:t>Information</a:t>
            </a:r>
          </a:p>
        </p:txBody>
      </p:sp>
      <p:pic>
        <p:nvPicPr>
          <p:cNvPr id="4" name="Picture 2" descr="Optimization - Free social media icons">
            <a:extLst>
              <a:ext uri="{FF2B5EF4-FFF2-40B4-BE49-F238E27FC236}">
                <a16:creationId xmlns:a16="http://schemas.microsoft.com/office/drawing/2014/main" id="{8CBF7617-092A-8125-8AEA-F38556EE7DE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45059" y="1102716"/>
            <a:ext cx="2056797" cy="2056797"/>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Inhaltsplatzhalter 2">
            <a:extLst>
              <a:ext uri="{FF2B5EF4-FFF2-40B4-BE49-F238E27FC236}">
                <a16:creationId xmlns:a16="http://schemas.microsoft.com/office/drawing/2014/main" id="{FA7B27B2-2E9D-4F8A-E66D-B65DF98FB2B4}"/>
              </a:ext>
            </a:extLst>
          </p:cNvPr>
          <p:cNvSpPr txBox="1">
            <a:spLocks/>
          </p:cNvSpPr>
          <p:nvPr/>
        </p:nvSpPr>
        <p:spPr>
          <a:xfrm>
            <a:off x="161247" y="4853154"/>
            <a:ext cx="2846415"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2800" dirty="0">
                <a:solidFill>
                  <a:schemeClr val="bg1"/>
                </a:solidFill>
                <a:latin typeface="Century Gothic" panose="020B0502020202020204" pitchFamily="34" charset="0"/>
              </a:rPr>
              <a:t>Numérique plutôt qu’analogique</a:t>
            </a:r>
          </a:p>
        </p:txBody>
      </p:sp>
      <p:sp>
        <p:nvSpPr>
          <p:cNvPr id="7" name="Inhaltsplatzhalter 2">
            <a:extLst>
              <a:ext uri="{FF2B5EF4-FFF2-40B4-BE49-F238E27FC236}">
                <a16:creationId xmlns:a16="http://schemas.microsoft.com/office/drawing/2014/main" id="{C45B2D25-941E-2F4B-D8AB-EB9A7EC34963}"/>
              </a:ext>
            </a:extLst>
          </p:cNvPr>
          <p:cNvSpPr txBox="1">
            <a:spLocks/>
          </p:cNvSpPr>
          <p:nvPr/>
        </p:nvSpPr>
        <p:spPr>
          <a:xfrm>
            <a:off x="9293848" y="4853154"/>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2800">
                <a:solidFill>
                  <a:schemeClr val="bg1"/>
                </a:solidFill>
                <a:latin typeface="Century Gothic" panose="020B0502020202020204" pitchFamily="34" charset="0"/>
              </a:rPr>
              <a:t>Moins cher et plus pratique</a:t>
            </a:r>
          </a:p>
        </p:txBody>
      </p:sp>
      <p:sp>
        <p:nvSpPr>
          <p:cNvPr id="8" name="Inhaltsplatzhalter 2">
            <a:extLst>
              <a:ext uri="{FF2B5EF4-FFF2-40B4-BE49-F238E27FC236}">
                <a16:creationId xmlns:a16="http://schemas.microsoft.com/office/drawing/2014/main" id="{875E9EC8-3D11-5C80-AD10-BBF9F4FB82D4}"/>
              </a:ext>
            </a:extLst>
          </p:cNvPr>
          <p:cNvSpPr txBox="1">
            <a:spLocks/>
          </p:cNvSpPr>
          <p:nvPr/>
        </p:nvSpPr>
        <p:spPr>
          <a:xfrm>
            <a:off x="3061289" y="4853154"/>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2800">
                <a:solidFill>
                  <a:schemeClr val="bg1"/>
                </a:solidFill>
                <a:latin typeface="Century Gothic" panose="020B0502020202020204" pitchFamily="34" charset="0"/>
              </a:rPr>
              <a:t>Plus avec moins</a:t>
            </a:r>
          </a:p>
        </p:txBody>
      </p:sp>
      <p:sp>
        <p:nvSpPr>
          <p:cNvPr id="9" name="Inhaltsplatzhalter 2">
            <a:extLst>
              <a:ext uri="{FF2B5EF4-FFF2-40B4-BE49-F238E27FC236}">
                <a16:creationId xmlns:a16="http://schemas.microsoft.com/office/drawing/2014/main" id="{63AE2847-EB1D-2C9C-03F1-D573E112F799}"/>
              </a:ext>
            </a:extLst>
          </p:cNvPr>
          <p:cNvSpPr txBox="1">
            <a:spLocks/>
          </p:cNvSpPr>
          <p:nvPr/>
        </p:nvSpPr>
        <p:spPr>
          <a:xfrm>
            <a:off x="6139251" y="4853154"/>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2800">
                <a:solidFill>
                  <a:schemeClr val="bg1"/>
                </a:solidFill>
                <a:latin typeface="Century Gothic" panose="020B0502020202020204" pitchFamily="34" charset="0"/>
              </a:rPr>
              <a:t>Plus transparent et plus ciblé</a:t>
            </a:r>
          </a:p>
        </p:txBody>
      </p:sp>
      <p:pic>
        <p:nvPicPr>
          <p:cNvPr id="15" name="Picture 2" descr="How the carbon handprint is shaping a positive future | Acre · Acre">
            <a:extLst>
              <a:ext uri="{FF2B5EF4-FFF2-40B4-BE49-F238E27FC236}">
                <a16:creationId xmlns:a16="http://schemas.microsoft.com/office/drawing/2014/main" id="{A9477939-E7AD-C1B7-C12F-89878656A929}"/>
              </a:ext>
            </a:extLst>
          </p:cNvPr>
          <p:cNvPicPr>
            <a:picLocks noChangeAspect="1" noChangeArrowheads="1"/>
          </p:cNvPicPr>
          <p:nvPr/>
        </p:nvPicPr>
        <p:blipFill rotWithShape="1">
          <a:blip r:embed="rId6">
            <a:biLevel thresh="75000"/>
            <a:extLst>
              <a:ext uri="{28A0092B-C50C-407E-A947-70E740481C1C}">
                <a14:useLocalDpi xmlns:a14="http://schemas.microsoft.com/office/drawing/2010/main" val="0"/>
              </a:ext>
            </a:extLst>
          </a:blip>
          <a:srcRect l="6477" r="55316"/>
          <a:stretch/>
        </p:blipFill>
        <p:spPr bwMode="auto">
          <a:xfrm>
            <a:off x="16864196" y="433842"/>
            <a:ext cx="5496456" cy="5990315"/>
          </a:xfrm>
          <a:prstGeom prst="rect">
            <a:avLst/>
          </a:prstGeom>
          <a:noFill/>
          <a:extLst>
            <a:ext uri="{909E8E84-426E-40DD-AFC4-6F175D3DCCD1}">
              <a14:hiddenFill xmlns:a14="http://schemas.microsoft.com/office/drawing/2010/main">
                <a:solidFill>
                  <a:srgbClr val="FFFFFF"/>
                </a:solidFill>
              </a14:hiddenFill>
            </a:ext>
          </a:extLst>
        </p:spPr>
      </p:pic>
      <p:sp>
        <p:nvSpPr>
          <p:cNvPr id="16" name="Text">
            <a:extLst>
              <a:ext uri="{FF2B5EF4-FFF2-40B4-BE49-F238E27FC236}">
                <a16:creationId xmlns:a16="http://schemas.microsoft.com/office/drawing/2014/main" id="{86C2E9C4-FE4C-B1E5-40D6-8A66853820C1}"/>
              </a:ext>
            </a:extLst>
          </p:cNvPr>
          <p:cNvSpPr/>
          <p:nvPr/>
        </p:nvSpPr>
        <p:spPr bwMode="gray">
          <a:xfrm>
            <a:off x="13512824" y="0"/>
            <a:ext cx="12192000" cy="6858000"/>
          </a:xfrm>
          <a:prstGeom prst="rect">
            <a:avLst/>
          </a:prstGeom>
          <a:solidFill>
            <a:srgbClr val="0070C0">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7" name="Rechteck 16">
            <a:extLst>
              <a:ext uri="{FF2B5EF4-FFF2-40B4-BE49-F238E27FC236}">
                <a16:creationId xmlns:a16="http://schemas.microsoft.com/office/drawing/2014/main" id="{6F062B9B-E865-E066-3DC9-41DC6E879D96}"/>
              </a:ext>
            </a:extLst>
          </p:cNvPr>
          <p:cNvSpPr/>
          <p:nvPr/>
        </p:nvSpPr>
        <p:spPr bwMode="auto">
          <a:xfrm>
            <a:off x="13516424" y="4021004"/>
            <a:ext cx="12192000" cy="2836996"/>
          </a:xfrm>
          <a:prstGeom prst="rect">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18" name="Titel 1">
            <a:extLst>
              <a:ext uri="{FF2B5EF4-FFF2-40B4-BE49-F238E27FC236}">
                <a16:creationId xmlns:a16="http://schemas.microsoft.com/office/drawing/2014/main" id="{C94E253A-F836-77EC-BFD7-2B68BBADC2E7}"/>
              </a:ext>
            </a:extLst>
          </p:cNvPr>
          <p:cNvSpPr txBox="1">
            <a:spLocks/>
          </p:cNvSpPr>
          <p:nvPr/>
        </p:nvSpPr>
        <p:spPr bwMode="auto">
          <a:xfrm>
            <a:off x="17196556" y="4407449"/>
            <a:ext cx="482453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fr-CH" sz="2800">
                <a:solidFill>
                  <a:srgbClr val="002060"/>
                </a:solidFill>
                <a:latin typeface="Century Gothic" panose="020B0502020202020204" pitchFamily="34" charset="0"/>
                <a:ea typeface="Century Gothic"/>
              </a:rPr>
              <a:t>Effets indirects</a:t>
            </a:r>
            <a:br>
              <a:rPr lang="fr-CH" sz="2800">
                <a:solidFill>
                  <a:srgbClr val="002060"/>
                </a:solidFill>
                <a:latin typeface="Century Gothic" panose="020B0502020202020204" pitchFamily="34" charset="0"/>
                <a:ea typeface="Century Gothic"/>
              </a:rPr>
            </a:br>
            <a:r>
              <a:rPr lang="fr-CH" sz="2800" b="0">
                <a:solidFill>
                  <a:srgbClr val="002060"/>
                </a:solidFill>
                <a:latin typeface="Century Gothic" panose="020B0502020202020204" pitchFamily="34" charset="0"/>
                <a:ea typeface="Century Gothic"/>
              </a:rPr>
              <a:t>(= Handprint)</a:t>
            </a:r>
          </a:p>
        </p:txBody>
      </p:sp>
      <p:sp>
        <p:nvSpPr>
          <p:cNvPr id="19" name="Abgerundetes Rechteck 18">
            <a:extLst>
              <a:ext uri="{FF2B5EF4-FFF2-40B4-BE49-F238E27FC236}">
                <a16:creationId xmlns:a16="http://schemas.microsoft.com/office/drawing/2014/main" id="{40CD95D0-55A8-AA29-F291-CDC9CF32D9E2}"/>
              </a:ext>
            </a:extLst>
          </p:cNvPr>
          <p:cNvSpPr/>
          <p:nvPr/>
        </p:nvSpPr>
        <p:spPr bwMode="auto">
          <a:xfrm>
            <a:off x="17340114" y="5325699"/>
            <a:ext cx="4544620" cy="1315380"/>
          </a:xfrm>
          <a:prstGeom prst="roundRect">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r-CH" sz="2000">
                <a:solidFill>
                  <a:srgbClr val="002060"/>
                </a:solidFill>
                <a:latin typeface="Century Gothic" panose="020B0502020202020204" pitchFamily="34" charset="0"/>
                <a:ea typeface="Century Gothic"/>
                <a:cs typeface="Arial" charset="0"/>
              </a:rPr>
              <a:t>Les </a:t>
            </a:r>
            <a:r>
              <a:rPr lang="fr-CH" sz="2000" b="1">
                <a:solidFill>
                  <a:srgbClr val="002060"/>
                </a:solidFill>
                <a:latin typeface="Century Gothic" panose="020B0502020202020204" pitchFamily="34" charset="0"/>
                <a:ea typeface="Century Gothic"/>
                <a:cs typeface="Arial" charset="0"/>
              </a:rPr>
              <a:t>applications numériques </a:t>
            </a:r>
            <a:r>
              <a:rPr lang="fr-CH" sz="2000">
                <a:solidFill>
                  <a:srgbClr val="002060"/>
                </a:solidFill>
                <a:latin typeface="Century Gothic" panose="020B0502020202020204" pitchFamily="34" charset="0"/>
                <a:ea typeface="Century Gothic"/>
                <a:cs typeface="Arial" charset="0"/>
              </a:rPr>
              <a:t>influencent les processus et les émissions de GES dans d’autres secteurs.</a:t>
            </a:r>
          </a:p>
        </p:txBody>
      </p:sp>
    </p:spTree>
    <p:extLst>
      <p:ext uri="{BB962C8B-B14F-4D97-AF65-F5344CB8AC3E}">
        <p14:creationId xmlns:p14="http://schemas.microsoft.com/office/powerpoint/2010/main" val="70955777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C6A4D8-08C8-CBFC-9D96-5501D6AB2965}"/>
            </a:ext>
          </a:extLst>
        </p:cNvPr>
        <p:cNvGrpSpPr/>
        <p:nvPr/>
      </p:nvGrpSpPr>
      <p:grpSpPr>
        <a:xfrm>
          <a:off x="0" y="0"/>
          <a:ext cx="0" cy="0"/>
          <a:chOff x="0" y="0"/>
          <a:chExt cx="0" cy="0"/>
        </a:xfrm>
      </p:grpSpPr>
      <p:sp>
        <p:nvSpPr>
          <p:cNvPr id="2" name="Text">
            <a:extLst>
              <a:ext uri="{FF2B5EF4-FFF2-40B4-BE49-F238E27FC236}">
                <a16:creationId xmlns:a16="http://schemas.microsoft.com/office/drawing/2014/main" id="{A4E263F8-E5B6-CC46-2013-CE8C84A9E004}"/>
              </a:ext>
            </a:extLst>
          </p:cNvPr>
          <p:cNvSpPr/>
          <p:nvPr/>
        </p:nvSpPr>
        <p:spPr bwMode="gray">
          <a:xfrm>
            <a:off x="19169319" y="0"/>
            <a:ext cx="3060000" cy="6865234"/>
          </a:xfrm>
          <a:prstGeom prst="rect">
            <a:avLst/>
          </a:prstGeom>
          <a:solidFill>
            <a:schemeClr val="accent3">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4" name="Text">
            <a:extLst>
              <a:ext uri="{FF2B5EF4-FFF2-40B4-BE49-F238E27FC236}">
                <a16:creationId xmlns:a16="http://schemas.microsoft.com/office/drawing/2014/main" id="{3AAB6EB0-BAAD-DA08-CCDF-2A53332C9EA2}"/>
              </a:ext>
            </a:extLst>
          </p:cNvPr>
          <p:cNvSpPr/>
          <p:nvPr/>
        </p:nvSpPr>
        <p:spPr bwMode="gray">
          <a:xfrm>
            <a:off x="16125119" y="0"/>
            <a:ext cx="3060000" cy="6865234"/>
          </a:xfrm>
          <a:prstGeom prst="rect">
            <a:avLst/>
          </a:prstGeom>
          <a:solidFill>
            <a:schemeClr val="accent2">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3" name="Text">
            <a:extLst>
              <a:ext uri="{FF2B5EF4-FFF2-40B4-BE49-F238E27FC236}">
                <a16:creationId xmlns:a16="http://schemas.microsoft.com/office/drawing/2014/main" id="{76636370-555D-648A-230A-CD2136F6E04C}"/>
              </a:ext>
            </a:extLst>
          </p:cNvPr>
          <p:cNvSpPr/>
          <p:nvPr/>
        </p:nvSpPr>
        <p:spPr bwMode="gray">
          <a:xfrm>
            <a:off x="13080776" y="0"/>
            <a:ext cx="3060000" cy="6865234"/>
          </a:xfrm>
          <a:prstGeom prst="rect">
            <a:avLst/>
          </a:prstGeom>
          <a:solidFill>
            <a:srgbClr val="106D92">
              <a:alpha val="75000"/>
            </a:srgb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2" name="Text">
            <a:extLst>
              <a:ext uri="{FF2B5EF4-FFF2-40B4-BE49-F238E27FC236}">
                <a16:creationId xmlns:a16="http://schemas.microsoft.com/office/drawing/2014/main" id="{B59A3ED6-2CFD-48C7-D82A-9F7AD2051AC4}"/>
              </a:ext>
            </a:extLst>
          </p:cNvPr>
          <p:cNvSpPr/>
          <p:nvPr/>
        </p:nvSpPr>
        <p:spPr bwMode="gray">
          <a:xfrm>
            <a:off x="-600" y="0"/>
            <a:ext cx="3060000" cy="6865234"/>
          </a:xfrm>
          <a:prstGeom prst="rect">
            <a:avLst/>
          </a:prstGeom>
          <a:solidFill>
            <a:schemeClr val="bg2">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6" name="Inhaltsplatzhalter 2">
            <a:extLst>
              <a:ext uri="{FF2B5EF4-FFF2-40B4-BE49-F238E27FC236}">
                <a16:creationId xmlns:a16="http://schemas.microsoft.com/office/drawing/2014/main" id="{E60BC27B-5564-1977-CE9E-6BB0DEF0BC10}"/>
              </a:ext>
            </a:extLst>
          </p:cNvPr>
          <p:cNvSpPr txBox="1">
            <a:spLocks/>
          </p:cNvSpPr>
          <p:nvPr/>
        </p:nvSpPr>
        <p:spPr>
          <a:xfrm>
            <a:off x="161248" y="4065065"/>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3200" b="1">
                <a:solidFill>
                  <a:schemeClr val="bg1"/>
                </a:solidFill>
                <a:latin typeface="Century Gothic" panose="020B0502020202020204" pitchFamily="34" charset="0"/>
              </a:rPr>
              <a:t>Substitution</a:t>
            </a:r>
          </a:p>
        </p:txBody>
      </p:sp>
      <p:sp>
        <p:nvSpPr>
          <p:cNvPr id="10" name="Inhaltsplatzhalter 2">
            <a:extLst>
              <a:ext uri="{FF2B5EF4-FFF2-40B4-BE49-F238E27FC236}">
                <a16:creationId xmlns:a16="http://schemas.microsoft.com/office/drawing/2014/main" id="{88E74A3A-1795-2796-48B4-7490A90FD857}"/>
              </a:ext>
            </a:extLst>
          </p:cNvPr>
          <p:cNvSpPr txBox="1">
            <a:spLocks/>
          </p:cNvSpPr>
          <p:nvPr/>
        </p:nvSpPr>
        <p:spPr>
          <a:xfrm>
            <a:off x="19331167" y="4065065"/>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3200" b="1">
                <a:solidFill>
                  <a:schemeClr val="bg1"/>
                </a:solidFill>
                <a:latin typeface="Century Gothic" panose="020B0502020202020204" pitchFamily="34" charset="0"/>
              </a:rPr>
              <a:t>Rebond</a:t>
            </a:r>
          </a:p>
        </p:txBody>
      </p:sp>
      <p:sp>
        <p:nvSpPr>
          <p:cNvPr id="11" name="Inhaltsplatzhalter 2">
            <a:extLst>
              <a:ext uri="{FF2B5EF4-FFF2-40B4-BE49-F238E27FC236}">
                <a16:creationId xmlns:a16="http://schemas.microsoft.com/office/drawing/2014/main" id="{AAAE023F-A778-DB05-7A9F-0E55739B81B4}"/>
              </a:ext>
            </a:extLst>
          </p:cNvPr>
          <p:cNvSpPr txBox="1">
            <a:spLocks/>
          </p:cNvSpPr>
          <p:nvPr/>
        </p:nvSpPr>
        <p:spPr>
          <a:xfrm>
            <a:off x="13098608" y="4065065"/>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3200" b="1">
                <a:solidFill>
                  <a:schemeClr val="bg1"/>
                </a:solidFill>
                <a:latin typeface="Century Gothic" panose="020B0502020202020204" pitchFamily="34" charset="0"/>
              </a:rPr>
              <a:t>Optimisation</a:t>
            </a:r>
          </a:p>
        </p:txBody>
      </p:sp>
      <p:pic>
        <p:nvPicPr>
          <p:cNvPr id="1026" name="Picture 2" descr="Substitution - Free sports and competition icons">
            <a:extLst>
              <a:ext uri="{FF2B5EF4-FFF2-40B4-BE49-F238E27FC236}">
                <a16:creationId xmlns:a16="http://schemas.microsoft.com/office/drawing/2014/main" id="{BFA72AC5-88F3-DBD9-7B3B-652592B16F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4374" y="1175183"/>
            <a:ext cx="1950053" cy="195005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0" name="Picture 6" descr="Rebound - Kostenlose pfeile Icons">
            <a:extLst>
              <a:ext uri="{FF2B5EF4-FFF2-40B4-BE49-F238E27FC236}">
                <a16:creationId xmlns:a16="http://schemas.microsoft.com/office/drawing/2014/main" id="{14A0C264-5A35-02CF-FBDE-9FC1641FD8C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690015" y="1140905"/>
            <a:ext cx="2018608" cy="2018608"/>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2" name="Picture 8" descr="Analysis - Free seo and web icons">
            <a:extLst>
              <a:ext uri="{FF2B5EF4-FFF2-40B4-BE49-F238E27FC236}">
                <a16:creationId xmlns:a16="http://schemas.microsoft.com/office/drawing/2014/main" id="{5E83477B-D8FD-1AAE-6F91-866B2DB9636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648146" y="1049657"/>
            <a:ext cx="2201104" cy="2201104"/>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 name="Inhaltsplatzhalter 2">
            <a:extLst>
              <a:ext uri="{FF2B5EF4-FFF2-40B4-BE49-F238E27FC236}">
                <a16:creationId xmlns:a16="http://schemas.microsoft.com/office/drawing/2014/main" id="{992EC3BF-7C9F-C776-A13B-DC1199B7E2D9}"/>
              </a:ext>
            </a:extLst>
          </p:cNvPr>
          <p:cNvSpPr txBox="1">
            <a:spLocks/>
          </p:cNvSpPr>
          <p:nvPr/>
        </p:nvSpPr>
        <p:spPr>
          <a:xfrm>
            <a:off x="16176570" y="4065065"/>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3200" b="1">
                <a:solidFill>
                  <a:schemeClr val="bg1"/>
                </a:solidFill>
                <a:latin typeface="Century Gothic" panose="020B0502020202020204" pitchFamily="34" charset="0"/>
              </a:rPr>
              <a:t>Information</a:t>
            </a:r>
          </a:p>
        </p:txBody>
      </p:sp>
      <p:pic>
        <p:nvPicPr>
          <p:cNvPr id="4" name="Picture 2" descr="Optimization - Free social media icons">
            <a:extLst>
              <a:ext uri="{FF2B5EF4-FFF2-40B4-BE49-F238E27FC236}">
                <a16:creationId xmlns:a16="http://schemas.microsoft.com/office/drawing/2014/main" id="{629AC1D0-DAF3-D16C-202D-B21C8536DEB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582378" y="1102716"/>
            <a:ext cx="2056797" cy="2056797"/>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Inhaltsplatzhalter 2">
            <a:extLst>
              <a:ext uri="{FF2B5EF4-FFF2-40B4-BE49-F238E27FC236}">
                <a16:creationId xmlns:a16="http://schemas.microsoft.com/office/drawing/2014/main" id="{C547DDA7-BBF9-9A5A-013A-F40FC665BA95}"/>
              </a:ext>
            </a:extLst>
          </p:cNvPr>
          <p:cNvSpPr txBox="1">
            <a:spLocks/>
          </p:cNvSpPr>
          <p:nvPr/>
        </p:nvSpPr>
        <p:spPr>
          <a:xfrm>
            <a:off x="161248" y="4853154"/>
            <a:ext cx="2838408"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2800" dirty="0">
                <a:solidFill>
                  <a:schemeClr val="bg1"/>
                </a:solidFill>
                <a:latin typeface="Century Gothic" panose="020B0502020202020204" pitchFamily="34" charset="0"/>
              </a:rPr>
              <a:t>Numérique plutôt qu’analogique</a:t>
            </a:r>
          </a:p>
        </p:txBody>
      </p:sp>
      <p:sp>
        <p:nvSpPr>
          <p:cNvPr id="7" name="Inhaltsplatzhalter 2">
            <a:extLst>
              <a:ext uri="{FF2B5EF4-FFF2-40B4-BE49-F238E27FC236}">
                <a16:creationId xmlns:a16="http://schemas.microsoft.com/office/drawing/2014/main" id="{67D3A48F-6927-B93D-5B07-20163EF5E1CA}"/>
              </a:ext>
            </a:extLst>
          </p:cNvPr>
          <p:cNvSpPr txBox="1">
            <a:spLocks/>
          </p:cNvSpPr>
          <p:nvPr/>
        </p:nvSpPr>
        <p:spPr>
          <a:xfrm>
            <a:off x="19331167" y="4853154"/>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2800">
                <a:solidFill>
                  <a:schemeClr val="bg1"/>
                </a:solidFill>
                <a:latin typeface="Century Gothic" panose="020B0502020202020204" pitchFamily="34" charset="0"/>
              </a:rPr>
              <a:t>Moins cher et plus pratique</a:t>
            </a:r>
          </a:p>
        </p:txBody>
      </p:sp>
      <p:sp>
        <p:nvSpPr>
          <p:cNvPr id="8" name="Inhaltsplatzhalter 2">
            <a:extLst>
              <a:ext uri="{FF2B5EF4-FFF2-40B4-BE49-F238E27FC236}">
                <a16:creationId xmlns:a16="http://schemas.microsoft.com/office/drawing/2014/main" id="{677F48EB-79E4-4F87-AD40-474374AE53C3}"/>
              </a:ext>
            </a:extLst>
          </p:cNvPr>
          <p:cNvSpPr txBox="1">
            <a:spLocks/>
          </p:cNvSpPr>
          <p:nvPr/>
        </p:nvSpPr>
        <p:spPr>
          <a:xfrm>
            <a:off x="13098608" y="4853154"/>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2800">
                <a:solidFill>
                  <a:schemeClr val="bg1"/>
                </a:solidFill>
                <a:latin typeface="Century Gothic" panose="020B0502020202020204" pitchFamily="34" charset="0"/>
              </a:rPr>
              <a:t>Plus avec moins</a:t>
            </a:r>
          </a:p>
        </p:txBody>
      </p:sp>
      <p:sp>
        <p:nvSpPr>
          <p:cNvPr id="9" name="Inhaltsplatzhalter 2">
            <a:extLst>
              <a:ext uri="{FF2B5EF4-FFF2-40B4-BE49-F238E27FC236}">
                <a16:creationId xmlns:a16="http://schemas.microsoft.com/office/drawing/2014/main" id="{806DE1E3-6F0A-2BAC-F497-76722A4D6ACA}"/>
              </a:ext>
            </a:extLst>
          </p:cNvPr>
          <p:cNvSpPr txBox="1">
            <a:spLocks/>
          </p:cNvSpPr>
          <p:nvPr/>
        </p:nvSpPr>
        <p:spPr>
          <a:xfrm>
            <a:off x="16176570" y="4853154"/>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2800">
                <a:solidFill>
                  <a:schemeClr val="bg1"/>
                </a:solidFill>
                <a:latin typeface="Century Gothic" panose="020B0502020202020204" pitchFamily="34" charset="0"/>
              </a:rPr>
              <a:t>Plus transparent et plus ciblé</a:t>
            </a:r>
          </a:p>
        </p:txBody>
      </p:sp>
    </p:spTree>
    <p:extLst>
      <p:ext uri="{BB962C8B-B14F-4D97-AF65-F5344CB8AC3E}">
        <p14:creationId xmlns:p14="http://schemas.microsoft.com/office/powerpoint/2010/main" val="3685938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4EC945-986A-B5D2-2564-63A687A7808C}"/>
            </a:ext>
          </a:extLst>
        </p:cNvPr>
        <p:cNvGrpSpPr/>
        <p:nvPr/>
      </p:nvGrpSpPr>
      <p:grpSpPr>
        <a:xfrm>
          <a:off x="0" y="0"/>
          <a:ext cx="0" cy="0"/>
          <a:chOff x="0" y="0"/>
          <a:chExt cx="0" cy="0"/>
        </a:xfrm>
      </p:grpSpPr>
      <p:pic>
        <p:nvPicPr>
          <p:cNvPr id="25" name="Picture 2" descr="갈색 가죽 가방을 들고 걷는 사람">
            <a:extLst>
              <a:ext uri="{FF2B5EF4-FFF2-40B4-BE49-F238E27FC236}">
                <a16:creationId xmlns:a16="http://schemas.microsoft.com/office/drawing/2014/main" id="{95A3B89D-BD82-D85B-02BD-C0F378519D3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0890" t="11343" b="8000"/>
          <a:stretch/>
        </p:blipFill>
        <p:spPr bwMode="auto">
          <a:xfrm>
            <a:off x="6835073" y="6309"/>
            <a:ext cx="5356927" cy="6851691"/>
          </a:xfrm>
          <a:prstGeom prst="rect">
            <a:avLst/>
          </a:prstGeom>
          <a:noFill/>
          <a:extLst>
            <a:ext uri="{909E8E84-426E-40DD-AFC4-6F175D3DCCD1}">
              <a14:hiddenFill xmlns:a14="http://schemas.microsoft.com/office/drawing/2010/main">
                <a:solidFill>
                  <a:srgbClr val="FFFFFF"/>
                </a:solidFill>
              </a14:hiddenFill>
            </a:ext>
          </a:extLst>
        </p:spPr>
      </p:pic>
      <p:sp>
        <p:nvSpPr>
          <p:cNvPr id="26" name="Text">
            <a:extLst>
              <a:ext uri="{FF2B5EF4-FFF2-40B4-BE49-F238E27FC236}">
                <a16:creationId xmlns:a16="http://schemas.microsoft.com/office/drawing/2014/main" id="{65FBE64C-BDAD-1DB8-06E3-4AAAEBAA3613}"/>
              </a:ext>
            </a:extLst>
          </p:cNvPr>
          <p:cNvSpPr/>
          <p:nvPr/>
        </p:nvSpPr>
        <p:spPr bwMode="gray">
          <a:xfrm>
            <a:off x="6114994" y="6309"/>
            <a:ext cx="6077006" cy="6851691"/>
          </a:xfrm>
          <a:prstGeom prst="rect">
            <a:avLst/>
          </a:prstGeom>
          <a:solidFill>
            <a:schemeClr val="bg2">
              <a:alpha val="75000"/>
            </a:schemeClr>
          </a:solidFill>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24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5" name="Titel 1">
            <a:extLst>
              <a:ext uri="{FF2B5EF4-FFF2-40B4-BE49-F238E27FC236}">
                <a16:creationId xmlns:a16="http://schemas.microsoft.com/office/drawing/2014/main" id="{D9B61134-AC6A-5D3D-0EA9-5C7AA80A6A02}"/>
              </a:ext>
            </a:extLst>
          </p:cNvPr>
          <p:cNvSpPr txBox="1">
            <a:spLocks/>
          </p:cNvSpPr>
          <p:nvPr/>
        </p:nvSpPr>
        <p:spPr bwMode="auto">
          <a:xfrm>
            <a:off x="557389" y="565579"/>
            <a:ext cx="5220617"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a:solidFill>
                  <a:schemeClr val="bg2"/>
                </a:solidFill>
                <a:latin typeface="Century Gothic" panose="020B0502020202020204" pitchFamily="34" charset="0"/>
                <a:ea typeface="Century Gothic"/>
              </a:rPr>
              <a:t>Émissions de GES d’un déplacement professionnel de Zurich à Paris aller-retour</a:t>
            </a:r>
          </a:p>
          <a:p>
            <a:pPr eaLnBrk="1" hangingPunct="1">
              <a:buClr>
                <a:schemeClr val="accent1"/>
              </a:buClr>
              <a:defRPr/>
            </a:pPr>
            <a:r>
              <a:rPr lang="fr-CH" b="0">
                <a:solidFill>
                  <a:schemeClr val="bg2"/>
                </a:solidFill>
                <a:latin typeface="Century Gothic" panose="020B0502020202020204" pitchFamily="34" charset="0"/>
                <a:ea typeface="Century Gothic"/>
              </a:rPr>
              <a:t>kg CO</a:t>
            </a:r>
            <a:r>
              <a:rPr lang="fr-CH" b="0" baseline="-25000">
                <a:solidFill>
                  <a:schemeClr val="bg2"/>
                </a:solidFill>
                <a:latin typeface="Century Gothic" panose="020B0502020202020204" pitchFamily="34" charset="0"/>
                <a:ea typeface="Century Gothic"/>
              </a:rPr>
              <a:t>2e</a:t>
            </a:r>
          </a:p>
        </p:txBody>
      </p:sp>
      <p:graphicFrame>
        <p:nvGraphicFramePr>
          <p:cNvPr id="6" name="Diagramm 5">
            <a:extLst>
              <a:ext uri="{FF2B5EF4-FFF2-40B4-BE49-F238E27FC236}">
                <a16:creationId xmlns:a16="http://schemas.microsoft.com/office/drawing/2014/main" id="{847CE8A3-55FF-B975-FAD3-0DC032988D34}"/>
              </a:ext>
            </a:extLst>
          </p:cNvPr>
          <p:cNvGraphicFramePr>
            <a:graphicFrameLocks/>
          </p:cNvGraphicFramePr>
          <p:nvPr/>
        </p:nvGraphicFramePr>
        <p:xfrm>
          <a:off x="371327" y="2709142"/>
          <a:ext cx="5364633" cy="3240360"/>
        </p:xfrm>
        <a:graphic>
          <a:graphicData uri="http://schemas.openxmlformats.org/drawingml/2006/chart">
            <c:chart xmlns:c="http://schemas.openxmlformats.org/drawingml/2006/chart" xmlns:r="http://schemas.openxmlformats.org/officeDocument/2006/relationships" r:id="rId4"/>
          </a:graphicData>
        </a:graphic>
      </p:graphicFrame>
      <p:cxnSp>
        <p:nvCxnSpPr>
          <p:cNvPr id="7" name="Gerade Verbindung 6">
            <a:extLst>
              <a:ext uri="{FF2B5EF4-FFF2-40B4-BE49-F238E27FC236}">
                <a16:creationId xmlns:a16="http://schemas.microsoft.com/office/drawing/2014/main" id="{F14E3A72-2ECD-C929-0F49-AE472AF4F421}"/>
              </a:ext>
            </a:extLst>
          </p:cNvPr>
          <p:cNvCxnSpPr>
            <a:cxnSpLocks/>
          </p:cNvCxnSpPr>
          <p:nvPr/>
        </p:nvCxnSpPr>
        <p:spPr bwMode="auto">
          <a:xfrm flipV="1">
            <a:off x="5015880" y="2637134"/>
            <a:ext cx="0" cy="2304256"/>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8" name="Gerade Verbindung 7">
            <a:extLst>
              <a:ext uri="{FF2B5EF4-FFF2-40B4-BE49-F238E27FC236}">
                <a16:creationId xmlns:a16="http://schemas.microsoft.com/office/drawing/2014/main" id="{EF104A5D-6DD9-D820-A591-936CB63D1A89}"/>
              </a:ext>
            </a:extLst>
          </p:cNvPr>
          <p:cNvCxnSpPr>
            <a:cxnSpLocks/>
          </p:cNvCxnSpPr>
          <p:nvPr/>
        </p:nvCxnSpPr>
        <p:spPr bwMode="auto">
          <a:xfrm>
            <a:off x="2675620" y="2853158"/>
            <a:ext cx="2340260"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10" name="Gerade Verbindung mit Pfeil 9">
            <a:extLst>
              <a:ext uri="{FF2B5EF4-FFF2-40B4-BE49-F238E27FC236}">
                <a16:creationId xmlns:a16="http://schemas.microsoft.com/office/drawing/2014/main" id="{31ED491E-7B35-F34A-AD46-9F5AAAB963E1}"/>
              </a:ext>
            </a:extLst>
          </p:cNvPr>
          <p:cNvCxnSpPr>
            <a:cxnSpLocks/>
          </p:cNvCxnSpPr>
          <p:nvPr/>
        </p:nvCxnSpPr>
        <p:spPr bwMode="auto">
          <a:xfrm>
            <a:off x="2675620" y="2853158"/>
            <a:ext cx="0" cy="216024"/>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cxnSp>
        <p:nvCxnSpPr>
          <p:cNvPr id="13" name="Gerade Verbindung 12">
            <a:extLst>
              <a:ext uri="{FF2B5EF4-FFF2-40B4-BE49-F238E27FC236}">
                <a16:creationId xmlns:a16="http://schemas.microsoft.com/office/drawing/2014/main" id="{197AD08D-38AA-F5DA-404A-B190B72EB43E}"/>
              </a:ext>
            </a:extLst>
          </p:cNvPr>
          <p:cNvCxnSpPr>
            <a:cxnSpLocks/>
          </p:cNvCxnSpPr>
          <p:nvPr/>
        </p:nvCxnSpPr>
        <p:spPr bwMode="auto">
          <a:xfrm>
            <a:off x="1415480" y="2639778"/>
            <a:ext cx="3600400"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14" name="Gerade Verbindung mit Pfeil 13">
            <a:extLst>
              <a:ext uri="{FF2B5EF4-FFF2-40B4-BE49-F238E27FC236}">
                <a16:creationId xmlns:a16="http://schemas.microsoft.com/office/drawing/2014/main" id="{56842998-9757-464B-11B9-B75B43CF51E3}"/>
              </a:ext>
            </a:extLst>
          </p:cNvPr>
          <p:cNvCxnSpPr>
            <a:cxnSpLocks/>
          </p:cNvCxnSpPr>
          <p:nvPr/>
        </p:nvCxnSpPr>
        <p:spPr bwMode="auto">
          <a:xfrm>
            <a:off x="1415480" y="2637134"/>
            <a:ext cx="0" cy="244211"/>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sp>
        <p:nvSpPr>
          <p:cNvPr id="22" name="Oval 21">
            <a:extLst>
              <a:ext uri="{FF2B5EF4-FFF2-40B4-BE49-F238E27FC236}">
                <a16:creationId xmlns:a16="http://schemas.microsoft.com/office/drawing/2014/main" id="{85E6EC40-C766-CB3F-BE15-5447ABF7E580}"/>
              </a:ext>
            </a:extLst>
          </p:cNvPr>
          <p:cNvSpPr/>
          <p:nvPr/>
        </p:nvSpPr>
        <p:spPr bwMode="auto">
          <a:xfrm>
            <a:off x="3593722" y="2720944"/>
            <a:ext cx="504056" cy="288032"/>
          </a:xfrm>
          <a:prstGeom prst="ellipse">
            <a:avLst/>
          </a:prstGeom>
          <a:solidFill>
            <a:schemeClr val="bg1">
              <a:lumMod val="75000"/>
            </a:schemeClr>
          </a:solidFill>
          <a:ln w="1270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fr-CH" sz="1200" b="1" i="0" u="none" strike="noStrike" cap="none" normalizeH="0" baseline="0">
                <a:ln>
                  <a:noFill/>
                </a:ln>
                <a:solidFill>
                  <a:schemeClr val="tx1"/>
                </a:solidFill>
                <a:effectLst/>
                <a:latin typeface="Century Gothic" panose="020B0502020202020204" pitchFamily="34" charset="0"/>
                <a:ea typeface="Century Gothic"/>
                <a:cs typeface="Arial" charset="0"/>
              </a:rPr>
              <a:t>x305</a:t>
            </a:r>
          </a:p>
        </p:txBody>
      </p:sp>
      <p:sp>
        <p:nvSpPr>
          <p:cNvPr id="23" name="Oval 22">
            <a:extLst>
              <a:ext uri="{FF2B5EF4-FFF2-40B4-BE49-F238E27FC236}">
                <a16:creationId xmlns:a16="http://schemas.microsoft.com/office/drawing/2014/main" id="{FFF984D6-92FA-E3A4-396C-94006DFADEF2}"/>
              </a:ext>
            </a:extLst>
          </p:cNvPr>
          <p:cNvSpPr/>
          <p:nvPr/>
        </p:nvSpPr>
        <p:spPr bwMode="auto">
          <a:xfrm>
            <a:off x="1885743" y="2495762"/>
            <a:ext cx="504056" cy="288032"/>
          </a:xfrm>
          <a:prstGeom prst="ellipse">
            <a:avLst/>
          </a:prstGeom>
          <a:solidFill>
            <a:schemeClr val="bg1">
              <a:lumMod val="75000"/>
            </a:schemeClr>
          </a:solidFill>
          <a:ln w="1270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fr-CH" sz="1200" b="1" i="0" u="none" strike="noStrike" cap="none" normalizeH="0" baseline="0">
                <a:ln>
                  <a:noFill/>
                </a:ln>
                <a:solidFill>
                  <a:schemeClr val="tx1"/>
                </a:solidFill>
                <a:effectLst/>
                <a:latin typeface="Century Gothic" panose="020B0502020202020204" pitchFamily="34" charset="0"/>
                <a:ea typeface="Century Gothic"/>
                <a:cs typeface="Arial" charset="0"/>
              </a:rPr>
              <a:t>x322</a:t>
            </a:r>
          </a:p>
        </p:txBody>
      </p:sp>
      <p:sp>
        <p:nvSpPr>
          <p:cNvPr id="24" name="Rechteck 8">
            <a:extLst>
              <a:ext uri="{FF2B5EF4-FFF2-40B4-BE49-F238E27FC236}">
                <a16:creationId xmlns:a16="http://schemas.microsoft.com/office/drawing/2014/main" id="{29B15817-2FCF-1E9C-D539-D6DEDD43C9FA}"/>
              </a:ext>
            </a:extLst>
          </p:cNvPr>
          <p:cNvSpPr>
            <a:spLocks noChangeArrowheads="1"/>
          </p:cNvSpPr>
          <p:nvPr/>
        </p:nvSpPr>
        <p:spPr bwMode="auto">
          <a:xfrm>
            <a:off x="0" y="6611779"/>
            <a:ext cx="422379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fr-CH" sz="1000">
                <a:latin typeface="Century Gothic" panose="020B0502020202020204" pitchFamily="34" charset="0"/>
              </a:rPr>
              <a:t>Source: </a:t>
            </a:r>
            <a:r>
              <a:rPr lang="fr-CH" sz="1000">
                <a:latin typeface="Century Gothic" panose="020B0502020202020204" pitchFamily="34" charset="0"/>
                <a:hlinkClick r:id="rId5">
                  <a:extLst>
                    <a:ext uri="{A12FA001-AC4F-418D-AE19-62706E023703}">
                      <ahyp:hlinkClr xmlns:ahyp="http://schemas.microsoft.com/office/drawing/2018/hyperlinkcolor" val="tx"/>
                    </a:ext>
                  </a:extLst>
                </a:hlinkClick>
              </a:rPr>
              <a:t>Warland et Hilty (2017)</a:t>
            </a:r>
          </a:p>
        </p:txBody>
      </p:sp>
      <mc:AlternateContent xmlns:mc="http://schemas.openxmlformats.org/markup-compatibility/2006" xmlns:a14="http://schemas.microsoft.com/office/drawing/2010/main">
        <mc:Choice Requires="a14">
          <p:sp>
            <p:nvSpPr>
              <p:cNvPr id="27" name="Text">
                <a:extLst>
                  <a:ext uri="{FF2B5EF4-FFF2-40B4-BE49-F238E27FC236}">
                    <a16:creationId xmlns:a16="http://schemas.microsoft.com/office/drawing/2014/main" id="{E1709FAD-22B8-D7A2-7D3D-22BC219030E0}"/>
                  </a:ext>
                </a:extLst>
              </p:cNvPr>
              <p:cNvSpPr/>
              <p:nvPr/>
            </p:nvSpPr>
            <p:spPr bwMode="gray">
              <a:xfrm>
                <a:off x="6264850" y="6309"/>
                <a:ext cx="5738678" cy="6851691"/>
              </a:xfrm>
              <a:prstGeom prst="rect">
                <a:avLst/>
              </a:prstGeom>
              <a:no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0"/>
                  </a:spcBef>
                  <a:spcAft>
                    <a:spcPts val="0"/>
                  </a:spcAft>
                  <a:buClrTx/>
                  <a:buSzTx/>
                  <a:buFontTx/>
                  <a:buNone/>
                  <a:tabLst/>
                  <a:defRPr/>
                </a:pPr>
                <a:r>
                  <a:rPr lang="fr-CH" sz="2800" b="1">
                    <a:solidFill>
                      <a:schemeClr val="bg1"/>
                    </a:solidFill>
                    <a:latin typeface="Lato Semibold"/>
                    <a:sym typeface="Century Gothic"/>
                  </a:rPr>
                  <a:t>À partir d’une durée de réunion de </a:t>
                </a:r>
              </a:p>
              <a:p>
                <a:pPr marL="0" marR="0" lvl="0" indent="0" algn="r" defTabSz="914400" eaLnBrk="1" fontAlgn="auto" latinLnBrk="0" hangingPunct="1">
                  <a:lnSpc>
                    <a:spcPct val="125000"/>
                  </a:lnSpc>
                  <a:spcBef>
                    <a:spcPts val="0"/>
                  </a:spcBef>
                  <a:spcAft>
                    <a:spcPts val="0"/>
                  </a:spcAft>
                  <a:buClrTx/>
                  <a:buSzTx/>
                  <a:buFontTx/>
                  <a:buNone/>
                  <a:tabLst/>
                  <a:defRPr/>
                </a:pPr>
                <a14:m>
                  <m:oMath xmlns:m="http://schemas.openxmlformats.org/officeDocument/2006/math">
                    <m:r>
                      <a:rPr kumimoji="0" lang="de-CH" sz="6600" b="1" i="1" u="none" strike="noStrike" kern="0" cap="none" spc="0" normalizeH="0" baseline="0" noProof="0" smtClean="0">
                        <a:ln>
                          <a:noFill/>
                        </a:ln>
                        <a:solidFill>
                          <a:schemeClr val="bg1"/>
                        </a:solidFill>
                        <a:effectLst/>
                        <a:uLnTx/>
                        <a:uFillTx/>
                        <a:latin typeface="Cambria Math" panose="02040503050406030204" pitchFamily="18" charset="0"/>
                        <a:ea typeface="Cambria Math" panose="02040503050406030204" pitchFamily="18" charset="0"/>
                        <a:cs typeface="Century Gothic"/>
                        <a:sym typeface="Century Gothic"/>
                      </a:rPr>
                      <m:t>~</m:t>
                    </m:r>
                  </m:oMath>
                </a14:m>
                <a:r>
                  <a:rPr kumimoji="0" lang="fr-CH" sz="6600" b="1" i="0" u="none" strike="noStrike" cap="none" normalizeH="0" baseline="0" noProof="0">
                    <a:ln>
                      <a:noFill/>
                    </a:ln>
                    <a:solidFill>
                      <a:schemeClr val="bg1"/>
                    </a:solidFill>
                    <a:effectLst/>
                    <a:uLnTx/>
                    <a:uFillTx/>
                    <a:latin typeface="Lato Semibold"/>
                    <a:ea typeface="Lato Semibold"/>
                    <a:cs typeface="Century Gothic"/>
                    <a:sym typeface="Century Gothic"/>
                  </a:rPr>
                  <a:t>1200 h</a:t>
                </a:r>
              </a:p>
              <a:p>
                <a:pPr marL="0" marR="0" lvl="0" indent="0" algn="r" defTabSz="914400" eaLnBrk="1" fontAlgn="auto" latinLnBrk="0" hangingPunct="1">
                  <a:lnSpc>
                    <a:spcPct val="125000"/>
                  </a:lnSpc>
                  <a:spcBef>
                    <a:spcPts val="1600"/>
                  </a:spcBef>
                  <a:spcAft>
                    <a:spcPts val="0"/>
                  </a:spcAft>
                  <a:buClrTx/>
                  <a:buSzTx/>
                  <a:buFontTx/>
                  <a:buNone/>
                  <a:tabLst/>
                  <a:defRPr/>
                </a:pPr>
                <a:r>
                  <a:rPr lang="fr-CH" sz="2800" b="1">
                    <a:solidFill>
                      <a:schemeClr val="bg1"/>
                    </a:solidFill>
                    <a:latin typeface="Lato Semibold"/>
                    <a:ea typeface="Lato Semibold"/>
                    <a:cs typeface="Century Gothic"/>
                    <a:sym typeface="Century Gothic"/>
                  </a:rPr>
                  <a:t>le vol vaut la peine par rapport à la vidéoconférence du point de vue du climat.</a:t>
                </a:r>
              </a:p>
            </p:txBody>
          </p:sp>
        </mc:Choice>
        <mc:Fallback xmlns="">
          <p:sp>
            <p:nvSpPr>
              <p:cNvPr id="27" name="Text">
                <a:extLst>
                  <a:ext uri="{FF2B5EF4-FFF2-40B4-BE49-F238E27FC236}">
                    <a16:creationId xmlns:a16="http://schemas.microsoft.com/office/drawing/2014/main" id="{B0E0DCAB-87AA-BB77-AD45-0B17E5EF3B13}"/>
                  </a:ext>
                </a:extLst>
              </p:cNvPr>
              <p:cNvSpPr>
                <a:spLocks noRot="1" noChangeAspect="1" noMove="1" noResize="1" noEditPoints="1" noAdjustHandles="1" noChangeArrowheads="1" noChangeShapeType="1" noTextEdit="1"/>
              </p:cNvSpPr>
              <p:nvPr/>
            </p:nvSpPr>
            <p:spPr bwMode="gray">
              <a:xfrm>
                <a:off x="6264850" y="6309"/>
                <a:ext cx="5738678" cy="6851691"/>
              </a:xfrm>
              <a:prstGeom prst="rect">
                <a:avLst/>
              </a:prstGeom>
              <a:blipFill>
                <a:blip r:embed="rId6"/>
                <a:stretch>
                  <a:fillRect/>
                </a:stretch>
              </a:blipFill>
            </p:spPr>
            <p:txBody>
              <a:bodyPr/>
              <a:lstStyle/>
              <a:p>
                <a:r>
                  <a:rPr lang="de-CH">
                    <a:noFill/>
                  </a:rPr>
                  <a:t> </a:t>
                </a:r>
              </a:p>
            </p:txBody>
          </p:sp>
        </mc:Fallback>
      </mc:AlternateContent>
      <p:sp>
        <p:nvSpPr>
          <p:cNvPr id="4" name="Rechteck 3">
            <a:extLst>
              <a:ext uri="{FF2B5EF4-FFF2-40B4-BE49-F238E27FC236}">
                <a16:creationId xmlns:a16="http://schemas.microsoft.com/office/drawing/2014/main" id="{756AF1DF-9886-FD30-DD78-E2A3CA068DA8}"/>
              </a:ext>
            </a:extLst>
          </p:cNvPr>
          <p:cNvSpPr/>
          <p:nvPr/>
        </p:nvSpPr>
        <p:spPr bwMode="auto">
          <a:xfrm>
            <a:off x="12675246" y="1700808"/>
            <a:ext cx="6088002" cy="3921722"/>
          </a:xfrm>
          <a:prstGeom prst="rect">
            <a:avLst/>
          </a:prstGeom>
          <a:solidFill>
            <a:schemeClr val="bg1">
              <a:lumMod val="95000"/>
              <a:alpha val="79608"/>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a typeface="Arial" charset="0"/>
              <a:cs typeface="Arial" charset="0"/>
            </a:endParaRPr>
          </a:p>
        </p:txBody>
      </p:sp>
      <p:sp>
        <p:nvSpPr>
          <p:cNvPr id="9" name="Text">
            <a:extLst>
              <a:ext uri="{FF2B5EF4-FFF2-40B4-BE49-F238E27FC236}">
                <a16:creationId xmlns:a16="http://schemas.microsoft.com/office/drawing/2014/main" id="{AB9AA382-2E03-2DAC-F7C0-4AD7FC418007}"/>
              </a:ext>
            </a:extLst>
          </p:cNvPr>
          <p:cNvSpPr/>
          <p:nvPr/>
        </p:nvSpPr>
        <p:spPr bwMode="gray">
          <a:xfrm>
            <a:off x="12675245" y="1708040"/>
            <a:ext cx="6088003" cy="3921722"/>
          </a:xfrm>
          <a:prstGeom prst="rect">
            <a:avLst/>
          </a:prstGeom>
          <a:no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0"/>
              </a:spcBef>
              <a:spcAft>
                <a:spcPts val="0"/>
              </a:spcAft>
              <a:buClrTx/>
              <a:buSzTx/>
              <a:buFontTx/>
              <a:buNone/>
              <a:tabLst/>
              <a:defRPr/>
            </a:pPr>
            <a:r>
              <a:rPr lang="fr-CH" sz="6000" b="1">
                <a:solidFill>
                  <a:schemeClr val="bg2"/>
                </a:solidFill>
                <a:latin typeface="Lato Semibold"/>
                <a:ea typeface="Lato Semibold"/>
                <a:cs typeface="Century Gothic"/>
                <a:sym typeface="Century Gothic"/>
              </a:rPr>
              <a:t>Cependant,</a:t>
            </a:r>
          </a:p>
          <a:p>
            <a:pPr marL="0" marR="0" lvl="0" indent="0" algn="r" defTabSz="914400" eaLnBrk="1" fontAlgn="auto" latinLnBrk="0" hangingPunct="1">
              <a:lnSpc>
                <a:spcPct val="125000"/>
              </a:lnSpc>
              <a:spcBef>
                <a:spcPts val="1600"/>
              </a:spcBef>
              <a:spcAft>
                <a:spcPts val="0"/>
              </a:spcAft>
              <a:buClrTx/>
              <a:buSzTx/>
              <a:buFontTx/>
              <a:buNone/>
              <a:tabLst/>
              <a:defRPr/>
            </a:pPr>
            <a:r>
              <a:rPr lang="fr-CH" sz="2400" b="1">
                <a:solidFill>
                  <a:schemeClr val="bg2"/>
                </a:solidFill>
                <a:latin typeface="Lato Semibold"/>
                <a:ea typeface="Lato Semibold"/>
                <a:cs typeface="Century Gothic"/>
                <a:sym typeface="Century Gothic"/>
              </a:rPr>
              <a:t>avant la pandémie de COVID-19, les vidéoconférences ne remplaçaient pas forcément les voyages en avion.</a:t>
            </a:r>
          </a:p>
        </p:txBody>
      </p:sp>
    </p:spTree>
    <p:extLst>
      <p:ext uri="{BB962C8B-B14F-4D97-AF65-F5344CB8AC3E}">
        <p14:creationId xmlns:p14="http://schemas.microsoft.com/office/powerpoint/2010/main" val="93711259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B1E961-6EC6-28B8-BBFC-1D0447FA6C71}"/>
            </a:ext>
          </a:extLst>
        </p:cNvPr>
        <p:cNvGrpSpPr/>
        <p:nvPr/>
      </p:nvGrpSpPr>
      <p:grpSpPr>
        <a:xfrm>
          <a:off x="0" y="0"/>
          <a:ext cx="0" cy="0"/>
          <a:chOff x="0" y="0"/>
          <a:chExt cx="0" cy="0"/>
        </a:xfrm>
      </p:grpSpPr>
      <p:pic>
        <p:nvPicPr>
          <p:cNvPr id="25" name="Picture 2" descr="갈색 가죽 가방을 들고 걷는 사람">
            <a:extLst>
              <a:ext uri="{FF2B5EF4-FFF2-40B4-BE49-F238E27FC236}">
                <a16:creationId xmlns:a16="http://schemas.microsoft.com/office/drawing/2014/main" id="{E809A4F4-E3E3-380A-515D-26CB1FD3A8E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0890" t="11343" b="8000"/>
          <a:stretch/>
        </p:blipFill>
        <p:spPr bwMode="auto">
          <a:xfrm>
            <a:off x="6835073" y="6309"/>
            <a:ext cx="5356927" cy="6851691"/>
          </a:xfrm>
          <a:prstGeom prst="rect">
            <a:avLst/>
          </a:prstGeom>
          <a:noFill/>
          <a:extLst>
            <a:ext uri="{909E8E84-426E-40DD-AFC4-6F175D3DCCD1}">
              <a14:hiddenFill xmlns:a14="http://schemas.microsoft.com/office/drawing/2010/main">
                <a:solidFill>
                  <a:srgbClr val="FFFFFF"/>
                </a:solidFill>
              </a14:hiddenFill>
            </a:ext>
          </a:extLst>
        </p:spPr>
      </p:pic>
      <p:sp>
        <p:nvSpPr>
          <p:cNvPr id="26" name="Text">
            <a:extLst>
              <a:ext uri="{FF2B5EF4-FFF2-40B4-BE49-F238E27FC236}">
                <a16:creationId xmlns:a16="http://schemas.microsoft.com/office/drawing/2014/main" id="{FDED9E58-E1EB-4FF3-A201-82408D8C4EA2}"/>
              </a:ext>
            </a:extLst>
          </p:cNvPr>
          <p:cNvSpPr/>
          <p:nvPr/>
        </p:nvSpPr>
        <p:spPr bwMode="gray">
          <a:xfrm>
            <a:off x="6114994" y="6309"/>
            <a:ext cx="6077006" cy="6851691"/>
          </a:xfrm>
          <a:prstGeom prst="rect">
            <a:avLst/>
          </a:prstGeom>
          <a:solidFill>
            <a:schemeClr val="bg2">
              <a:alpha val="75000"/>
            </a:schemeClr>
          </a:solidFill>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24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5" name="Titel 1">
            <a:extLst>
              <a:ext uri="{FF2B5EF4-FFF2-40B4-BE49-F238E27FC236}">
                <a16:creationId xmlns:a16="http://schemas.microsoft.com/office/drawing/2014/main" id="{92D018EA-B066-9C87-8F79-C91B8A54208D}"/>
              </a:ext>
            </a:extLst>
          </p:cNvPr>
          <p:cNvSpPr txBox="1">
            <a:spLocks/>
          </p:cNvSpPr>
          <p:nvPr/>
        </p:nvSpPr>
        <p:spPr bwMode="auto">
          <a:xfrm>
            <a:off x="557389" y="565579"/>
            <a:ext cx="5220617"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a:solidFill>
                  <a:schemeClr val="bg2"/>
                </a:solidFill>
                <a:latin typeface="Century Gothic" panose="020B0502020202020204" pitchFamily="34" charset="0"/>
                <a:ea typeface="Century Gothic"/>
              </a:rPr>
              <a:t>Émissions de GES d’un déplacement professionnel de Zurich à Paris aller-retour</a:t>
            </a:r>
          </a:p>
          <a:p>
            <a:pPr eaLnBrk="1" hangingPunct="1">
              <a:buClr>
                <a:schemeClr val="accent1"/>
              </a:buClr>
              <a:defRPr/>
            </a:pPr>
            <a:r>
              <a:rPr lang="fr-CH" b="0">
                <a:solidFill>
                  <a:schemeClr val="bg2"/>
                </a:solidFill>
                <a:latin typeface="Century Gothic" panose="020B0502020202020204" pitchFamily="34" charset="0"/>
                <a:ea typeface="Century Gothic"/>
              </a:rPr>
              <a:t>kg CO</a:t>
            </a:r>
            <a:r>
              <a:rPr lang="fr-CH" b="0" baseline="-25000">
                <a:solidFill>
                  <a:schemeClr val="bg2"/>
                </a:solidFill>
                <a:latin typeface="Century Gothic" panose="020B0502020202020204" pitchFamily="34" charset="0"/>
                <a:ea typeface="Century Gothic"/>
              </a:rPr>
              <a:t>2e</a:t>
            </a:r>
          </a:p>
        </p:txBody>
      </p:sp>
      <p:graphicFrame>
        <p:nvGraphicFramePr>
          <p:cNvPr id="6" name="Diagramm 5">
            <a:extLst>
              <a:ext uri="{FF2B5EF4-FFF2-40B4-BE49-F238E27FC236}">
                <a16:creationId xmlns:a16="http://schemas.microsoft.com/office/drawing/2014/main" id="{650DF563-C77C-C201-C786-9D9C78B4A917}"/>
              </a:ext>
            </a:extLst>
          </p:cNvPr>
          <p:cNvGraphicFramePr>
            <a:graphicFrameLocks/>
          </p:cNvGraphicFramePr>
          <p:nvPr/>
        </p:nvGraphicFramePr>
        <p:xfrm>
          <a:off x="371327" y="2709142"/>
          <a:ext cx="5364633" cy="3240360"/>
        </p:xfrm>
        <a:graphic>
          <a:graphicData uri="http://schemas.openxmlformats.org/drawingml/2006/chart">
            <c:chart xmlns:c="http://schemas.openxmlformats.org/drawingml/2006/chart" xmlns:r="http://schemas.openxmlformats.org/officeDocument/2006/relationships" r:id="rId4"/>
          </a:graphicData>
        </a:graphic>
      </p:graphicFrame>
      <p:cxnSp>
        <p:nvCxnSpPr>
          <p:cNvPr id="7" name="Gerade Verbindung 6">
            <a:extLst>
              <a:ext uri="{FF2B5EF4-FFF2-40B4-BE49-F238E27FC236}">
                <a16:creationId xmlns:a16="http://schemas.microsoft.com/office/drawing/2014/main" id="{556D27E3-5C10-AA7D-63D2-F4D8BF963DA3}"/>
              </a:ext>
            </a:extLst>
          </p:cNvPr>
          <p:cNvCxnSpPr>
            <a:cxnSpLocks/>
          </p:cNvCxnSpPr>
          <p:nvPr/>
        </p:nvCxnSpPr>
        <p:spPr bwMode="auto">
          <a:xfrm flipV="1">
            <a:off x="5015880" y="2637134"/>
            <a:ext cx="0" cy="2304256"/>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8" name="Gerade Verbindung 7">
            <a:extLst>
              <a:ext uri="{FF2B5EF4-FFF2-40B4-BE49-F238E27FC236}">
                <a16:creationId xmlns:a16="http://schemas.microsoft.com/office/drawing/2014/main" id="{D1C64913-9EFB-78E0-6013-36CD3273CD53}"/>
              </a:ext>
            </a:extLst>
          </p:cNvPr>
          <p:cNvCxnSpPr>
            <a:cxnSpLocks/>
          </p:cNvCxnSpPr>
          <p:nvPr/>
        </p:nvCxnSpPr>
        <p:spPr bwMode="auto">
          <a:xfrm>
            <a:off x="2675620" y="2853158"/>
            <a:ext cx="2340260"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10" name="Gerade Verbindung mit Pfeil 9">
            <a:extLst>
              <a:ext uri="{FF2B5EF4-FFF2-40B4-BE49-F238E27FC236}">
                <a16:creationId xmlns:a16="http://schemas.microsoft.com/office/drawing/2014/main" id="{F6D15D53-294D-5FB3-B099-76AC52F7DA34}"/>
              </a:ext>
            </a:extLst>
          </p:cNvPr>
          <p:cNvCxnSpPr>
            <a:cxnSpLocks/>
          </p:cNvCxnSpPr>
          <p:nvPr/>
        </p:nvCxnSpPr>
        <p:spPr bwMode="auto">
          <a:xfrm>
            <a:off x="2675620" y="2853158"/>
            <a:ext cx="0" cy="216024"/>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cxnSp>
        <p:nvCxnSpPr>
          <p:cNvPr id="13" name="Gerade Verbindung 12">
            <a:extLst>
              <a:ext uri="{FF2B5EF4-FFF2-40B4-BE49-F238E27FC236}">
                <a16:creationId xmlns:a16="http://schemas.microsoft.com/office/drawing/2014/main" id="{2D1C4C71-353D-7097-E74B-A7A9C6308D01}"/>
              </a:ext>
            </a:extLst>
          </p:cNvPr>
          <p:cNvCxnSpPr>
            <a:cxnSpLocks/>
          </p:cNvCxnSpPr>
          <p:nvPr/>
        </p:nvCxnSpPr>
        <p:spPr bwMode="auto">
          <a:xfrm>
            <a:off x="1415480" y="2639778"/>
            <a:ext cx="3600400"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14" name="Gerade Verbindung mit Pfeil 13">
            <a:extLst>
              <a:ext uri="{FF2B5EF4-FFF2-40B4-BE49-F238E27FC236}">
                <a16:creationId xmlns:a16="http://schemas.microsoft.com/office/drawing/2014/main" id="{DE604418-A047-0016-F7FC-29EA2DF920FA}"/>
              </a:ext>
            </a:extLst>
          </p:cNvPr>
          <p:cNvCxnSpPr>
            <a:cxnSpLocks/>
          </p:cNvCxnSpPr>
          <p:nvPr/>
        </p:nvCxnSpPr>
        <p:spPr bwMode="auto">
          <a:xfrm>
            <a:off x="1415480" y="2637134"/>
            <a:ext cx="0" cy="244211"/>
          </a:xfrm>
          <a:prstGeom prst="straightConnector1">
            <a:avLst/>
          </a:prstGeom>
          <a:solidFill>
            <a:schemeClr val="accent1"/>
          </a:solidFill>
          <a:ln w="12700" cap="flat" cmpd="sng" algn="ctr">
            <a:solidFill>
              <a:schemeClr val="tx1"/>
            </a:solidFill>
            <a:prstDash val="solid"/>
            <a:round/>
            <a:headEnd type="none" w="med" len="med"/>
            <a:tailEnd type="triangle"/>
          </a:ln>
          <a:effectLst/>
        </p:spPr>
      </p:cxnSp>
      <p:sp>
        <p:nvSpPr>
          <p:cNvPr id="22" name="Oval 21">
            <a:extLst>
              <a:ext uri="{FF2B5EF4-FFF2-40B4-BE49-F238E27FC236}">
                <a16:creationId xmlns:a16="http://schemas.microsoft.com/office/drawing/2014/main" id="{2580DE8A-BEA1-F546-AA15-699BEBE9DE62}"/>
              </a:ext>
            </a:extLst>
          </p:cNvPr>
          <p:cNvSpPr/>
          <p:nvPr/>
        </p:nvSpPr>
        <p:spPr bwMode="auto">
          <a:xfrm>
            <a:off x="3593722" y="2720944"/>
            <a:ext cx="504056" cy="288032"/>
          </a:xfrm>
          <a:prstGeom prst="ellipse">
            <a:avLst/>
          </a:prstGeom>
          <a:solidFill>
            <a:schemeClr val="bg1">
              <a:lumMod val="75000"/>
            </a:schemeClr>
          </a:solidFill>
          <a:ln w="1270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fr-CH" sz="1200" b="1" i="0" u="none" strike="noStrike" cap="none" normalizeH="0" baseline="0">
                <a:ln>
                  <a:noFill/>
                </a:ln>
                <a:solidFill>
                  <a:schemeClr val="tx1"/>
                </a:solidFill>
                <a:effectLst/>
                <a:latin typeface="Century Gothic" panose="020B0502020202020204" pitchFamily="34" charset="0"/>
                <a:ea typeface="Century Gothic"/>
                <a:cs typeface="Arial" charset="0"/>
              </a:rPr>
              <a:t>x305</a:t>
            </a:r>
          </a:p>
        </p:txBody>
      </p:sp>
      <p:sp>
        <p:nvSpPr>
          <p:cNvPr id="23" name="Oval 22">
            <a:extLst>
              <a:ext uri="{FF2B5EF4-FFF2-40B4-BE49-F238E27FC236}">
                <a16:creationId xmlns:a16="http://schemas.microsoft.com/office/drawing/2014/main" id="{497B7D4B-EC1C-F471-D34A-5EC06BBC9F47}"/>
              </a:ext>
            </a:extLst>
          </p:cNvPr>
          <p:cNvSpPr/>
          <p:nvPr/>
        </p:nvSpPr>
        <p:spPr bwMode="auto">
          <a:xfrm>
            <a:off x="1885743" y="2495762"/>
            <a:ext cx="504056" cy="288032"/>
          </a:xfrm>
          <a:prstGeom prst="ellipse">
            <a:avLst/>
          </a:prstGeom>
          <a:solidFill>
            <a:schemeClr val="bg1">
              <a:lumMod val="75000"/>
            </a:schemeClr>
          </a:solidFill>
          <a:ln w="12700"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fr-CH" sz="1200" b="1" i="0" u="none" strike="noStrike" cap="none" normalizeH="0" baseline="0">
                <a:ln>
                  <a:noFill/>
                </a:ln>
                <a:solidFill>
                  <a:schemeClr val="tx1"/>
                </a:solidFill>
                <a:effectLst/>
                <a:latin typeface="Century Gothic" panose="020B0502020202020204" pitchFamily="34" charset="0"/>
                <a:ea typeface="Century Gothic"/>
                <a:cs typeface="Arial" charset="0"/>
              </a:rPr>
              <a:t>x322</a:t>
            </a:r>
          </a:p>
        </p:txBody>
      </p:sp>
      <p:sp>
        <p:nvSpPr>
          <p:cNvPr id="24" name="Rechteck 8">
            <a:extLst>
              <a:ext uri="{FF2B5EF4-FFF2-40B4-BE49-F238E27FC236}">
                <a16:creationId xmlns:a16="http://schemas.microsoft.com/office/drawing/2014/main" id="{84DC45FE-AA18-9A80-46C1-CB123B37ACE0}"/>
              </a:ext>
            </a:extLst>
          </p:cNvPr>
          <p:cNvSpPr>
            <a:spLocks noChangeArrowheads="1"/>
          </p:cNvSpPr>
          <p:nvPr/>
        </p:nvSpPr>
        <p:spPr bwMode="auto">
          <a:xfrm>
            <a:off x="0" y="6611779"/>
            <a:ext cx="4223792"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fr-CH" sz="1000">
                <a:latin typeface="Century Gothic" panose="020B0502020202020204" pitchFamily="34" charset="0"/>
              </a:rPr>
              <a:t>Source: </a:t>
            </a:r>
            <a:r>
              <a:rPr lang="fr-CH" sz="1000">
                <a:latin typeface="Century Gothic" panose="020B0502020202020204" pitchFamily="34" charset="0"/>
                <a:hlinkClick r:id="rId5">
                  <a:extLst>
                    <a:ext uri="{A12FA001-AC4F-418D-AE19-62706E023703}">
                      <ahyp:hlinkClr xmlns:ahyp="http://schemas.microsoft.com/office/drawing/2018/hyperlinkcolor" val="tx"/>
                    </a:ext>
                  </a:extLst>
                </a:hlinkClick>
              </a:rPr>
              <a:t>Warland et Hilty (2017)</a:t>
            </a:r>
          </a:p>
        </p:txBody>
      </p:sp>
      <p:sp>
        <p:nvSpPr>
          <p:cNvPr id="4" name="Rechteck 3">
            <a:extLst>
              <a:ext uri="{FF2B5EF4-FFF2-40B4-BE49-F238E27FC236}">
                <a16:creationId xmlns:a16="http://schemas.microsoft.com/office/drawing/2014/main" id="{0529BA02-2B0E-C26F-C73D-606EB39BE24A}"/>
              </a:ext>
            </a:extLst>
          </p:cNvPr>
          <p:cNvSpPr/>
          <p:nvPr/>
        </p:nvSpPr>
        <p:spPr bwMode="auto">
          <a:xfrm>
            <a:off x="6107555" y="1700808"/>
            <a:ext cx="6088002" cy="3921722"/>
          </a:xfrm>
          <a:prstGeom prst="rect">
            <a:avLst/>
          </a:prstGeom>
          <a:solidFill>
            <a:schemeClr val="bg1">
              <a:lumMod val="95000"/>
              <a:alpha val="79608"/>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a typeface="Arial" charset="0"/>
              <a:cs typeface="Arial" charset="0"/>
            </a:endParaRPr>
          </a:p>
        </p:txBody>
      </p:sp>
      <p:sp>
        <p:nvSpPr>
          <p:cNvPr id="9" name="Text">
            <a:extLst>
              <a:ext uri="{FF2B5EF4-FFF2-40B4-BE49-F238E27FC236}">
                <a16:creationId xmlns:a16="http://schemas.microsoft.com/office/drawing/2014/main" id="{A83D01A8-D188-6F68-0B38-A0FCFEFB681D}"/>
              </a:ext>
            </a:extLst>
          </p:cNvPr>
          <p:cNvSpPr/>
          <p:nvPr/>
        </p:nvSpPr>
        <p:spPr bwMode="gray">
          <a:xfrm>
            <a:off x="6107554" y="1708040"/>
            <a:ext cx="6088003" cy="3921722"/>
          </a:xfrm>
          <a:prstGeom prst="rect">
            <a:avLst/>
          </a:prstGeom>
          <a:no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0"/>
              </a:spcBef>
              <a:spcAft>
                <a:spcPts val="0"/>
              </a:spcAft>
              <a:buClrTx/>
              <a:buSzTx/>
              <a:buFontTx/>
              <a:buNone/>
              <a:tabLst/>
              <a:defRPr/>
            </a:pPr>
            <a:r>
              <a:rPr lang="fr-CH" sz="6000" b="1">
                <a:solidFill>
                  <a:schemeClr val="bg2"/>
                </a:solidFill>
                <a:latin typeface="Lato Semibold"/>
                <a:ea typeface="Lato Semibold"/>
                <a:cs typeface="Century Gothic"/>
                <a:sym typeface="Century Gothic"/>
              </a:rPr>
              <a:t>Cependant,</a:t>
            </a:r>
          </a:p>
          <a:p>
            <a:pPr marL="0" marR="0" lvl="0" indent="0" algn="r" defTabSz="914400" eaLnBrk="1" fontAlgn="auto" latinLnBrk="0" hangingPunct="1">
              <a:lnSpc>
                <a:spcPct val="125000"/>
              </a:lnSpc>
              <a:spcBef>
                <a:spcPts val="1600"/>
              </a:spcBef>
              <a:spcAft>
                <a:spcPts val="0"/>
              </a:spcAft>
              <a:buClrTx/>
              <a:buSzTx/>
              <a:buFontTx/>
              <a:buNone/>
              <a:tabLst/>
              <a:defRPr/>
            </a:pPr>
            <a:r>
              <a:rPr lang="fr-CH" sz="2400" b="1">
                <a:solidFill>
                  <a:schemeClr val="bg2"/>
                </a:solidFill>
                <a:latin typeface="Lato Semibold"/>
                <a:ea typeface="Lato Semibold"/>
                <a:cs typeface="Century Gothic"/>
                <a:sym typeface="Century Gothic"/>
              </a:rPr>
              <a:t>avant la pandémie de COVID-19, les vidéoconférences ne remplaçaient pas forcément les voyages en avion.</a:t>
            </a:r>
          </a:p>
        </p:txBody>
      </p:sp>
      <p:sp>
        <p:nvSpPr>
          <p:cNvPr id="2" name="Text">
            <a:extLst>
              <a:ext uri="{FF2B5EF4-FFF2-40B4-BE49-F238E27FC236}">
                <a16:creationId xmlns:a16="http://schemas.microsoft.com/office/drawing/2014/main" id="{97A0338F-E937-9723-0239-A3EDB2925397}"/>
              </a:ext>
            </a:extLst>
          </p:cNvPr>
          <p:cNvSpPr/>
          <p:nvPr/>
        </p:nvSpPr>
        <p:spPr bwMode="gray">
          <a:xfrm>
            <a:off x="9132000" y="7145544"/>
            <a:ext cx="3060000" cy="6865234"/>
          </a:xfrm>
          <a:prstGeom prst="rect">
            <a:avLst/>
          </a:prstGeom>
          <a:solidFill>
            <a:schemeClr val="accent3">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3" name="Text">
            <a:extLst>
              <a:ext uri="{FF2B5EF4-FFF2-40B4-BE49-F238E27FC236}">
                <a16:creationId xmlns:a16="http://schemas.microsoft.com/office/drawing/2014/main" id="{B89E8CA2-DBF0-D69A-296E-19A7347CFE93}"/>
              </a:ext>
            </a:extLst>
          </p:cNvPr>
          <p:cNvSpPr/>
          <p:nvPr/>
        </p:nvSpPr>
        <p:spPr bwMode="gray">
          <a:xfrm>
            <a:off x="6087800" y="7145544"/>
            <a:ext cx="3060000" cy="6865234"/>
          </a:xfrm>
          <a:prstGeom prst="rect">
            <a:avLst/>
          </a:prstGeom>
          <a:solidFill>
            <a:schemeClr val="accent2">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1" name="Text">
            <a:extLst>
              <a:ext uri="{FF2B5EF4-FFF2-40B4-BE49-F238E27FC236}">
                <a16:creationId xmlns:a16="http://schemas.microsoft.com/office/drawing/2014/main" id="{D258CAD8-3538-8260-F9D7-E49A1DFB68B2}"/>
              </a:ext>
            </a:extLst>
          </p:cNvPr>
          <p:cNvSpPr/>
          <p:nvPr/>
        </p:nvSpPr>
        <p:spPr bwMode="gray">
          <a:xfrm>
            <a:off x="3043457" y="7145544"/>
            <a:ext cx="3060000" cy="6865234"/>
          </a:xfrm>
          <a:prstGeom prst="rect">
            <a:avLst/>
          </a:prstGeom>
          <a:solidFill>
            <a:srgbClr val="106D92">
              <a:alpha val="75000"/>
            </a:srgb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2" name="Text">
            <a:extLst>
              <a:ext uri="{FF2B5EF4-FFF2-40B4-BE49-F238E27FC236}">
                <a16:creationId xmlns:a16="http://schemas.microsoft.com/office/drawing/2014/main" id="{411403CC-ED9B-1165-1593-A893958726A3}"/>
              </a:ext>
            </a:extLst>
          </p:cNvPr>
          <p:cNvSpPr/>
          <p:nvPr/>
        </p:nvSpPr>
        <p:spPr bwMode="gray">
          <a:xfrm>
            <a:off x="-600" y="7145544"/>
            <a:ext cx="3060000" cy="6865234"/>
          </a:xfrm>
          <a:prstGeom prst="rect">
            <a:avLst/>
          </a:prstGeom>
          <a:solidFill>
            <a:schemeClr val="bg2">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5" name="Inhaltsplatzhalter 2">
            <a:extLst>
              <a:ext uri="{FF2B5EF4-FFF2-40B4-BE49-F238E27FC236}">
                <a16:creationId xmlns:a16="http://schemas.microsoft.com/office/drawing/2014/main" id="{5AEA650C-6D13-EBC9-674C-B1D740C5CA36}"/>
              </a:ext>
            </a:extLst>
          </p:cNvPr>
          <p:cNvSpPr txBox="1">
            <a:spLocks/>
          </p:cNvSpPr>
          <p:nvPr/>
        </p:nvSpPr>
        <p:spPr>
          <a:xfrm>
            <a:off x="161248" y="11210609"/>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3200" b="1">
                <a:solidFill>
                  <a:schemeClr val="bg1"/>
                </a:solidFill>
                <a:latin typeface="Century Gothic" panose="020B0502020202020204" pitchFamily="34" charset="0"/>
              </a:rPr>
              <a:t>Substitution</a:t>
            </a:r>
          </a:p>
        </p:txBody>
      </p:sp>
      <p:sp>
        <p:nvSpPr>
          <p:cNvPr id="16" name="Inhaltsplatzhalter 2">
            <a:extLst>
              <a:ext uri="{FF2B5EF4-FFF2-40B4-BE49-F238E27FC236}">
                <a16:creationId xmlns:a16="http://schemas.microsoft.com/office/drawing/2014/main" id="{A1A09AD8-2F4E-27F7-F553-F90869C68A64}"/>
              </a:ext>
            </a:extLst>
          </p:cNvPr>
          <p:cNvSpPr txBox="1">
            <a:spLocks/>
          </p:cNvSpPr>
          <p:nvPr/>
        </p:nvSpPr>
        <p:spPr>
          <a:xfrm>
            <a:off x="9293848" y="11210609"/>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3200" b="1">
                <a:solidFill>
                  <a:schemeClr val="bg1"/>
                </a:solidFill>
                <a:latin typeface="Century Gothic" panose="020B0502020202020204" pitchFamily="34" charset="0"/>
              </a:rPr>
              <a:t>Rebond</a:t>
            </a:r>
          </a:p>
        </p:txBody>
      </p:sp>
      <p:sp>
        <p:nvSpPr>
          <p:cNvPr id="17" name="Inhaltsplatzhalter 2">
            <a:extLst>
              <a:ext uri="{FF2B5EF4-FFF2-40B4-BE49-F238E27FC236}">
                <a16:creationId xmlns:a16="http://schemas.microsoft.com/office/drawing/2014/main" id="{7BEC7EB4-59B2-FCD2-A9E9-E3B875596DDD}"/>
              </a:ext>
            </a:extLst>
          </p:cNvPr>
          <p:cNvSpPr txBox="1">
            <a:spLocks/>
          </p:cNvSpPr>
          <p:nvPr/>
        </p:nvSpPr>
        <p:spPr>
          <a:xfrm>
            <a:off x="3061289" y="11210609"/>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3200" b="1">
                <a:solidFill>
                  <a:schemeClr val="bg1"/>
                </a:solidFill>
                <a:latin typeface="Century Gothic" panose="020B0502020202020204" pitchFamily="34" charset="0"/>
              </a:rPr>
              <a:t>Optimisation</a:t>
            </a:r>
          </a:p>
        </p:txBody>
      </p:sp>
      <p:pic>
        <p:nvPicPr>
          <p:cNvPr id="18" name="Picture 2" descr="Substitution - Free sports and competition icons">
            <a:extLst>
              <a:ext uri="{FF2B5EF4-FFF2-40B4-BE49-F238E27FC236}">
                <a16:creationId xmlns:a16="http://schemas.microsoft.com/office/drawing/2014/main" id="{60D6A216-B89A-632D-6568-5C07BC89C63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4374" y="8320727"/>
            <a:ext cx="1950053" cy="195005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9" name="Picture 6" descr="Rebound - Kostenlose pfeile Icons">
            <a:extLst>
              <a:ext uri="{FF2B5EF4-FFF2-40B4-BE49-F238E27FC236}">
                <a16:creationId xmlns:a16="http://schemas.microsoft.com/office/drawing/2014/main" id="{61100EDD-E106-07A3-E382-BD414E1000A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652696" y="8286449"/>
            <a:ext cx="2018608" cy="2018608"/>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0" name="Picture 8" descr="Analysis - Free seo and web icons">
            <a:extLst>
              <a:ext uri="{FF2B5EF4-FFF2-40B4-BE49-F238E27FC236}">
                <a16:creationId xmlns:a16="http://schemas.microsoft.com/office/drawing/2014/main" id="{91141E23-1846-5547-A958-17BDEDABCD1C}"/>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610827" y="8195201"/>
            <a:ext cx="2201104" cy="2201104"/>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1" name="Inhaltsplatzhalter 2">
            <a:extLst>
              <a:ext uri="{FF2B5EF4-FFF2-40B4-BE49-F238E27FC236}">
                <a16:creationId xmlns:a16="http://schemas.microsoft.com/office/drawing/2014/main" id="{0CA63A26-8A17-E3EB-ED9A-5C252EE2DE13}"/>
              </a:ext>
            </a:extLst>
          </p:cNvPr>
          <p:cNvSpPr txBox="1">
            <a:spLocks/>
          </p:cNvSpPr>
          <p:nvPr/>
        </p:nvSpPr>
        <p:spPr>
          <a:xfrm>
            <a:off x="6139251" y="11210609"/>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3200" b="1">
                <a:solidFill>
                  <a:schemeClr val="bg1"/>
                </a:solidFill>
                <a:latin typeface="Century Gothic" panose="020B0502020202020204" pitchFamily="34" charset="0"/>
              </a:rPr>
              <a:t>Information</a:t>
            </a:r>
          </a:p>
        </p:txBody>
      </p:sp>
      <p:pic>
        <p:nvPicPr>
          <p:cNvPr id="27" name="Picture 2" descr="Optimization - Free social media icons">
            <a:extLst>
              <a:ext uri="{FF2B5EF4-FFF2-40B4-BE49-F238E27FC236}">
                <a16:creationId xmlns:a16="http://schemas.microsoft.com/office/drawing/2014/main" id="{070D12D8-23A6-8648-CE53-986A2474ABCE}"/>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45059" y="8248260"/>
            <a:ext cx="2056797" cy="2056797"/>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8" name="Inhaltsplatzhalter 2">
            <a:extLst>
              <a:ext uri="{FF2B5EF4-FFF2-40B4-BE49-F238E27FC236}">
                <a16:creationId xmlns:a16="http://schemas.microsoft.com/office/drawing/2014/main" id="{6602EA10-27BC-1853-EEEB-4AAB4C8DE2CE}"/>
              </a:ext>
            </a:extLst>
          </p:cNvPr>
          <p:cNvSpPr txBox="1">
            <a:spLocks/>
          </p:cNvSpPr>
          <p:nvPr/>
        </p:nvSpPr>
        <p:spPr>
          <a:xfrm>
            <a:off x="161248" y="11998698"/>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2800">
                <a:solidFill>
                  <a:schemeClr val="bg1"/>
                </a:solidFill>
                <a:latin typeface="Century Gothic" panose="020B0502020202020204" pitchFamily="34" charset="0"/>
              </a:rPr>
              <a:t>Numérique plutôt qu’analogique</a:t>
            </a:r>
          </a:p>
        </p:txBody>
      </p:sp>
      <p:sp>
        <p:nvSpPr>
          <p:cNvPr id="29" name="Inhaltsplatzhalter 2">
            <a:extLst>
              <a:ext uri="{FF2B5EF4-FFF2-40B4-BE49-F238E27FC236}">
                <a16:creationId xmlns:a16="http://schemas.microsoft.com/office/drawing/2014/main" id="{8E971870-3D18-C56C-2306-CCE0E8095A7C}"/>
              </a:ext>
            </a:extLst>
          </p:cNvPr>
          <p:cNvSpPr txBox="1">
            <a:spLocks/>
          </p:cNvSpPr>
          <p:nvPr/>
        </p:nvSpPr>
        <p:spPr>
          <a:xfrm>
            <a:off x="9293848" y="11998698"/>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2800">
                <a:solidFill>
                  <a:schemeClr val="bg1"/>
                </a:solidFill>
                <a:latin typeface="Century Gothic" panose="020B0502020202020204" pitchFamily="34" charset="0"/>
              </a:rPr>
              <a:t>Moins cher et plus pratique</a:t>
            </a:r>
          </a:p>
        </p:txBody>
      </p:sp>
      <p:sp>
        <p:nvSpPr>
          <p:cNvPr id="30" name="Inhaltsplatzhalter 2">
            <a:extLst>
              <a:ext uri="{FF2B5EF4-FFF2-40B4-BE49-F238E27FC236}">
                <a16:creationId xmlns:a16="http://schemas.microsoft.com/office/drawing/2014/main" id="{DFA6B45E-5F73-0B2F-8629-78909A50C57F}"/>
              </a:ext>
            </a:extLst>
          </p:cNvPr>
          <p:cNvSpPr txBox="1">
            <a:spLocks/>
          </p:cNvSpPr>
          <p:nvPr/>
        </p:nvSpPr>
        <p:spPr>
          <a:xfrm>
            <a:off x="3061289" y="11998698"/>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2800">
                <a:solidFill>
                  <a:schemeClr val="bg1"/>
                </a:solidFill>
                <a:latin typeface="Century Gothic" panose="020B0502020202020204" pitchFamily="34" charset="0"/>
              </a:rPr>
              <a:t>Plus avec moins</a:t>
            </a:r>
          </a:p>
        </p:txBody>
      </p:sp>
      <p:sp>
        <p:nvSpPr>
          <p:cNvPr id="31" name="Inhaltsplatzhalter 2">
            <a:extLst>
              <a:ext uri="{FF2B5EF4-FFF2-40B4-BE49-F238E27FC236}">
                <a16:creationId xmlns:a16="http://schemas.microsoft.com/office/drawing/2014/main" id="{898119C6-8183-FD4A-4FEB-0AE46B28CCBA}"/>
              </a:ext>
            </a:extLst>
          </p:cNvPr>
          <p:cNvSpPr txBox="1">
            <a:spLocks/>
          </p:cNvSpPr>
          <p:nvPr/>
        </p:nvSpPr>
        <p:spPr>
          <a:xfrm>
            <a:off x="6139251" y="11998698"/>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2800">
                <a:solidFill>
                  <a:schemeClr val="bg1"/>
                </a:solidFill>
                <a:latin typeface="Century Gothic" panose="020B0502020202020204" pitchFamily="34" charset="0"/>
              </a:rPr>
              <a:t>Plus transparent et plus ciblé</a:t>
            </a:r>
          </a:p>
        </p:txBody>
      </p:sp>
    </p:spTree>
    <p:extLst>
      <p:ext uri="{BB962C8B-B14F-4D97-AF65-F5344CB8AC3E}">
        <p14:creationId xmlns:p14="http://schemas.microsoft.com/office/powerpoint/2010/main" val="102746295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061861-A16B-3F47-C358-1D0EF99D0417}"/>
            </a:ext>
          </a:extLst>
        </p:cNvPr>
        <p:cNvGrpSpPr/>
        <p:nvPr/>
      </p:nvGrpSpPr>
      <p:grpSpPr>
        <a:xfrm>
          <a:off x="0" y="0"/>
          <a:ext cx="0" cy="0"/>
          <a:chOff x="0" y="0"/>
          <a:chExt cx="0" cy="0"/>
        </a:xfrm>
      </p:grpSpPr>
      <p:sp>
        <p:nvSpPr>
          <p:cNvPr id="2" name="Text">
            <a:extLst>
              <a:ext uri="{FF2B5EF4-FFF2-40B4-BE49-F238E27FC236}">
                <a16:creationId xmlns:a16="http://schemas.microsoft.com/office/drawing/2014/main" id="{6E7FBE65-C50A-CFAD-6210-03EC50C8455D}"/>
              </a:ext>
            </a:extLst>
          </p:cNvPr>
          <p:cNvSpPr/>
          <p:nvPr/>
        </p:nvSpPr>
        <p:spPr bwMode="gray">
          <a:xfrm>
            <a:off x="9132000" y="0"/>
            <a:ext cx="3060000" cy="6865234"/>
          </a:xfrm>
          <a:prstGeom prst="rect">
            <a:avLst/>
          </a:prstGeom>
          <a:solidFill>
            <a:schemeClr val="accent3">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4" name="Text">
            <a:extLst>
              <a:ext uri="{FF2B5EF4-FFF2-40B4-BE49-F238E27FC236}">
                <a16:creationId xmlns:a16="http://schemas.microsoft.com/office/drawing/2014/main" id="{8473D42B-48D7-2CEA-9A2D-8CBF8E6BCDDC}"/>
              </a:ext>
            </a:extLst>
          </p:cNvPr>
          <p:cNvSpPr/>
          <p:nvPr/>
        </p:nvSpPr>
        <p:spPr bwMode="gray">
          <a:xfrm>
            <a:off x="6087800" y="0"/>
            <a:ext cx="3060000" cy="6865234"/>
          </a:xfrm>
          <a:prstGeom prst="rect">
            <a:avLst/>
          </a:prstGeom>
          <a:solidFill>
            <a:schemeClr val="accent2">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3" name="Text">
            <a:extLst>
              <a:ext uri="{FF2B5EF4-FFF2-40B4-BE49-F238E27FC236}">
                <a16:creationId xmlns:a16="http://schemas.microsoft.com/office/drawing/2014/main" id="{D44E6428-AE29-7881-1F22-1042486842A1}"/>
              </a:ext>
            </a:extLst>
          </p:cNvPr>
          <p:cNvSpPr/>
          <p:nvPr/>
        </p:nvSpPr>
        <p:spPr bwMode="gray">
          <a:xfrm>
            <a:off x="3043457" y="0"/>
            <a:ext cx="3060000" cy="6865234"/>
          </a:xfrm>
          <a:prstGeom prst="rect">
            <a:avLst/>
          </a:prstGeom>
          <a:solidFill>
            <a:srgbClr val="106D92">
              <a:alpha val="75000"/>
            </a:srgb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2" name="Text">
            <a:extLst>
              <a:ext uri="{FF2B5EF4-FFF2-40B4-BE49-F238E27FC236}">
                <a16:creationId xmlns:a16="http://schemas.microsoft.com/office/drawing/2014/main" id="{3EB2BDF1-6237-80A7-6314-987758C0DA56}"/>
              </a:ext>
            </a:extLst>
          </p:cNvPr>
          <p:cNvSpPr/>
          <p:nvPr/>
        </p:nvSpPr>
        <p:spPr bwMode="gray">
          <a:xfrm>
            <a:off x="-600" y="0"/>
            <a:ext cx="3060000" cy="6865234"/>
          </a:xfrm>
          <a:prstGeom prst="rect">
            <a:avLst/>
          </a:prstGeom>
          <a:solidFill>
            <a:schemeClr val="bg2">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6" name="Inhaltsplatzhalter 2">
            <a:extLst>
              <a:ext uri="{FF2B5EF4-FFF2-40B4-BE49-F238E27FC236}">
                <a16:creationId xmlns:a16="http://schemas.microsoft.com/office/drawing/2014/main" id="{B885FCC7-610F-0DA4-9ABB-8C10CB8BF985}"/>
              </a:ext>
            </a:extLst>
          </p:cNvPr>
          <p:cNvSpPr txBox="1">
            <a:spLocks/>
          </p:cNvSpPr>
          <p:nvPr/>
        </p:nvSpPr>
        <p:spPr>
          <a:xfrm>
            <a:off x="161248" y="4065065"/>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3200" b="1">
                <a:solidFill>
                  <a:schemeClr val="bg1"/>
                </a:solidFill>
                <a:latin typeface="Century Gothic" panose="020B0502020202020204" pitchFamily="34" charset="0"/>
              </a:rPr>
              <a:t>Substitution</a:t>
            </a:r>
          </a:p>
        </p:txBody>
      </p:sp>
      <p:sp>
        <p:nvSpPr>
          <p:cNvPr id="10" name="Inhaltsplatzhalter 2">
            <a:extLst>
              <a:ext uri="{FF2B5EF4-FFF2-40B4-BE49-F238E27FC236}">
                <a16:creationId xmlns:a16="http://schemas.microsoft.com/office/drawing/2014/main" id="{630C1BDE-380C-D00E-864A-65609A368BA6}"/>
              </a:ext>
            </a:extLst>
          </p:cNvPr>
          <p:cNvSpPr txBox="1">
            <a:spLocks/>
          </p:cNvSpPr>
          <p:nvPr/>
        </p:nvSpPr>
        <p:spPr>
          <a:xfrm>
            <a:off x="9293848" y="4065065"/>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3200" b="1">
                <a:solidFill>
                  <a:schemeClr val="bg1"/>
                </a:solidFill>
                <a:latin typeface="Century Gothic" panose="020B0502020202020204" pitchFamily="34" charset="0"/>
              </a:rPr>
              <a:t>Rebond</a:t>
            </a:r>
          </a:p>
        </p:txBody>
      </p:sp>
      <p:sp>
        <p:nvSpPr>
          <p:cNvPr id="11" name="Inhaltsplatzhalter 2">
            <a:extLst>
              <a:ext uri="{FF2B5EF4-FFF2-40B4-BE49-F238E27FC236}">
                <a16:creationId xmlns:a16="http://schemas.microsoft.com/office/drawing/2014/main" id="{0E9FC284-67F5-6DBE-B024-9782F9C98885}"/>
              </a:ext>
            </a:extLst>
          </p:cNvPr>
          <p:cNvSpPr txBox="1">
            <a:spLocks/>
          </p:cNvSpPr>
          <p:nvPr/>
        </p:nvSpPr>
        <p:spPr>
          <a:xfrm>
            <a:off x="3061289" y="4065065"/>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3200" b="1">
                <a:solidFill>
                  <a:schemeClr val="bg1"/>
                </a:solidFill>
                <a:latin typeface="Century Gothic" panose="020B0502020202020204" pitchFamily="34" charset="0"/>
              </a:rPr>
              <a:t>Optimisation</a:t>
            </a:r>
          </a:p>
        </p:txBody>
      </p:sp>
      <p:pic>
        <p:nvPicPr>
          <p:cNvPr id="1026" name="Picture 2" descr="Substitution - Free sports and competition icons">
            <a:extLst>
              <a:ext uri="{FF2B5EF4-FFF2-40B4-BE49-F238E27FC236}">
                <a16:creationId xmlns:a16="http://schemas.microsoft.com/office/drawing/2014/main" id="{E4552EF8-97BB-BDAC-E2E2-AAE149F8B2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4374" y="1175183"/>
            <a:ext cx="1950053" cy="195005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0" name="Picture 6" descr="Rebound - Kostenlose pfeile Icons">
            <a:extLst>
              <a:ext uri="{FF2B5EF4-FFF2-40B4-BE49-F238E27FC236}">
                <a16:creationId xmlns:a16="http://schemas.microsoft.com/office/drawing/2014/main" id="{BC852B55-C600-B6F9-74FF-E9926D89C0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52696" y="1140905"/>
            <a:ext cx="2018608" cy="2018608"/>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2" name="Picture 8" descr="Analysis - Free seo and web icons">
            <a:extLst>
              <a:ext uri="{FF2B5EF4-FFF2-40B4-BE49-F238E27FC236}">
                <a16:creationId xmlns:a16="http://schemas.microsoft.com/office/drawing/2014/main" id="{5D4F5EFF-6977-8B6E-4A14-D9167FB55A1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10827" y="1049657"/>
            <a:ext cx="2201104" cy="2201104"/>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 name="Inhaltsplatzhalter 2">
            <a:extLst>
              <a:ext uri="{FF2B5EF4-FFF2-40B4-BE49-F238E27FC236}">
                <a16:creationId xmlns:a16="http://schemas.microsoft.com/office/drawing/2014/main" id="{AFDD6E14-10CC-60F9-4FCD-A86DE6D6627A}"/>
              </a:ext>
            </a:extLst>
          </p:cNvPr>
          <p:cNvSpPr txBox="1">
            <a:spLocks/>
          </p:cNvSpPr>
          <p:nvPr/>
        </p:nvSpPr>
        <p:spPr>
          <a:xfrm>
            <a:off x="6139251" y="4065065"/>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3200" b="1">
                <a:solidFill>
                  <a:schemeClr val="bg1"/>
                </a:solidFill>
                <a:latin typeface="Century Gothic" panose="020B0502020202020204" pitchFamily="34" charset="0"/>
              </a:rPr>
              <a:t>Information</a:t>
            </a:r>
          </a:p>
        </p:txBody>
      </p:sp>
      <p:pic>
        <p:nvPicPr>
          <p:cNvPr id="4" name="Picture 2" descr="Optimization - Free social media icons">
            <a:extLst>
              <a:ext uri="{FF2B5EF4-FFF2-40B4-BE49-F238E27FC236}">
                <a16:creationId xmlns:a16="http://schemas.microsoft.com/office/drawing/2014/main" id="{8EB7EA05-758E-9D9F-9A1C-77AE0B6F4B0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45059" y="1102716"/>
            <a:ext cx="2056797" cy="2056797"/>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Inhaltsplatzhalter 2">
            <a:extLst>
              <a:ext uri="{FF2B5EF4-FFF2-40B4-BE49-F238E27FC236}">
                <a16:creationId xmlns:a16="http://schemas.microsoft.com/office/drawing/2014/main" id="{1DB381A0-0CA7-E077-07AA-D0541D917D02}"/>
              </a:ext>
            </a:extLst>
          </p:cNvPr>
          <p:cNvSpPr txBox="1">
            <a:spLocks/>
          </p:cNvSpPr>
          <p:nvPr/>
        </p:nvSpPr>
        <p:spPr>
          <a:xfrm>
            <a:off x="161247" y="4853154"/>
            <a:ext cx="2846415"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2800" dirty="0">
                <a:solidFill>
                  <a:schemeClr val="bg1"/>
                </a:solidFill>
                <a:latin typeface="Century Gothic" panose="020B0502020202020204" pitchFamily="34" charset="0"/>
              </a:rPr>
              <a:t>Numérique plutôt qu’analogique</a:t>
            </a:r>
          </a:p>
        </p:txBody>
      </p:sp>
      <p:sp>
        <p:nvSpPr>
          <p:cNvPr id="7" name="Inhaltsplatzhalter 2">
            <a:extLst>
              <a:ext uri="{FF2B5EF4-FFF2-40B4-BE49-F238E27FC236}">
                <a16:creationId xmlns:a16="http://schemas.microsoft.com/office/drawing/2014/main" id="{7342A0E9-FBF8-D569-71AE-1D263137C07E}"/>
              </a:ext>
            </a:extLst>
          </p:cNvPr>
          <p:cNvSpPr txBox="1">
            <a:spLocks/>
          </p:cNvSpPr>
          <p:nvPr/>
        </p:nvSpPr>
        <p:spPr>
          <a:xfrm>
            <a:off x="9293848" y="4853154"/>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2800">
                <a:solidFill>
                  <a:schemeClr val="bg1"/>
                </a:solidFill>
                <a:latin typeface="Century Gothic" panose="020B0502020202020204" pitchFamily="34" charset="0"/>
              </a:rPr>
              <a:t>Moins cher et plus pratique</a:t>
            </a:r>
          </a:p>
        </p:txBody>
      </p:sp>
      <p:sp>
        <p:nvSpPr>
          <p:cNvPr id="8" name="Inhaltsplatzhalter 2">
            <a:extLst>
              <a:ext uri="{FF2B5EF4-FFF2-40B4-BE49-F238E27FC236}">
                <a16:creationId xmlns:a16="http://schemas.microsoft.com/office/drawing/2014/main" id="{9C55EEF0-D1D6-253C-171B-1D960BF6D774}"/>
              </a:ext>
            </a:extLst>
          </p:cNvPr>
          <p:cNvSpPr txBox="1">
            <a:spLocks/>
          </p:cNvSpPr>
          <p:nvPr/>
        </p:nvSpPr>
        <p:spPr>
          <a:xfrm>
            <a:off x="3061289" y="4853154"/>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2800">
                <a:solidFill>
                  <a:schemeClr val="bg1"/>
                </a:solidFill>
                <a:latin typeface="Century Gothic" panose="020B0502020202020204" pitchFamily="34" charset="0"/>
              </a:rPr>
              <a:t>Plus avec moins</a:t>
            </a:r>
          </a:p>
        </p:txBody>
      </p:sp>
      <p:sp>
        <p:nvSpPr>
          <p:cNvPr id="9" name="Inhaltsplatzhalter 2">
            <a:extLst>
              <a:ext uri="{FF2B5EF4-FFF2-40B4-BE49-F238E27FC236}">
                <a16:creationId xmlns:a16="http://schemas.microsoft.com/office/drawing/2014/main" id="{4B66D8A7-FB73-AE1D-AA53-F10093E2E64D}"/>
              </a:ext>
            </a:extLst>
          </p:cNvPr>
          <p:cNvSpPr txBox="1">
            <a:spLocks/>
          </p:cNvSpPr>
          <p:nvPr/>
        </p:nvSpPr>
        <p:spPr>
          <a:xfrm>
            <a:off x="6139251" y="4853154"/>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2800">
                <a:solidFill>
                  <a:schemeClr val="bg1"/>
                </a:solidFill>
                <a:latin typeface="Century Gothic" panose="020B0502020202020204" pitchFamily="34" charset="0"/>
              </a:rPr>
              <a:t>Plus transparent et plus ciblé</a:t>
            </a:r>
          </a:p>
        </p:txBody>
      </p:sp>
    </p:spTree>
    <p:extLst>
      <p:ext uri="{BB962C8B-B14F-4D97-AF65-F5344CB8AC3E}">
        <p14:creationId xmlns:p14="http://schemas.microsoft.com/office/powerpoint/2010/main" val="36385412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uppieren 27">
            <a:extLst>
              <a:ext uri="{FF2B5EF4-FFF2-40B4-BE49-F238E27FC236}">
                <a16:creationId xmlns:a16="http://schemas.microsoft.com/office/drawing/2014/main" id="{B333BBEB-F1B1-E455-2354-C5939073385A}"/>
              </a:ext>
            </a:extLst>
          </p:cNvPr>
          <p:cNvGrpSpPr/>
          <p:nvPr/>
        </p:nvGrpSpPr>
        <p:grpSpPr>
          <a:xfrm>
            <a:off x="778993" y="2294685"/>
            <a:ext cx="4157479" cy="2842434"/>
            <a:chOff x="1781715" y="983130"/>
            <a:chExt cx="8535022" cy="5835321"/>
          </a:xfrm>
          <a:solidFill>
            <a:schemeClr val="bg1">
              <a:lumMod val="95000"/>
            </a:schemeClr>
          </a:solidFill>
        </p:grpSpPr>
        <p:grpSp>
          <p:nvGrpSpPr>
            <p:cNvPr id="29" name="Gruppieren 28">
              <a:extLst>
                <a:ext uri="{FF2B5EF4-FFF2-40B4-BE49-F238E27FC236}">
                  <a16:creationId xmlns:a16="http://schemas.microsoft.com/office/drawing/2014/main" id="{2BB29E24-6D42-F2CB-1972-2BA005B88161}"/>
                </a:ext>
              </a:extLst>
            </p:cNvPr>
            <p:cNvGrpSpPr/>
            <p:nvPr/>
          </p:nvGrpSpPr>
          <p:grpSpPr>
            <a:xfrm>
              <a:off x="1875263" y="983130"/>
              <a:ext cx="8441474" cy="5686230"/>
              <a:chOff x="1875263" y="983130"/>
              <a:chExt cx="8441474" cy="5686230"/>
            </a:xfrm>
            <a:grpFill/>
          </p:grpSpPr>
          <p:pic>
            <p:nvPicPr>
              <p:cNvPr id="43" name="Grafik 42">
                <a:extLst>
                  <a:ext uri="{FF2B5EF4-FFF2-40B4-BE49-F238E27FC236}">
                    <a16:creationId xmlns:a16="http://schemas.microsoft.com/office/drawing/2014/main" id="{D731F07B-03AC-6CE7-481A-B7C0793F79D3}"/>
                  </a:ext>
                </a:extLst>
              </p:cNvPr>
              <p:cNvPicPr>
                <a:picLocks noChangeAspect="1"/>
              </p:cNvPicPr>
              <p:nvPr/>
            </p:nvPicPr>
            <p:blipFill>
              <a:blip r:embed="rId3">
                <a:clrChange>
                  <a:clrFrom>
                    <a:srgbClr val="FFFFFF"/>
                  </a:clrFrom>
                  <a:clrTo>
                    <a:srgbClr val="FFFFFF">
                      <a:alpha val="0"/>
                    </a:srgbClr>
                  </a:clrTo>
                </a:clrChange>
                <a:duotone>
                  <a:schemeClr val="accent1">
                    <a:shade val="45000"/>
                    <a:satMod val="135000"/>
                  </a:schemeClr>
                  <a:prstClr val="white"/>
                </a:duotone>
              </a:blip>
              <a:stretch>
                <a:fillRect/>
              </a:stretch>
            </p:blipFill>
            <p:spPr>
              <a:xfrm>
                <a:off x="6339759" y="983130"/>
                <a:ext cx="3976978" cy="2806518"/>
              </a:xfrm>
              <a:prstGeom prst="rect">
                <a:avLst/>
              </a:prstGeom>
              <a:grpFill/>
            </p:spPr>
          </p:pic>
          <p:pic>
            <p:nvPicPr>
              <p:cNvPr id="44" name="Grafik 43">
                <a:extLst>
                  <a:ext uri="{FF2B5EF4-FFF2-40B4-BE49-F238E27FC236}">
                    <a16:creationId xmlns:a16="http://schemas.microsoft.com/office/drawing/2014/main" id="{43ABA811-B361-A2E6-F0DA-6FBC5403274D}"/>
                  </a:ext>
                </a:extLst>
              </p:cNvPr>
              <p:cNvPicPr>
                <a:picLocks noChangeAspect="1"/>
              </p:cNvPicPr>
              <p:nvPr/>
            </p:nvPicPr>
            <p:blipFill>
              <a:blip r:embed="rId4">
                <a:clrChange>
                  <a:clrFrom>
                    <a:srgbClr val="FFFFFF"/>
                  </a:clrFrom>
                  <a:clrTo>
                    <a:srgbClr val="FFFFFF">
                      <a:alpha val="0"/>
                    </a:srgbClr>
                  </a:clrTo>
                </a:clrChange>
                <a:duotone>
                  <a:schemeClr val="accent1">
                    <a:shade val="45000"/>
                    <a:satMod val="135000"/>
                  </a:schemeClr>
                  <a:prstClr val="white"/>
                </a:duotone>
              </a:blip>
              <a:stretch>
                <a:fillRect/>
              </a:stretch>
            </p:blipFill>
            <p:spPr>
              <a:xfrm>
                <a:off x="6339759" y="3862842"/>
                <a:ext cx="3976978" cy="2806518"/>
              </a:xfrm>
              <a:prstGeom prst="rect">
                <a:avLst/>
              </a:prstGeom>
              <a:grpFill/>
            </p:spPr>
          </p:pic>
          <p:pic>
            <p:nvPicPr>
              <p:cNvPr id="45" name="Grafik 44">
                <a:extLst>
                  <a:ext uri="{FF2B5EF4-FFF2-40B4-BE49-F238E27FC236}">
                    <a16:creationId xmlns:a16="http://schemas.microsoft.com/office/drawing/2014/main" id="{B53AF849-F70C-18D3-1EFE-6C4F925AFB60}"/>
                  </a:ext>
                </a:extLst>
              </p:cNvPr>
              <p:cNvPicPr>
                <a:picLocks noChangeAspect="1"/>
              </p:cNvPicPr>
              <p:nvPr/>
            </p:nvPicPr>
            <p:blipFill>
              <a:blip r:embed="rId5">
                <a:clrChange>
                  <a:clrFrom>
                    <a:srgbClr val="FFFFFF"/>
                  </a:clrFrom>
                  <a:clrTo>
                    <a:srgbClr val="FFFFFF">
                      <a:alpha val="0"/>
                    </a:srgbClr>
                  </a:clrTo>
                </a:clrChange>
                <a:duotone>
                  <a:schemeClr val="accent1">
                    <a:shade val="45000"/>
                    <a:satMod val="135000"/>
                  </a:schemeClr>
                  <a:prstClr val="white"/>
                </a:duotone>
              </a:blip>
              <a:stretch>
                <a:fillRect/>
              </a:stretch>
            </p:blipFill>
            <p:spPr>
              <a:xfrm>
                <a:off x="1875263" y="3862842"/>
                <a:ext cx="3976978" cy="2806518"/>
              </a:xfrm>
              <a:prstGeom prst="rect">
                <a:avLst/>
              </a:prstGeom>
              <a:grpFill/>
            </p:spPr>
          </p:pic>
          <p:pic>
            <p:nvPicPr>
              <p:cNvPr id="46" name="Grafik 45">
                <a:extLst>
                  <a:ext uri="{FF2B5EF4-FFF2-40B4-BE49-F238E27FC236}">
                    <a16:creationId xmlns:a16="http://schemas.microsoft.com/office/drawing/2014/main" id="{45456591-6B20-D7BC-6A66-2294DCEFC278}"/>
                  </a:ext>
                </a:extLst>
              </p:cNvPr>
              <p:cNvPicPr>
                <a:picLocks noChangeAspect="1"/>
              </p:cNvPicPr>
              <p:nvPr/>
            </p:nvPicPr>
            <p:blipFill>
              <a:blip r:embed="rId6">
                <a:clrChange>
                  <a:clrFrom>
                    <a:srgbClr val="FFFFFF"/>
                  </a:clrFrom>
                  <a:clrTo>
                    <a:srgbClr val="FFFFFF">
                      <a:alpha val="0"/>
                    </a:srgbClr>
                  </a:clrTo>
                </a:clrChange>
                <a:duotone>
                  <a:schemeClr val="accent1">
                    <a:shade val="45000"/>
                    <a:satMod val="135000"/>
                  </a:schemeClr>
                  <a:prstClr val="white"/>
                </a:duotone>
              </a:blip>
              <a:stretch>
                <a:fillRect/>
              </a:stretch>
            </p:blipFill>
            <p:spPr>
              <a:xfrm>
                <a:off x="1875263" y="1053648"/>
                <a:ext cx="3987299" cy="2736000"/>
              </a:xfrm>
              <a:prstGeom prst="rect">
                <a:avLst/>
              </a:prstGeom>
              <a:grpFill/>
            </p:spPr>
          </p:pic>
        </p:grpSp>
        <p:sp>
          <p:nvSpPr>
            <p:cNvPr id="30" name="Textfeld 29">
              <a:extLst>
                <a:ext uri="{FF2B5EF4-FFF2-40B4-BE49-F238E27FC236}">
                  <a16:creationId xmlns:a16="http://schemas.microsoft.com/office/drawing/2014/main" id="{9218C475-59BE-3FA4-785B-1FD517A51547}"/>
                </a:ext>
              </a:extLst>
            </p:cNvPr>
            <p:cNvSpPr txBox="1"/>
            <p:nvPr/>
          </p:nvSpPr>
          <p:spPr>
            <a:xfrm>
              <a:off x="2622087" y="1268760"/>
              <a:ext cx="1682286" cy="631845"/>
            </a:xfrm>
            <a:prstGeom prst="rect">
              <a:avLst/>
            </a:prstGeom>
            <a:grpFill/>
          </p:spPr>
          <p:txBody>
            <a:bodyPr wrap="none" rtlCol="0">
              <a:spAutoFit/>
            </a:bodyPr>
            <a:lstStyle/>
            <a:p>
              <a:r>
                <a:rPr lang="fr-CH" sz="700">
                  <a:solidFill>
                    <a:srgbClr val="106D92"/>
                  </a:solidFill>
                  <a:latin typeface="Century Gothic" panose="020B0502020202020204" pitchFamily="34" charset="0"/>
                </a:rPr>
                <a:t>Consommation</a:t>
              </a:r>
              <a:br>
                <a:rPr lang="fr-CH" sz="700">
                  <a:solidFill>
                    <a:srgbClr val="106D92"/>
                  </a:solidFill>
                  <a:latin typeface="Century Gothic" panose="020B0502020202020204" pitchFamily="34" charset="0"/>
                </a:rPr>
              </a:br>
              <a:r>
                <a:rPr lang="fr-CH" sz="700">
                  <a:solidFill>
                    <a:srgbClr val="106D92"/>
                  </a:solidFill>
                  <a:latin typeface="Century Gothic" panose="020B0502020202020204" pitchFamily="34" charset="0"/>
                </a:rPr>
                <a:t>d’énergie primaire</a:t>
              </a:r>
            </a:p>
          </p:txBody>
        </p:sp>
        <p:sp>
          <p:nvSpPr>
            <p:cNvPr id="31" name="Textfeld 30">
              <a:extLst>
                <a:ext uri="{FF2B5EF4-FFF2-40B4-BE49-F238E27FC236}">
                  <a16:creationId xmlns:a16="http://schemas.microsoft.com/office/drawing/2014/main" id="{3AF4CAF2-C31D-9AF9-672F-65B719CCA6CE}"/>
                </a:ext>
              </a:extLst>
            </p:cNvPr>
            <p:cNvSpPr txBox="1"/>
            <p:nvPr/>
          </p:nvSpPr>
          <p:spPr>
            <a:xfrm>
              <a:off x="2622087" y="4057076"/>
              <a:ext cx="1583560" cy="631845"/>
            </a:xfrm>
            <a:prstGeom prst="rect">
              <a:avLst/>
            </a:prstGeom>
            <a:grpFill/>
          </p:spPr>
          <p:txBody>
            <a:bodyPr wrap="none" rtlCol="0">
              <a:spAutoFit/>
            </a:bodyPr>
            <a:lstStyle/>
            <a:p>
              <a:r>
                <a:rPr lang="fr-CH" sz="700">
                  <a:solidFill>
                    <a:srgbClr val="106D92"/>
                  </a:solidFill>
                  <a:latin typeface="Century Gothic" panose="020B0502020202020204" pitchFamily="34" charset="0"/>
                </a:rPr>
                <a:t>Température</a:t>
              </a:r>
              <a:br>
                <a:rPr lang="fr-CH" sz="700">
                  <a:solidFill>
                    <a:srgbClr val="106D92"/>
                  </a:solidFill>
                  <a:latin typeface="Century Gothic" panose="020B0502020202020204" pitchFamily="34" charset="0"/>
                </a:rPr>
              </a:br>
              <a:r>
                <a:rPr lang="fr-CH" sz="700">
                  <a:solidFill>
                    <a:srgbClr val="106D92"/>
                  </a:solidFill>
                  <a:latin typeface="Century Gothic" panose="020B0502020202020204" pitchFamily="34" charset="0"/>
                </a:rPr>
                <a:t>en surface</a:t>
              </a:r>
            </a:p>
          </p:txBody>
        </p:sp>
        <p:sp>
          <p:nvSpPr>
            <p:cNvPr id="32" name="Textfeld 31">
              <a:extLst>
                <a:ext uri="{FF2B5EF4-FFF2-40B4-BE49-F238E27FC236}">
                  <a16:creationId xmlns:a16="http://schemas.microsoft.com/office/drawing/2014/main" id="{56EB5F0F-1A6D-7550-D446-0F17542969F5}"/>
                </a:ext>
              </a:extLst>
            </p:cNvPr>
            <p:cNvSpPr txBox="1"/>
            <p:nvPr/>
          </p:nvSpPr>
          <p:spPr>
            <a:xfrm>
              <a:off x="7032100" y="4057076"/>
              <a:ext cx="1584176" cy="631845"/>
            </a:xfrm>
            <a:prstGeom prst="rect">
              <a:avLst/>
            </a:prstGeom>
            <a:grpFill/>
          </p:spPr>
          <p:txBody>
            <a:bodyPr wrap="square" rtlCol="0">
              <a:spAutoFit/>
            </a:bodyPr>
            <a:lstStyle/>
            <a:p>
              <a:r>
                <a:rPr lang="fr-CH" sz="700">
                  <a:solidFill>
                    <a:srgbClr val="106D92"/>
                  </a:solidFill>
                  <a:latin typeface="Century Gothic" panose="020B0502020202020204" pitchFamily="34" charset="0"/>
                </a:rPr>
                <a:t>Acidification</a:t>
              </a:r>
              <a:br>
                <a:rPr lang="fr-CH" sz="700">
                  <a:solidFill>
                    <a:srgbClr val="106D92"/>
                  </a:solidFill>
                  <a:latin typeface="Century Gothic" panose="020B0502020202020204" pitchFamily="34" charset="0"/>
                </a:rPr>
              </a:br>
              <a:r>
                <a:rPr lang="fr-CH" sz="700">
                  <a:solidFill>
                    <a:srgbClr val="106D92"/>
                  </a:solidFill>
                  <a:latin typeface="Century Gothic" panose="020B0502020202020204" pitchFamily="34" charset="0"/>
                </a:rPr>
                <a:t>des océans</a:t>
              </a:r>
            </a:p>
          </p:txBody>
        </p:sp>
        <p:sp>
          <p:nvSpPr>
            <p:cNvPr id="33" name="Textfeld 32">
              <a:extLst>
                <a:ext uri="{FF2B5EF4-FFF2-40B4-BE49-F238E27FC236}">
                  <a16:creationId xmlns:a16="http://schemas.microsoft.com/office/drawing/2014/main" id="{3EF58DDE-E266-72AF-FF3E-305DA5B46166}"/>
                </a:ext>
              </a:extLst>
            </p:cNvPr>
            <p:cNvSpPr txBox="1"/>
            <p:nvPr/>
          </p:nvSpPr>
          <p:spPr>
            <a:xfrm>
              <a:off x="7032100" y="1196752"/>
              <a:ext cx="1718487" cy="631845"/>
            </a:xfrm>
            <a:prstGeom prst="rect">
              <a:avLst/>
            </a:prstGeom>
            <a:grpFill/>
          </p:spPr>
          <p:txBody>
            <a:bodyPr wrap="none" rtlCol="0">
              <a:spAutoFit/>
            </a:bodyPr>
            <a:lstStyle/>
            <a:p>
              <a:r>
                <a:rPr lang="fr-CH" sz="700">
                  <a:solidFill>
                    <a:srgbClr val="106D92"/>
                  </a:solidFill>
                  <a:latin typeface="Century Gothic" panose="020B0502020202020204" pitchFamily="34" charset="0"/>
                </a:rPr>
                <a:t>Perte des</a:t>
              </a:r>
              <a:br>
                <a:rPr lang="fr-CH" sz="700">
                  <a:solidFill>
                    <a:srgbClr val="106D92"/>
                  </a:solidFill>
                  <a:latin typeface="Century Gothic" panose="020B0502020202020204" pitchFamily="34" charset="0"/>
                </a:rPr>
              </a:br>
              <a:r>
                <a:rPr lang="fr-CH" sz="700">
                  <a:solidFill>
                    <a:srgbClr val="106D92"/>
                  </a:solidFill>
                  <a:latin typeface="Century Gothic" panose="020B0502020202020204" pitchFamily="34" charset="0"/>
                </a:rPr>
                <a:t>forêts tropicales</a:t>
              </a:r>
            </a:p>
          </p:txBody>
        </p:sp>
        <p:sp>
          <p:nvSpPr>
            <p:cNvPr id="34" name="Textfeld 33">
              <a:extLst>
                <a:ext uri="{FF2B5EF4-FFF2-40B4-BE49-F238E27FC236}">
                  <a16:creationId xmlns:a16="http://schemas.microsoft.com/office/drawing/2014/main" id="{92651DDB-C466-CC6F-1D36-FD328D404C95}"/>
                </a:ext>
              </a:extLst>
            </p:cNvPr>
            <p:cNvSpPr txBox="1"/>
            <p:nvPr/>
          </p:nvSpPr>
          <p:spPr>
            <a:xfrm>
              <a:off x="3800721" y="3550444"/>
              <a:ext cx="760846" cy="410699"/>
            </a:xfrm>
            <a:prstGeom prst="rect">
              <a:avLst/>
            </a:prstGeom>
            <a:grpFill/>
          </p:spPr>
          <p:txBody>
            <a:bodyPr wrap="none" rtlCol="0">
              <a:spAutoFit/>
            </a:bodyPr>
            <a:lstStyle/>
            <a:p>
              <a:r>
                <a:rPr lang="fr-CH" sz="700">
                  <a:solidFill>
                    <a:srgbClr val="106D92"/>
                  </a:solidFill>
                  <a:latin typeface="Century Gothic" panose="020B0502020202020204" pitchFamily="34" charset="0"/>
                </a:rPr>
                <a:t>Année</a:t>
              </a:r>
            </a:p>
          </p:txBody>
        </p:sp>
        <p:sp>
          <p:nvSpPr>
            <p:cNvPr id="35" name="Textfeld 34">
              <a:extLst>
                <a:ext uri="{FF2B5EF4-FFF2-40B4-BE49-F238E27FC236}">
                  <a16:creationId xmlns:a16="http://schemas.microsoft.com/office/drawing/2014/main" id="{D04E8706-350F-D8EA-B3B6-8779ACDA426A}"/>
                </a:ext>
              </a:extLst>
            </p:cNvPr>
            <p:cNvSpPr txBox="1"/>
            <p:nvPr/>
          </p:nvSpPr>
          <p:spPr>
            <a:xfrm>
              <a:off x="3800721" y="6407752"/>
              <a:ext cx="760846" cy="410699"/>
            </a:xfrm>
            <a:prstGeom prst="rect">
              <a:avLst/>
            </a:prstGeom>
            <a:grpFill/>
          </p:spPr>
          <p:txBody>
            <a:bodyPr wrap="none" rtlCol="0">
              <a:spAutoFit/>
            </a:bodyPr>
            <a:lstStyle/>
            <a:p>
              <a:r>
                <a:rPr lang="fr-CH" sz="700">
                  <a:solidFill>
                    <a:srgbClr val="106D92"/>
                  </a:solidFill>
                  <a:latin typeface="Century Gothic" panose="020B0502020202020204" pitchFamily="34" charset="0"/>
                </a:rPr>
                <a:t>Année</a:t>
              </a:r>
            </a:p>
          </p:txBody>
        </p:sp>
        <p:sp>
          <p:nvSpPr>
            <p:cNvPr id="36" name="Textfeld 35">
              <a:extLst>
                <a:ext uri="{FF2B5EF4-FFF2-40B4-BE49-F238E27FC236}">
                  <a16:creationId xmlns:a16="http://schemas.microsoft.com/office/drawing/2014/main" id="{38AD5813-214E-E105-A13D-D29620A98A5B}"/>
                </a:ext>
              </a:extLst>
            </p:cNvPr>
            <p:cNvSpPr txBox="1"/>
            <p:nvPr/>
          </p:nvSpPr>
          <p:spPr>
            <a:xfrm>
              <a:off x="8300421" y="6407752"/>
              <a:ext cx="760846" cy="410699"/>
            </a:xfrm>
            <a:prstGeom prst="rect">
              <a:avLst/>
            </a:prstGeom>
            <a:grpFill/>
          </p:spPr>
          <p:txBody>
            <a:bodyPr wrap="none" rtlCol="0">
              <a:spAutoFit/>
            </a:bodyPr>
            <a:lstStyle/>
            <a:p>
              <a:r>
                <a:rPr lang="fr-CH" sz="700">
                  <a:solidFill>
                    <a:srgbClr val="106D92"/>
                  </a:solidFill>
                  <a:latin typeface="Century Gothic" panose="020B0502020202020204" pitchFamily="34" charset="0"/>
                </a:rPr>
                <a:t>Année</a:t>
              </a:r>
            </a:p>
          </p:txBody>
        </p:sp>
        <p:sp>
          <p:nvSpPr>
            <p:cNvPr id="37" name="Textfeld 36">
              <a:extLst>
                <a:ext uri="{FF2B5EF4-FFF2-40B4-BE49-F238E27FC236}">
                  <a16:creationId xmlns:a16="http://schemas.microsoft.com/office/drawing/2014/main" id="{1DA46196-F583-861D-FE8D-FB12D9562FE0}"/>
                </a:ext>
              </a:extLst>
            </p:cNvPr>
            <p:cNvSpPr txBox="1"/>
            <p:nvPr/>
          </p:nvSpPr>
          <p:spPr>
            <a:xfrm>
              <a:off x="8300421" y="3546395"/>
              <a:ext cx="760846" cy="410699"/>
            </a:xfrm>
            <a:prstGeom prst="rect">
              <a:avLst/>
            </a:prstGeom>
            <a:grpFill/>
          </p:spPr>
          <p:txBody>
            <a:bodyPr wrap="none" rtlCol="0">
              <a:spAutoFit/>
            </a:bodyPr>
            <a:lstStyle/>
            <a:p>
              <a:r>
                <a:rPr lang="fr-CH" sz="700">
                  <a:solidFill>
                    <a:srgbClr val="106D92"/>
                  </a:solidFill>
                  <a:latin typeface="Century Gothic" panose="020B0502020202020204" pitchFamily="34" charset="0"/>
                </a:rPr>
                <a:t>Année</a:t>
              </a:r>
            </a:p>
          </p:txBody>
        </p:sp>
        <p:sp>
          <p:nvSpPr>
            <p:cNvPr id="38" name="Textfeld 37">
              <a:extLst>
                <a:ext uri="{FF2B5EF4-FFF2-40B4-BE49-F238E27FC236}">
                  <a16:creationId xmlns:a16="http://schemas.microsoft.com/office/drawing/2014/main" id="{30A20DC8-6A7A-C701-5D89-F143BF6EE3C7}"/>
                </a:ext>
              </a:extLst>
            </p:cNvPr>
            <p:cNvSpPr txBox="1"/>
            <p:nvPr/>
          </p:nvSpPr>
          <p:spPr>
            <a:xfrm rot="16200000">
              <a:off x="1239715" y="2012593"/>
              <a:ext cx="1494706" cy="410699"/>
            </a:xfrm>
            <a:prstGeom prst="rect">
              <a:avLst/>
            </a:prstGeom>
            <a:grpFill/>
          </p:spPr>
          <p:txBody>
            <a:bodyPr wrap="none" rtlCol="0">
              <a:spAutoFit/>
            </a:bodyPr>
            <a:lstStyle/>
            <a:p>
              <a:r>
                <a:rPr lang="fr-CH" sz="700">
                  <a:solidFill>
                    <a:srgbClr val="106D92"/>
                  </a:solidFill>
                  <a:latin typeface="Century Gothic" panose="020B0502020202020204" pitchFamily="34" charset="0"/>
                </a:rPr>
                <a:t>Exajoule (EJ)</a:t>
              </a:r>
            </a:p>
          </p:txBody>
        </p:sp>
        <p:sp>
          <p:nvSpPr>
            <p:cNvPr id="39" name="Textfeld 38">
              <a:extLst>
                <a:ext uri="{FF2B5EF4-FFF2-40B4-BE49-F238E27FC236}">
                  <a16:creationId xmlns:a16="http://schemas.microsoft.com/office/drawing/2014/main" id="{412F111D-72EF-8C5E-B70C-35624271EE96}"/>
                </a:ext>
              </a:extLst>
            </p:cNvPr>
            <p:cNvSpPr txBox="1"/>
            <p:nvPr/>
          </p:nvSpPr>
          <p:spPr>
            <a:xfrm rot="16200000">
              <a:off x="649003" y="4845783"/>
              <a:ext cx="2676123" cy="410699"/>
            </a:xfrm>
            <a:prstGeom prst="rect">
              <a:avLst/>
            </a:prstGeom>
            <a:grpFill/>
          </p:spPr>
          <p:txBody>
            <a:bodyPr wrap="none" rtlCol="0">
              <a:spAutoFit/>
            </a:bodyPr>
            <a:lstStyle/>
            <a:p>
              <a:r>
                <a:rPr lang="fr-CH" sz="700">
                  <a:solidFill>
                    <a:srgbClr val="106D92"/>
                  </a:solidFill>
                  <a:latin typeface="Century Gothic" panose="020B0502020202020204" pitchFamily="34" charset="0"/>
                </a:rPr>
                <a:t>Anomalie de température ° </a:t>
              </a:r>
            </a:p>
          </p:txBody>
        </p:sp>
        <p:sp>
          <p:nvSpPr>
            <p:cNvPr id="40" name="Textfeld 39">
              <a:extLst>
                <a:ext uri="{FF2B5EF4-FFF2-40B4-BE49-F238E27FC236}">
                  <a16:creationId xmlns:a16="http://schemas.microsoft.com/office/drawing/2014/main" id="{A2F2298C-0F64-500D-6696-A8D860F3C180}"/>
                </a:ext>
              </a:extLst>
            </p:cNvPr>
            <p:cNvSpPr txBox="1"/>
            <p:nvPr/>
          </p:nvSpPr>
          <p:spPr>
            <a:xfrm rot="16200000">
              <a:off x="1816601" y="3682839"/>
              <a:ext cx="340932" cy="410699"/>
            </a:xfrm>
            <a:prstGeom prst="rect">
              <a:avLst/>
            </a:prstGeom>
            <a:grpFill/>
          </p:spPr>
          <p:txBody>
            <a:bodyPr wrap="none" lIns="0" rtlCol="0">
              <a:spAutoFit/>
            </a:bodyPr>
            <a:lstStyle/>
            <a:p>
              <a:r>
                <a:rPr lang="fr-CH" sz="700">
                  <a:solidFill>
                    <a:srgbClr val="106D92"/>
                  </a:solidFill>
                  <a:latin typeface="Century Gothic" panose="020B0502020202020204" pitchFamily="34" charset="0"/>
                </a:rPr>
                <a:t>C</a:t>
              </a:r>
            </a:p>
          </p:txBody>
        </p:sp>
        <p:sp>
          <p:nvSpPr>
            <p:cNvPr id="41" name="Textfeld 40">
              <a:extLst>
                <a:ext uri="{FF2B5EF4-FFF2-40B4-BE49-F238E27FC236}">
                  <a16:creationId xmlns:a16="http://schemas.microsoft.com/office/drawing/2014/main" id="{07ABAF32-5E25-3471-A75F-06F26D7AE767}"/>
                </a:ext>
              </a:extLst>
            </p:cNvPr>
            <p:cNvSpPr txBox="1"/>
            <p:nvPr/>
          </p:nvSpPr>
          <p:spPr>
            <a:xfrm rot="16200000">
              <a:off x="4914094" y="4845787"/>
              <a:ext cx="3110515" cy="410699"/>
            </a:xfrm>
            <a:prstGeom prst="rect">
              <a:avLst/>
            </a:prstGeom>
            <a:grpFill/>
          </p:spPr>
          <p:txBody>
            <a:bodyPr wrap="none" rtlCol="0">
              <a:spAutoFit/>
            </a:bodyPr>
            <a:lstStyle/>
            <a:p>
              <a:r>
                <a:rPr lang="fr-CH" sz="700">
                  <a:solidFill>
                    <a:srgbClr val="106D92"/>
                  </a:solidFill>
                  <a:latin typeface="Century Gothic" panose="020B0502020202020204" pitchFamily="34" charset="0"/>
                </a:rPr>
                <a:t>Concentration d’ions d’hydrogène, nmol </a:t>
              </a:r>
              <a:r>
                <a:rPr lang="fr-CH" sz="700" baseline="30000">
                  <a:solidFill>
                    <a:srgbClr val="106D92"/>
                  </a:solidFill>
                  <a:latin typeface="Century Gothic" panose="020B0502020202020204" pitchFamily="34" charset="0"/>
                </a:rPr>
                <a:t>kg-1</a:t>
              </a:r>
            </a:p>
          </p:txBody>
        </p:sp>
        <p:sp>
          <p:nvSpPr>
            <p:cNvPr id="42" name="Textfeld 41">
              <a:extLst>
                <a:ext uri="{FF2B5EF4-FFF2-40B4-BE49-F238E27FC236}">
                  <a16:creationId xmlns:a16="http://schemas.microsoft.com/office/drawing/2014/main" id="{F66BF4DF-9B48-9F9E-A250-B3187D639012}"/>
                </a:ext>
              </a:extLst>
            </p:cNvPr>
            <p:cNvSpPr txBox="1"/>
            <p:nvPr/>
          </p:nvSpPr>
          <p:spPr>
            <a:xfrm rot="16200000">
              <a:off x="5547587" y="2073864"/>
              <a:ext cx="1843538" cy="410699"/>
            </a:xfrm>
            <a:prstGeom prst="rect">
              <a:avLst/>
            </a:prstGeom>
            <a:grpFill/>
          </p:spPr>
          <p:txBody>
            <a:bodyPr wrap="none" rtlCol="0">
              <a:spAutoFit/>
            </a:bodyPr>
            <a:lstStyle/>
            <a:p>
              <a:r>
                <a:rPr lang="fr-CH" sz="700">
                  <a:solidFill>
                    <a:srgbClr val="106D92"/>
                  </a:solidFill>
                  <a:latin typeface="Century Gothic" panose="020B0502020202020204" pitchFamily="34" charset="0"/>
                </a:rPr>
                <a:t>% de perte de surface</a:t>
              </a:r>
            </a:p>
          </p:txBody>
        </p:sp>
      </p:grpSp>
      <p:sp>
        <p:nvSpPr>
          <p:cNvPr id="20" name="Inhaltsplatzhalter 2">
            <a:extLst>
              <a:ext uri="{FF2B5EF4-FFF2-40B4-BE49-F238E27FC236}">
                <a16:creationId xmlns:a16="http://schemas.microsoft.com/office/drawing/2014/main" id="{E65F3EF7-DD10-B312-1F93-00066E42F997}"/>
              </a:ext>
            </a:extLst>
          </p:cNvPr>
          <p:cNvSpPr txBox="1">
            <a:spLocks/>
          </p:cNvSpPr>
          <p:nvPr/>
        </p:nvSpPr>
        <p:spPr bwMode="auto">
          <a:xfrm>
            <a:off x="9264352" y="6670186"/>
            <a:ext cx="2858535" cy="143190"/>
          </a:xfrm>
          <a:prstGeom prst="rect">
            <a:avLst/>
          </a:prstGeom>
          <a:noFill/>
          <a:ln>
            <a:noFill/>
          </a:ln>
        </p:spPr>
        <p:txBody>
          <a:bodyPr lIns="36000" tIns="0" rIns="36000" bIns="0"/>
          <a:lstStyle>
            <a:lvl1pPr marL="342900" indent="-342900" algn="l" rtl="0" eaLnBrk="0" fontAlgn="base" hangingPunct="0">
              <a:spcBef>
                <a:spcPct val="40000"/>
              </a:spcBef>
              <a:spcAft>
                <a:spcPct val="0"/>
              </a:spcAft>
              <a:buFont typeface="Arial"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0" indent="0" algn="r">
              <a:buClr>
                <a:schemeClr val="tx2"/>
              </a:buClr>
              <a:defRPr/>
            </a:pPr>
            <a:r>
              <a:rPr lang="fr-CH" sz="1000">
                <a:latin typeface="Century Gothic" panose="020B0502020202020204" pitchFamily="34" charset="0"/>
                <a:ea typeface="Century Gothic"/>
              </a:rPr>
              <a:t>Source: </a:t>
            </a:r>
            <a:r>
              <a:rPr lang="fr-CH" sz="1000">
                <a:latin typeface="Century Gothic" panose="020B0502020202020204" pitchFamily="34" charset="0"/>
                <a:ea typeface="Century Gothic"/>
                <a:hlinkClick r:id="rId7">
                  <a:extLst>
                    <a:ext uri="{A12FA001-AC4F-418D-AE19-62706E023703}">
                      <ahyp:hlinkClr xmlns:ahyp="http://schemas.microsoft.com/office/drawing/2018/hyperlinkcolor" val="tx"/>
                    </a:ext>
                  </a:extLst>
                </a:hlinkClick>
              </a:rPr>
              <a:t>Steffen et al. (2015)</a:t>
            </a:r>
          </a:p>
        </p:txBody>
      </p:sp>
      <p:grpSp>
        <p:nvGrpSpPr>
          <p:cNvPr id="51" name="Gruppieren 50">
            <a:extLst>
              <a:ext uri="{FF2B5EF4-FFF2-40B4-BE49-F238E27FC236}">
                <a16:creationId xmlns:a16="http://schemas.microsoft.com/office/drawing/2014/main" id="{6A8943DD-5D15-E978-AC61-B768A29F8DB0}"/>
              </a:ext>
            </a:extLst>
          </p:cNvPr>
          <p:cNvGrpSpPr/>
          <p:nvPr/>
        </p:nvGrpSpPr>
        <p:grpSpPr>
          <a:xfrm>
            <a:off x="5219077" y="1916832"/>
            <a:ext cx="6308920" cy="3600400"/>
            <a:chOff x="5219077" y="1916832"/>
            <a:chExt cx="6308920" cy="3600400"/>
          </a:xfrm>
        </p:grpSpPr>
        <p:grpSp>
          <p:nvGrpSpPr>
            <p:cNvPr id="27" name="Gruppieren 26">
              <a:extLst>
                <a:ext uri="{FF2B5EF4-FFF2-40B4-BE49-F238E27FC236}">
                  <a16:creationId xmlns:a16="http://schemas.microsoft.com/office/drawing/2014/main" id="{A52BF8C0-8B62-51EC-03B6-2CBC91BCDFD5}"/>
                </a:ext>
              </a:extLst>
            </p:cNvPr>
            <p:cNvGrpSpPr/>
            <p:nvPr/>
          </p:nvGrpSpPr>
          <p:grpSpPr>
            <a:xfrm>
              <a:off x="5219077" y="3267664"/>
              <a:ext cx="832312" cy="862354"/>
              <a:chOff x="5219077" y="3267664"/>
              <a:chExt cx="832312" cy="862354"/>
            </a:xfrm>
          </p:grpSpPr>
          <p:sp>
            <p:nvSpPr>
              <p:cNvPr id="25" name="Pfeil nach rechts 24">
                <a:extLst>
                  <a:ext uri="{FF2B5EF4-FFF2-40B4-BE49-F238E27FC236}">
                    <a16:creationId xmlns:a16="http://schemas.microsoft.com/office/drawing/2014/main" id="{98808098-D95D-EC8C-D59A-F057E98713D9}"/>
                  </a:ext>
                </a:extLst>
              </p:cNvPr>
              <p:cNvSpPr/>
              <p:nvPr/>
            </p:nvSpPr>
            <p:spPr bwMode="auto">
              <a:xfrm rot="10800000">
                <a:off x="5219077" y="3267664"/>
                <a:ext cx="832312" cy="862354"/>
              </a:xfrm>
              <a:custGeom>
                <a:avLst/>
                <a:gdLst>
                  <a:gd name="connsiteX0" fmla="*/ 0 w 832312"/>
                  <a:gd name="connsiteY0" fmla="*/ 215589 h 862354"/>
                  <a:gd name="connsiteX1" fmla="*/ 416156 w 832312"/>
                  <a:gd name="connsiteY1" fmla="*/ 215589 h 862354"/>
                  <a:gd name="connsiteX2" fmla="*/ 416156 w 832312"/>
                  <a:gd name="connsiteY2" fmla="*/ 0 h 862354"/>
                  <a:gd name="connsiteX3" fmla="*/ 832312 w 832312"/>
                  <a:gd name="connsiteY3" fmla="*/ 431177 h 862354"/>
                  <a:gd name="connsiteX4" fmla="*/ 416156 w 832312"/>
                  <a:gd name="connsiteY4" fmla="*/ 862354 h 862354"/>
                  <a:gd name="connsiteX5" fmla="*/ 416156 w 832312"/>
                  <a:gd name="connsiteY5" fmla="*/ 646766 h 862354"/>
                  <a:gd name="connsiteX6" fmla="*/ 0 w 832312"/>
                  <a:gd name="connsiteY6" fmla="*/ 646766 h 862354"/>
                  <a:gd name="connsiteX7" fmla="*/ 0 w 832312"/>
                  <a:gd name="connsiteY7" fmla="*/ 215589 h 862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2312" h="862354" fill="none" extrusionOk="0">
                    <a:moveTo>
                      <a:pt x="0" y="215589"/>
                    </a:moveTo>
                    <a:cubicBezTo>
                      <a:pt x="206119" y="189632"/>
                      <a:pt x="347065" y="242453"/>
                      <a:pt x="416156" y="215589"/>
                    </a:cubicBezTo>
                    <a:cubicBezTo>
                      <a:pt x="413688" y="141140"/>
                      <a:pt x="403672" y="96002"/>
                      <a:pt x="416156" y="0"/>
                    </a:cubicBezTo>
                    <a:cubicBezTo>
                      <a:pt x="538099" y="169919"/>
                      <a:pt x="733796" y="319370"/>
                      <a:pt x="832312" y="431177"/>
                    </a:cubicBezTo>
                    <a:cubicBezTo>
                      <a:pt x="683975" y="554770"/>
                      <a:pt x="619810" y="723390"/>
                      <a:pt x="416156" y="862354"/>
                    </a:cubicBezTo>
                    <a:cubicBezTo>
                      <a:pt x="407883" y="778988"/>
                      <a:pt x="428663" y="677337"/>
                      <a:pt x="416156" y="646766"/>
                    </a:cubicBezTo>
                    <a:cubicBezTo>
                      <a:pt x="238859" y="674772"/>
                      <a:pt x="156360" y="646328"/>
                      <a:pt x="0" y="646766"/>
                    </a:cubicBezTo>
                    <a:cubicBezTo>
                      <a:pt x="36623" y="593000"/>
                      <a:pt x="9058" y="266608"/>
                      <a:pt x="0" y="215589"/>
                    </a:cubicBezTo>
                    <a:close/>
                  </a:path>
                  <a:path w="832312" h="862354" stroke="0" extrusionOk="0">
                    <a:moveTo>
                      <a:pt x="0" y="215589"/>
                    </a:moveTo>
                    <a:cubicBezTo>
                      <a:pt x="186013" y="178410"/>
                      <a:pt x="209179" y="183921"/>
                      <a:pt x="416156" y="215589"/>
                    </a:cubicBezTo>
                    <a:cubicBezTo>
                      <a:pt x="417648" y="162558"/>
                      <a:pt x="405843" y="43970"/>
                      <a:pt x="416156" y="0"/>
                    </a:cubicBezTo>
                    <a:cubicBezTo>
                      <a:pt x="531451" y="127942"/>
                      <a:pt x="629478" y="222456"/>
                      <a:pt x="832312" y="431177"/>
                    </a:cubicBezTo>
                    <a:cubicBezTo>
                      <a:pt x="783281" y="554098"/>
                      <a:pt x="567256" y="629847"/>
                      <a:pt x="416156" y="862354"/>
                    </a:cubicBezTo>
                    <a:cubicBezTo>
                      <a:pt x="426314" y="828352"/>
                      <a:pt x="427300" y="737817"/>
                      <a:pt x="416156" y="646766"/>
                    </a:cubicBezTo>
                    <a:cubicBezTo>
                      <a:pt x="326483" y="667878"/>
                      <a:pt x="157744" y="633033"/>
                      <a:pt x="0" y="646766"/>
                    </a:cubicBezTo>
                    <a:cubicBezTo>
                      <a:pt x="-11236" y="552203"/>
                      <a:pt x="-6546" y="417576"/>
                      <a:pt x="0" y="215589"/>
                    </a:cubicBezTo>
                    <a:close/>
                  </a:path>
                </a:pathLst>
              </a:custGeom>
              <a:solidFill>
                <a:srgbClr val="687D92"/>
              </a:solidFill>
              <a:ln w="9525" cap="flat" cmpd="sng" algn="ctr">
                <a:solidFill>
                  <a:schemeClr val="bg1"/>
                </a:solidFill>
                <a:prstDash val="solid"/>
                <a:round/>
                <a:headEnd type="none" w="med" len="med"/>
                <a:tailEnd type="none" w="med" len="med"/>
                <a:extLst>
                  <a:ext uri="{C807C97D-BFC1-408E-A445-0C87EB9F89A2}">
                    <ask:lineSketchStyleProps xmlns:ask="http://schemas.microsoft.com/office/drawing/2018/sketchyshapes" sd="4238546287">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dirty="0">
                  <a:ln>
                    <a:noFill/>
                  </a:ln>
                  <a:solidFill>
                    <a:schemeClr val="tx1"/>
                  </a:solidFill>
                  <a:effectLst/>
                  <a:latin typeface="Arial" charset="0"/>
                  <a:ea typeface="Arial" charset="0"/>
                  <a:cs typeface="Arial" charset="0"/>
                </a:endParaRPr>
              </a:p>
            </p:txBody>
          </p:sp>
          <p:sp>
            <p:nvSpPr>
              <p:cNvPr id="26" name="Textfeld 25">
                <a:extLst>
                  <a:ext uri="{FF2B5EF4-FFF2-40B4-BE49-F238E27FC236}">
                    <a16:creationId xmlns:a16="http://schemas.microsoft.com/office/drawing/2014/main" id="{AB028C4A-73BA-5DBF-B9A4-77B558AF4DAE}"/>
                  </a:ext>
                </a:extLst>
              </p:cNvPr>
              <p:cNvSpPr txBox="1"/>
              <p:nvPr/>
            </p:nvSpPr>
            <p:spPr>
              <a:xfrm>
                <a:off x="5504736" y="3468009"/>
                <a:ext cx="402637" cy="461665"/>
              </a:xfrm>
              <a:prstGeom prst="rect">
                <a:avLst/>
              </a:prstGeom>
              <a:noFill/>
            </p:spPr>
            <p:txBody>
              <a:bodyPr wrap="square" rtlCol="0">
                <a:spAutoFit/>
              </a:bodyPr>
              <a:lstStyle/>
              <a:p>
                <a:r>
                  <a:rPr lang="fr-CH" sz="2400">
                    <a:solidFill>
                      <a:schemeClr val="bg1"/>
                    </a:solidFill>
                    <a:latin typeface="Lucida Sans" panose="020B0602030504020204" pitchFamily="34" charset="77"/>
                  </a:rPr>
                  <a:t>?</a:t>
                </a:r>
              </a:p>
            </p:txBody>
          </p:sp>
        </p:grpSp>
        <p:grpSp>
          <p:nvGrpSpPr>
            <p:cNvPr id="50" name="Gruppieren 49">
              <a:extLst>
                <a:ext uri="{FF2B5EF4-FFF2-40B4-BE49-F238E27FC236}">
                  <a16:creationId xmlns:a16="http://schemas.microsoft.com/office/drawing/2014/main" id="{94779C22-181F-1C7D-E8EE-73E2770866B2}"/>
                </a:ext>
              </a:extLst>
            </p:cNvPr>
            <p:cNvGrpSpPr/>
            <p:nvPr/>
          </p:nvGrpSpPr>
          <p:grpSpPr>
            <a:xfrm>
              <a:off x="6333989" y="1916832"/>
              <a:ext cx="5194008" cy="3600400"/>
              <a:chOff x="6333989" y="1916832"/>
              <a:chExt cx="5194008" cy="3600400"/>
            </a:xfrm>
          </p:grpSpPr>
          <p:pic>
            <p:nvPicPr>
              <p:cNvPr id="4" name="Grafik 3">
                <a:extLst>
                  <a:ext uri="{FF2B5EF4-FFF2-40B4-BE49-F238E27FC236}">
                    <a16:creationId xmlns:a16="http://schemas.microsoft.com/office/drawing/2014/main" id="{33FFB99A-A1A9-CACB-3357-FDB7B8A5AB03}"/>
                  </a:ext>
                </a:extLst>
              </p:cNvPr>
              <p:cNvPicPr>
                <a:picLocks noChangeAspect="1"/>
              </p:cNvPicPr>
              <p:nvPr/>
            </p:nvPicPr>
            <p:blipFill>
              <a:blip r:embed="rId8">
                <a:duotone>
                  <a:schemeClr val="accent1">
                    <a:shade val="45000"/>
                    <a:satMod val="135000"/>
                  </a:schemeClr>
                  <a:prstClr val="white"/>
                </a:duotone>
                <a:clrChange>
                  <a:clrFrom>
                    <a:srgbClr val="FFFFFF"/>
                  </a:clrFrom>
                  <a:clrTo>
                    <a:srgbClr val="FFFFFF">
                      <a:alpha val="0"/>
                    </a:srgbClr>
                  </a:clrTo>
                </a:clrChange>
              </a:blip>
              <a:stretch>
                <a:fillRect/>
              </a:stretch>
            </p:blipFill>
            <p:spPr>
              <a:xfrm>
                <a:off x="6333989" y="1916832"/>
                <a:ext cx="5194008" cy="3564018"/>
              </a:xfrm>
              <a:prstGeom prst="rect">
                <a:avLst/>
              </a:prstGeom>
            </p:spPr>
          </p:pic>
          <p:sp>
            <p:nvSpPr>
              <p:cNvPr id="47" name="Textfeld 46">
                <a:extLst>
                  <a:ext uri="{FF2B5EF4-FFF2-40B4-BE49-F238E27FC236}">
                    <a16:creationId xmlns:a16="http://schemas.microsoft.com/office/drawing/2014/main" id="{A294CB5D-42BE-203F-11D3-AFEDBB081239}"/>
                  </a:ext>
                </a:extLst>
              </p:cNvPr>
              <p:cNvSpPr txBox="1"/>
              <p:nvPr/>
            </p:nvSpPr>
            <p:spPr>
              <a:xfrm>
                <a:off x="7327609" y="2198687"/>
                <a:ext cx="3206767" cy="400110"/>
              </a:xfrm>
              <a:prstGeom prst="rect">
                <a:avLst/>
              </a:prstGeom>
              <a:solidFill>
                <a:schemeClr val="bg1">
                  <a:lumMod val="95000"/>
                </a:schemeClr>
              </a:solidFill>
            </p:spPr>
            <p:txBody>
              <a:bodyPr wrap="square" rtlCol="0">
                <a:spAutoFit/>
              </a:bodyPr>
              <a:lstStyle/>
              <a:p>
                <a:r>
                  <a:rPr lang="fr-CH" sz="2000">
                    <a:solidFill>
                      <a:srgbClr val="106D92"/>
                    </a:solidFill>
                    <a:latin typeface="Century Gothic" panose="020B0502020202020204" pitchFamily="34" charset="0"/>
                  </a:rPr>
                  <a:t>Télécommunication</a:t>
                </a:r>
              </a:p>
            </p:txBody>
          </p:sp>
          <p:sp>
            <p:nvSpPr>
              <p:cNvPr id="48" name="Textfeld 47">
                <a:extLst>
                  <a:ext uri="{FF2B5EF4-FFF2-40B4-BE49-F238E27FC236}">
                    <a16:creationId xmlns:a16="http://schemas.microsoft.com/office/drawing/2014/main" id="{384C2CE9-DC73-375A-429F-6B36093FA54B}"/>
                  </a:ext>
                </a:extLst>
              </p:cNvPr>
              <p:cNvSpPr txBox="1"/>
              <p:nvPr/>
            </p:nvSpPr>
            <p:spPr>
              <a:xfrm>
                <a:off x="9026146" y="5209455"/>
                <a:ext cx="558166" cy="307777"/>
              </a:xfrm>
              <a:prstGeom prst="rect">
                <a:avLst/>
              </a:prstGeom>
              <a:solidFill>
                <a:schemeClr val="bg1">
                  <a:lumMod val="95000"/>
                </a:schemeClr>
              </a:solidFill>
            </p:spPr>
            <p:txBody>
              <a:bodyPr wrap="none" rtlCol="0">
                <a:spAutoFit/>
              </a:bodyPr>
              <a:lstStyle/>
              <a:p>
                <a:r>
                  <a:rPr lang="fr-CH" sz="1400">
                    <a:solidFill>
                      <a:srgbClr val="106D92"/>
                    </a:solidFill>
                    <a:latin typeface="Century Gothic" panose="020B0502020202020204" pitchFamily="34" charset="0"/>
                  </a:rPr>
                  <a:t>Année</a:t>
                </a:r>
              </a:p>
            </p:txBody>
          </p:sp>
          <p:sp>
            <p:nvSpPr>
              <p:cNvPr id="49" name="Textfeld 48">
                <a:extLst>
                  <a:ext uri="{FF2B5EF4-FFF2-40B4-BE49-F238E27FC236}">
                    <a16:creationId xmlns:a16="http://schemas.microsoft.com/office/drawing/2014/main" id="{0B976C87-A7D9-5DC1-36E0-E99BB19707F9}"/>
                  </a:ext>
                </a:extLst>
              </p:cNvPr>
              <p:cNvSpPr txBox="1"/>
              <p:nvPr/>
            </p:nvSpPr>
            <p:spPr>
              <a:xfrm rot="16200000">
                <a:off x="4999319" y="3336759"/>
                <a:ext cx="3118280" cy="338554"/>
              </a:xfrm>
              <a:prstGeom prst="rect">
                <a:avLst/>
              </a:prstGeom>
              <a:solidFill>
                <a:schemeClr val="bg1">
                  <a:lumMod val="95000"/>
                </a:schemeClr>
              </a:solidFill>
            </p:spPr>
            <p:txBody>
              <a:bodyPr wrap="square" rtlCol="0">
                <a:spAutoFit/>
              </a:bodyPr>
              <a:lstStyle/>
              <a:p>
                <a:pPr algn="ctr"/>
                <a:r>
                  <a:rPr lang="fr-CH" sz="1600">
                    <a:solidFill>
                      <a:srgbClr val="106D92"/>
                    </a:solidFill>
                    <a:latin typeface="Century Gothic" panose="020B0502020202020204" pitchFamily="34" charset="0"/>
                  </a:rPr>
                  <a:t>milliards d’abonnements téléphoniques</a:t>
                </a:r>
              </a:p>
            </p:txBody>
          </p:sp>
        </p:grpSp>
      </p:grpSp>
      <p:sp>
        <p:nvSpPr>
          <p:cNvPr id="2" name="Rechteck 1">
            <a:extLst>
              <a:ext uri="{FF2B5EF4-FFF2-40B4-BE49-F238E27FC236}">
                <a16:creationId xmlns:a16="http://schemas.microsoft.com/office/drawing/2014/main" id="{1823B4FE-C888-BAE0-B3D4-9F354705EE9A}"/>
              </a:ext>
            </a:extLst>
          </p:cNvPr>
          <p:cNvSpPr/>
          <p:nvPr/>
        </p:nvSpPr>
        <p:spPr bwMode="auto">
          <a:xfrm>
            <a:off x="-6585971" y="0"/>
            <a:ext cx="6094800" cy="6858000"/>
          </a:xfrm>
          <a:prstGeom prst="rect">
            <a:avLst/>
          </a:prstGeom>
          <a:solidFill>
            <a:schemeClr val="bg1"/>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pic>
        <p:nvPicPr>
          <p:cNvPr id="3" name="Picture 4" descr="30+ Free Baby Footprint &amp; Footprint Images - Pixabay">
            <a:extLst>
              <a:ext uri="{FF2B5EF4-FFF2-40B4-BE49-F238E27FC236}">
                <a16:creationId xmlns:a16="http://schemas.microsoft.com/office/drawing/2014/main" id="{BAE9E8AA-B2FD-D00D-BCEB-C82E9EBDC3E3}"/>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r="56190"/>
          <a:stretch/>
        </p:blipFill>
        <p:spPr bwMode="auto">
          <a:xfrm>
            <a:off x="-4812701" y="381000"/>
            <a:ext cx="2548260" cy="6096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
            <a:extLst>
              <a:ext uri="{FF2B5EF4-FFF2-40B4-BE49-F238E27FC236}">
                <a16:creationId xmlns:a16="http://schemas.microsoft.com/office/drawing/2014/main" id="{846C982A-5CF4-E5E1-9A55-14B07E9EACC8}"/>
              </a:ext>
            </a:extLst>
          </p:cNvPr>
          <p:cNvSpPr/>
          <p:nvPr/>
        </p:nvSpPr>
        <p:spPr bwMode="gray">
          <a:xfrm>
            <a:off x="-6585971" y="0"/>
            <a:ext cx="6098400" cy="6858000"/>
          </a:xfrm>
          <a:prstGeom prst="rect">
            <a:avLst/>
          </a:prstGeom>
          <a:solidFill>
            <a:srgbClr val="0B523E">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6" name="Freihandform: Form 3">
            <a:extLst>
              <a:ext uri="{FF2B5EF4-FFF2-40B4-BE49-F238E27FC236}">
                <a16:creationId xmlns:a16="http://schemas.microsoft.com/office/drawing/2014/main" id="{90FDCF27-C0FE-B77C-B42E-3C9A43E98290}"/>
              </a:ext>
            </a:extLst>
          </p:cNvPr>
          <p:cNvSpPr/>
          <p:nvPr/>
        </p:nvSpPr>
        <p:spPr>
          <a:xfrm>
            <a:off x="-617719" y="47274"/>
            <a:ext cx="200952" cy="6810725"/>
          </a:xfrm>
          <a:custGeom>
            <a:avLst/>
            <a:gdLst>
              <a:gd name="connsiteX0" fmla="*/ 144725 w 480224"/>
              <a:gd name="connsiteY0" fmla="*/ 0 h 4618049"/>
              <a:gd name="connsiteX1" fmla="*/ 440754 w 480224"/>
              <a:gd name="connsiteY1" fmla="*/ 453911 h 4618049"/>
              <a:gd name="connsiteX2" fmla="*/ 0 w 480224"/>
              <a:gd name="connsiteY2" fmla="*/ 559166 h 4618049"/>
              <a:gd name="connsiteX3" fmla="*/ 480224 w 480224"/>
              <a:gd name="connsiteY3" fmla="*/ 940714 h 4618049"/>
              <a:gd name="connsiteX4" fmla="*/ 230245 w 480224"/>
              <a:gd name="connsiteY4" fmla="*/ 1111753 h 4618049"/>
              <a:gd name="connsiteX5" fmla="*/ 361813 w 480224"/>
              <a:gd name="connsiteY5" fmla="*/ 1243321 h 4618049"/>
              <a:gd name="connsiteX6" fmla="*/ 217088 w 480224"/>
              <a:gd name="connsiteY6" fmla="*/ 1835379 h 4618049"/>
              <a:gd name="connsiteX7" fmla="*/ 388127 w 480224"/>
              <a:gd name="connsiteY7" fmla="*/ 2006417 h 4618049"/>
              <a:gd name="connsiteX8" fmla="*/ 210509 w 480224"/>
              <a:gd name="connsiteY8" fmla="*/ 2118250 h 4618049"/>
              <a:gd name="connsiteX9" fmla="*/ 335499 w 480224"/>
              <a:gd name="connsiteY9" fmla="*/ 2361652 h 4618049"/>
              <a:gd name="connsiteX10" fmla="*/ 157882 w 480224"/>
              <a:gd name="connsiteY10" fmla="*/ 2927396 h 4618049"/>
              <a:gd name="connsiteX11" fmla="*/ 276294 w 480224"/>
              <a:gd name="connsiteY11" fmla="*/ 3328679 h 4618049"/>
              <a:gd name="connsiteX12" fmla="*/ 197353 w 480224"/>
              <a:gd name="connsiteY12" fmla="*/ 3578659 h 4618049"/>
              <a:gd name="connsiteX13" fmla="*/ 335499 w 480224"/>
              <a:gd name="connsiteY13" fmla="*/ 3670757 h 4618049"/>
              <a:gd name="connsiteX14" fmla="*/ 269715 w 480224"/>
              <a:gd name="connsiteY14" fmla="*/ 4012835 h 4618049"/>
              <a:gd name="connsiteX15" fmla="*/ 381548 w 480224"/>
              <a:gd name="connsiteY15" fmla="*/ 4072040 h 4618049"/>
              <a:gd name="connsiteX16" fmla="*/ 223666 w 480224"/>
              <a:gd name="connsiteY16" fmla="*/ 4308863 h 4618049"/>
              <a:gd name="connsiteX17" fmla="*/ 361813 w 480224"/>
              <a:gd name="connsiteY17" fmla="*/ 4618049 h 4618049"/>
              <a:gd name="connsiteX0" fmla="*/ 0 w 335499"/>
              <a:gd name="connsiteY0" fmla="*/ 0 h 4618049"/>
              <a:gd name="connsiteX1" fmla="*/ 296029 w 335499"/>
              <a:gd name="connsiteY1" fmla="*/ 453911 h 4618049"/>
              <a:gd name="connsiteX2" fmla="*/ 0 w 335499"/>
              <a:gd name="connsiteY2" fmla="*/ 592058 h 4618049"/>
              <a:gd name="connsiteX3" fmla="*/ 335499 w 335499"/>
              <a:gd name="connsiteY3" fmla="*/ 940714 h 4618049"/>
              <a:gd name="connsiteX4" fmla="*/ 85520 w 335499"/>
              <a:gd name="connsiteY4" fmla="*/ 1111753 h 4618049"/>
              <a:gd name="connsiteX5" fmla="*/ 217088 w 335499"/>
              <a:gd name="connsiteY5" fmla="*/ 1243321 h 4618049"/>
              <a:gd name="connsiteX6" fmla="*/ 72363 w 335499"/>
              <a:gd name="connsiteY6" fmla="*/ 1835379 h 4618049"/>
              <a:gd name="connsiteX7" fmla="*/ 243402 w 335499"/>
              <a:gd name="connsiteY7" fmla="*/ 2006417 h 4618049"/>
              <a:gd name="connsiteX8" fmla="*/ 65784 w 335499"/>
              <a:gd name="connsiteY8" fmla="*/ 2118250 h 4618049"/>
              <a:gd name="connsiteX9" fmla="*/ 190774 w 335499"/>
              <a:gd name="connsiteY9" fmla="*/ 2361652 h 4618049"/>
              <a:gd name="connsiteX10" fmla="*/ 13157 w 335499"/>
              <a:gd name="connsiteY10" fmla="*/ 2927396 h 4618049"/>
              <a:gd name="connsiteX11" fmla="*/ 131569 w 335499"/>
              <a:gd name="connsiteY11" fmla="*/ 3328679 h 4618049"/>
              <a:gd name="connsiteX12" fmla="*/ 52628 w 335499"/>
              <a:gd name="connsiteY12" fmla="*/ 3578659 h 4618049"/>
              <a:gd name="connsiteX13" fmla="*/ 190774 w 335499"/>
              <a:gd name="connsiteY13" fmla="*/ 3670757 h 4618049"/>
              <a:gd name="connsiteX14" fmla="*/ 124990 w 335499"/>
              <a:gd name="connsiteY14" fmla="*/ 4012835 h 4618049"/>
              <a:gd name="connsiteX15" fmla="*/ 236823 w 335499"/>
              <a:gd name="connsiteY15" fmla="*/ 4072040 h 4618049"/>
              <a:gd name="connsiteX16" fmla="*/ 78941 w 335499"/>
              <a:gd name="connsiteY16" fmla="*/ 4308863 h 4618049"/>
              <a:gd name="connsiteX17" fmla="*/ 217088 w 335499"/>
              <a:gd name="connsiteY17" fmla="*/ 4618049 h 4618049"/>
              <a:gd name="connsiteX0" fmla="*/ 0 w 335499"/>
              <a:gd name="connsiteY0" fmla="*/ 0 h 4618049"/>
              <a:gd name="connsiteX1" fmla="*/ 289451 w 335499"/>
              <a:gd name="connsiteY1" fmla="*/ 322342 h 4618049"/>
              <a:gd name="connsiteX2" fmla="*/ 0 w 335499"/>
              <a:gd name="connsiteY2" fmla="*/ 592058 h 4618049"/>
              <a:gd name="connsiteX3" fmla="*/ 335499 w 335499"/>
              <a:gd name="connsiteY3" fmla="*/ 940714 h 4618049"/>
              <a:gd name="connsiteX4" fmla="*/ 85520 w 335499"/>
              <a:gd name="connsiteY4" fmla="*/ 1111753 h 4618049"/>
              <a:gd name="connsiteX5" fmla="*/ 217088 w 335499"/>
              <a:gd name="connsiteY5" fmla="*/ 1243321 h 4618049"/>
              <a:gd name="connsiteX6" fmla="*/ 72363 w 335499"/>
              <a:gd name="connsiteY6" fmla="*/ 1835379 h 4618049"/>
              <a:gd name="connsiteX7" fmla="*/ 243402 w 335499"/>
              <a:gd name="connsiteY7" fmla="*/ 2006417 h 4618049"/>
              <a:gd name="connsiteX8" fmla="*/ 65784 w 335499"/>
              <a:gd name="connsiteY8" fmla="*/ 2118250 h 4618049"/>
              <a:gd name="connsiteX9" fmla="*/ 190774 w 335499"/>
              <a:gd name="connsiteY9" fmla="*/ 2361652 h 4618049"/>
              <a:gd name="connsiteX10" fmla="*/ 13157 w 335499"/>
              <a:gd name="connsiteY10" fmla="*/ 2927396 h 4618049"/>
              <a:gd name="connsiteX11" fmla="*/ 131569 w 335499"/>
              <a:gd name="connsiteY11" fmla="*/ 3328679 h 4618049"/>
              <a:gd name="connsiteX12" fmla="*/ 52628 w 335499"/>
              <a:gd name="connsiteY12" fmla="*/ 3578659 h 4618049"/>
              <a:gd name="connsiteX13" fmla="*/ 190774 w 335499"/>
              <a:gd name="connsiteY13" fmla="*/ 3670757 h 4618049"/>
              <a:gd name="connsiteX14" fmla="*/ 124990 w 335499"/>
              <a:gd name="connsiteY14" fmla="*/ 4012835 h 4618049"/>
              <a:gd name="connsiteX15" fmla="*/ 236823 w 335499"/>
              <a:gd name="connsiteY15" fmla="*/ 4072040 h 4618049"/>
              <a:gd name="connsiteX16" fmla="*/ 78941 w 335499"/>
              <a:gd name="connsiteY16" fmla="*/ 4308863 h 4618049"/>
              <a:gd name="connsiteX17" fmla="*/ 217088 w 335499"/>
              <a:gd name="connsiteY17" fmla="*/ 4618049 h 4618049"/>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65784 w 335499"/>
              <a:gd name="connsiteY8" fmla="*/ 2335338 h 4835137"/>
              <a:gd name="connsiteX9" fmla="*/ 190774 w 335499"/>
              <a:gd name="connsiteY9" fmla="*/ 2578740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65784 w 335499"/>
              <a:gd name="connsiteY8" fmla="*/ 2335338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10510 w 335499"/>
              <a:gd name="connsiteY1" fmla="*/ 519695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157883 w 335499"/>
              <a:gd name="connsiteY1" fmla="*/ 513116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243402"/>
              <a:gd name="connsiteY0" fmla="*/ 0 h 4835137"/>
              <a:gd name="connsiteX1" fmla="*/ 157883 w 243402"/>
              <a:gd name="connsiteY1" fmla="*/ 513116 h 4835137"/>
              <a:gd name="connsiteX2" fmla="*/ 0 w 243402"/>
              <a:gd name="connsiteY2" fmla="*/ 809146 h 4835137"/>
              <a:gd name="connsiteX3" fmla="*/ 197352 w 243402"/>
              <a:gd name="connsiteY3" fmla="*/ 1144645 h 4835137"/>
              <a:gd name="connsiteX4" fmla="*/ 85520 w 243402"/>
              <a:gd name="connsiteY4" fmla="*/ 1328841 h 4835137"/>
              <a:gd name="connsiteX5" fmla="*/ 217088 w 243402"/>
              <a:gd name="connsiteY5" fmla="*/ 1460409 h 4835137"/>
              <a:gd name="connsiteX6" fmla="*/ 59206 w 243402"/>
              <a:gd name="connsiteY6" fmla="*/ 1874850 h 4835137"/>
              <a:gd name="connsiteX7" fmla="*/ 243402 w 243402"/>
              <a:gd name="connsiteY7" fmla="*/ 2223505 h 4835137"/>
              <a:gd name="connsiteX8" fmla="*/ 52627 w 243402"/>
              <a:gd name="connsiteY8" fmla="*/ 2493220 h 4835137"/>
              <a:gd name="connsiteX9" fmla="*/ 190774 w 243402"/>
              <a:gd name="connsiteY9" fmla="*/ 2887925 h 4835137"/>
              <a:gd name="connsiteX10" fmla="*/ 13157 w 243402"/>
              <a:gd name="connsiteY10" fmla="*/ 3144484 h 4835137"/>
              <a:gd name="connsiteX11" fmla="*/ 131569 w 243402"/>
              <a:gd name="connsiteY11" fmla="*/ 3545767 h 4835137"/>
              <a:gd name="connsiteX12" fmla="*/ 52628 w 243402"/>
              <a:gd name="connsiteY12" fmla="*/ 3795747 h 4835137"/>
              <a:gd name="connsiteX13" fmla="*/ 190774 w 243402"/>
              <a:gd name="connsiteY13" fmla="*/ 3887845 h 4835137"/>
              <a:gd name="connsiteX14" fmla="*/ 124990 w 243402"/>
              <a:gd name="connsiteY14" fmla="*/ 4229923 h 4835137"/>
              <a:gd name="connsiteX15" fmla="*/ 236823 w 243402"/>
              <a:gd name="connsiteY15" fmla="*/ 4289128 h 4835137"/>
              <a:gd name="connsiteX16" fmla="*/ 78941 w 243402"/>
              <a:gd name="connsiteY16" fmla="*/ 4525951 h 4835137"/>
              <a:gd name="connsiteX17" fmla="*/ 217088 w 243402"/>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223665 w 269715"/>
              <a:gd name="connsiteY3" fmla="*/ 1144645 h 4835137"/>
              <a:gd name="connsiteX4" fmla="*/ 0 w 269715"/>
              <a:gd name="connsiteY4" fmla="*/ 1355155 h 4835137"/>
              <a:gd name="connsiteX5" fmla="*/ 243401 w 269715"/>
              <a:gd name="connsiteY5" fmla="*/ 1460409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243401 w 269715"/>
              <a:gd name="connsiteY5" fmla="*/ 1460409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230244 w 269715"/>
              <a:gd name="connsiteY5" fmla="*/ 1545928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190773 w 269715"/>
              <a:gd name="connsiteY5" fmla="*/ 1552507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65785 w 289451"/>
              <a:gd name="connsiteY0" fmla="*/ 0 h 4835137"/>
              <a:gd name="connsiteX1" fmla="*/ 203932 w 289451"/>
              <a:gd name="connsiteY1" fmla="*/ 513116 h 4835137"/>
              <a:gd name="connsiteX2" fmla="*/ 46049 w 289451"/>
              <a:gd name="connsiteY2" fmla="*/ 809146 h 4835137"/>
              <a:gd name="connsiteX3" fmla="*/ 197352 w 289451"/>
              <a:gd name="connsiteY3" fmla="*/ 1111753 h 4835137"/>
              <a:gd name="connsiteX4" fmla="*/ 19736 w 289451"/>
              <a:gd name="connsiteY4" fmla="*/ 1355155 h 4835137"/>
              <a:gd name="connsiteX5" fmla="*/ 210509 w 289451"/>
              <a:gd name="connsiteY5" fmla="*/ 1552507 h 4835137"/>
              <a:gd name="connsiteX6" fmla="*/ 0 w 289451"/>
              <a:gd name="connsiteY6" fmla="*/ 1914320 h 4835137"/>
              <a:gd name="connsiteX7" fmla="*/ 289451 w 289451"/>
              <a:gd name="connsiteY7" fmla="*/ 2223505 h 4835137"/>
              <a:gd name="connsiteX8" fmla="*/ 98676 w 289451"/>
              <a:gd name="connsiteY8" fmla="*/ 2493220 h 4835137"/>
              <a:gd name="connsiteX9" fmla="*/ 236823 w 289451"/>
              <a:gd name="connsiteY9" fmla="*/ 2887925 h 4835137"/>
              <a:gd name="connsiteX10" fmla="*/ 59206 w 289451"/>
              <a:gd name="connsiteY10" fmla="*/ 3144484 h 4835137"/>
              <a:gd name="connsiteX11" fmla="*/ 177618 w 289451"/>
              <a:gd name="connsiteY11" fmla="*/ 3545767 h 4835137"/>
              <a:gd name="connsiteX12" fmla="*/ 98677 w 289451"/>
              <a:gd name="connsiteY12" fmla="*/ 3795747 h 4835137"/>
              <a:gd name="connsiteX13" fmla="*/ 236823 w 289451"/>
              <a:gd name="connsiteY13" fmla="*/ 3887845 h 4835137"/>
              <a:gd name="connsiteX14" fmla="*/ 171039 w 289451"/>
              <a:gd name="connsiteY14" fmla="*/ 4229923 h 4835137"/>
              <a:gd name="connsiteX15" fmla="*/ 282872 w 289451"/>
              <a:gd name="connsiteY15" fmla="*/ 4289128 h 4835137"/>
              <a:gd name="connsiteX16" fmla="*/ 124990 w 289451"/>
              <a:gd name="connsiteY16" fmla="*/ 4525951 h 4835137"/>
              <a:gd name="connsiteX17" fmla="*/ 263137 w 289451"/>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223667 w 282872"/>
              <a:gd name="connsiteY7" fmla="*/ 2256397 h 4835137"/>
              <a:gd name="connsiteX8" fmla="*/ 98676 w 282872"/>
              <a:gd name="connsiteY8" fmla="*/ 2493220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98676 w 282872"/>
              <a:gd name="connsiteY8" fmla="*/ 2493220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52627 w 282872"/>
              <a:gd name="connsiteY8" fmla="*/ 2506377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52627 w 282872"/>
              <a:gd name="connsiteY8" fmla="*/ 2506377 h 4835137"/>
              <a:gd name="connsiteX9" fmla="*/ 190775 w 282872"/>
              <a:gd name="connsiteY9" fmla="*/ 2894503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63136 w 309185"/>
              <a:gd name="connsiteY13" fmla="*/ 3887845 h 4835137"/>
              <a:gd name="connsiteX14" fmla="*/ 197352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17087 w 309185"/>
              <a:gd name="connsiteY13" fmla="*/ 3894423 h 4835137"/>
              <a:gd name="connsiteX14" fmla="*/ 197352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17087 w 309185"/>
              <a:gd name="connsiteY13" fmla="*/ 3894423 h 4835137"/>
              <a:gd name="connsiteX14" fmla="*/ 92097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289450"/>
              <a:gd name="connsiteY0" fmla="*/ 0 h 4835137"/>
              <a:gd name="connsiteX1" fmla="*/ 230245 w 289450"/>
              <a:gd name="connsiteY1" fmla="*/ 513116 h 4835137"/>
              <a:gd name="connsiteX2" fmla="*/ 72362 w 289450"/>
              <a:gd name="connsiteY2" fmla="*/ 809146 h 4835137"/>
              <a:gd name="connsiteX3" fmla="*/ 223665 w 289450"/>
              <a:gd name="connsiteY3" fmla="*/ 1111753 h 4835137"/>
              <a:gd name="connsiteX4" fmla="*/ 46049 w 289450"/>
              <a:gd name="connsiteY4" fmla="*/ 1355155 h 4835137"/>
              <a:gd name="connsiteX5" fmla="*/ 236822 w 289450"/>
              <a:gd name="connsiteY5" fmla="*/ 1552507 h 4835137"/>
              <a:gd name="connsiteX6" fmla="*/ 26313 w 289450"/>
              <a:gd name="connsiteY6" fmla="*/ 1914320 h 4835137"/>
              <a:gd name="connsiteX7" fmla="*/ 217088 w 289450"/>
              <a:gd name="connsiteY7" fmla="*/ 2262976 h 4835137"/>
              <a:gd name="connsiteX8" fmla="*/ 78940 w 289450"/>
              <a:gd name="connsiteY8" fmla="*/ 2506377 h 4835137"/>
              <a:gd name="connsiteX9" fmla="*/ 217088 w 289450"/>
              <a:gd name="connsiteY9" fmla="*/ 2894503 h 4835137"/>
              <a:gd name="connsiteX10" fmla="*/ 85519 w 289450"/>
              <a:gd name="connsiteY10" fmla="*/ 3144484 h 4835137"/>
              <a:gd name="connsiteX11" fmla="*/ 203931 w 289450"/>
              <a:gd name="connsiteY11" fmla="*/ 3545767 h 4835137"/>
              <a:gd name="connsiteX12" fmla="*/ 0 w 289450"/>
              <a:gd name="connsiteY12" fmla="*/ 3802325 h 4835137"/>
              <a:gd name="connsiteX13" fmla="*/ 217087 w 289450"/>
              <a:gd name="connsiteY13" fmla="*/ 3894423 h 4835137"/>
              <a:gd name="connsiteX14" fmla="*/ 92097 w 289450"/>
              <a:gd name="connsiteY14" fmla="*/ 4229923 h 4835137"/>
              <a:gd name="connsiteX15" fmla="*/ 276293 w 289450"/>
              <a:gd name="connsiteY15" fmla="*/ 4328598 h 4835137"/>
              <a:gd name="connsiteX16" fmla="*/ 151303 w 289450"/>
              <a:gd name="connsiteY16" fmla="*/ 4525951 h 4835137"/>
              <a:gd name="connsiteX17" fmla="*/ 289450 w 289450"/>
              <a:gd name="connsiteY17" fmla="*/ 4835137 h 4835137"/>
              <a:gd name="connsiteX0" fmla="*/ 92098 w 289450"/>
              <a:gd name="connsiteY0" fmla="*/ 0 h 4835137"/>
              <a:gd name="connsiteX1" fmla="*/ 230245 w 289450"/>
              <a:gd name="connsiteY1" fmla="*/ 513116 h 4835137"/>
              <a:gd name="connsiteX2" fmla="*/ 72362 w 289450"/>
              <a:gd name="connsiteY2" fmla="*/ 809146 h 4835137"/>
              <a:gd name="connsiteX3" fmla="*/ 223665 w 289450"/>
              <a:gd name="connsiteY3" fmla="*/ 1111753 h 4835137"/>
              <a:gd name="connsiteX4" fmla="*/ 46049 w 289450"/>
              <a:gd name="connsiteY4" fmla="*/ 1355155 h 4835137"/>
              <a:gd name="connsiteX5" fmla="*/ 236822 w 289450"/>
              <a:gd name="connsiteY5" fmla="*/ 1552507 h 4835137"/>
              <a:gd name="connsiteX6" fmla="*/ 26313 w 289450"/>
              <a:gd name="connsiteY6" fmla="*/ 1914320 h 4835137"/>
              <a:gd name="connsiteX7" fmla="*/ 217088 w 289450"/>
              <a:gd name="connsiteY7" fmla="*/ 2262976 h 4835137"/>
              <a:gd name="connsiteX8" fmla="*/ 78940 w 289450"/>
              <a:gd name="connsiteY8" fmla="*/ 2506377 h 4835137"/>
              <a:gd name="connsiteX9" fmla="*/ 217088 w 289450"/>
              <a:gd name="connsiteY9" fmla="*/ 2894503 h 4835137"/>
              <a:gd name="connsiteX10" fmla="*/ 85519 w 289450"/>
              <a:gd name="connsiteY10" fmla="*/ 3144484 h 4835137"/>
              <a:gd name="connsiteX11" fmla="*/ 203931 w 289450"/>
              <a:gd name="connsiteY11" fmla="*/ 3545767 h 4835137"/>
              <a:gd name="connsiteX12" fmla="*/ 0 w 289450"/>
              <a:gd name="connsiteY12" fmla="*/ 3802325 h 4835137"/>
              <a:gd name="connsiteX13" fmla="*/ 217087 w 289450"/>
              <a:gd name="connsiteY13" fmla="*/ 3894423 h 4835137"/>
              <a:gd name="connsiteX14" fmla="*/ 92097 w 289450"/>
              <a:gd name="connsiteY14" fmla="*/ 4229923 h 4835137"/>
              <a:gd name="connsiteX15" fmla="*/ 276293 w 289450"/>
              <a:gd name="connsiteY15" fmla="*/ 4328598 h 4835137"/>
              <a:gd name="connsiteX16" fmla="*/ 105254 w 289450"/>
              <a:gd name="connsiteY16" fmla="*/ 4552265 h 4835137"/>
              <a:gd name="connsiteX17" fmla="*/ 289450 w 289450"/>
              <a:gd name="connsiteY17" fmla="*/ 4835137 h 4835137"/>
              <a:gd name="connsiteX0" fmla="*/ 92098 w 276293"/>
              <a:gd name="connsiteY0" fmla="*/ 0 h 4808824"/>
              <a:gd name="connsiteX1" fmla="*/ 230245 w 276293"/>
              <a:gd name="connsiteY1" fmla="*/ 513116 h 4808824"/>
              <a:gd name="connsiteX2" fmla="*/ 72362 w 276293"/>
              <a:gd name="connsiteY2" fmla="*/ 809146 h 4808824"/>
              <a:gd name="connsiteX3" fmla="*/ 223665 w 276293"/>
              <a:gd name="connsiteY3" fmla="*/ 1111753 h 4808824"/>
              <a:gd name="connsiteX4" fmla="*/ 46049 w 276293"/>
              <a:gd name="connsiteY4" fmla="*/ 1355155 h 4808824"/>
              <a:gd name="connsiteX5" fmla="*/ 236822 w 276293"/>
              <a:gd name="connsiteY5" fmla="*/ 1552507 h 4808824"/>
              <a:gd name="connsiteX6" fmla="*/ 26313 w 276293"/>
              <a:gd name="connsiteY6" fmla="*/ 1914320 h 4808824"/>
              <a:gd name="connsiteX7" fmla="*/ 217088 w 276293"/>
              <a:gd name="connsiteY7" fmla="*/ 2262976 h 4808824"/>
              <a:gd name="connsiteX8" fmla="*/ 78940 w 276293"/>
              <a:gd name="connsiteY8" fmla="*/ 2506377 h 4808824"/>
              <a:gd name="connsiteX9" fmla="*/ 217088 w 276293"/>
              <a:gd name="connsiteY9" fmla="*/ 2894503 h 4808824"/>
              <a:gd name="connsiteX10" fmla="*/ 85519 w 276293"/>
              <a:gd name="connsiteY10" fmla="*/ 3144484 h 4808824"/>
              <a:gd name="connsiteX11" fmla="*/ 203931 w 276293"/>
              <a:gd name="connsiteY11" fmla="*/ 3545767 h 4808824"/>
              <a:gd name="connsiteX12" fmla="*/ 0 w 276293"/>
              <a:gd name="connsiteY12" fmla="*/ 3802325 h 4808824"/>
              <a:gd name="connsiteX13" fmla="*/ 217087 w 276293"/>
              <a:gd name="connsiteY13" fmla="*/ 3894423 h 4808824"/>
              <a:gd name="connsiteX14" fmla="*/ 92097 w 276293"/>
              <a:gd name="connsiteY14" fmla="*/ 4229923 h 4808824"/>
              <a:gd name="connsiteX15" fmla="*/ 276293 w 276293"/>
              <a:gd name="connsiteY15" fmla="*/ 4328598 h 4808824"/>
              <a:gd name="connsiteX16" fmla="*/ 105254 w 276293"/>
              <a:gd name="connsiteY16" fmla="*/ 4552265 h 4808824"/>
              <a:gd name="connsiteX17" fmla="*/ 243401 w 276293"/>
              <a:gd name="connsiteY17" fmla="*/ 4808824 h 4808824"/>
              <a:gd name="connsiteX0" fmla="*/ 92098 w 276293"/>
              <a:gd name="connsiteY0" fmla="*/ 0 h 4808824"/>
              <a:gd name="connsiteX1" fmla="*/ 230245 w 276293"/>
              <a:gd name="connsiteY1" fmla="*/ 513116 h 4808824"/>
              <a:gd name="connsiteX2" fmla="*/ 72362 w 276293"/>
              <a:gd name="connsiteY2" fmla="*/ 809146 h 4808824"/>
              <a:gd name="connsiteX3" fmla="*/ 223665 w 276293"/>
              <a:gd name="connsiteY3" fmla="*/ 1111753 h 4808824"/>
              <a:gd name="connsiteX4" fmla="*/ 46049 w 276293"/>
              <a:gd name="connsiteY4" fmla="*/ 1355155 h 4808824"/>
              <a:gd name="connsiteX5" fmla="*/ 236822 w 276293"/>
              <a:gd name="connsiteY5" fmla="*/ 1552507 h 4808824"/>
              <a:gd name="connsiteX6" fmla="*/ 85519 w 276293"/>
              <a:gd name="connsiteY6" fmla="*/ 1920898 h 4808824"/>
              <a:gd name="connsiteX7" fmla="*/ 217088 w 276293"/>
              <a:gd name="connsiteY7" fmla="*/ 2262976 h 4808824"/>
              <a:gd name="connsiteX8" fmla="*/ 78940 w 276293"/>
              <a:gd name="connsiteY8" fmla="*/ 2506377 h 4808824"/>
              <a:gd name="connsiteX9" fmla="*/ 217088 w 276293"/>
              <a:gd name="connsiteY9" fmla="*/ 2894503 h 4808824"/>
              <a:gd name="connsiteX10" fmla="*/ 85519 w 276293"/>
              <a:gd name="connsiteY10" fmla="*/ 3144484 h 4808824"/>
              <a:gd name="connsiteX11" fmla="*/ 203931 w 276293"/>
              <a:gd name="connsiteY11" fmla="*/ 3545767 h 4808824"/>
              <a:gd name="connsiteX12" fmla="*/ 0 w 276293"/>
              <a:gd name="connsiteY12" fmla="*/ 3802325 h 4808824"/>
              <a:gd name="connsiteX13" fmla="*/ 217087 w 276293"/>
              <a:gd name="connsiteY13" fmla="*/ 3894423 h 4808824"/>
              <a:gd name="connsiteX14" fmla="*/ 92097 w 276293"/>
              <a:gd name="connsiteY14" fmla="*/ 4229923 h 4808824"/>
              <a:gd name="connsiteX15" fmla="*/ 276293 w 276293"/>
              <a:gd name="connsiteY15" fmla="*/ 4328598 h 4808824"/>
              <a:gd name="connsiteX16" fmla="*/ 105254 w 276293"/>
              <a:gd name="connsiteY16" fmla="*/ 4552265 h 4808824"/>
              <a:gd name="connsiteX17" fmla="*/ 243401 w 276293"/>
              <a:gd name="connsiteY17" fmla="*/ 4808824 h 4808824"/>
              <a:gd name="connsiteX0" fmla="*/ 92098 w 243401"/>
              <a:gd name="connsiteY0" fmla="*/ 0 h 4808824"/>
              <a:gd name="connsiteX1" fmla="*/ 230245 w 243401"/>
              <a:gd name="connsiteY1" fmla="*/ 513116 h 4808824"/>
              <a:gd name="connsiteX2" fmla="*/ 72362 w 243401"/>
              <a:gd name="connsiteY2" fmla="*/ 809146 h 4808824"/>
              <a:gd name="connsiteX3" fmla="*/ 223665 w 243401"/>
              <a:gd name="connsiteY3" fmla="*/ 1111753 h 4808824"/>
              <a:gd name="connsiteX4" fmla="*/ 46049 w 243401"/>
              <a:gd name="connsiteY4" fmla="*/ 1355155 h 4808824"/>
              <a:gd name="connsiteX5" fmla="*/ 236822 w 243401"/>
              <a:gd name="connsiteY5" fmla="*/ 1552507 h 4808824"/>
              <a:gd name="connsiteX6" fmla="*/ 85519 w 243401"/>
              <a:gd name="connsiteY6" fmla="*/ 1920898 h 4808824"/>
              <a:gd name="connsiteX7" fmla="*/ 217088 w 243401"/>
              <a:gd name="connsiteY7" fmla="*/ 2262976 h 4808824"/>
              <a:gd name="connsiteX8" fmla="*/ 78940 w 243401"/>
              <a:gd name="connsiteY8" fmla="*/ 2506377 h 4808824"/>
              <a:gd name="connsiteX9" fmla="*/ 217088 w 243401"/>
              <a:gd name="connsiteY9" fmla="*/ 2894503 h 4808824"/>
              <a:gd name="connsiteX10" fmla="*/ 85519 w 243401"/>
              <a:gd name="connsiteY10" fmla="*/ 3144484 h 4808824"/>
              <a:gd name="connsiteX11" fmla="*/ 203931 w 243401"/>
              <a:gd name="connsiteY11" fmla="*/ 3545767 h 4808824"/>
              <a:gd name="connsiteX12" fmla="*/ 0 w 243401"/>
              <a:gd name="connsiteY12" fmla="*/ 3802325 h 4808824"/>
              <a:gd name="connsiteX13" fmla="*/ 217087 w 243401"/>
              <a:gd name="connsiteY13" fmla="*/ 3894423 h 4808824"/>
              <a:gd name="connsiteX14" fmla="*/ 92097 w 243401"/>
              <a:gd name="connsiteY14" fmla="*/ 4229923 h 4808824"/>
              <a:gd name="connsiteX15" fmla="*/ 243401 w 243401"/>
              <a:gd name="connsiteY15" fmla="*/ 4368068 h 4808824"/>
              <a:gd name="connsiteX16" fmla="*/ 105254 w 243401"/>
              <a:gd name="connsiteY16" fmla="*/ 4552265 h 4808824"/>
              <a:gd name="connsiteX17" fmla="*/ 243401 w 243401"/>
              <a:gd name="connsiteY17" fmla="*/ 4808824 h 4808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43401" h="4808824">
                <a:moveTo>
                  <a:pt x="92098" y="0"/>
                </a:moveTo>
                <a:lnTo>
                  <a:pt x="230245" y="513116"/>
                </a:lnTo>
                <a:lnTo>
                  <a:pt x="72362" y="809146"/>
                </a:lnTo>
                <a:lnTo>
                  <a:pt x="223665" y="1111753"/>
                </a:lnTo>
                <a:lnTo>
                  <a:pt x="46049" y="1355155"/>
                </a:lnTo>
                <a:lnTo>
                  <a:pt x="236822" y="1552507"/>
                </a:lnTo>
                <a:lnTo>
                  <a:pt x="85519" y="1920898"/>
                </a:lnTo>
                <a:lnTo>
                  <a:pt x="217088" y="2262976"/>
                </a:lnTo>
                <a:lnTo>
                  <a:pt x="78940" y="2506377"/>
                </a:lnTo>
                <a:lnTo>
                  <a:pt x="217088" y="2894503"/>
                </a:lnTo>
                <a:lnTo>
                  <a:pt x="85519" y="3144484"/>
                </a:lnTo>
                <a:lnTo>
                  <a:pt x="203931" y="3545767"/>
                </a:lnTo>
                <a:lnTo>
                  <a:pt x="0" y="3802325"/>
                </a:lnTo>
                <a:lnTo>
                  <a:pt x="217087" y="3894423"/>
                </a:lnTo>
                <a:lnTo>
                  <a:pt x="92097" y="4229923"/>
                </a:lnTo>
                <a:lnTo>
                  <a:pt x="243401" y="4368068"/>
                </a:lnTo>
                <a:lnTo>
                  <a:pt x="105254" y="4552265"/>
                </a:lnTo>
                <a:lnTo>
                  <a:pt x="243401" y="4808824"/>
                </a:lnTo>
              </a:path>
            </a:pathLst>
          </a:custGeom>
          <a:noFill/>
          <a:ln w="152400" cap="sq">
            <a:solidFill>
              <a:schemeClr val="bg1">
                <a:lumMod val="85000"/>
              </a:schemeClr>
            </a:solidFill>
            <a:miter lim="800000"/>
          </a:ln>
          <a:effectLst>
            <a:outerShdw blurRad="50800" dist="38100" dir="2700000" algn="tl" rotWithShape="0">
              <a:prstClr val="black">
                <a:alpha val="40000"/>
              </a:prstClr>
            </a:outerShdw>
          </a:effectLst>
          <a:scene3d>
            <a:camera prst="orthographicFront"/>
            <a:lightRig rig="two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7" name="Titel 1">
            <a:extLst>
              <a:ext uri="{FF2B5EF4-FFF2-40B4-BE49-F238E27FC236}">
                <a16:creationId xmlns:a16="http://schemas.microsoft.com/office/drawing/2014/main" id="{9EA48939-7AC9-D7C8-1F22-6D827C836162}"/>
              </a:ext>
            </a:extLst>
          </p:cNvPr>
          <p:cNvSpPr txBox="1">
            <a:spLocks/>
          </p:cNvSpPr>
          <p:nvPr/>
        </p:nvSpPr>
        <p:spPr bwMode="auto">
          <a:xfrm>
            <a:off x="-6090226" y="4407449"/>
            <a:ext cx="482453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fr-CH" sz="2800">
                <a:solidFill>
                  <a:srgbClr val="0B523E"/>
                </a:solidFill>
                <a:latin typeface="Century Gothic" panose="020B0502020202020204" pitchFamily="34" charset="0"/>
                <a:ea typeface="Century Gothic"/>
              </a:rPr>
              <a:t>Effets directs</a:t>
            </a:r>
            <a:br>
              <a:rPr lang="fr-CH" sz="2800">
                <a:solidFill>
                  <a:srgbClr val="0B523E"/>
                </a:solidFill>
                <a:latin typeface="Century Gothic" panose="020B0502020202020204" pitchFamily="34" charset="0"/>
                <a:ea typeface="Century Gothic"/>
              </a:rPr>
            </a:br>
            <a:r>
              <a:rPr lang="fr-CH" sz="2800" b="0">
                <a:solidFill>
                  <a:srgbClr val="0B523E"/>
                </a:solidFill>
                <a:latin typeface="Century Gothic" panose="020B0502020202020204" pitchFamily="34" charset="0"/>
                <a:ea typeface="Century Gothic"/>
              </a:rPr>
              <a:t>(= Footprint)</a:t>
            </a:r>
          </a:p>
        </p:txBody>
      </p:sp>
      <p:sp>
        <p:nvSpPr>
          <p:cNvPr id="8" name="Abgerundetes Rechteck 7">
            <a:extLst>
              <a:ext uri="{FF2B5EF4-FFF2-40B4-BE49-F238E27FC236}">
                <a16:creationId xmlns:a16="http://schemas.microsoft.com/office/drawing/2014/main" id="{D3E7413C-BD15-6830-14C7-8F1BA94EAFCC}"/>
              </a:ext>
            </a:extLst>
          </p:cNvPr>
          <p:cNvSpPr/>
          <p:nvPr/>
        </p:nvSpPr>
        <p:spPr bwMode="auto">
          <a:xfrm>
            <a:off x="-5950268" y="5325699"/>
            <a:ext cx="4544620" cy="1315380"/>
          </a:xfrm>
          <a:prstGeom prst="roundRect">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r-CH" sz="2000">
                <a:solidFill>
                  <a:srgbClr val="0B523E"/>
                </a:solidFill>
                <a:latin typeface="Century Gothic" panose="020B0502020202020204" pitchFamily="34" charset="0"/>
                <a:ea typeface="Century Gothic"/>
                <a:cs typeface="Arial" charset="0"/>
              </a:rPr>
              <a:t>La </a:t>
            </a:r>
            <a:r>
              <a:rPr lang="fr-CH" sz="2000" b="1">
                <a:solidFill>
                  <a:srgbClr val="0B523E"/>
                </a:solidFill>
                <a:latin typeface="Century Gothic" panose="020B0502020202020204" pitchFamily="34" charset="0"/>
                <a:ea typeface="Century Gothic"/>
                <a:cs typeface="Arial" charset="0"/>
              </a:rPr>
              <a:t>fabrication, l’utilisation et l’élimination </a:t>
            </a:r>
            <a:r>
              <a:rPr lang="fr-CH" sz="2000">
                <a:solidFill>
                  <a:srgbClr val="0B523E"/>
                </a:solidFill>
                <a:latin typeface="Century Gothic" panose="020B0502020202020204" pitchFamily="34" charset="0"/>
                <a:ea typeface="Century Gothic"/>
                <a:cs typeface="Arial" charset="0"/>
              </a:rPr>
              <a:t>des technologies numériques ont un impact sur l’environnement.</a:t>
            </a:r>
          </a:p>
        </p:txBody>
      </p:sp>
      <p:sp>
        <p:nvSpPr>
          <p:cNvPr id="9" name="Rechteck 8">
            <a:extLst>
              <a:ext uri="{FF2B5EF4-FFF2-40B4-BE49-F238E27FC236}">
                <a16:creationId xmlns:a16="http://schemas.microsoft.com/office/drawing/2014/main" id="{88759BD6-E354-DCEF-CDDB-E4C041DDC1A3}"/>
              </a:ext>
            </a:extLst>
          </p:cNvPr>
          <p:cNvSpPr/>
          <p:nvPr/>
        </p:nvSpPr>
        <p:spPr bwMode="auto">
          <a:xfrm>
            <a:off x="12679704" y="0"/>
            <a:ext cx="6098400" cy="6858000"/>
          </a:xfrm>
          <a:prstGeom prst="rect">
            <a:avLst/>
          </a:prstGeom>
          <a:solidFill>
            <a:schemeClr val="bg1"/>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pic>
        <p:nvPicPr>
          <p:cNvPr id="10" name="Picture 2" descr="How the carbon handprint is shaping a positive future | Acre · Acre">
            <a:extLst>
              <a:ext uri="{FF2B5EF4-FFF2-40B4-BE49-F238E27FC236}">
                <a16:creationId xmlns:a16="http://schemas.microsoft.com/office/drawing/2014/main" id="{ADB70D85-A4C1-B484-8C77-297723620287}"/>
              </a:ext>
            </a:extLst>
          </p:cNvPr>
          <p:cNvPicPr>
            <a:picLocks noChangeAspect="1" noChangeArrowheads="1"/>
          </p:cNvPicPr>
          <p:nvPr/>
        </p:nvPicPr>
        <p:blipFill rotWithShape="1">
          <a:blip r:embed="rId10">
            <a:biLevel thresh="75000"/>
            <a:extLst>
              <a:ext uri="{28A0092B-C50C-407E-A947-70E740481C1C}">
                <a14:useLocalDpi xmlns:a14="http://schemas.microsoft.com/office/drawing/2010/main" val="0"/>
              </a:ext>
            </a:extLst>
          </a:blip>
          <a:srcRect l="6477" r="55316"/>
          <a:stretch/>
        </p:blipFill>
        <p:spPr bwMode="auto">
          <a:xfrm>
            <a:off x="12980676" y="433843"/>
            <a:ext cx="5496456" cy="5990315"/>
          </a:xfrm>
          <a:prstGeom prst="rect">
            <a:avLst/>
          </a:prstGeom>
          <a:noFill/>
          <a:extLst>
            <a:ext uri="{909E8E84-426E-40DD-AFC4-6F175D3DCCD1}">
              <a14:hiddenFill xmlns:a14="http://schemas.microsoft.com/office/drawing/2010/main">
                <a:solidFill>
                  <a:srgbClr val="FFFFFF"/>
                </a:solidFill>
              </a14:hiddenFill>
            </a:ext>
          </a:extLst>
        </p:spPr>
      </p:pic>
      <p:sp>
        <p:nvSpPr>
          <p:cNvPr id="11" name="Text">
            <a:extLst>
              <a:ext uri="{FF2B5EF4-FFF2-40B4-BE49-F238E27FC236}">
                <a16:creationId xmlns:a16="http://schemas.microsoft.com/office/drawing/2014/main" id="{A8822392-3299-1E3C-E8F8-E9D54764330C}"/>
              </a:ext>
            </a:extLst>
          </p:cNvPr>
          <p:cNvSpPr/>
          <p:nvPr/>
        </p:nvSpPr>
        <p:spPr bwMode="gray">
          <a:xfrm>
            <a:off x="12683306" y="0"/>
            <a:ext cx="6091198" cy="6858000"/>
          </a:xfrm>
          <a:prstGeom prst="rect">
            <a:avLst/>
          </a:prstGeom>
          <a:solidFill>
            <a:srgbClr val="0070C0">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2" name="Titel 1">
            <a:extLst>
              <a:ext uri="{FF2B5EF4-FFF2-40B4-BE49-F238E27FC236}">
                <a16:creationId xmlns:a16="http://schemas.microsoft.com/office/drawing/2014/main" id="{6B5F5D27-FB31-A339-CCA8-CD38141188D3}"/>
              </a:ext>
            </a:extLst>
          </p:cNvPr>
          <p:cNvSpPr txBox="1">
            <a:spLocks/>
          </p:cNvSpPr>
          <p:nvPr/>
        </p:nvSpPr>
        <p:spPr bwMode="auto">
          <a:xfrm>
            <a:off x="13316637" y="4407449"/>
            <a:ext cx="482453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fr-CH" sz="2800">
                <a:solidFill>
                  <a:srgbClr val="002060"/>
                </a:solidFill>
                <a:latin typeface="Century Gothic" panose="020B0502020202020204" pitchFamily="34" charset="0"/>
                <a:ea typeface="Century Gothic"/>
              </a:rPr>
              <a:t>Effets indirects</a:t>
            </a:r>
            <a:br>
              <a:rPr lang="fr-CH" sz="2800">
                <a:solidFill>
                  <a:srgbClr val="002060"/>
                </a:solidFill>
                <a:latin typeface="Century Gothic" panose="020B0502020202020204" pitchFamily="34" charset="0"/>
                <a:ea typeface="Century Gothic"/>
              </a:rPr>
            </a:br>
            <a:r>
              <a:rPr lang="fr-CH" sz="2800" b="0">
                <a:solidFill>
                  <a:srgbClr val="002060"/>
                </a:solidFill>
                <a:latin typeface="Century Gothic" panose="020B0502020202020204" pitchFamily="34" charset="0"/>
                <a:ea typeface="Century Gothic"/>
              </a:rPr>
              <a:t>(= Handprint)</a:t>
            </a:r>
          </a:p>
        </p:txBody>
      </p:sp>
      <p:sp>
        <p:nvSpPr>
          <p:cNvPr id="13" name="Abgerundetes Rechteck 12">
            <a:extLst>
              <a:ext uri="{FF2B5EF4-FFF2-40B4-BE49-F238E27FC236}">
                <a16:creationId xmlns:a16="http://schemas.microsoft.com/office/drawing/2014/main" id="{A3CD85A5-B68E-90E5-1777-4F38F19848D0}"/>
              </a:ext>
            </a:extLst>
          </p:cNvPr>
          <p:cNvSpPr/>
          <p:nvPr/>
        </p:nvSpPr>
        <p:spPr bwMode="auto">
          <a:xfrm>
            <a:off x="13065904" y="5325699"/>
            <a:ext cx="5326002" cy="1315380"/>
          </a:xfrm>
          <a:prstGeom prst="roundRect">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r-CH" sz="2000">
                <a:solidFill>
                  <a:srgbClr val="002060"/>
                </a:solidFill>
                <a:latin typeface="Century Gothic" panose="020B0502020202020204" pitchFamily="34" charset="0"/>
                <a:ea typeface="Century Gothic"/>
                <a:cs typeface="Arial" charset="0"/>
              </a:rPr>
              <a:t>Les </a:t>
            </a:r>
            <a:r>
              <a:rPr lang="fr-CH" sz="2000" b="1">
                <a:solidFill>
                  <a:srgbClr val="002060"/>
                </a:solidFill>
                <a:latin typeface="Century Gothic" panose="020B0502020202020204" pitchFamily="34" charset="0"/>
                <a:ea typeface="Century Gothic"/>
                <a:cs typeface="Arial" charset="0"/>
              </a:rPr>
              <a:t>applications numériques </a:t>
            </a:r>
            <a:r>
              <a:rPr lang="fr-CH" sz="2000">
                <a:solidFill>
                  <a:srgbClr val="002060"/>
                </a:solidFill>
                <a:latin typeface="Century Gothic" panose="020B0502020202020204" pitchFamily="34" charset="0"/>
                <a:ea typeface="Century Gothic"/>
                <a:cs typeface="Arial" charset="0"/>
              </a:rPr>
              <a:t>modifient les processus et réduisent ou augmentent ainsi l’impact environnemental dans d’autres secteurs.</a:t>
            </a:r>
          </a:p>
        </p:txBody>
      </p:sp>
      <p:sp>
        <p:nvSpPr>
          <p:cNvPr id="14" name="Rechteck 13">
            <a:extLst>
              <a:ext uri="{FF2B5EF4-FFF2-40B4-BE49-F238E27FC236}">
                <a16:creationId xmlns:a16="http://schemas.microsoft.com/office/drawing/2014/main" id="{B6C554E4-6825-6FCA-1E0A-C0236E6AE310}"/>
              </a:ext>
            </a:extLst>
          </p:cNvPr>
          <p:cNvSpPr/>
          <p:nvPr/>
        </p:nvSpPr>
        <p:spPr bwMode="auto">
          <a:xfrm>
            <a:off x="0" y="7245424"/>
            <a:ext cx="12192000" cy="2836996"/>
          </a:xfrm>
          <a:prstGeom prst="rect">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Tree>
    <p:extLst>
      <p:ext uri="{BB962C8B-B14F-4D97-AF65-F5344CB8AC3E}">
        <p14:creationId xmlns:p14="http://schemas.microsoft.com/office/powerpoint/2010/main" val="139411288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7A8F85-8138-9FF7-3B9E-F516BC5D8046}"/>
            </a:ext>
          </a:extLst>
        </p:cNvPr>
        <p:cNvGrpSpPr/>
        <p:nvPr/>
      </p:nvGrpSpPr>
      <p:grpSpPr>
        <a:xfrm>
          <a:off x="0" y="0"/>
          <a:ext cx="0" cy="0"/>
          <a:chOff x="0" y="0"/>
          <a:chExt cx="0" cy="0"/>
        </a:xfrm>
      </p:grpSpPr>
      <p:sp>
        <p:nvSpPr>
          <p:cNvPr id="2" name="Text">
            <a:extLst>
              <a:ext uri="{FF2B5EF4-FFF2-40B4-BE49-F238E27FC236}">
                <a16:creationId xmlns:a16="http://schemas.microsoft.com/office/drawing/2014/main" id="{BB9FF297-4DB2-FCDB-CFB8-02EF67973133}"/>
              </a:ext>
            </a:extLst>
          </p:cNvPr>
          <p:cNvSpPr/>
          <p:nvPr/>
        </p:nvSpPr>
        <p:spPr bwMode="gray">
          <a:xfrm>
            <a:off x="9132000" y="0"/>
            <a:ext cx="3060000" cy="6865234"/>
          </a:xfrm>
          <a:prstGeom prst="rect">
            <a:avLst/>
          </a:prstGeom>
          <a:solidFill>
            <a:schemeClr val="accent3">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4" name="Text">
            <a:extLst>
              <a:ext uri="{FF2B5EF4-FFF2-40B4-BE49-F238E27FC236}">
                <a16:creationId xmlns:a16="http://schemas.microsoft.com/office/drawing/2014/main" id="{ABBED06C-E582-2C56-1E9A-C44C52C501FB}"/>
              </a:ext>
            </a:extLst>
          </p:cNvPr>
          <p:cNvSpPr/>
          <p:nvPr/>
        </p:nvSpPr>
        <p:spPr bwMode="gray">
          <a:xfrm>
            <a:off x="-3841104" y="0"/>
            <a:ext cx="3060000" cy="6865234"/>
          </a:xfrm>
          <a:prstGeom prst="rect">
            <a:avLst/>
          </a:prstGeom>
          <a:solidFill>
            <a:schemeClr val="accent2">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3" name="Text">
            <a:extLst>
              <a:ext uri="{FF2B5EF4-FFF2-40B4-BE49-F238E27FC236}">
                <a16:creationId xmlns:a16="http://schemas.microsoft.com/office/drawing/2014/main" id="{80BD1C81-7ED5-6434-A5AA-EE5934DA1C1F}"/>
              </a:ext>
            </a:extLst>
          </p:cNvPr>
          <p:cNvSpPr/>
          <p:nvPr/>
        </p:nvSpPr>
        <p:spPr bwMode="gray">
          <a:xfrm>
            <a:off x="-6885447" y="0"/>
            <a:ext cx="3060000" cy="6865234"/>
          </a:xfrm>
          <a:prstGeom prst="rect">
            <a:avLst/>
          </a:prstGeom>
          <a:solidFill>
            <a:srgbClr val="106D92">
              <a:alpha val="75000"/>
            </a:srgb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2" name="Text">
            <a:extLst>
              <a:ext uri="{FF2B5EF4-FFF2-40B4-BE49-F238E27FC236}">
                <a16:creationId xmlns:a16="http://schemas.microsoft.com/office/drawing/2014/main" id="{4636E80C-A1AB-2974-BF88-121392AFF091}"/>
              </a:ext>
            </a:extLst>
          </p:cNvPr>
          <p:cNvSpPr/>
          <p:nvPr/>
        </p:nvSpPr>
        <p:spPr bwMode="gray">
          <a:xfrm>
            <a:off x="-9929504" y="0"/>
            <a:ext cx="3060000" cy="6865234"/>
          </a:xfrm>
          <a:prstGeom prst="rect">
            <a:avLst/>
          </a:prstGeom>
          <a:solidFill>
            <a:schemeClr val="bg2">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6" name="Inhaltsplatzhalter 2">
            <a:extLst>
              <a:ext uri="{FF2B5EF4-FFF2-40B4-BE49-F238E27FC236}">
                <a16:creationId xmlns:a16="http://schemas.microsoft.com/office/drawing/2014/main" id="{ED97CFD1-AE9B-4CBB-A11A-D199EA90F1BE}"/>
              </a:ext>
            </a:extLst>
          </p:cNvPr>
          <p:cNvSpPr txBox="1">
            <a:spLocks/>
          </p:cNvSpPr>
          <p:nvPr/>
        </p:nvSpPr>
        <p:spPr>
          <a:xfrm>
            <a:off x="-9767656" y="4065065"/>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3200" b="1">
                <a:solidFill>
                  <a:schemeClr val="bg1"/>
                </a:solidFill>
                <a:latin typeface="Century Gothic" panose="020B0502020202020204" pitchFamily="34" charset="0"/>
              </a:rPr>
              <a:t>Substitution</a:t>
            </a:r>
          </a:p>
        </p:txBody>
      </p:sp>
      <p:sp>
        <p:nvSpPr>
          <p:cNvPr id="10" name="Inhaltsplatzhalter 2">
            <a:extLst>
              <a:ext uri="{FF2B5EF4-FFF2-40B4-BE49-F238E27FC236}">
                <a16:creationId xmlns:a16="http://schemas.microsoft.com/office/drawing/2014/main" id="{C0B5C0A2-3F65-110B-541E-2737608AD270}"/>
              </a:ext>
            </a:extLst>
          </p:cNvPr>
          <p:cNvSpPr txBox="1">
            <a:spLocks/>
          </p:cNvSpPr>
          <p:nvPr/>
        </p:nvSpPr>
        <p:spPr>
          <a:xfrm>
            <a:off x="9293848" y="4065065"/>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3200" b="1">
                <a:solidFill>
                  <a:schemeClr val="bg1"/>
                </a:solidFill>
                <a:latin typeface="Century Gothic" panose="020B0502020202020204" pitchFamily="34" charset="0"/>
              </a:rPr>
              <a:t>Rebond</a:t>
            </a:r>
          </a:p>
        </p:txBody>
      </p:sp>
      <p:sp>
        <p:nvSpPr>
          <p:cNvPr id="11" name="Inhaltsplatzhalter 2">
            <a:extLst>
              <a:ext uri="{FF2B5EF4-FFF2-40B4-BE49-F238E27FC236}">
                <a16:creationId xmlns:a16="http://schemas.microsoft.com/office/drawing/2014/main" id="{D7D6EDE9-BA61-D4CC-C44D-0F9FCAA61F32}"/>
              </a:ext>
            </a:extLst>
          </p:cNvPr>
          <p:cNvSpPr txBox="1">
            <a:spLocks/>
          </p:cNvSpPr>
          <p:nvPr/>
        </p:nvSpPr>
        <p:spPr>
          <a:xfrm>
            <a:off x="-6867615" y="4065065"/>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3200" b="1">
                <a:solidFill>
                  <a:schemeClr val="bg1"/>
                </a:solidFill>
                <a:latin typeface="Century Gothic" panose="020B0502020202020204" pitchFamily="34" charset="0"/>
              </a:rPr>
              <a:t>Optimisation</a:t>
            </a:r>
          </a:p>
        </p:txBody>
      </p:sp>
      <p:pic>
        <p:nvPicPr>
          <p:cNvPr id="1026" name="Picture 2" descr="Substitution - Free sports and competition icons">
            <a:extLst>
              <a:ext uri="{FF2B5EF4-FFF2-40B4-BE49-F238E27FC236}">
                <a16:creationId xmlns:a16="http://schemas.microsoft.com/office/drawing/2014/main" id="{55625657-08EA-C90F-364E-4F632E1F292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4530" y="1175183"/>
            <a:ext cx="1950053" cy="195005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0" name="Picture 6" descr="Rebound - Kostenlose pfeile Icons">
            <a:extLst>
              <a:ext uri="{FF2B5EF4-FFF2-40B4-BE49-F238E27FC236}">
                <a16:creationId xmlns:a16="http://schemas.microsoft.com/office/drawing/2014/main" id="{5D92D3C6-835B-E388-E0C8-C8DBF9CA57E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52696" y="1140905"/>
            <a:ext cx="2018608" cy="2018608"/>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2" name="Picture 8" descr="Analysis - Free seo and web icons">
            <a:extLst>
              <a:ext uri="{FF2B5EF4-FFF2-40B4-BE49-F238E27FC236}">
                <a16:creationId xmlns:a16="http://schemas.microsoft.com/office/drawing/2014/main" id="{9F3F8A36-5F11-C826-7BB5-8FAD030A828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18077" y="1049657"/>
            <a:ext cx="2201104" cy="2201104"/>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 name="Inhaltsplatzhalter 2">
            <a:extLst>
              <a:ext uri="{FF2B5EF4-FFF2-40B4-BE49-F238E27FC236}">
                <a16:creationId xmlns:a16="http://schemas.microsoft.com/office/drawing/2014/main" id="{82EB38E9-AF06-9D93-339D-DEC6CE4D3C49}"/>
              </a:ext>
            </a:extLst>
          </p:cNvPr>
          <p:cNvSpPr txBox="1">
            <a:spLocks/>
          </p:cNvSpPr>
          <p:nvPr/>
        </p:nvSpPr>
        <p:spPr>
          <a:xfrm>
            <a:off x="-3789653" y="4065065"/>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3200" b="1">
                <a:solidFill>
                  <a:schemeClr val="bg1"/>
                </a:solidFill>
                <a:latin typeface="Century Gothic" panose="020B0502020202020204" pitchFamily="34" charset="0"/>
              </a:rPr>
              <a:t>Information</a:t>
            </a:r>
          </a:p>
        </p:txBody>
      </p:sp>
      <p:pic>
        <p:nvPicPr>
          <p:cNvPr id="4" name="Picture 2" descr="Optimization - Free social media icons">
            <a:extLst>
              <a:ext uri="{FF2B5EF4-FFF2-40B4-BE49-F238E27FC236}">
                <a16:creationId xmlns:a16="http://schemas.microsoft.com/office/drawing/2014/main" id="{96EFC467-6062-CEDB-F3AF-26C206FE69B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83845" y="1102716"/>
            <a:ext cx="2056797" cy="2056797"/>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Inhaltsplatzhalter 2">
            <a:extLst>
              <a:ext uri="{FF2B5EF4-FFF2-40B4-BE49-F238E27FC236}">
                <a16:creationId xmlns:a16="http://schemas.microsoft.com/office/drawing/2014/main" id="{456F807E-4091-4A87-32F0-195AD4D0AEDF}"/>
              </a:ext>
            </a:extLst>
          </p:cNvPr>
          <p:cNvSpPr txBox="1">
            <a:spLocks/>
          </p:cNvSpPr>
          <p:nvPr/>
        </p:nvSpPr>
        <p:spPr>
          <a:xfrm>
            <a:off x="-9767656" y="4853154"/>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2800">
                <a:solidFill>
                  <a:schemeClr val="bg1"/>
                </a:solidFill>
                <a:latin typeface="Century Gothic" panose="020B0502020202020204" pitchFamily="34" charset="0"/>
              </a:rPr>
              <a:t>Numérique plutôt qu’analogique</a:t>
            </a:r>
          </a:p>
        </p:txBody>
      </p:sp>
      <p:sp>
        <p:nvSpPr>
          <p:cNvPr id="7" name="Inhaltsplatzhalter 2">
            <a:extLst>
              <a:ext uri="{FF2B5EF4-FFF2-40B4-BE49-F238E27FC236}">
                <a16:creationId xmlns:a16="http://schemas.microsoft.com/office/drawing/2014/main" id="{07BE7DAB-D658-6147-8E5F-68A4FCE4AAF1}"/>
              </a:ext>
            </a:extLst>
          </p:cNvPr>
          <p:cNvSpPr txBox="1">
            <a:spLocks/>
          </p:cNvSpPr>
          <p:nvPr/>
        </p:nvSpPr>
        <p:spPr>
          <a:xfrm>
            <a:off x="9293848" y="4853154"/>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2800">
                <a:solidFill>
                  <a:schemeClr val="bg1"/>
                </a:solidFill>
                <a:latin typeface="Century Gothic" panose="020B0502020202020204" pitchFamily="34" charset="0"/>
              </a:rPr>
              <a:t>Moins cher et plus pratique</a:t>
            </a:r>
          </a:p>
        </p:txBody>
      </p:sp>
      <p:sp>
        <p:nvSpPr>
          <p:cNvPr id="8" name="Inhaltsplatzhalter 2">
            <a:extLst>
              <a:ext uri="{FF2B5EF4-FFF2-40B4-BE49-F238E27FC236}">
                <a16:creationId xmlns:a16="http://schemas.microsoft.com/office/drawing/2014/main" id="{45594D30-56E0-918D-C365-F021512F91C9}"/>
              </a:ext>
            </a:extLst>
          </p:cNvPr>
          <p:cNvSpPr txBox="1">
            <a:spLocks/>
          </p:cNvSpPr>
          <p:nvPr/>
        </p:nvSpPr>
        <p:spPr>
          <a:xfrm>
            <a:off x="-6867615" y="4853154"/>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2800">
                <a:solidFill>
                  <a:schemeClr val="bg1"/>
                </a:solidFill>
                <a:latin typeface="Century Gothic" panose="020B0502020202020204" pitchFamily="34" charset="0"/>
              </a:rPr>
              <a:t>Plus avec moins</a:t>
            </a:r>
          </a:p>
        </p:txBody>
      </p:sp>
      <p:sp>
        <p:nvSpPr>
          <p:cNvPr id="9" name="Inhaltsplatzhalter 2">
            <a:extLst>
              <a:ext uri="{FF2B5EF4-FFF2-40B4-BE49-F238E27FC236}">
                <a16:creationId xmlns:a16="http://schemas.microsoft.com/office/drawing/2014/main" id="{52833CCE-A1C1-AF4D-BF54-2F70A1B6CFA7}"/>
              </a:ext>
            </a:extLst>
          </p:cNvPr>
          <p:cNvSpPr txBox="1">
            <a:spLocks/>
          </p:cNvSpPr>
          <p:nvPr/>
        </p:nvSpPr>
        <p:spPr>
          <a:xfrm>
            <a:off x="-3789653" y="4853154"/>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2800">
                <a:solidFill>
                  <a:schemeClr val="bg1"/>
                </a:solidFill>
                <a:latin typeface="Century Gothic" panose="020B0502020202020204" pitchFamily="34" charset="0"/>
              </a:rPr>
              <a:t>Plus transparent et plus ciblé</a:t>
            </a:r>
          </a:p>
        </p:txBody>
      </p:sp>
    </p:spTree>
    <p:extLst>
      <p:ext uri="{BB962C8B-B14F-4D97-AF65-F5344CB8AC3E}">
        <p14:creationId xmlns:p14="http://schemas.microsoft.com/office/powerpoint/2010/main" val="190798683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97C5FF-109E-85D8-2D0C-FAD31833C926}"/>
            </a:ext>
          </a:extLst>
        </p:cNvPr>
        <p:cNvGrpSpPr/>
        <p:nvPr/>
      </p:nvGrpSpPr>
      <p:grpSpPr>
        <a:xfrm>
          <a:off x="0" y="0"/>
          <a:ext cx="0" cy="0"/>
          <a:chOff x="0" y="0"/>
          <a:chExt cx="0" cy="0"/>
        </a:xfrm>
      </p:grpSpPr>
      <p:pic>
        <p:nvPicPr>
          <p:cNvPr id="55" name="Picture 4" descr="흰색과 검은색 종이 가방을 들고 있는 여성 사진">
            <a:extLst>
              <a:ext uri="{FF2B5EF4-FFF2-40B4-BE49-F238E27FC236}">
                <a16:creationId xmlns:a16="http://schemas.microsoft.com/office/drawing/2014/main" id="{B32BC36A-EA25-306C-F871-E039A592E25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824" y="0"/>
            <a:ext cx="12235598" cy="6858001"/>
          </a:xfrm>
          <a:prstGeom prst="rect">
            <a:avLst/>
          </a:prstGeom>
          <a:noFill/>
          <a:extLst>
            <a:ext uri="{909E8E84-426E-40DD-AFC4-6F175D3DCCD1}">
              <a14:hiddenFill xmlns:a14="http://schemas.microsoft.com/office/drawing/2010/main">
                <a:solidFill>
                  <a:srgbClr val="FFFFFF"/>
                </a:solidFill>
              </a14:hiddenFill>
            </a:ext>
          </a:extLst>
        </p:spPr>
      </p:pic>
      <p:sp>
        <p:nvSpPr>
          <p:cNvPr id="56" name="Text">
            <a:extLst>
              <a:ext uri="{FF2B5EF4-FFF2-40B4-BE49-F238E27FC236}">
                <a16:creationId xmlns:a16="http://schemas.microsoft.com/office/drawing/2014/main" id="{0D2D45C3-298E-3256-1886-FBFC9A35BBB9}"/>
              </a:ext>
            </a:extLst>
          </p:cNvPr>
          <p:cNvSpPr/>
          <p:nvPr/>
        </p:nvSpPr>
        <p:spPr bwMode="gray">
          <a:xfrm>
            <a:off x="-23972" y="1"/>
            <a:ext cx="12215972" cy="6858000"/>
          </a:xfrm>
          <a:prstGeom prst="rect">
            <a:avLst/>
          </a:prstGeom>
          <a:solidFill>
            <a:srgbClr val="15A37B">
              <a:lumMod val="50000"/>
              <a:alpha val="75000"/>
            </a:srgbClr>
          </a:solidFill>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2" name="Titel 1">
            <a:extLst>
              <a:ext uri="{FF2B5EF4-FFF2-40B4-BE49-F238E27FC236}">
                <a16:creationId xmlns:a16="http://schemas.microsoft.com/office/drawing/2014/main" id="{080D32DE-21D8-3055-C1AE-6DAB2EA3B12C}"/>
              </a:ext>
            </a:extLst>
          </p:cNvPr>
          <p:cNvSpPr txBox="1">
            <a:spLocks/>
          </p:cNvSpPr>
          <p:nvPr/>
        </p:nvSpPr>
        <p:spPr bwMode="auto">
          <a:xfrm>
            <a:off x="335360" y="467111"/>
            <a:ext cx="11521280" cy="573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sz="2300">
                <a:solidFill>
                  <a:schemeClr val="bg1"/>
                </a:solidFill>
                <a:latin typeface="Century Gothic" panose="020B0502020202020204" pitchFamily="34" charset="0"/>
                <a:ea typeface="Century Gothic"/>
              </a:rPr>
              <a:t>Les plateformes numériques augmentent systématiquement la consommation et l’impact environnemental.</a:t>
            </a:r>
          </a:p>
        </p:txBody>
      </p:sp>
      <p:sp>
        <p:nvSpPr>
          <p:cNvPr id="27" name="Rechteck 8">
            <a:extLst>
              <a:ext uri="{FF2B5EF4-FFF2-40B4-BE49-F238E27FC236}">
                <a16:creationId xmlns:a16="http://schemas.microsoft.com/office/drawing/2014/main" id="{199F1397-273D-A8BE-B562-1CC9E8FF7C54}"/>
              </a:ext>
            </a:extLst>
          </p:cNvPr>
          <p:cNvSpPr>
            <a:spLocks noChangeArrowheads="1"/>
          </p:cNvSpPr>
          <p:nvPr/>
        </p:nvSpPr>
        <p:spPr bwMode="auto">
          <a:xfrm>
            <a:off x="5397563" y="6644033"/>
            <a:ext cx="678205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algn="r" eaLnBrk="1" hangingPunct="1"/>
            <a:r>
              <a:rPr lang="fr-CH" sz="1000">
                <a:solidFill>
                  <a:schemeClr val="bg1"/>
                </a:solidFill>
                <a:latin typeface="Century Gothic" panose="020B0502020202020204" pitchFamily="34" charset="0"/>
              </a:rPr>
              <a:t>Basé sur: </a:t>
            </a:r>
            <a:r>
              <a:rPr lang="fr-CH" sz="1000">
                <a:solidFill>
                  <a:schemeClr val="bg1"/>
                </a:solidFill>
                <a:latin typeface="Century Gothic" panose="020B0502020202020204" pitchFamily="34" charset="0"/>
                <a:hlinkClick r:id="rId4">
                  <a:extLst>
                    <a:ext uri="{A12FA001-AC4F-418D-AE19-62706E023703}">
                      <ahyp:hlinkClr xmlns:ahyp="http://schemas.microsoft.com/office/drawing/2018/hyperlinkcolor" val="tx"/>
                    </a:ext>
                  </a:extLst>
                </a:hlinkClick>
              </a:rPr>
              <a:t>Johann Hari (2022)</a:t>
            </a:r>
          </a:p>
        </p:txBody>
      </p:sp>
      <p:grpSp>
        <p:nvGrpSpPr>
          <p:cNvPr id="28" name="Gruppieren 27">
            <a:extLst>
              <a:ext uri="{FF2B5EF4-FFF2-40B4-BE49-F238E27FC236}">
                <a16:creationId xmlns:a16="http://schemas.microsoft.com/office/drawing/2014/main" id="{97EA254A-7D89-8836-89CF-D7184F015373}"/>
              </a:ext>
            </a:extLst>
          </p:cNvPr>
          <p:cNvGrpSpPr/>
          <p:nvPr/>
        </p:nvGrpSpPr>
        <p:grpSpPr>
          <a:xfrm>
            <a:off x="1209978" y="1919898"/>
            <a:ext cx="2217527" cy="1087765"/>
            <a:chOff x="3491517" y="1858634"/>
            <a:chExt cx="1914310" cy="1266823"/>
          </a:xfrm>
        </p:grpSpPr>
        <p:sp>
          <p:nvSpPr>
            <p:cNvPr id="46" name="Oval 45">
              <a:extLst>
                <a:ext uri="{FF2B5EF4-FFF2-40B4-BE49-F238E27FC236}">
                  <a16:creationId xmlns:a16="http://schemas.microsoft.com/office/drawing/2014/main" id="{5D5B5A84-0556-4E5B-7107-413BDEDE3476}"/>
                </a:ext>
              </a:extLst>
            </p:cNvPr>
            <p:cNvSpPr/>
            <p:nvPr/>
          </p:nvSpPr>
          <p:spPr bwMode="auto">
            <a:xfrm>
              <a:off x="3491517" y="1858634"/>
              <a:ext cx="1914310" cy="1266823"/>
            </a:xfrm>
            <a:custGeom>
              <a:avLst/>
              <a:gdLst>
                <a:gd name="connsiteX0" fmla="*/ 0 w 1914310"/>
                <a:gd name="connsiteY0" fmla="*/ 633412 h 1266823"/>
                <a:gd name="connsiteX1" fmla="*/ 957155 w 1914310"/>
                <a:gd name="connsiteY1" fmla="*/ 0 h 1266823"/>
                <a:gd name="connsiteX2" fmla="*/ 1914310 w 1914310"/>
                <a:gd name="connsiteY2" fmla="*/ 633412 h 1266823"/>
                <a:gd name="connsiteX3" fmla="*/ 957155 w 1914310"/>
                <a:gd name="connsiteY3" fmla="*/ 1266824 h 1266823"/>
                <a:gd name="connsiteX4" fmla="*/ 0 w 1914310"/>
                <a:gd name="connsiteY4" fmla="*/ 633412 h 12668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310" h="1266823" fill="none" extrusionOk="0">
                  <a:moveTo>
                    <a:pt x="0" y="633412"/>
                  </a:moveTo>
                  <a:cubicBezTo>
                    <a:pt x="-12415" y="279871"/>
                    <a:pt x="372422" y="41374"/>
                    <a:pt x="957155" y="0"/>
                  </a:cubicBezTo>
                  <a:cubicBezTo>
                    <a:pt x="1462435" y="20207"/>
                    <a:pt x="1894196" y="292678"/>
                    <a:pt x="1914310" y="633412"/>
                  </a:cubicBezTo>
                  <a:cubicBezTo>
                    <a:pt x="1889573" y="1075774"/>
                    <a:pt x="1464231" y="1223848"/>
                    <a:pt x="957155" y="1266824"/>
                  </a:cubicBezTo>
                  <a:cubicBezTo>
                    <a:pt x="445658" y="1236676"/>
                    <a:pt x="39831" y="930230"/>
                    <a:pt x="0" y="633412"/>
                  </a:cubicBezTo>
                  <a:close/>
                </a:path>
                <a:path w="1914310" h="1266823" stroke="0" extrusionOk="0">
                  <a:moveTo>
                    <a:pt x="0" y="633412"/>
                  </a:moveTo>
                  <a:cubicBezTo>
                    <a:pt x="6350" y="266350"/>
                    <a:pt x="378104" y="-12487"/>
                    <a:pt x="957155" y="0"/>
                  </a:cubicBezTo>
                  <a:cubicBezTo>
                    <a:pt x="1488514" y="33070"/>
                    <a:pt x="1914530" y="307071"/>
                    <a:pt x="1914310" y="633412"/>
                  </a:cubicBezTo>
                  <a:cubicBezTo>
                    <a:pt x="1934156" y="859146"/>
                    <a:pt x="1480606" y="1233076"/>
                    <a:pt x="957155" y="1266824"/>
                  </a:cubicBezTo>
                  <a:cubicBezTo>
                    <a:pt x="350468" y="1248240"/>
                    <a:pt x="-1796" y="1019830"/>
                    <a:pt x="0" y="633412"/>
                  </a:cubicBezTo>
                  <a:close/>
                </a:path>
              </a:pathLst>
            </a:custGeom>
            <a:solidFill>
              <a:schemeClr val="accent2"/>
            </a:solidFill>
            <a:ln w="57150" cap="flat" cmpd="sng" algn="ctr">
              <a:solidFill>
                <a:schemeClr val="bg1">
                  <a:lumMod val="95000"/>
                </a:schemeClr>
              </a:solidFill>
              <a:prstDash val="solid"/>
              <a:round/>
              <a:headEnd type="none" w="med" len="med"/>
              <a:tailEnd type="none" w="med" len="med"/>
              <a:extLst>
                <a:ext uri="{C807C97D-BFC1-408E-A445-0C87EB9F89A2}">
                  <ask:lineSketchStyleProps xmlns:ask="http://schemas.microsoft.com/office/drawing/2018/sketchyshapes" sd="2834375569">
                    <a:prstGeom prst="ellipse">
                      <a:avLst/>
                    </a:prstGeom>
                    <ask:type>
                      <ask:lineSketchFreehand/>
                    </ask:type>
                  </ask:lineSketchStyleProps>
                </a:ext>
              </a:extLst>
            </a:ln>
            <a:effectLst>
              <a:outerShdw blurRad="50800" dist="38100" dir="2700000" algn="tl" rotWithShape="0">
                <a:prstClr val="black">
                  <a:alpha val="40000"/>
                </a:prstClr>
              </a:outerShdw>
            </a:effectLst>
          </p:spPr>
          <p:txBody>
            <a:bodyPr vert="horz" wrap="none" lIns="0" tIns="0" rIns="0" bIns="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800" b="0" i="0" u="none" strike="noStrike" cap="none" normalizeH="0" baseline="0" dirty="0">
                <a:ln>
                  <a:noFill/>
                </a:ln>
                <a:solidFill>
                  <a:schemeClr val="tx1"/>
                </a:solidFill>
                <a:effectLst/>
                <a:latin typeface="Arial" charset="0"/>
                <a:ea typeface="Arial" charset="0"/>
                <a:cs typeface="Arial" charset="0"/>
              </a:endParaRPr>
            </a:p>
          </p:txBody>
        </p:sp>
        <p:sp>
          <p:nvSpPr>
            <p:cNvPr id="47" name="Textfeld 46">
              <a:extLst>
                <a:ext uri="{FF2B5EF4-FFF2-40B4-BE49-F238E27FC236}">
                  <a16:creationId xmlns:a16="http://schemas.microsoft.com/office/drawing/2014/main" id="{530C3434-1B34-E7C1-A78F-2F0139CC2FB0}"/>
                </a:ext>
              </a:extLst>
            </p:cNvPr>
            <p:cNvSpPr txBox="1"/>
            <p:nvPr/>
          </p:nvSpPr>
          <p:spPr>
            <a:xfrm>
              <a:off x="3604124" y="2030380"/>
              <a:ext cx="1689097" cy="923330"/>
            </a:xfrm>
            <a:prstGeom prst="rect">
              <a:avLst/>
            </a:prstGeom>
            <a:noFill/>
          </p:spPr>
          <p:txBody>
            <a:bodyPr wrap="square" rtlCol="0" anchor="ctr">
              <a:spAutoFit/>
            </a:bodyPr>
            <a:lstStyle/>
            <a:p>
              <a:pPr algn="ctr"/>
              <a:r>
                <a:rPr lang="fr-CH" sz="1800">
                  <a:solidFill>
                    <a:schemeClr val="bg1"/>
                  </a:solidFill>
                  <a:latin typeface="Century Gothic" panose="020B0502020202020204" pitchFamily="34" charset="0"/>
                </a:rPr>
                <a:t>Temps sur les plateformes numériques</a:t>
              </a:r>
            </a:p>
          </p:txBody>
        </p:sp>
      </p:grpSp>
      <p:grpSp>
        <p:nvGrpSpPr>
          <p:cNvPr id="29" name="Gruppieren 28">
            <a:extLst>
              <a:ext uri="{FF2B5EF4-FFF2-40B4-BE49-F238E27FC236}">
                <a16:creationId xmlns:a16="http://schemas.microsoft.com/office/drawing/2014/main" id="{B0A3C676-F237-1C6D-FC47-65F631242F58}"/>
              </a:ext>
            </a:extLst>
          </p:cNvPr>
          <p:cNvGrpSpPr/>
          <p:nvPr/>
        </p:nvGrpSpPr>
        <p:grpSpPr>
          <a:xfrm>
            <a:off x="5811859" y="1919898"/>
            <a:ext cx="2217527" cy="1087765"/>
            <a:chOff x="7464152" y="1858634"/>
            <a:chExt cx="1914310" cy="1266823"/>
          </a:xfrm>
          <a:solidFill>
            <a:schemeClr val="accent2"/>
          </a:solidFill>
        </p:grpSpPr>
        <p:sp>
          <p:nvSpPr>
            <p:cNvPr id="44" name="Oval 43">
              <a:extLst>
                <a:ext uri="{FF2B5EF4-FFF2-40B4-BE49-F238E27FC236}">
                  <a16:creationId xmlns:a16="http://schemas.microsoft.com/office/drawing/2014/main" id="{83735528-9086-C7C9-F884-F634E04B4FB5}"/>
                </a:ext>
              </a:extLst>
            </p:cNvPr>
            <p:cNvSpPr/>
            <p:nvPr/>
          </p:nvSpPr>
          <p:spPr bwMode="auto">
            <a:xfrm>
              <a:off x="7464152" y="1858634"/>
              <a:ext cx="1914310" cy="1266823"/>
            </a:xfrm>
            <a:custGeom>
              <a:avLst/>
              <a:gdLst>
                <a:gd name="connsiteX0" fmla="*/ 0 w 1914310"/>
                <a:gd name="connsiteY0" fmla="*/ 633412 h 1266823"/>
                <a:gd name="connsiteX1" fmla="*/ 957155 w 1914310"/>
                <a:gd name="connsiteY1" fmla="*/ 0 h 1266823"/>
                <a:gd name="connsiteX2" fmla="*/ 1914310 w 1914310"/>
                <a:gd name="connsiteY2" fmla="*/ 633412 h 1266823"/>
                <a:gd name="connsiteX3" fmla="*/ 957155 w 1914310"/>
                <a:gd name="connsiteY3" fmla="*/ 1266824 h 1266823"/>
                <a:gd name="connsiteX4" fmla="*/ 0 w 1914310"/>
                <a:gd name="connsiteY4" fmla="*/ 633412 h 12668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310" h="1266823" fill="none" extrusionOk="0">
                  <a:moveTo>
                    <a:pt x="0" y="633412"/>
                  </a:moveTo>
                  <a:cubicBezTo>
                    <a:pt x="-12415" y="279871"/>
                    <a:pt x="372422" y="41374"/>
                    <a:pt x="957155" y="0"/>
                  </a:cubicBezTo>
                  <a:cubicBezTo>
                    <a:pt x="1462435" y="20207"/>
                    <a:pt x="1894196" y="292678"/>
                    <a:pt x="1914310" y="633412"/>
                  </a:cubicBezTo>
                  <a:cubicBezTo>
                    <a:pt x="1889573" y="1075774"/>
                    <a:pt x="1464231" y="1223848"/>
                    <a:pt x="957155" y="1266824"/>
                  </a:cubicBezTo>
                  <a:cubicBezTo>
                    <a:pt x="445658" y="1236676"/>
                    <a:pt x="39831" y="930230"/>
                    <a:pt x="0" y="633412"/>
                  </a:cubicBezTo>
                  <a:close/>
                </a:path>
                <a:path w="1914310" h="1266823" stroke="0" extrusionOk="0">
                  <a:moveTo>
                    <a:pt x="0" y="633412"/>
                  </a:moveTo>
                  <a:cubicBezTo>
                    <a:pt x="6350" y="266350"/>
                    <a:pt x="378104" y="-12487"/>
                    <a:pt x="957155" y="0"/>
                  </a:cubicBezTo>
                  <a:cubicBezTo>
                    <a:pt x="1488514" y="33070"/>
                    <a:pt x="1914530" y="307071"/>
                    <a:pt x="1914310" y="633412"/>
                  </a:cubicBezTo>
                  <a:cubicBezTo>
                    <a:pt x="1934156" y="859146"/>
                    <a:pt x="1480606" y="1233076"/>
                    <a:pt x="957155" y="1266824"/>
                  </a:cubicBezTo>
                  <a:cubicBezTo>
                    <a:pt x="350468" y="1248240"/>
                    <a:pt x="-1796" y="1019830"/>
                    <a:pt x="0" y="633412"/>
                  </a:cubicBezTo>
                  <a:close/>
                </a:path>
              </a:pathLst>
            </a:custGeom>
            <a:grpFill/>
            <a:ln w="57150" cap="flat" cmpd="sng" algn="ctr">
              <a:solidFill>
                <a:schemeClr val="bg1">
                  <a:lumMod val="95000"/>
                </a:schemeClr>
              </a:solidFill>
              <a:prstDash val="solid"/>
              <a:round/>
              <a:headEnd type="none" w="med" len="med"/>
              <a:tailEnd type="none" w="med" len="med"/>
              <a:extLst>
                <a:ext uri="{C807C97D-BFC1-408E-A445-0C87EB9F89A2}">
                  <ask:lineSketchStyleProps xmlns:ask="http://schemas.microsoft.com/office/drawing/2018/sketchyshapes" sd="2834375569">
                    <a:prstGeom prst="ellipse">
                      <a:avLst/>
                    </a:prstGeom>
                    <ask:type>
                      <ask:lineSketchFreehand/>
                    </ask:type>
                  </ask:lineSketchStyleProps>
                </a:ext>
              </a:extLst>
            </a:ln>
            <a:effectLst>
              <a:outerShdw blurRad="50800" dist="38100" dir="2700000" algn="tl" rotWithShape="0">
                <a:prstClr val="black">
                  <a:alpha val="40000"/>
                </a:prstClr>
              </a:outerShdw>
            </a:effectLst>
          </p:spPr>
          <p:txBody>
            <a:bodyPr vert="horz" wrap="none" lIns="0" tIns="0" rIns="0" bIns="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800" b="0" i="0" u="none" strike="noStrike" cap="none" normalizeH="0" baseline="0" dirty="0">
                <a:ln>
                  <a:noFill/>
                </a:ln>
                <a:solidFill>
                  <a:schemeClr val="tx1"/>
                </a:solidFill>
                <a:effectLst/>
                <a:latin typeface="Arial" charset="0"/>
                <a:ea typeface="Arial" charset="0"/>
                <a:cs typeface="Arial" charset="0"/>
              </a:endParaRPr>
            </a:p>
          </p:txBody>
        </p:sp>
        <p:sp>
          <p:nvSpPr>
            <p:cNvPr id="45" name="Textfeld 44">
              <a:extLst>
                <a:ext uri="{FF2B5EF4-FFF2-40B4-BE49-F238E27FC236}">
                  <a16:creationId xmlns:a16="http://schemas.microsoft.com/office/drawing/2014/main" id="{85C8EE50-ACEB-9CA5-5730-A33616E84810}"/>
                </a:ext>
              </a:extLst>
            </p:cNvPr>
            <p:cNvSpPr txBox="1"/>
            <p:nvPr/>
          </p:nvSpPr>
          <p:spPr>
            <a:xfrm>
              <a:off x="7576759" y="2307379"/>
              <a:ext cx="1689097" cy="369332"/>
            </a:xfrm>
            <a:prstGeom prst="rect">
              <a:avLst/>
            </a:prstGeom>
            <a:grpFill/>
          </p:spPr>
          <p:txBody>
            <a:bodyPr wrap="square" rtlCol="0" anchor="ctr">
              <a:spAutoFit/>
            </a:bodyPr>
            <a:lstStyle/>
            <a:p>
              <a:pPr algn="ctr"/>
              <a:r>
                <a:rPr lang="fr-CH" sz="1800">
                  <a:solidFill>
                    <a:schemeClr val="bg1"/>
                  </a:solidFill>
                  <a:latin typeface="Century Gothic" panose="020B0502020202020204" pitchFamily="34" charset="0"/>
                </a:rPr>
                <a:t>Données</a:t>
              </a:r>
            </a:p>
          </p:txBody>
        </p:sp>
      </p:grpSp>
      <p:grpSp>
        <p:nvGrpSpPr>
          <p:cNvPr id="30" name="Gruppieren 29">
            <a:extLst>
              <a:ext uri="{FF2B5EF4-FFF2-40B4-BE49-F238E27FC236}">
                <a16:creationId xmlns:a16="http://schemas.microsoft.com/office/drawing/2014/main" id="{9D614EFC-D4D1-4737-09A6-63FE518470A9}"/>
              </a:ext>
            </a:extLst>
          </p:cNvPr>
          <p:cNvGrpSpPr/>
          <p:nvPr/>
        </p:nvGrpSpPr>
        <p:grpSpPr>
          <a:xfrm>
            <a:off x="3565998" y="3563730"/>
            <a:ext cx="2245860" cy="1087765"/>
            <a:chOff x="5525383" y="3773058"/>
            <a:chExt cx="1938769" cy="1266823"/>
          </a:xfrm>
        </p:grpSpPr>
        <p:sp>
          <p:nvSpPr>
            <p:cNvPr id="42" name="Oval 41">
              <a:extLst>
                <a:ext uri="{FF2B5EF4-FFF2-40B4-BE49-F238E27FC236}">
                  <a16:creationId xmlns:a16="http://schemas.microsoft.com/office/drawing/2014/main" id="{7A22D74D-3750-D803-EE40-A5FC44F0CE1B}"/>
                </a:ext>
              </a:extLst>
            </p:cNvPr>
            <p:cNvSpPr/>
            <p:nvPr/>
          </p:nvSpPr>
          <p:spPr bwMode="auto">
            <a:xfrm>
              <a:off x="5549842" y="3773058"/>
              <a:ext cx="1914310" cy="1266823"/>
            </a:xfrm>
            <a:custGeom>
              <a:avLst/>
              <a:gdLst>
                <a:gd name="connsiteX0" fmla="*/ 0 w 1914310"/>
                <a:gd name="connsiteY0" fmla="*/ 633412 h 1266823"/>
                <a:gd name="connsiteX1" fmla="*/ 957155 w 1914310"/>
                <a:gd name="connsiteY1" fmla="*/ 0 h 1266823"/>
                <a:gd name="connsiteX2" fmla="*/ 1914310 w 1914310"/>
                <a:gd name="connsiteY2" fmla="*/ 633412 h 1266823"/>
                <a:gd name="connsiteX3" fmla="*/ 957155 w 1914310"/>
                <a:gd name="connsiteY3" fmla="*/ 1266824 h 1266823"/>
                <a:gd name="connsiteX4" fmla="*/ 0 w 1914310"/>
                <a:gd name="connsiteY4" fmla="*/ 633412 h 12668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310" h="1266823" fill="none" extrusionOk="0">
                  <a:moveTo>
                    <a:pt x="0" y="633412"/>
                  </a:moveTo>
                  <a:cubicBezTo>
                    <a:pt x="-12415" y="279871"/>
                    <a:pt x="372422" y="41374"/>
                    <a:pt x="957155" y="0"/>
                  </a:cubicBezTo>
                  <a:cubicBezTo>
                    <a:pt x="1462435" y="20207"/>
                    <a:pt x="1894196" y="292678"/>
                    <a:pt x="1914310" y="633412"/>
                  </a:cubicBezTo>
                  <a:cubicBezTo>
                    <a:pt x="1889573" y="1075774"/>
                    <a:pt x="1464231" y="1223848"/>
                    <a:pt x="957155" y="1266824"/>
                  </a:cubicBezTo>
                  <a:cubicBezTo>
                    <a:pt x="445658" y="1236676"/>
                    <a:pt x="39831" y="930230"/>
                    <a:pt x="0" y="633412"/>
                  </a:cubicBezTo>
                  <a:close/>
                </a:path>
                <a:path w="1914310" h="1266823" stroke="0" extrusionOk="0">
                  <a:moveTo>
                    <a:pt x="0" y="633412"/>
                  </a:moveTo>
                  <a:cubicBezTo>
                    <a:pt x="6350" y="266350"/>
                    <a:pt x="378104" y="-12487"/>
                    <a:pt x="957155" y="0"/>
                  </a:cubicBezTo>
                  <a:cubicBezTo>
                    <a:pt x="1488514" y="33070"/>
                    <a:pt x="1914530" y="307071"/>
                    <a:pt x="1914310" y="633412"/>
                  </a:cubicBezTo>
                  <a:cubicBezTo>
                    <a:pt x="1934156" y="859146"/>
                    <a:pt x="1480606" y="1233076"/>
                    <a:pt x="957155" y="1266824"/>
                  </a:cubicBezTo>
                  <a:cubicBezTo>
                    <a:pt x="350468" y="1248240"/>
                    <a:pt x="-1796" y="1019830"/>
                    <a:pt x="0" y="633412"/>
                  </a:cubicBezTo>
                  <a:close/>
                </a:path>
              </a:pathLst>
            </a:custGeom>
            <a:solidFill>
              <a:schemeClr val="accent2"/>
            </a:solidFill>
            <a:ln w="57150" cap="flat" cmpd="sng" algn="ctr">
              <a:solidFill>
                <a:schemeClr val="bg1">
                  <a:lumMod val="95000"/>
                </a:schemeClr>
              </a:solidFill>
              <a:prstDash val="solid"/>
              <a:round/>
              <a:headEnd type="none" w="med" len="med"/>
              <a:tailEnd type="none" w="med" len="med"/>
              <a:extLst>
                <a:ext uri="{C807C97D-BFC1-408E-A445-0C87EB9F89A2}">
                  <ask:lineSketchStyleProps xmlns:ask="http://schemas.microsoft.com/office/drawing/2018/sketchyshapes" sd="2834375569">
                    <a:prstGeom prst="ellipse">
                      <a:avLst/>
                    </a:prstGeom>
                    <ask:type>
                      <ask:lineSketchFreehand/>
                    </ask:type>
                  </ask:lineSketchStyleProps>
                </a:ext>
              </a:extLst>
            </a:ln>
            <a:effectLst>
              <a:outerShdw blurRad="50800" dist="38100" dir="2700000" algn="tl" rotWithShape="0">
                <a:prstClr val="black">
                  <a:alpha val="40000"/>
                </a:prstClr>
              </a:outerShdw>
            </a:effectLst>
          </p:spPr>
          <p:txBody>
            <a:bodyPr vert="horz" wrap="none" lIns="0" tIns="0" rIns="0" bIns="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800" b="0" i="0" u="none" strike="noStrike" cap="none" normalizeH="0" baseline="0" dirty="0">
                <a:ln>
                  <a:noFill/>
                </a:ln>
                <a:solidFill>
                  <a:schemeClr val="tx1"/>
                </a:solidFill>
                <a:effectLst/>
                <a:latin typeface="Arial" charset="0"/>
                <a:ea typeface="Arial" charset="0"/>
                <a:cs typeface="Arial" charset="0"/>
              </a:endParaRPr>
            </a:p>
          </p:txBody>
        </p:sp>
        <p:sp>
          <p:nvSpPr>
            <p:cNvPr id="43" name="Textfeld 42">
              <a:extLst>
                <a:ext uri="{FF2B5EF4-FFF2-40B4-BE49-F238E27FC236}">
                  <a16:creationId xmlns:a16="http://schemas.microsoft.com/office/drawing/2014/main" id="{600797DC-6AAB-D55A-C626-E2B3AB51166B}"/>
                </a:ext>
              </a:extLst>
            </p:cNvPr>
            <p:cNvSpPr txBox="1"/>
            <p:nvPr/>
          </p:nvSpPr>
          <p:spPr>
            <a:xfrm>
              <a:off x="5525383" y="3795621"/>
              <a:ext cx="1914310" cy="1075320"/>
            </a:xfrm>
            <a:prstGeom prst="rect">
              <a:avLst/>
            </a:prstGeom>
            <a:noFill/>
          </p:spPr>
          <p:txBody>
            <a:bodyPr wrap="square" rtlCol="0" anchor="ctr">
              <a:spAutoFit/>
            </a:bodyPr>
            <a:lstStyle/>
            <a:p>
              <a:pPr algn="ctr"/>
              <a:r>
                <a:rPr lang="fr-CH" sz="1800" dirty="0">
                  <a:solidFill>
                    <a:schemeClr val="bg1"/>
                  </a:solidFill>
                  <a:latin typeface="Century Gothic" panose="020B0502020202020204" pitchFamily="34" charset="0"/>
                </a:rPr>
                <a:t>Clics sur la publicité = chiffre d’affaires</a:t>
              </a:r>
            </a:p>
          </p:txBody>
        </p:sp>
      </p:grpSp>
      <p:grpSp>
        <p:nvGrpSpPr>
          <p:cNvPr id="31" name="Gruppieren 30">
            <a:extLst>
              <a:ext uri="{FF2B5EF4-FFF2-40B4-BE49-F238E27FC236}">
                <a16:creationId xmlns:a16="http://schemas.microsoft.com/office/drawing/2014/main" id="{9C366846-ABDD-6EDC-E10A-38DE7BF91945}"/>
              </a:ext>
            </a:extLst>
          </p:cNvPr>
          <p:cNvGrpSpPr/>
          <p:nvPr/>
        </p:nvGrpSpPr>
        <p:grpSpPr>
          <a:xfrm>
            <a:off x="6548456" y="4729017"/>
            <a:ext cx="1803541" cy="884693"/>
            <a:chOff x="3647728" y="3646302"/>
            <a:chExt cx="2448272" cy="1620181"/>
          </a:xfrm>
        </p:grpSpPr>
        <p:sp>
          <p:nvSpPr>
            <p:cNvPr id="40" name="Oval 39">
              <a:extLst>
                <a:ext uri="{FF2B5EF4-FFF2-40B4-BE49-F238E27FC236}">
                  <a16:creationId xmlns:a16="http://schemas.microsoft.com/office/drawing/2014/main" id="{C38CB995-C0F2-7557-3D4E-E9155FA35B4C}"/>
                </a:ext>
              </a:extLst>
            </p:cNvPr>
            <p:cNvSpPr/>
            <p:nvPr/>
          </p:nvSpPr>
          <p:spPr bwMode="auto">
            <a:xfrm>
              <a:off x="3647728" y="3646302"/>
              <a:ext cx="2448272" cy="1620181"/>
            </a:xfrm>
            <a:custGeom>
              <a:avLst/>
              <a:gdLst>
                <a:gd name="connsiteX0" fmla="*/ 0 w 2448272"/>
                <a:gd name="connsiteY0" fmla="*/ 810091 h 1620181"/>
                <a:gd name="connsiteX1" fmla="*/ 1224136 w 2448272"/>
                <a:gd name="connsiteY1" fmla="*/ 0 h 1620181"/>
                <a:gd name="connsiteX2" fmla="*/ 2448272 w 2448272"/>
                <a:gd name="connsiteY2" fmla="*/ 810091 h 1620181"/>
                <a:gd name="connsiteX3" fmla="*/ 1224136 w 2448272"/>
                <a:gd name="connsiteY3" fmla="*/ 1620182 h 1620181"/>
                <a:gd name="connsiteX4" fmla="*/ 0 w 2448272"/>
                <a:gd name="connsiteY4" fmla="*/ 810091 h 16201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48272" h="1620181" fill="none" extrusionOk="0">
                  <a:moveTo>
                    <a:pt x="0" y="810091"/>
                  </a:moveTo>
                  <a:cubicBezTo>
                    <a:pt x="-72501" y="340981"/>
                    <a:pt x="490699" y="42299"/>
                    <a:pt x="1224136" y="0"/>
                  </a:cubicBezTo>
                  <a:cubicBezTo>
                    <a:pt x="1840168" y="51975"/>
                    <a:pt x="2397791" y="385504"/>
                    <a:pt x="2448272" y="810091"/>
                  </a:cubicBezTo>
                  <a:cubicBezTo>
                    <a:pt x="2435334" y="1305894"/>
                    <a:pt x="1828506" y="1477164"/>
                    <a:pt x="1224136" y="1620182"/>
                  </a:cubicBezTo>
                  <a:cubicBezTo>
                    <a:pt x="569103" y="1583145"/>
                    <a:pt x="21494" y="1228888"/>
                    <a:pt x="0" y="810091"/>
                  </a:cubicBezTo>
                  <a:close/>
                </a:path>
                <a:path w="2448272" h="1620181" stroke="0" extrusionOk="0">
                  <a:moveTo>
                    <a:pt x="0" y="810091"/>
                  </a:moveTo>
                  <a:cubicBezTo>
                    <a:pt x="47539" y="233634"/>
                    <a:pt x="498562" y="-12258"/>
                    <a:pt x="1224136" y="0"/>
                  </a:cubicBezTo>
                  <a:cubicBezTo>
                    <a:pt x="1907481" y="87875"/>
                    <a:pt x="2448442" y="380860"/>
                    <a:pt x="2448272" y="810091"/>
                  </a:cubicBezTo>
                  <a:cubicBezTo>
                    <a:pt x="2457079" y="1202427"/>
                    <a:pt x="1882477" y="1504456"/>
                    <a:pt x="1224136" y="1620182"/>
                  </a:cubicBezTo>
                  <a:cubicBezTo>
                    <a:pt x="494375" y="1607401"/>
                    <a:pt x="-4293" y="1344959"/>
                    <a:pt x="0" y="810091"/>
                  </a:cubicBezTo>
                  <a:close/>
                </a:path>
              </a:pathLst>
            </a:custGeom>
            <a:solidFill>
              <a:schemeClr val="accent2"/>
            </a:solidFill>
            <a:ln w="57150" cap="flat" cmpd="sng" algn="ctr">
              <a:solidFill>
                <a:schemeClr val="bg1">
                  <a:lumMod val="95000"/>
                </a:schemeClr>
              </a:solidFill>
              <a:prstDash val="solid"/>
              <a:round/>
              <a:headEnd type="none" w="med" len="med"/>
              <a:tailEnd type="none" w="med" len="med"/>
              <a:extLst>
                <a:ext uri="{C807C97D-BFC1-408E-A445-0C87EB9F89A2}">
                  <ask:lineSketchStyleProps xmlns:ask="http://schemas.microsoft.com/office/drawing/2018/sketchyshapes" sd="2834375569">
                    <a:prstGeom prst="ellipse">
                      <a:avLst/>
                    </a:prstGeom>
                    <ask:type>
                      <ask:lineSketchFreehand/>
                    </ask:type>
                  </ask:lineSketchStyleProps>
                </a:ext>
              </a:extLst>
            </a:ln>
            <a:effectLst>
              <a:outerShdw blurRad="50800" dist="38100" dir="2700000" algn="tl" rotWithShape="0">
                <a:prstClr val="black">
                  <a:alpha val="40000"/>
                </a:prstClr>
              </a:outerShdw>
            </a:effectLst>
          </p:spPr>
          <p:txBody>
            <a:bodyPr vert="horz" wrap="none" lIns="0" tIns="0" rIns="0" bIns="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dirty="0">
                <a:ln>
                  <a:noFill/>
                </a:ln>
                <a:solidFill>
                  <a:schemeClr val="tx1"/>
                </a:solidFill>
                <a:effectLst/>
                <a:latin typeface="Arial" charset="0"/>
                <a:ea typeface="Arial" charset="0"/>
                <a:cs typeface="Arial" charset="0"/>
              </a:endParaRPr>
            </a:p>
          </p:txBody>
        </p:sp>
        <p:sp>
          <p:nvSpPr>
            <p:cNvPr id="41" name="Textfeld 40">
              <a:extLst>
                <a:ext uri="{FF2B5EF4-FFF2-40B4-BE49-F238E27FC236}">
                  <a16:creationId xmlns:a16="http://schemas.microsoft.com/office/drawing/2014/main" id="{51B61649-95A4-1E71-42EC-8C9C1597B178}"/>
                </a:ext>
              </a:extLst>
            </p:cNvPr>
            <p:cNvSpPr txBox="1"/>
            <p:nvPr/>
          </p:nvSpPr>
          <p:spPr>
            <a:xfrm>
              <a:off x="3791744" y="4141806"/>
              <a:ext cx="2160241" cy="629172"/>
            </a:xfrm>
            <a:prstGeom prst="rect">
              <a:avLst/>
            </a:prstGeom>
            <a:noFill/>
          </p:spPr>
          <p:txBody>
            <a:bodyPr wrap="square" rtlCol="0" anchor="ctr">
              <a:spAutoFit/>
            </a:bodyPr>
            <a:lstStyle/>
            <a:p>
              <a:pPr algn="ctr"/>
              <a:r>
                <a:rPr lang="fr-CH" sz="2000">
                  <a:solidFill>
                    <a:schemeClr val="bg1"/>
                  </a:solidFill>
                  <a:latin typeface="Century Gothic" panose="020B0502020202020204" pitchFamily="34" charset="0"/>
                </a:rPr>
                <a:t>Consommation</a:t>
              </a:r>
            </a:p>
          </p:txBody>
        </p:sp>
      </p:grpSp>
      <p:grpSp>
        <p:nvGrpSpPr>
          <p:cNvPr id="32" name="Gruppieren 31">
            <a:extLst>
              <a:ext uri="{FF2B5EF4-FFF2-40B4-BE49-F238E27FC236}">
                <a16:creationId xmlns:a16="http://schemas.microsoft.com/office/drawing/2014/main" id="{53595349-BD48-274C-B4A8-D240A09AD2F3}"/>
              </a:ext>
            </a:extLst>
          </p:cNvPr>
          <p:cNvGrpSpPr/>
          <p:nvPr/>
        </p:nvGrpSpPr>
        <p:grpSpPr>
          <a:xfrm>
            <a:off x="9725214" y="4713439"/>
            <a:ext cx="1803541" cy="884693"/>
            <a:chOff x="3683732" y="3646302"/>
            <a:chExt cx="2448272" cy="1620181"/>
          </a:xfrm>
        </p:grpSpPr>
        <p:sp>
          <p:nvSpPr>
            <p:cNvPr id="38" name="Oval 37">
              <a:extLst>
                <a:ext uri="{FF2B5EF4-FFF2-40B4-BE49-F238E27FC236}">
                  <a16:creationId xmlns:a16="http://schemas.microsoft.com/office/drawing/2014/main" id="{E5289A7E-C8D0-BC10-81D2-04B37DA15D1F}"/>
                </a:ext>
              </a:extLst>
            </p:cNvPr>
            <p:cNvSpPr/>
            <p:nvPr/>
          </p:nvSpPr>
          <p:spPr bwMode="auto">
            <a:xfrm>
              <a:off x="3683732" y="3646302"/>
              <a:ext cx="2448272" cy="1620181"/>
            </a:xfrm>
            <a:custGeom>
              <a:avLst/>
              <a:gdLst>
                <a:gd name="connsiteX0" fmla="*/ 0 w 2448272"/>
                <a:gd name="connsiteY0" fmla="*/ 810091 h 1620181"/>
                <a:gd name="connsiteX1" fmla="*/ 1224136 w 2448272"/>
                <a:gd name="connsiteY1" fmla="*/ 0 h 1620181"/>
                <a:gd name="connsiteX2" fmla="*/ 2448272 w 2448272"/>
                <a:gd name="connsiteY2" fmla="*/ 810091 h 1620181"/>
                <a:gd name="connsiteX3" fmla="*/ 1224136 w 2448272"/>
                <a:gd name="connsiteY3" fmla="*/ 1620182 h 1620181"/>
                <a:gd name="connsiteX4" fmla="*/ 0 w 2448272"/>
                <a:gd name="connsiteY4" fmla="*/ 810091 h 162018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48272" h="1620181" fill="none" extrusionOk="0">
                  <a:moveTo>
                    <a:pt x="0" y="810091"/>
                  </a:moveTo>
                  <a:cubicBezTo>
                    <a:pt x="-72501" y="340981"/>
                    <a:pt x="490699" y="42299"/>
                    <a:pt x="1224136" y="0"/>
                  </a:cubicBezTo>
                  <a:cubicBezTo>
                    <a:pt x="1840168" y="51975"/>
                    <a:pt x="2397791" y="385504"/>
                    <a:pt x="2448272" y="810091"/>
                  </a:cubicBezTo>
                  <a:cubicBezTo>
                    <a:pt x="2435334" y="1305894"/>
                    <a:pt x="1828506" y="1477164"/>
                    <a:pt x="1224136" y="1620182"/>
                  </a:cubicBezTo>
                  <a:cubicBezTo>
                    <a:pt x="569103" y="1583145"/>
                    <a:pt x="21494" y="1228888"/>
                    <a:pt x="0" y="810091"/>
                  </a:cubicBezTo>
                  <a:close/>
                </a:path>
                <a:path w="2448272" h="1620181" stroke="0" extrusionOk="0">
                  <a:moveTo>
                    <a:pt x="0" y="810091"/>
                  </a:moveTo>
                  <a:cubicBezTo>
                    <a:pt x="47539" y="233634"/>
                    <a:pt x="498562" y="-12258"/>
                    <a:pt x="1224136" y="0"/>
                  </a:cubicBezTo>
                  <a:cubicBezTo>
                    <a:pt x="1907481" y="87875"/>
                    <a:pt x="2448442" y="380860"/>
                    <a:pt x="2448272" y="810091"/>
                  </a:cubicBezTo>
                  <a:cubicBezTo>
                    <a:pt x="2457079" y="1202427"/>
                    <a:pt x="1882477" y="1504456"/>
                    <a:pt x="1224136" y="1620182"/>
                  </a:cubicBezTo>
                  <a:cubicBezTo>
                    <a:pt x="494375" y="1607401"/>
                    <a:pt x="-4293" y="1344959"/>
                    <a:pt x="0" y="810091"/>
                  </a:cubicBezTo>
                  <a:close/>
                </a:path>
              </a:pathLst>
            </a:custGeom>
            <a:solidFill>
              <a:schemeClr val="accent2"/>
            </a:solidFill>
            <a:ln w="57150" cap="flat" cmpd="sng" algn="ctr">
              <a:solidFill>
                <a:schemeClr val="bg1">
                  <a:lumMod val="95000"/>
                </a:schemeClr>
              </a:solidFill>
              <a:prstDash val="solid"/>
              <a:round/>
              <a:headEnd type="none" w="med" len="med"/>
              <a:tailEnd type="none" w="med" len="med"/>
              <a:extLst>
                <a:ext uri="{C807C97D-BFC1-408E-A445-0C87EB9F89A2}">
                  <ask:lineSketchStyleProps xmlns:ask="http://schemas.microsoft.com/office/drawing/2018/sketchyshapes" sd="2834375569">
                    <a:prstGeom prst="ellipse">
                      <a:avLst/>
                    </a:prstGeom>
                    <ask:type>
                      <ask:lineSketchFreehand/>
                    </ask:type>
                  </ask:lineSketchStyleProps>
                </a:ext>
              </a:extLst>
            </a:ln>
            <a:effectLst>
              <a:outerShdw blurRad="50800" dist="38100" dir="2700000" algn="tl" rotWithShape="0">
                <a:prstClr val="black">
                  <a:alpha val="40000"/>
                </a:prstClr>
              </a:outerShdw>
            </a:effectLst>
          </p:spPr>
          <p:txBody>
            <a:bodyPr vert="horz" wrap="none" lIns="0" tIns="0" rIns="0" bIns="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dirty="0">
                <a:ln>
                  <a:noFill/>
                </a:ln>
                <a:solidFill>
                  <a:schemeClr val="tx1"/>
                </a:solidFill>
                <a:effectLst/>
                <a:latin typeface="Arial" charset="0"/>
                <a:ea typeface="Arial" charset="0"/>
                <a:cs typeface="Arial" charset="0"/>
              </a:endParaRPr>
            </a:p>
          </p:txBody>
        </p:sp>
        <p:sp>
          <p:nvSpPr>
            <p:cNvPr id="39" name="Textfeld 38">
              <a:extLst>
                <a:ext uri="{FF2B5EF4-FFF2-40B4-BE49-F238E27FC236}">
                  <a16:creationId xmlns:a16="http://schemas.microsoft.com/office/drawing/2014/main" id="{0A83FDFF-AC7C-FED9-D948-C2769DE4DF72}"/>
                </a:ext>
              </a:extLst>
            </p:cNvPr>
            <p:cNvSpPr txBox="1"/>
            <p:nvPr/>
          </p:nvSpPr>
          <p:spPr>
            <a:xfrm>
              <a:off x="3683732" y="4141806"/>
              <a:ext cx="2448272" cy="629172"/>
            </a:xfrm>
            <a:prstGeom prst="rect">
              <a:avLst/>
            </a:prstGeom>
            <a:noFill/>
          </p:spPr>
          <p:txBody>
            <a:bodyPr wrap="square" rtlCol="0" anchor="ctr">
              <a:spAutoFit/>
            </a:bodyPr>
            <a:lstStyle/>
            <a:p>
              <a:pPr algn="ctr"/>
              <a:r>
                <a:rPr lang="fr-CH" sz="2000">
                  <a:solidFill>
                    <a:schemeClr val="bg1"/>
                  </a:solidFill>
                  <a:latin typeface="Century Gothic" panose="020B0502020202020204" pitchFamily="34" charset="0"/>
                </a:rPr>
                <a:t>Émissions</a:t>
              </a:r>
            </a:p>
          </p:txBody>
        </p:sp>
      </p:grpSp>
      <p:pic>
        <p:nvPicPr>
          <p:cNvPr id="33" name="Picture 8" descr="Up hand drawn arrow Icon - Free PNG &amp; SVG 1563371 - Noun Project">
            <a:extLst>
              <a:ext uri="{FF2B5EF4-FFF2-40B4-BE49-F238E27FC236}">
                <a16:creationId xmlns:a16="http://schemas.microsoft.com/office/drawing/2014/main" id="{47039595-893D-2AC9-10A2-1875F517183C}"/>
              </a:ext>
            </a:extLst>
          </p:cNvPr>
          <p:cNvPicPr>
            <a:picLocks noChangeAspect="1" noChangeArrowheads="1"/>
          </p:cNvPicPr>
          <p:nvPr/>
        </p:nvPicPr>
        <p:blipFill>
          <a:blip r:embed="rId5">
            <a:lum bright="70000" contrast="-70000"/>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val="0"/>
              </a:ext>
            </a:extLst>
          </a:blip>
          <a:srcRect/>
          <a:stretch>
            <a:fillRect/>
          </a:stretch>
        </p:blipFill>
        <p:spPr bwMode="auto">
          <a:xfrm rot="1792440" flipH="1">
            <a:off x="3890024" y="1887713"/>
            <a:ext cx="1313684" cy="97376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4" name="Picture 8" descr="Up hand drawn arrow Icon - Free PNG &amp; SVG 1563371 - Noun Project">
            <a:extLst>
              <a:ext uri="{FF2B5EF4-FFF2-40B4-BE49-F238E27FC236}">
                <a16:creationId xmlns:a16="http://schemas.microsoft.com/office/drawing/2014/main" id="{28FA5CFA-925F-D345-90DD-5B7BB59D3963}"/>
              </a:ext>
            </a:extLst>
          </p:cNvPr>
          <p:cNvPicPr>
            <a:picLocks noChangeAspect="1" noChangeArrowheads="1"/>
          </p:cNvPicPr>
          <p:nvPr/>
        </p:nvPicPr>
        <p:blipFill>
          <a:blip r:embed="rId5">
            <a:lum bright="70000" contrast="-70000"/>
            <a:extLst>
              <a:ext uri="{BEBA8EAE-BF5A-486C-A8C5-ECC9F3942E4B}">
                <a14:imgProps xmlns:a14="http://schemas.microsoft.com/office/drawing/2010/main">
                  <a14:imgLayer r:embed="rId7">
                    <a14:imgEffect>
                      <a14:saturation sat="0"/>
                    </a14:imgEffect>
                  </a14:imgLayer>
                </a14:imgProps>
              </a:ext>
              <a:ext uri="{28A0092B-C50C-407E-A947-70E740481C1C}">
                <a14:useLocalDpi xmlns:a14="http://schemas.microsoft.com/office/drawing/2010/main" val="0"/>
              </a:ext>
            </a:extLst>
          </a:blip>
          <a:srcRect/>
          <a:stretch>
            <a:fillRect/>
          </a:stretch>
        </p:blipFill>
        <p:spPr bwMode="auto">
          <a:xfrm rot="10165199" flipH="1">
            <a:off x="5406255" y="2970518"/>
            <a:ext cx="904624" cy="670549"/>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5" name="Picture 8" descr="Up hand drawn arrow Icon - Free PNG &amp; SVG 1563371 - Noun Project">
            <a:extLst>
              <a:ext uri="{FF2B5EF4-FFF2-40B4-BE49-F238E27FC236}">
                <a16:creationId xmlns:a16="http://schemas.microsoft.com/office/drawing/2014/main" id="{8BFCAF4B-2319-F653-E036-C22443ECAB65}"/>
              </a:ext>
            </a:extLst>
          </p:cNvPr>
          <p:cNvPicPr>
            <a:picLocks noChangeAspect="1" noChangeArrowheads="1"/>
          </p:cNvPicPr>
          <p:nvPr/>
        </p:nvPicPr>
        <p:blipFill>
          <a:blip r:embed="rId5">
            <a:lum bright="70000" contrast="-70000"/>
            <a:extLst>
              <a:ext uri="{BEBA8EAE-BF5A-486C-A8C5-ECC9F3942E4B}">
                <a14:imgProps xmlns:a14="http://schemas.microsoft.com/office/drawing/2010/main">
                  <a14:imgLayer r:embed="rId8">
                    <a14:imgEffect>
                      <a14:saturation sat="0"/>
                    </a14:imgEffect>
                  </a14:imgLayer>
                </a14:imgProps>
              </a:ext>
              <a:ext uri="{28A0092B-C50C-407E-A947-70E740481C1C}">
                <a14:useLocalDpi xmlns:a14="http://schemas.microsoft.com/office/drawing/2010/main" val="0"/>
              </a:ext>
            </a:extLst>
          </a:blip>
          <a:srcRect/>
          <a:stretch>
            <a:fillRect/>
          </a:stretch>
        </p:blipFill>
        <p:spPr bwMode="auto">
          <a:xfrm rot="5149764" flipH="1">
            <a:off x="3044949" y="2815990"/>
            <a:ext cx="670549" cy="904624"/>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6" name="Picture 8" descr="Up hand drawn arrow Icon - Free PNG &amp; SVG 1563371 - Noun Project">
            <a:extLst>
              <a:ext uri="{FF2B5EF4-FFF2-40B4-BE49-F238E27FC236}">
                <a16:creationId xmlns:a16="http://schemas.microsoft.com/office/drawing/2014/main" id="{51EBFC13-D7FD-ACF5-D06D-016CADD69715}"/>
              </a:ext>
            </a:extLst>
          </p:cNvPr>
          <p:cNvPicPr>
            <a:picLocks noChangeAspect="1" noChangeArrowheads="1"/>
          </p:cNvPicPr>
          <p:nvPr/>
        </p:nvPicPr>
        <p:blipFill>
          <a:blip r:embed="rId5">
            <a:lum bright="70000" contrast="-70000"/>
            <a:extLst>
              <a:ext uri="{BEBA8EAE-BF5A-486C-A8C5-ECC9F3942E4B}">
                <a14:imgProps xmlns:a14="http://schemas.microsoft.com/office/drawing/2010/main">
                  <a14:imgLayer r:embed="rId9">
                    <a14:imgEffect>
                      <a14:saturation sat="0"/>
                    </a14:imgEffect>
                  </a14:imgLayer>
                </a14:imgProps>
              </a:ext>
              <a:ext uri="{28A0092B-C50C-407E-A947-70E740481C1C}">
                <a14:useLocalDpi xmlns:a14="http://schemas.microsoft.com/office/drawing/2010/main" val="0"/>
              </a:ext>
            </a:extLst>
          </a:blip>
          <a:srcRect/>
          <a:stretch>
            <a:fillRect/>
          </a:stretch>
        </p:blipFill>
        <p:spPr bwMode="auto">
          <a:xfrm rot="4172575" flipH="1">
            <a:off x="5833695" y="4197474"/>
            <a:ext cx="670549" cy="904624"/>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7" name="Picture 8" descr="Up hand drawn arrow Icon - Free PNG &amp; SVG 1563371 - Noun Project">
            <a:extLst>
              <a:ext uri="{FF2B5EF4-FFF2-40B4-BE49-F238E27FC236}">
                <a16:creationId xmlns:a16="http://schemas.microsoft.com/office/drawing/2014/main" id="{B16535DC-5D81-C41F-A44D-31C293D60B6E}"/>
              </a:ext>
            </a:extLst>
          </p:cNvPr>
          <p:cNvPicPr>
            <a:picLocks noChangeAspect="1" noChangeArrowheads="1"/>
          </p:cNvPicPr>
          <p:nvPr/>
        </p:nvPicPr>
        <p:blipFill>
          <a:blip r:embed="rId5">
            <a:lum bright="70000" contrast="-70000"/>
            <a:extLst>
              <a:ext uri="{BEBA8EAE-BF5A-486C-A8C5-ECC9F3942E4B}">
                <a14:imgProps xmlns:a14="http://schemas.microsoft.com/office/drawing/2010/main">
                  <a14:imgLayer r:embed="rId10">
                    <a14:imgEffect>
                      <a14:saturation sat="0"/>
                    </a14:imgEffect>
                  </a14:imgLayer>
                </a14:imgProps>
              </a:ext>
              <a:ext uri="{28A0092B-C50C-407E-A947-70E740481C1C}">
                <a14:useLocalDpi xmlns:a14="http://schemas.microsoft.com/office/drawing/2010/main" val="0"/>
              </a:ext>
            </a:extLst>
          </a:blip>
          <a:srcRect/>
          <a:stretch>
            <a:fillRect/>
          </a:stretch>
        </p:blipFill>
        <p:spPr bwMode="auto">
          <a:xfrm rot="1749892" flipH="1">
            <a:off x="8586295" y="4836088"/>
            <a:ext cx="904624" cy="670549"/>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49" name="Abgerundetes Rechteck 48">
            <a:extLst>
              <a:ext uri="{FF2B5EF4-FFF2-40B4-BE49-F238E27FC236}">
                <a16:creationId xmlns:a16="http://schemas.microsoft.com/office/drawing/2014/main" id="{350E094A-7F25-CF2B-F7FC-6CFB9D14FF6E}"/>
              </a:ext>
            </a:extLst>
          </p:cNvPr>
          <p:cNvSpPr/>
          <p:nvPr/>
        </p:nvSpPr>
        <p:spPr bwMode="auto">
          <a:xfrm>
            <a:off x="-11671579" y="267794"/>
            <a:ext cx="10293231" cy="642937"/>
          </a:xfrm>
          <a:prstGeom prst="roundRect">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algn="ctr" eaLnBrk="1" hangingPunct="1">
              <a:buClr>
                <a:schemeClr val="accent1"/>
              </a:buClr>
              <a:defRPr/>
            </a:pPr>
            <a:r>
              <a:rPr lang="fr-CH" sz="1800">
                <a:solidFill>
                  <a:schemeClr val="bg2"/>
                </a:solidFill>
                <a:latin typeface="Century Gothic" panose="020B0502020202020204" pitchFamily="34" charset="0"/>
                <a:ea typeface="Century Gothic"/>
              </a:rPr>
              <a:t>Les contributions à la protection climatique dues à la transition numérique sont surestimées.</a:t>
            </a:r>
          </a:p>
        </p:txBody>
      </p:sp>
      <p:sp>
        <p:nvSpPr>
          <p:cNvPr id="50" name="Titel 1">
            <a:extLst>
              <a:ext uri="{FF2B5EF4-FFF2-40B4-BE49-F238E27FC236}">
                <a16:creationId xmlns:a16="http://schemas.microsoft.com/office/drawing/2014/main" id="{40991CDA-A846-7338-7DD6-9B0D387E511A}"/>
              </a:ext>
            </a:extLst>
          </p:cNvPr>
          <p:cNvSpPr txBox="1">
            <a:spLocks/>
          </p:cNvSpPr>
          <p:nvPr/>
        </p:nvSpPr>
        <p:spPr bwMode="auto">
          <a:xfrm>
            <a:off x="-11617968" y="94450"/>
            <a:ext cx="10186008" cy="310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fr-CH" sz="1800">
                <a:solidFill>
                  <a:schemeClr val="bg2"/>
                </a:solidFill>
                <a:latin typeface="Century Gothic" panose="020B0502020202020204" pitchFamily="34" charset="0"/>
                <a:ea typeface="Century Gothic"/>
              </a:rPr>
              <a:t>Problème 1</a:t>
            </a:r>
          </a:p>
        </p:txBody>
      </p:sp>
    </p:spTree>
    <p:extLst>
      <p:ext uri="{BB962C8B-B14F-4D97-AF65-F5344CB8AC3E}">
        <p14:creationId xmlns:p14="http://schemas.microsoft.com/office/powerpoint/2010/main" val="293533518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328425-8308-B3EF-DFE0-B4796F11A07E}"/>
            </a:ext>
          </a:extLst>
        </p:cNvPr>
        <p:cNvGrpSpPr/>
        <p:nvPr/>
      </p:nvGrpSpPr>
      <p:grpSpPr>
        <a:xfrm>
          <a:off x="0" y="0"/>
          <a:ext cx="0" cy="0"/>
          <a:chOff x="0" y="0"/>
          <a:chExt cx="0" cy="0"/>
        </a:xfrm>
      </p:grpSpPr>
      <p:grpSp>
        <p:nvGrpSpPr>
          <p:cNvPr id="6" name="Gruppieren 5">
            <a:extLst>
              <a:ext uri="{FF2B5EF4-FFF2-40B4-BE49-F238E27FC236}">
                <a16:creationId xmlns:a16="http://schemas.microsoft.com/office/drawing/2014/main" id="{F20D7739-61DB-1DB3-FAF9-92FCA1C41D3C}"/>
              </a:ext>
            </a:extLst>
          </p:cNvPr>
          <p:cNvGrpSpPr/>
          <p:nvPr/>
        </p:nvGrpSpPr>
        <p:grpSpPr>
          <a:xfrm>
            <a:off x="9859" y="1"/>
            <a:ext cx="12182141" cy="6858000"/>
            <a:chOff x="9859" y="1"/>
            <a:chExt cx="12182141" cy="6858000"/>
          </a:xfrm>
        </p:grpSpPr>
        <p:pic>
          <p:nvPicPr>
            <p:cNvPr id="2" name="Picture 2">
              <a:extLst>
                <a:ext uri="{FF2B5EF4-FFF2-40B4-BE49-F238E27FC236}">
                  <a16:creationId xmlns:a16="http://schemas.microsoft.com/office/drawing/2014/main" id="{29890F59-10EB-AA46-1831-124247CE906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6614" r="13966"/>
            <a:stretch/>
          </p:blipFill>
          <p:spPr bwMode="auto">
            <a:xfrm>
              <a:off x="8375470" y="1"/>
              <a:ext cx="38116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0E707EDD-4D6A-B190-510F-4AF69AEFAF2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13967"/>
            <a:stretch/>
          </p:blipFill>
          <p:spPr bwMode="auto">
            <a:xfrm>
              <a:off x="9859" y="1"/>
              <a:ext cx="9741311"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Titel 1">
              <a:extLst>
                <a:ext uri="{FF2B5EF4-FFF2-40B4-BE49-F238E27FC236}">
                  <a16:creationId xmlns:a16="http://schemas.microsoft.com/office/drawing/2014/main" id="{455440FC-8C35-A4EB-3B1E-D80F72AD2CF9}"/>
                </a:ext>
              </a:extLst>
            </p:cNvPr>
            <p:cNvSpPr txBox="1">
              <a:spLocks/>
            </p:cNvSpPr>
            <p:nvPr/>
          </p:nvSpPr>
          <p:spPr bwMode="auto">
            <a:xfrm>
              <a:off x="6960096" y="451711"/>
              <a:ext cx="4647066" cy="1224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r" eaLnBrk="1" hangingPunct="1">
                <a:spcAft>
                  <a:spcPts val="1200"/>
                </a:spcAft>
                <a:buClr>
                  <a:schemeClr val="accent1"/>
                </a:buClr>
                <a:defRPr/>
              </a:pPr>
              <a:r>
                <a:rPr lang="fr-CH" sz="3600">
                  <a:solidFill>
                    <a:schemeClr val="bg1"/>
                  </a:solidFill>
                  <a:latin typeface="Century Gothic" panose="020B0502020202020204" pitchFamily="34" charset="0"/>
                  <a:ea typeface="Century Gothic"/>
                </a:rPr>
                <a:t>Addictive Design </a:t>
              </a:r>
              <a:r>
                <a:rPr lang="fr-CH" sz="3600" b="0">
                  <a:solidFill>
                    <a:schemeClr val="bg1"/>
                  </a:solidFill>
                  <a:latin typeface="Century Gothic" panose="020B0502020202020204" pitchFamily="34" charset="0"/>
                  <a:ea typeface="Century Gothic"/>
                </a:rPr>
                <a:t>et</a:t>
              </a:r>
              <a:br>
                <a:rPr lang="fr-CH" sz="3600">
                  <a:solidFill>
                    <a:schemeClr val="bg1"/>
                  </a:solidFill>
                  <a:latin typeface="Century Gothic" panose="020B0502020202020204" pitchFamily="34" charset="0"/>
                  <a:ea typeface="Century Gothic"/>
                </a:rPr>
              </a:br>
              <a:r>
                <a:rPr lang="fr-CH" sz="3600">
                  <a:solidFill>
                    <a:schemeClr val="bg1"/>
                  </a:solidFill>
                  <a:latin typeface="Century Gothic" panose="020B0502020202020204" pitchFamily="34" charset="0"/>
                  <a:ea typeface="Century Gothic"/>
                </a:rPr>
                <a:t>Dark Patterns</a:t>
              </a:r>
              <a:r>
                <a:rPr lang="fr-CH">
                  <a:solidFill>
                    <a:schemeClr val="bg1"/>
                  </a:solidFill>
                  <a:latin typeface="Century Gothic" panose="020B0502020202020204" pitchFamily="34" charset="0"/>
                  <a:ea typeface="Century Gothic"/>
                </a:rPr>
                <a:t>,</a:t>
              </a:r>
            </a:p>
            <a:p>
              <a:pPr algn="r" eaLnBrk="1" hangingPunct="1">
                <a:spcAft>
                  <a:spcPts val="1200"/>
                </a:spcAft>
                <a:buClr>
                  <a:schemeClr val="accent1"/>
                </a:buClr>
                <a:defRPr/>
              </a:pPr>
              <a:r>
                <a:rPr lang="fr-CH" b="0">
                  <a:solidFill>
                    <a:schemeClr val="bg1"/>
                  </a:solidFill>
                  <a:latin typeface="Century Gothic" panose="020B0502020202020204" pitchFamily="34" charset="0"/>
                  <a:ea typeface="Century Gothic"/>
                </a:rPr>
                <a:t>qui reposent sur des techniques de manipulation socio-psychologique renforcent l’effet.</a:t>
              </a:r>
            </a:p>
          </p:txBody>
        </p:sp>
        <p:sp>
          <p:nvSpPr>
            <p:cNvPr id="5" name="Rechteck 8">
              <a:extLst>
                <a:ext uri="{FF2B5EF4-FFF2-40B4-BE49-F238E27FC236}">
                  <a16:creationId xmlns:a16="http://schemas.microsoft.com/office/drawing/2014/main" id="{FC6B95E6-8932-C9FD-70F8-85C54A1797C9}"/>
                </a:ext>
              </a:extLst>
            </p:cNvPr>
            <p:cNvSpPr>
              <a:spLocks noChangeArrowheads="1"/>
            </p:cNvSpPr>
            <p:nvPr/>
          </p:nvSpPr>
          <p:spPr bwMode="auto">
            <a:xfrm>
              <a:off x="6337300" y="6611779"/>
              <a:ext cx="58547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algn="r" eaLnBrk="1" hangingPunct="1"/>
              <a:r>
                <a:rPr lang="fr-CH" sz="1000">
                  <a:solidFill>
                    <a:schemeClr val="bg1"/>
                  </a:solidFill>
                  <a:latin typeface="Century Gothic" panose="020B0502020202020204" pitchFamily="34" charset="0"/>
                </a:rPr>
                <a:t>Photo: </a:t>
              </a:r>
              <a:r>
                <a:rPr lang="fr-CH" sz="1000">
                  <a:solidFill>
                    <a:schemeClr val="bg1"/>
                  </a:solidFill>
                  <a:latin typeface="Century Gothic" panose="020B0502020202020204" pitchFamily="34" charset="0"/>
                  <a:hlinkClick r:id="rId4">
                    <a:extLst>
                      <a:ext uri="{A12FA001-AC4F-418D-AE19-62706E023703}">
                        <ahyp:hlinkClr xmlns:ahyp="http://schemas.microsoft.com/office/drawing/2018/hyperlinkcolor" val="tx"/>
                      </a:ext>
                    </a:extLst>
                  </a:hlinkClick>
                </a:rPr>
                <a:t>The Economist (2016)</a:t>
              </a:r>
            </a:p>
          </p:txBody>
        </p:sp>
      </p:grpSp>
      <p:pic>
        <p:nvPicPr>
          <p:cNvPr id="37" name="Picture 4" descr="Digitalisation creates opportunities and risks for sustainability” |  Research Institute for Sustainability">
            <a:extLst>
              <a:ext uri="{FF2B5EF4-FFF2-40B4-BE49-F238E27FC236}">
                <a16:creationId xmlns:a16="http://schemas.microsoft.com/office/drawing/2014/main" id="{B738289C-73F9-1E95-B4AD-487D6172743F}"/>
              </a:ext>
            </a:extLst>
          </p:cNvPr>
          <p:cNvPicPr>
            <a:picLocks noChangeAspect="1" noChangeArrowheads="1"/>
          </p:cNvPicPr>
          <p:nvPr/>
        </p:nvPicPr>
        <p:blipFill>
          <a:blip r:embed="rId5">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7293323"/>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8" name="Text">
            <a:extLst>
              <a:ext uri="{FF2B5EF4-FFF2-40B4-BE49-F238E27FC236}">
                <a16:creationId xmlns:a16="http://schemas.microsoft.com/office/drawing/2014/main" id="{B211A87A-E167-EE7E-D49D-3720DB554CFE}"/>
              </a:ext>
            </a:extLst>
          </p:cNvPr>
          <p:cNvSpPr/>
          <p:nvPr/>
        </p:nvSpPr>
        <p:spPr bwMode="gray">
          <a:xfrm>
            <a:off x="0" y="7293323"/>
            <a:ext cx="12192000" cy="6857999"/>
          </a:xfrm>
          <a:prstGeom prst="rect">
            <a:avLst/>
          </a:prstGeom>
          <a:solidFill>
            <a:srgbClr val="15A37B">
              <a:lumMod val="50000"/>
              <a:alpha val="75000"/>
            </a:srgbClr>
          </a:solidFill>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39" name="Rechteck 38">
            <a:extLst>
              <a:ext uri="{FF2B5EF4-FFF2-40B4-BE49-F238E27FC236}">
                <a16:creationId xmlns:a16="http://schemas.microsoft.com/office/drawing/2014/main" id="{87734807-3826-2003-83A0-C04A0E986AFA}"/>
              </a:ext>
            </a:extLst>
          </p:cNvPr>
          <p:cNvSpPr/>
          <p:nvPr/>
        </p:nvSpPr>
        <p:spPr bwMode="auto">
          <a:xfrm>
            <a:off x="0" y="8994131"/>
            <a:ext cx="12192000" cy="4752528"/>
          </a:xfrm>
          <a:prstGeom prst="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40" name="Rechteck 8">
            <a:extLst>
              <a:ext uri="{FF2B5EF4-FFF2-40B4-BE49-F238E27FC236}">
                <a16:creationId xmlns:a16="http://schemas.microsoft.com/office/drawing/2014/main" id="{AC728A09-FB8A-91B4-6AB7-07F7AE564FD4}"/>
              </a:ext>
            </a:extLst>
          </p:cNvPr>
          <p:cNvSpPr>
            <a:spLocks noChangeArrowheads="1"/>
          </p:cNvSpPr>
          <p:nvPr/>
        </p:nvSpPr>
        <p:spPr bwMode="auto">
          <a:xfrm>
            <a:off x="0" y="13966657"/>
            <a:ext cx="607783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fr-CH" sz="600">
                <a:solidFill>
                  <a:schemeClr val="bg1"/>
                </a:solidFill>
                <a:latin typeface="Century Gothic" panose="020B0502020202020204" pitchFamily="34" charset="0"/>
              </a:rPr>
              <a:t>Source: Lange, S. (2023): Présentation au European Parliament Event: Numérique 1,5(°C): ÉDITION 2: Digital Reset. </a:t>
            </a:r>
          </a:p>
        </p:txBody>
      </p:sp>
      <p:sp>
        <p:nvSpPr>
          <p:cNvPr id="41" name="Titel 1">
            <a:extLst>
              <a:ext uri="{FF2B5EF4-FFF2-40B4-BE49-F238E27FC236}">
                <a16:creationId xmlns:a16="http://schemas.microsoft.com/office/drawing/2014/main" id="{1AB0F759-A1F0-0DC0-F2CA-663E55D397E6}"/>
              </a:ext>
            </a:extLst>
          </p:cNvPr>
          <p:cNvSpPr txBox="1">
            <a:spLocks/>
          </p:cNvSpPr>
          <p:nvPr/>
        </p:nvSpPr>
        <p:spPr bwMode="auto">
          <a:xfrm>
            <a:off x="407368" y="7764206"/>
            <a:ext cx="1094521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a:solidFill>
                  <a:schemeClr val="bg1"/>
                </a:solidFill>
                <a:latin typeface="Century Gothic" panose="020B0502020202020204" pitchFamily="34" charset="0"/>
                <a:ea typeface="Century Gothic"/>
              </a:rPr>
              <a:t>La transition numérique ne va pas de soi pour la protection du climat et pourrait encore aggraver les défis en l’absence de mesures ciblées.</a:t>
            </a:r>
          </a:p>
        </p:txBody>
      </p:sp>
      <p:grpSp>
        <p:nvGrpSpPr>
          <p:cNvPr id="42" name="Gruppieren 41">
            <a:extLst>
              <a:ext uri="{FF2B5EF4-FFF2-40B4-BE49-F238E27FC236}">
                <a16:creationId xmlns:a16="http://schemas.microsoft.com/office/drawing/2014/main" id="{84868F56-4D0F-F868-56F5-C4C94B419AF9}"/>
              </a:ext>
            </a:extLst>
          </p:cNvPr>
          <p:cNvGrpSpPr/>
          <p:nvPr/>
        </p:nvGrpSpPr>
        <p:grpSpPr>
          <a:xfrm>
            <a:off x="2531604" y="9210155"/>
            <a:ext cx="7128792" cy="3911925"/>
            <a:chOff x="2531604" y="1916832"/>
            <a:chExt cx="7128792" cy="3911925"/>
          </a:xfrm>
          <a:effectLst>
            <a:outerShdw blurRad="50800" dist="38100" dir="2700000" algn="tl" rotWithShape="0">
              <a:prstClr val="black">
                <a:alpha val="40000"/>
              </a:prstClr>
            </a:outerShdw>
          </a:effectLst>
        </p:grpSpPr>
        <p:sp>
          <p:nvSpPr>
            <p:cNvPr id="43" name="Rechteck 42">
              <a:extLst>
                <a:ext uri="{FF2B5EF4-FFF2-40B4-BE49-F238E27FC236}">
                  <a16:creationId xmlns:a16="http://schemas.microsoft.com/office/drawing/2014/main" id="{2ACFE919-F1A7-992A-9441-99E2C990E441}"/>
                </a:ext>
              </a:extLst>
            </p:cNvPr>
            <p:cNvSpPr/>
            <p:nvPr/>
          </p:nvSpPr>
          <p:spPr bwMode="auto">
            <a:xfrm>
              <a:off x="2531604" y="5622066"/>
              <a:ext cx="7128792" cy="206691"/>
            </a:xfrm>
            <a:prstGeom prst="rect">
              <a:avLst/>
            </a:prstGeom>
            <a:solidFill>
              <a:schemeClr val="bg1">
                <a:lumMod val="7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a:ln>
                  <a:noFill/>
                </a:ln>
                <a:solidFill>
                  <a:schemeClr val="tx1"/>
                </a:solidFill>
                <a:effectLst/>
                <a:latin typeface="Arial" charset="0"/>
                <a:ea typeface="Arial" charset="0"/>
                <a:cs typeface="Arial" charset="0"/>
              </a:endParaRPr>
            </a:p>
          </p:txBody>
        </p:sp>
        <p:sp>
          <p:nvSpPr>
            <p:cNvPr id="44" name="Abgerundetes Rechteck 43">
              <a:extLst>
                <a:ext uri="{FF2B5EF4-FFF2-40B4-BE49-F238E27FC236}">
                  <a16:creationId xmlns:a16="http://schemas.microsoft.com/office/drawing/2014/main" id="{C9DEA4D3-A989-34BA-1F56-6EE96EC1416E}"/>
                </a:ext>
              </a:extLst>
            </p:cNvPr>
            <p:cNvSpPr/>
            <p:nvPr/>
          </p:nvSpPr>
          <p:spPr bwMode="auto">
            <a:xfrm>
              <a:off x="3295403" y="2049607"/>
              <a:ext cx="2800597" cy="254600"/>
            </a:xfrm>
            <a:prstGeom prst="roundRect">
              <a:avLst/>
            </a:prstGeom>
            <a:solidFill>
              <a:schemeClr val="bg2">
                <a:lumMod val="75000"/>
                <a:lumOff val="2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45" name="Abgerundetes Rechteck 44">
              <a:extLst>
                <a:ext uri="{FF2B5EF4-FFF2-40B4-BE49-F238E27FC236}">
                  <a16:creationId xmlns:a16="http://schemas.microsoft.com/office/drawing/2014/main" id="{CED2DA1F-4556-C27A-AFCC-A760FFD58993}"/>
                </a:ext>
              </a:extLst>
            </p:cNvPr>
            <p:cNvSpPr/>
            <p:nvPr/>
          </p:nvSpPr>
          <p:spPr bwMode="auto">
            <a:xfrm>
              <a:off x="6096000" y="2049607"/>
              <a:ext cx="2800597" cy="254600"/>
            </a:xfrm>
            <a:prstGeom prst="roundRect">
              <a:avLst/>
            </a:prstGeom>
            <a:solidFill>
              <a:srgbClr val="C00000"/>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46" name="Ecken des Rechtecks auf der gleichen Seite abrunden 45">
              <a:extLst>
                <a:ext uri="{FF2B5EF4-FFF2-40B4-BE49-F238E27FC236}">
                  <a16:creationId xmlns:a16="http://schemas.microsoft.com/office/drawing/2014/main" id="{8DAD7679-F9A1-1AAC-8DF9-59D36C606BD0}"/>
                </a:ext>
              </a:extLst>
            </p:cNvPr>
            <p:cNvSpPr/>
            <p:nvPr/>
          </p:nvSpPr>
          <p:spPr bwMode="auto">
            <a:xfrm>
              <a:off x="4992735" y="5396361"/>
              <a:ext cx="2206531" cy="217642"/>
            </a:xfrm>
            <a:prstGeom prst="round2SameRect">
              <a:avLst/>
            </a:prstGeom>
            <a:solidFill>
              <a:schemeClr val="tx1">
                <a:lumMod val="65000"/>
                <a:lumOff val="3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47" name="Abgerundetes Rechteck 46">
              <a:extLst>
                <a:ext uri="{FF2B5EF4-FFF2-40B4-BE49-F238E27FC236}">
                  <a16:creationId xmlns:a16="http://schemas.microsoft.com/office/drawing/2014/main" id="{A8062546-B265-F4F6-8227-7F448543B0B6}"/>
                </a:ext>
              </a:extLst>
            </p:cNvPr>
            <p:cNvSpPr/>
            <p:nvPr/>
          </p:nvSpPr>
          <p:spPr bwMode="auto">
            <a:xfrm>
              <a:off x="5841400" y="1916832"/>
              <a:ext cx="509199" cy="3532122"/>
            </a:xfrm>
            <a:prstGeom prst="roundRect">
              <a:avLst/>
            </a:prstGeom>
            <a:solidFill>
              <a:schemeClr val="tx1">
                <a:lumMod val="65000"/>
                <a:lumOff val="3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48" name="Oval 47">
              <a:extLst>
                <a:ext uri="{FF2B5EF4-FFF2-40B4-BE49-F238E27FC236}">
                  <a16:creationId xmlns:a16="http://schemas.microsoft.com/office/drawing/2014/main" id="{45F15412-5A46-9896-6262-37F14E6C252A}"/>
                </a:ext>
              </a:extLst>
            </p:cNvPr>
            <p:cNvSpPr/>
            <p:nvPr/>
          </p:nvSpPr>
          <p:spPr bwMode="auto">
            <a:xfrm>
              <a:off x="5992655" y="2073562"/>
              <a:ext cx="206691" cy="206691"/>
            </a:xfrm>
            <a:prstGeom prst="ellipse">
              <a:avLst/>
            </a:prstGeom>
            <a:solidFill>
              <a:schemeClr val="bg1">
                <a:lumMod val="9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49" name="Abgerundetes Rechteck 48">
              <a:extLst>
                <a:ext uri="{FF2B5EF4-FFF2-40B4-BE49-F238E27FC236}">
                  <a16:creationId xmlns:a16="http://schemas.microsoft.com/office/drawing/2014/main" id="{BC2779C4-46F4-86CA-6FFD-579F626FB66D}"/>
                </a:ext>
              </a:extLst>
            </p:cNvPr>
            <p:cNvSpPr/>
            <p:nvPr/>
          </p:nvSpPr>
          <p:spPr bwMode="auto">
            <a:xfrm>
              <a:off x="3545062" y="2262777"/>
              <a:ext cx="179614" cy="254600"/>
            </a:xfrm>
            <a:prstGeom prst="roundRect">
              <a:avLst/>
            </a:prstGeom>
            <a:solidFill>
              <a:schemeClr val="bg2">
                <a:lumMod val="75000"/>
                <a:lumOff val="2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50" name="Abgerundetes Rechteck 49">
              <a:extLst>
                <a:ext uri="{FF2B5EF4-FFF2-40B4-BE49-F238E27FC236}">
                  <a16:creationId xmlns:a16="http://schemas.microsoft.com/office/drawing/2014/main" id="{494717E2-6AF3-D22E-D31F-9C3F1301B799}"/>
                </a:ext>
              </a:extLst>
            </p:cNvPr>
            <p:cNvSpPr/>
            <p:nvPr/>
          </p:nvSpPr>
          <p:spPr bwMode="auto">
            <a:xfrm>
              <a:off x="8472264" y="2262777"/>
              <a:ext cx="179614" cy="254600"/>
            </a:xfrm>
            <a:prstGeom prst="roundRect">
              <a:avLst/>
            </a:prstGeom>
            <a:solidFill>
              <a:srgbClr val="C00000"/>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cxnSp>
          <p:nvCxnSpPr>
            <p:cNvPr id="51" name="Gerade Verbindung 50">
              <a:extLst>
                <a:ext uri="{FF2B5EF4-FFF2-40B4-BE49-F238E27FC236}">
                  <a16:creationId xmlns:a16="http://schemas.microsoft.com/office/drawing/2014/main" id="{1AF4960C-1BBC-5342-C527-6E45B6A37C36}"/>
                </a:ext>
              </a:extLst>
            </p:cNvPr>
            <p:cNvCxnSpPr>
              <a:cxnSpLocks/>
            </p:cNvCxnSpPr>
            <p:nvPr/>
          </p:nvCxnSpPr>
          <p:spPr bwMode="auto">
            <a:xfrm>
              <a:off x="3634869" y="2517377"/>
              <a:ext cx="12014" cy="587587"/>
            </a:xfrm>
            <a:prstGeom prst="line">
              <a:avLst/>
            </a:prstGeom>
            <a:solidFill>
              <a:schemeClr val="accent1"/>
            </a:solidFill>
            <a:ln w="19050" cap="flat" cmpd="sng" algn="ctr">
              <a:solidFill>
                <a:schemeClr val="bg2">
                  <a:lumMod val="75000"/>
                  <a:lumOff val="25000"/>
                </a:schemeClr>
              </a:solidFill>
              <a:prstDash val="solid"/>
              <a:round/>
              <a:headEnd type="none" w="med" len="med"/>
              <a:tailEnd type="none" w="med" len="med"/>
            </a:ln>
            <a:effectLst/>
          </p:spPr>
        </p:cxnSp>
        <p:cxnSp>
          <p:nvCxnSpPr>
            <p:cNvPr id="52" name="Gerade Verbindung 51">
              <a:extLst>
                <a:ext uri="{FF2B5EF4-FFF2-40B4-BE49-F238E27FC236}">
                  <a16:creationId xmlns:a16="http://schemas.microsoft.com/office/drawing/2014/main" id="{A95B02D8-8627-26B9-A3F2-796AA412FFB2}"/>
                </a:ext>
              </a:extLst>
            </p:cNvPr>
            <p:cNvCxnSpPr>
              <a:cxnSpLocks/>
            </p:cNvCxnSpPr>
            <p:nvPr/>
          </p:nvCxnSpPr>
          <p:spPr bwMode="auto">
            <a:xfrm>
              <a:off x="8562071" y="2517377"/>
              <a:ext cx="0" cy="587587"/>
            </a:xfrm>
            <a:prstGeom prst="line">
              <a:avLst/>
            </a:prstGeom>
            <a:solidFill>
              <a:schemeClr val="accent1"/>
            </a:solidFill>
            <a:ln w="19050" cap="flat" cmpd="sng" algn="ctr">
              <a:solidFill>
                <a:srgbClr val="C00000"/>
              </a:solidFill>
              <a:prstDash val="solid"/>
              <a:round/>
              <a:headEnd type="none" w="med" len="med"/>
              <a:tailEnd type="none" w="med" len="med"/>
            </a:ln>
            <a:effectLst/>
          </p:spPr>
        </p:cxnSp>
        <p:sp>
          <p:nvSpPr>
            <p:cNvPr id="53" name="Oval 52">
              <a:extLst>
                <a:ext uri="{FF2B5EF4-FFF2-40B4-BE49-F238E27FC236}">
                  <a16:creationId xmlns:a16="http://schemas.microsoft.com/office/drawing/2014/main" id="{99392BA7-F246-B6BF-421C-F8ACC5594234}"/>
                </a:ext>
              </a:extLst>
            </p:cNvPr>
            <p:cNvSpPr/>
            <p:nvPr/>
          </p:nvSpPr>
          <p:spPr bwMode="auto">
            <a:xfrm>
              <a:off x="7711667" y="3104964"/>
              <a:ext cx="1700808" cy="1700808"/>
            </a:xfrm>
            <a:prstGeom prst="ellipse">
              <a:avLst/>
            </a:prstGeom>
            <a:solidFill>
              <a:srgbClr val="C00000"/>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54" name="Oval 53">
              <a:extLst>
                <a:ext uri="{FF2B5EF4-FFF2-40B4-BE49-F238E27FC236}">
                  <a16:creationId xmlns:a16="http://schemas.microsoft.com/office/drawing/2014/main" id="{8849B319-7233-DDD3-A608-5CC1B46F3508}"/>
                </a:ext>
              </a:extLst>
            </p:cNvPr>
            <p:cNvSpPr/>
            <p:nvPr/>
          </p:nvSpPr>
          <p:spPr bwMode="auto">
            <a:xfrm>
              <a:off x="7805538" y="3198835"/>
              <a:ext cx="1513067" cy="1513066"/>
            </a:xfrm>
            <a:prstGeom prst="ellipse">
              <a:avLst/>
            </a:prstGeom>
            <a:solidFill>
              <a:schemeClr val="bg1">
                <a:lumMod val="8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grpSp>
          <p:nvGrpSpPr>
            <p:cNvPr id="55" name="Gruppieren 54">
              <a:extLst>
                <a:ext uri="{FF2B5EF4-FFF2-40B4-BE49-F238E27FC236}">
                  <a16:creationId xmlns:a16="http://schemas.microsoft.com/office/drawing/2014/main" id="{D57CE570-319C-E1FD-D114-FAA8E954A876}"/>
                </a:ext>
              </a:extLst>
            </p:cNvPr>
            <p:cNvGrpSpPr/>
            <p:nvPr/>
          </p:nvGrpSpPr>
          <p:grpSpPr>
            <a:xfrm>
              <a:off x="7964399" y="3640819"/>
              <a:ext cx="1195345" cy="629099"/>
              <a:chOff x="7738424" y="3393749"/>
              <a:chExt cx="900000" cy="533781"/>
            </a:xfrm>
            <a:effectLst>
              <a:outerShdw blurRad="50800" dist="38100" dir="2700000" algn="tl" rotWithShape="0">
                <a:prstClr val="black">
                  <a:alpha val="40000"/>
                </a:prstClr>
              </a:outerShdw>
            </a:effectLst>
          </p:grpSpPr>
          <p:sp>
            <p:nvSpPr>
              <p:cNvPr id="64" name="Abgerundetes Rechteck 63">
                <a:extLst>
                  <a:ext uri="{FF2B5EF4-FFF2-40B4-BE49-F238E27FC236}">
                    <a16:creationId xmlns:a16="http://schemas.microsoft.com/office/drawing/2014/main" id="{E58B4714-BCD7-3628-38D8-44A2A2FC0FA3}"/>
                  </a:ext>
                </a:extLst>
              </p:cNvPr>
              <p:cNvSpPr/>
              <p:nvPr/>
            </p:nvSpPr>
            <p:spPr bwMode="auto">
              <a:xfrm>
                <a:off x="7738424" y="3393749"/>
                <a:ext cx="900000" cy="203523"/>
              </a:xfrm>
              <a:prstGeom prst="roundRect">
                <a:avLst/>
              </a:prstGeom>
              <a:solidFill>
                <a:srgbClr val="C00000"/>
              </a:solid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r-CH" sz="1400" b="0" i="0" u="none" strike="noStrike" cap="none" normalizeH="0" baseline="0">
                    <a:ln>
                      <a:noFill/>
                    </a:ln>
                    <a:solidFill>
                      <a:schemeClr val="bg1"/>
                    </a:solidFill>
                    <a:effectLst/>
                    <a:latin typeface="Century Gothic" panose="020B0502020202020204" pitchFamily="34" charset="0"/>
                    <a:ea typeface="Century Gothic"/>
                    <a:cs typeface="Arial" charset="0"/>
                  </a:rPr>
                  <a:t>Empreinte carbone</a:t>
                </a:r>
              </a:p>
            </p:txBody>
          </p:sp>
          <p:sp>
            <p:nvSpPr>
              <p:cNvPr id="65" name="Abgerundetes Rechteck 64">
                <a:extLst>
                  <a:ext uri="{FF2B5EF4-FFF2-40B4-BE49-F238E27FC236}">
                    <a16:creationId xmlns:a16="http://schemas.microsoft.com/office/drawing/2014/main" id="{C17AF0C2-1301-CC9C-DFAF-0A01DEF90AEF}"/>
                  </a:ext>
                </a:extLst>
              </p:cNvPr>
              <p:cNvSpPr/>
              <p:nvPr/>
            </p:nvSpPr>
            <p:spPr bwMode="auto">
              <a:xfrm>
                <a:off x="7738424" y="3724007"/>
                <a:ext cx="900000" cy="203523"/>
              </a:xfrm>
              <a:prstGeom prst="roundRect">
                <a:avLst/>
              </a:prstGeom>
              <a:solidFill>
                <a:srgbClr val="C00000"/>
              </a:solid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r-CH" sz="1400" b="0" i="0" u="none" strike="noStrike" cap="none" normalizeH="0" baseline="0">
                    <a:ln>
                      <a:noFill/>
                    </a:ln>
                    <a:solidFill>
                      <a:schemeClr val="bg1"/>
                    </a:solidFill>
                    <a:effectLst/>
                    <a:latin typeface="Century Gothic" panose="020B0502020202020204" pitchFamily="34" charset="0"/>
                    <a:ea typeface="Century Gothic"/>
                    <a:cs typeface="Arial" charset="0"/>
                  </a:rPr>
                  <a:t>Rebond</a:t>
                </a:r>
              </a:p>
            </p:txBody>
          </p:sp>
        </p:grpSp>
        <p:sp>
          <p:nvSpPr>
            <p:cNvPr id="56" name="Oval 55">
              <a:extLst>
                <a:ext uri="{FF2B5EF4-FFF2-40B4-BE49-F238E27FC236}">
                  <a16:creationId xmlns:a16="http://schemas.microsoft.com/office/drawing/2014/main" id="{093690DD-0AD5-E50C-6D58-42F2D3BB389B}"/>
                </a:ext>
              </a:extLst>
            </p:cNvPr>
            <p:cNvSpPr/>
            <p:nvPr/>
          </p:nvSpPr>
          <p:spPr bwMode="auto">
            <a:xfrm>
              <a:off x="2797148" y="3104964"/>
              <a:ext cx="1700808" cy="1700808"/>
            </a:xfrm>
            <a:prstGeom prst="ellipse">
              <a:avLst/>
            </a:prstGeom>
            <a:solidFill>
              <a:schemeClr val="bg2">
                <a:lumMod val="75000"/>
                <a:lumOff val="2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57" name="Oval 56">
              <a:extLst>
                <a:ext uri="{FF2B5EF4-FFF2-40B4-BE49-F238E27FC236}">
                  <a16:creationId xmlns:a16="http://schemas.microsoft.com/office/drawing/2014/main" id="{54DF639F-4360-7C88-DC0E-D4687D47602B}"/>
                </a:ext>
              </a:extLst>
            </p:cNvPr>
            <p:cNvSpPr/>
            <p:nvPr/>
          </p:nvSpPr>
          <p:spPr bwMode="auto">
            <a:xfrm>
              <a:off x="2891019" y="3198835"/>
              <a:ext cx="1513067" cy="1513066"/>
            </a:xfrm>
            <a:prstGeom prst="ellipse">
              <a:avLst/>
            </a:prstGeom>
            <a:solidFill>
              <a:schemeClr val="bg1">
                <a:lumMod val="8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grpSp>
          <p:nvGrpSpPr>
            <p:cNvPr id="58" name="Gruppieren 57">
              <a:extLst>
                <a:ext uri="{FF2B5EF4-FFF2-40B4-BE49-F238E27FC236}">
                  <a16:creationId xmlns:a16="http://schemas.microsoft.com/office/drawing/2014/main" id="{F9DB58A5-F3BC-8928-B460-3E3CE2CB1461}"/>
                </a:ext>
              </a:extLst>
            </p:cNvPr>
            <p:cNvGrpSpPr/>
            <p:nvPr/>
          </p:nvGrpSpPr>
          <p:grpSpPr>
            <a:xfrm>
              <a:off x="3037765" y="3524166"/>
              <a:ext cx="1219575" cy="864445"/>
              <a:chOff x="3191117" y="3524166"/>
              <a:chExt cx="1060714" cy="864445"/>
            </a:xfrm>
          </p:grpSpPr>
          <p:sp>
            <p:nvSpPr>
              <p:cNvPr id="61" name="Abgerundetes Rechteck 60">
                <a:extLst>
                  <a:ext uri="{FF2B5EF4-FFF2-40B4-BE49-F238E27FC236}">
                    <a16:creationId xmlns:a16="http://schemas.microsoft.com/office/drawing/2014/main" id="{8B47BFE0-10EB-4030-6B5C-93D07497FC56}"/>
                  </a:ext>
                </a:extLst>
              </p:cNvPr>
              <p:cNvSpPr/>
              <p:nvPr/>
            </p:nvSpPr>
            <p:spPr bwMode="auto">
              <a:xfrm>
                <a:off x="3191117" y="3524166"/>
                <a:ext cx="1060714" cy="239866"/>
              </a:xfrm>
              <a:prstGeom prst="roundRect">
                <a:avLst/>
              </a:prstGeom>
              <a:solidFill>
                <a:schemeClr val="bg2">
                  <a:lumMod val="75000"/>
                  <a:lumOff val="25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r-CH" sz="1400" b="0" i="0" u="none" strike="noStrike" cap="none" normalizeH="0" baseline="0">
                    <a:ln>
                      <a:noFill/>
                    </a:ln>
                    <a:solidFill>
                      <a:schemeClr val="bg1"/>
                    </a:solidFill>
                    <a:effectLst/>
                    <a:latin typeface="Century Gothic" panose="020B0502020202020204" pitchFamily="34" charset="0"/>
                    <a:ea typeface="Century Gothic"/>
                    <a:cs typeface="Arial" charset="0"/>
                  </a:rPr>
                  <a:t>Substitution</a:t>
                </a:r>
              </a:p>
            </p:txBody>
          </p:sp>
          <p:sp>
            <p:nvSpPr>
              <p:cNvPr id="62" name="Abgerundetes Rechteck 61">
                <a:extLst>
                  <a:ext uri="{FF2B5EF4-FFF2-40B4-BE49-F238E27FC236}">
                    <a16:creationId xmlns:a16="http://schemas.microsoft.com/office/drawing/2014/main" id="{CFCF341A-B0DD-1F7E-D3DF-7DD3C1C27A4B}"/>
                  </a:ext>
                </a:extLst>
              </p:cNvPr>
              <p:cNvSpPr/>
              <p:nvPr/>
            </p:nvSpPr>
            <p:spPr bwMode="auto">
              <a:xfrm>
                <a:off x="3191117" y="4148745"/>
                <a:ext cx="1060714" cy="239866"/>
              </a:xfrm>
              <a:prstGeom prst="roundRect">
                <a:avLst/>
              </a:prstGeom>
              <a:solidFill>
                <a:schemeClr val="bg2">
                  <a:lumMod val="75000"/>
                  <a:lumOff val="25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r-CH" sz="1400">
                    <a:solidFill>
                      <a:schemeClr val="bg1"/>
                    </a:solidFill>
                    <a:latin typeface="Century Gothic" panose="020B0502020202020204" pitchFamily="34" charset="0"/>
                    <a:ea typeface="Century Gothic"/>
                    <a:cs typeface="Arial" charset="0"/>
                  </a:rPr>
                  <a:t>Information</a:t>
                </a:r>
              </a:p>
            </p:txBody>
          </p:sp>
          <p:sp>
            <p:nvSpPr>
              <p:cNvPr id="63" name="Abgerundetes Rechteck 62">
                <a:extLst>
                  <a:ext uri="{FF2B5EF4-FFF2-40B4-BE49-F238E27FC236}">
                    <a16:creationId xmlns:a16="http://schemas.microsoft.com/office/drawing/2014/main" id="{F8B38E33-3F4F-AC47-DDE4-960D502DAD53}"/>
                  </a:ext>
                </a:extLst>
              </p:cNvPr>
              <p:cNvSpPr/>
              <p:nvPr/>
            </p:nvSpPr>
            <p:spPr bwMode="auto">
              <a:xfrm>
                <a:off x="3191117" y="3836455"/>
                <a:ext cx="1060714" cy="239866"/>
              </a:xfrm>
              <a:prstGeom prst="roundRect">
                <a:avLst/>
              </a:prstGeom>
              <a:solidFill>
                <a:schemeClr val="bg2">
                  <a:lumMod val="75000"/>
                  <a:lumOff val="25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r-CH" sz="1400">
                    <a:solidFill>
                      <a:schemeClr val="bg1"/>
                    </a:solidFill>
                    <a:latin typeface="Century Gothic" panose="020B0502020202020204" pitchFamily="34" charset="0"/>
                    <a:ea typeface="Century Gothic"/>
                    <a:cs typeface="Arial" charset="0"/>
                  </a:rPr>
                  <a:t>Optimisation</a:t>
                </a:r>
              </a:p>
            </p:txBody>
          </p:sp>
        </p:grpSp>
        <p:sp>
          <p:nvSpPr>
            <p:cNvPr id="59" name="Abgerundetes Rechteck 58">
              <a:extLst>
                <a:ext uri="{FF2B5EF4-FFF2-40B4-BE49-F238E27FC236}">
                  <a16:creationId xmlns:a16="http://schemas.microsoft.com/office/drawing/2014/main" id="{A761ABD0-B206-3ED7-2447-DEFBA5191E1E}"/>
                </a:ext>
              </a:extLst>
            </p:cNvPr>
            <p:cNvSpPr/>
            <p:nvPr/>
          </p:nvSpPr>
          <p:spPr bwMode="auto">
            <a:xfrm>
              <a:off x="6965941" y="2056975"/>
              <a:ext cx="1060714" cy="239866"/>
            </a:xfrm>
            <a:prstGeom prst="roundRect">
              <a:avLst/>
            </a:prstGeom>
            <a:no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r-CH" sz="1400" b="0" i="0" u="none" strike="noStrike" cap="none" normalizeH="0" baseline="0">
                  <a:ln>
                    <a:noFill/>
                  </a:ln>
                  <a:solidFill>
                    <a:schemeClr val="bg1"/>
                  </a:solidFill>
                  <a:effectLst/>
                  <a:latin typeface="Century Gothic" panose="020B0502020202020204" pitchFamily="34" charset="0"/>
                  <a:ea typeface="Century Gothic"/>
                  <a:cs typeface="Arial" charset="0"/>
                </a:rPr>
                <a:t>Augmentation</a:t>
              </a:r>
            </a:p>
          </p:txBody>
        </p:sp>
        <p:sp>
          <p:nvSpPr>
            <p:cNvPr id="60" name="Abgerundetes Rechteck 59">
              <a:extLst>
                <a:ext uri="{FF2B5EF4-FFF2-40B4-BE49-F238E27FC236}">
                  <a16:creationId xmlns:a16="http://schemas.microsoft.com/office/drawing/2014/main" id="{4EFB15D7-D2F8-6F1D-6F9A-520D81369C5D}"/>
                </a:ext>
              </a:extLst>
            </p:cNvPr>
            <p:cNvSpPr/>
            <p:nvPr/>
          </p:nvSpPr>
          <p:spPr bwMode="auto">
            <a:xfrm>
              <a:off x="4165344" y="2056975"/>
              <a:ext cx="1060714" cy="239866"/>
            </a:xfrm>
            <a:prstGeom prst="roundRect">
              <a:avLst/>
            </a:prstGeom>
            <a:no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r-CH" sz="1400" b="0" i="0" u="none" strike="noStrike" cap="none" normalizeH="0" baseline="0">
                  <a:ln>
                    <a:noFill/>
                  </a:ln>
                  <a:solidFill>
                    <a:schemeClr val="bg1"/>
                  </a:solidFill>
                  <a:effectLst/>
                  <a:latin typeface="Century Gothic" panose="020B0502020202020204" pitchFamily="34" charset="0"/>
                  <a:ea typeface="Century Gothic"/>
                  <a:cs typeface="Arial" charset="0"/>
                </a:rPr>
                <a:t>Diminution</a:t>
              </a:r>
            </a:p>
          </p:txBody>
        </p:sp>
      </p:grpSp>
      <p:sp>
        <p:nvSpPr>
          <p:cNvPr id="66" name="Abgerundetes Rechteck 65">
            <a:extLst>
              <a:ext uri="{FF2B5EF4-FFF2-40B4-BE49-F238E27FC236}">
                <a16:creationId xmlns:a16="http://schemas.microsoft.com/office/drawing/2014/main" id="{FA2F1953-F33D-684B-9668-4A82DF090E0F}"/>
              </a:ext>
            </a:extLst>
          </p:cNvPr>
          <p:cNvSpPr/>
          <p:nvPr/>
        </p:nvSpPr>
        <p:spPr bwMode="auto">
          <a:xfrm>
            <a:off x="5565643" y="13306953"/>
            <a:ext cx="1060714" cy="239866"/>
          </a:xfrm>
          <a:prstGeom prst="roundRect">
            <a:avLst/>
          </a:prstGeom>
          <a:no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r-CH" sz="2400" b="0" i="0" u="none" strike="noStrike" cap="none" normalizeH="0" baseline="0">
                <a:ln>
                  <a:noFill/>
                </a:ln>
                <a:effectLst/>
                <a:latin typeface="Century Gothic" panose="020B0502020202020204" pitchFamily="34" charset="0"/>
                <a:ea typeface="Century Gothic"/>
                <a:cs typeface="Arial" charset="0"/>
              </a:rPr>
              <a:t>Jeu à somme nulle</a:t>
            </a:r>
          </a:p>
        </p:txBody>
      </p:sp>
      <p:sp>
        <p:nvSpPr>
          <p:cNvPr id="23" name="Text">
            <a:extLst>
              <a:ext uri="{FF2B5EF4-FFF2-40B4-BE49-F238E27FC236}">
                <a16:creationId xmlns:a16="http://schemas.microsoft.com/office/drawing/2014/main" id="{3F95521A-5A2F-EDDA-E6C8-0E40A5AB19DE}"/>
              </a:ext>
            </a:extLst>
          </p:cNvPr>
          <p:cNvSpPr/>
          <p:nvPr/>
        </p:nvSpPr>
        <p:spPr bwMode="gray">
          <a:xfrm>
            <a:off x="-4856472" y="0"/>
            <a:ext cx="3060000" cy="6865234"/>
          </a:xfrm>
          <a:prstGeom prst="rect">
            <a:avLst/>
          </a:prstGeom>
          <a:solidFill>
            <a:schemeClr val="accent3">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24" name="Text">
            <a:extLst>
              <a:ext uri="{FF2B5EF4-FFF2-40B4-BE49-F238E27FC236}">
                <a16:creationId xmlns:a16="http://schemas.microsoft.com/office/drawing/2014/main" id="{C320B324-A001-65D8-812C-3650727CA099}"/>
              </a:ext>
            </a:extLst>
          </p:cNvPr>
          <p:cNvSpPr/>
          <p:nvPr/>
        </p:nvSpPr>
        <p:spPr bwMode="gray">
          <a:xfrm>
            <a:off x="-7900672" y="0"/>
            <a:ext cx="3060000" cy="6865234"/>
          </a:xfrm>
          <a:prstGeom prst="rect">
            <a:avLst/>
          </a:prstGeom>
          <a:solidFill>
            <a:schemeClr val="accent2">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25" name="Text">
            <a:extLst>
              <a:ext uri="{FF2B5EF4-FFF2-40B4-BE49-F238E27FC236}">
                <a16:creationId xmlns:a16="http://schemas.microsoft.com/office/drawing/2014/main" id="{63C69E57-5DD4-9286-925E-1C8F2703FD17}"/>
              </a:ext>
            </a:extLst>
          </p:cNvPr>
          <p:cNvSpPr/>
          <p:nvPr/>
        </p:nvSpPr>
        <p:spPr bwMode="gray">
          <a:xfrm>
            <a:off x="-10945015" y="0"/>
            <a:ext cx="3060000" cy="6865234"/>
          </a:xfrm>
          <a:prstGeom prst="rect">
            <a:avLst/>
          </a:prstGeom>
          <a:solidFill>
            <a:srgbClr val="106D92">
              <a:alpha val="75000"/>
            </a:srgb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26" name="Text">
            <a:extLst>
              <a:ext uri="{FF2B5EF4-FFF2-40B4-BE49-F238E27FC236}">
                <a16:creationId xmlns:a16="http://schemas.microsoft.com/office/drawing/2014/main" id="{39BF956A-9A99-6DD7-C10C-903A8D565B1A}"/>
              </a:ext>
            </a:extLst>
          </p:cNvPr>
          <p:cNvSpPr/>
          <p:nvPr/>
        </p:nvSpPr>
        <p:spPr bwMode="gray">
          <a:xfrm>
            <a:off x="-13989072" y="0"/>
            <a:ext cx="3060000" cy="6865234"/>
          </a:xfrm>
          <a:prstGeom prst="rect">
            <a:avLst/>
          </a:prstGeom>
          <a:solidFill>
            <a:schemeClr val="bg2">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27" name="Inhaltsplatzhalter 2">
            <a:extLst>
              <a:ext uri="{FF2B5EF4-FFF2-40B4-BE49-F238E27FC236}">
                <a16:creationId xmlns:a16="http://schemas.microsoft.com/office/drawing/2014/main" id="{86DB1D64-B1E9-7FBE-BAFD-9926BE25A3C9}"/>
              </a:ext>
            </a:extLst>
          </p:cNvPr>
          <p:cNvSpPr txBox="1">
            <a:spLocks/>
          </p:cNvSpPr>
          <p:nvPr/>
        </p:nvSpPr>
        <p:spPr>
          <a:xfrm>
            <a:off x="-13827224" y="4065065"/>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3200" b="1">
                <a:solidFill>
                  <a:schemeClr val="bg1"/>
                </a:solidFill>
                <a:latin typeface="Century Gothic" panose="020B0502020202020204" pitchFamily="34" charset="0"/>
              </a:rPr>
              <a:t>Substitution</a:t>
            </a:r>
          </a:p>
        </p:txBody>
      </p:sp>
      <p:sp>
        <p:nvSpPr>
          <p:cNvPr id="28" name="Inhaltsplatzhalter 2">
            <a:extLst>
              <a:ext uri="{FF2B5EF4-FFF2-40B4-BE49-F238E27FC236}">
                <a16:creationId xmlns:a16="http://schemas.microsoft.com/office/drawing/2014/main" id="{5FE50D44-1526-7B84-1934-A1EF6250E420}"/>
              </a:ext>
            </a:extLst>
          </p:cNvPr>
          <p:cNvSpPr txBox="1">
            <a:spLocks/>
          </p:cNvSpPr>
          <p:nvPr/>
        </p:nvSpPr>
        <p:spPr>
          <a:xfrm>
            <a:off x="-4694624" y="4065065"/>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3200" b="1">
                <a:solidFill>
                  <a:schemeClr val="bg1"/>
                </a:solidFill>
                <a:latin typeface="Century Gothic" panose="020B0502020202020204" pitchFamily="34" charset="0"/>
              </a:rPr>
              <a:t>Rebond</a:t>
            </a:r>
          </a:p>
        </p:txBody>
      </p:sp>
      <p:sp>
        <p:nvSpPr>
          <p:cNvPr id="29" name="Inhaltsplatzhalter 2">
            <a:extLst>
              <a:ext uri="{FF2B5EF4-FFF2-40B4-BE49-F238E27FC236}">
                <a16:creationId xmlns:a16="http://schemas.microsoft.com/office/drawing/2014/main" id="{836AE6B2-B04C-E14F-9D0B-5D23479B9121}"/>
              </a:ext>
            </a:extLst>
          </p:cNvPr>
          <p:cNvSpPr txBox="1">
            <a:spLocks/>
          </p:cNvSpPr>
          <p:nvPr/>
        </p:nvSpPr>
        <p:spPr>
          <a:xfrm>
            <a:off x="-10927183" y="4065065"/>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3200" b="1">
                <a:solidFill>
                  <a:schemeClr val="bg1"/>
                </a:solidFill>
                <a:latin typeface="Century Gothic" panose="020B0502020202020204" pitchFamily="34" charset="0"/>
              </a:rPr>
              <a:t>Optimisation</a:t>
            </a:r>
          </a:p>
        </p:txBody>
      </p:sp>
      <p:pic>
        <p:nvPicPr>
          <p:cNvPr id="30" name="Picture 2" descr="Substitution - Free sports and competition icons">
            <a:extLst>
              <a:ext uri="{FF2B5EF4-FFF2-40B4-BE49-F238E27FC236}">
                <a16:creationId xmlns:a16="http://schemas.microsoft.com/office/drawing/2014/main" id="{0403958D-A88A-39DB-2B12-D1308171FF9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434098" y="1175183"/>
            <a:ext cx="1950053" cy="195005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1" name="Picture 6" descr="Rebound - Kostenlose pfeile Icons">
            <a:extLst>
              <a:ext uri="{FF2B5EF4-FFF2-40B4-BE49-F238E27FC236}">
                <a16:creationId xmlns:a16="http://schemas.microsoft.com/office/drawing/2014/main" id="{5376EB0F-4BF4-9231-E861-02C642BEBFC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35776" y="1140905"/>
            <a:ext cx="2018608" cy="2018608"/>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2" name="Picture 8" descr="Analysis - Free seo and web icons">
            <a:extLst>
              <a:ext uri="{FF2B5EF4-FFF2-40B4-BE49-F238E27FC236}">
                <a16:creationId xmlns:a16="http://schemas.microsoft.com/office/drawing/2014/main" id="{62FE9CDE-84AB-4096-4368-A201C44B7C71}"/>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377645" y="1049657"/>
            <a:ext cx="2201104" cy="2201104"/>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3" name="Inhaltsplatzhalter 2">
            <a:extLst>
              <a:ext uri="{FF2B5EF4-FFF2-40B4-BE49-F238E27FC236}">
                <a16:creationId xmlns:a16="http://schemas.microsoft.com/office/drawing/2014/main" id="{1B6AD1A2-B60A-5259-66F8-B88496C86E31}"/>
              </a:ext>
            </a:extLst>
          </p:cNvPr>
          <p:cNvSpPr txBox="1">
            <a:spLocks/>
          </p:cNvSpPr>
          <p:nvPr/>
        </p:nvSpPr>
        <p:spPr>
          <a:xfrm>
            <a:off x="-7849221" y="4065065"/>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3200" b="1">
                <a:solidFill>
                  <a:schemeClr val="bg1"/>
                </a:solidFill>
                <a:latin typeface="Century Gothic" panose="020B0502020202020204" pitchFamily="34" charset="0"/>
              </a:rPr>
              <a:t>Information</a:t>
            </a:r>
          </a:p>
        </p:txBody>
      </p:sp>
      <p:pic>
        <p:nvPicPr>
          <p:cNvPr id="34" name="Picture 2" descr="Optimization - Free social media icons">
            <a:extLst>
              <a:ext uri="{FF2B5EF4-FFF2-40B4-BE49-F238E27FC236}">
                <a16:creationId xmlns:a16="http://schemas.microsoft.com/office/drawing/2014/main" id="{6D3C7FD4-5D3F-A8BC-0D27-39F865D8E1BD}"/>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443413" y="1102716"/>
            <a:ext cx="2056797" cy="2056797"/>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5" name="Inhaltsplatzhalter 2">
            <a:extLst>
              <a:ext uri="{FF2B5EF4-FFF2-40B4-BE49-F238E27FC236}">
                <a16:creationId xmlns:a16="http://schemas.microsoft.com/office/drawing/2014/main" id="{A5553B0E-3518-AF82-2B00-A994F58698E8}"/>
              </a:ext>
            </a:extLst>
          </p:cNvPr>
          <p:cNvSpPr txBox="1">
            <a:spLocks/>
          </p:cNvSpPr>
          <p:nvPr/>
        </p:nvSpPr>
        <p:spPr>
          <a:xfrm>
            <a:off x="-13827224" y="4853154"/>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2800">
                <a:solidFill>
                  <a:schemeClr val="bg1"/>
                </a:solidFill>
                <a:latin typeface="Century Gothic" panose="020B0502020202020204" pitchFamily="34" charset="0"/>
              </a:rPr>
              <a:t>Numérique plutôt qu’analogique</a:t>
            </a:r>
          </a:p>
        </p:txBody>
      </p:sp>
      <p:sp>
        <p:nvSpPr>
          <p:cNvPr id="36" name="Inhaltsplatzhalter 2">
            <a:extLst>
              <a:ext uri="{FF2B5EF4-FFF2-40B4-BE49-F238E27FC236}">
                <a16:creationId xmlns:a16="http://schemas.microsoft.com/office/drawing/2014/main" id="{DA8566B9-A8AA-5E6C-CA73-3AF97F523A5B}"/>
              </a:ext>
            </a:extLst>
          </p:cNvPr>
          <p:cNvSpPr txBox="1">
            <a:spLocks/>
          </p:cNvSpPr>
          <p:nvPr/>
        </p:nvSpPr>
        <p:spPr>
          <a:xfrm>
            <a:off x="-4694624" y="4853154"/>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2800">
                <a:solidFill>
                  <a:schemeClr val="bg1"/>
                </a:solidFill>
                <a:latin typeface="Century Gothic" panose="020B0502020202020204" pitchFamily="34" charset="0"/>
              </a:rPr>
              <a:t>Moins cher et plus pratique</a:t>
            </a:r>
          </a:p>
        </p:txBody>
      </p:sp>
      <p:sp>
        <p:nvSpPr>
          <p:cNvPr id="67" name="Inhaltsplatzhalter 2">
            <a:extLst>
              <a:ext uri="{FF2B5EF4-FFF2-40B4-BE49-F238E27FC236}">
                <a16:creationId xmlns:a16="http://schemas.microsoft.com/office/drawing/2014/main" id="{CF3B4DA1-8B4F-291D-AD7E-AFA2DE2691AD}"/>
              </a:ext>
            </a:extLst>
          </p:cNvPr>
          <p:cNvSpPr txBox="1">
            <a:spLocks/>
          </p:cNvSpPr>
          <p:nvPr/>
        </p:nvSpPr>
        <p:spPr>
          <a:xfrm>
            <a:off x="-10927183" y="4853154"/>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2800">
                <a:solidFill>
                  <a:schemeClr val="bg1"/>
                </a:solidFill>
                <a:latin typeface="Century Gothic" panose="020B0502020202020204" pitchFamily="34" charset="0"/>
              </a:rPr>
              <a:t>Plus avec moins</a:t>
            </a:r>
          </a:p>
        </p:txBody>
      </p:sp>
      <p:sp>
        <p:nvSpPr>
          <p:cNvPr id="68" name="Inhaltsplatzhalter 2">
            <a:extLst>
              <a:ext uri="{FF2B5EF4-FFF2-40B4-BE49-F238E27FC236}">
                <a16:creationId xmlns:a16="http://schemas.microsoft.com/office/drawing/2014/main" id="{C08E70F9-9610-0169-76B6-F22962320E8E}"/>
              </a:ext>
            </a:extLst>
          </p:cNvPr>
          <p:cNvSpPr txBox="1">
            <a:spLocks/>
          </p:cNvSpPr>
          <p:nvPr/>
        </p:nvSpPr>
        <p:spPr>
          <a:xfrm>
            <a:off x="-7849221" y="4853154"/>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2800">
                <a:solidFill>
                  <a:schemeClr val="bg1"/>
                </a:solidFill>
                <a:latin typeface="Century Gothic" panose="020B0502020202020204" pitchFamily="34" charset="0"/>
              </a:rPr>
              <a:t>Plus transparent et plus ciblé</a:t>
            </a:r>
          </a:p>
        </p:txBody>
      </p:sp>
    </p:spTree>
    <p:extLst>
      <p:ext uri="{BB962C8B-B14F-4D97-AF65-F5344CB8AC3E}">
        <p14:creationId xmlns:p14="http://schemas.microsoft.com/office/powerpoint/2010/main" val="129216580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D68BF8-FC85-F410-E86B-375502D29175}"/>
            </a:ext>
          </a:extLst>
        </p:cNvPr>
        <p:cNvGrpSpPr/>
        <p:nvPr/>
      </p:nvGrpSpPr>
      <p:grpSpPr>
        <a:xfrm>
          <a:off x="0" y="0"/>
          <a:ext cx="0" cy="0"/>
          <a:chOff x="0" y="0"/>
          <a:chExt cx="0" cy="0"/>
        </a:xfrm>
      </p:grpSpPr>
      <p:sp>
        <p:nvSpPr>
          <p:cNvPr id="2" name="Text">
            <a:extLst>
              <a:ext uri="{FF2B5EF4-FFF2-40B4-BE49-F238E27FC236}">
                <a16:creationId xmlns:a16="http://schemas.microsoft.com/office/drawing/2014/main" id="{287DAC10-4D22-229F-4BA6-E3B18BF51EF9}"/>
              </a:ext>
            </a:extLst>
          </p:cNvPr>
          <p:cNvSpPr/>
          <p:nvPr/>
        </p:nvSpPr>
        <p:spPr bwMode="gray">
          <a:xfrm>
            <a:off x="9132000" y="0"/>
            <a:ext cx="3060000" cy="6865234"/>
          </a:xfrm>
          <a:prstGeom prst="rect">
            <a:avLst/>
          </a:prstGeom>
          <a:solidFill>
            <a:schemeClr val="accent3">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4" name="Text">
            <a:extLst>
              <a:ext uri="{FF2B5EF4-FFF2-40B4-BE49-F238E27FC236}">
                <a16:creationId xmlns:a16="http://schemas.microsoft.com/office/drawing/2014/main" id="{44A604C4-3BDC-410A-52C2-332C7A094F00}"/>
              </a:ext>
            </a:extLst>
          </p:cNvPr>
          <p:cNvSpPr/>
          <p:nvPr/>
        </p:nvSpPr>
        <p:spPr bwMode="gray">
          <a:xfrm>
            <a:off x="6087800" y="0"/>
            <a:ext cx="3060000" cy="6865234"/>
          </a:xfrm>
          <a:prstGeom prst="rect">
            <a:avLst/>
          </a:prstGeom>
          <a:solidFill>
            <a:schemeClr val="accent2">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3" name="Text">
            <a:extLst>
              <a:ext uri="{FF2B5EF4-FFF2-40B4-BE49-F238E27FC236}">
                <a16:creationId xmlns:a16="http://schemas.microsoft.com/office/drawing/2014/main" id="{EFFB522E-5C7E-6526-173F-CE87B8270549}"/>
              </a:ext>
            </a:extLst>
          </p:cNvPr>
          <p:cNvSpPr/>
          <p:nvPr/>
        </p:nvSpPr>
        <p:spPr bwMode="gray">
          <a:xfrm>
            <a:off x="3043457" y="0"/>
            <a:ext cx="3060000" cy="6865234"/>
          </a:xfrm>
          <a:prstGeom prst="rect">
            <a:avLst/>
          </a:prstGeom>
          <a:solidFill>
            <a:srgbClr val="106D92">
              <a:alpha val="75000"/>
            </a:srgb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2" name="Text">
            <a:extLst>
              <a:ext uri="{FF2B5EF4-FFF2-40B4-BE49-F238E27FC236}">
                <a16:creationId xmlns:a16="http://schemas.microsoft.com/office/drawing/2014/main" id="{F6E7F360-6C82-6817-D7E4-9CCB5B5D206F}"/>
              </a:ext>
            </a:extLst>
          </p:cNvPr>
          <p:cNvSpPr/>
          <p:nvPr/>
        </p:nvSpPr>
        <p:spPr bwMode="gray">
          <a:xfrm>
            <a:off x="-600" y="0"/>
            <a:ext cx="3060000" cy="6865234"/>
          </a:xfrm>
          <a:prstGeom prst="rect">
            <a:avLst/>
          </a:prstGeom>
          <a:solidFill>
            <a:schemeClr val="bg2">
              <a:alpha val="75000"/>
            </a:schemeClr>
          </a:solidFill>
          <a:effectLst>
            <a:outerShdw blurRad="50800" dist="38100" dir="2700000" algn="tl" rotWithShape="0">
              <a:prstClr val="black">
                <a:alpha val="40000"/>
              </a:prstClr>
            </a:outerShdw>
          </a:effectLst>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6" name="Inhaltsplatzhalter 2">
            <a:extLst>
              <a:ext uri="{FF2B5EF4-FFF2-40B4-BE49-F238E27FC236}">
                <a16:creationId xmlns:a16="http://schemas.microsoft.com/office/drawing/2014/main" id="{22F720DF-AE20-3DC0-E9F0-D038DF6F30BC}"/>
              </a:ext>
            </a:extLst>
          </p:cNvPr>
          <p:cNvSpPr txBox="1">
            <a:spLocks/>
          </p:cNvSpPr>
          <p:nvPr/>
        </p:nvSpPr>
        <p:spPr>
          <a:xfrm>
            <a:off x="161248" y="4065065"/>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3200" b="1">
                <a:solidFill>
                  <a:schemeClr val="bg1"/>
                </a:solidFill>
                <a:latin typeface="Century Gothic" panose="020B0502020202020204" pitchFamily="34" charset="0"/>
              </a:rPr>
              <a:t>Substitution</a:t>
            </a:r>
          </a:p>
        </p:txBody>
      </p:sp>
      <p:sp>
        <p:nvSpPr>
          <p:cNvPr id="10" name="Inhaltsplatzhalter 2">
            <a:extLst>
              <a:ext uri="{FF2B5EF4-FFF2-40B4-BE49-F238E27FC236}">
                <a16:creationId xmlns:a16="http://schemas.microsoft.com/office/drawing/2014/main" id="{16E21B2A-DFA7-D2D1-EBDA-5800B074841C}"/>
              </a:ext>
            </a:extLst>
          </p:cNvPr>
          <p:cNvSpPr txBox="1">
            <a:spLocks/>
          </p:cNvSpPr>
          <p:nvPr/>
        </p:nvSpPr>
        <p:spPr>
          <a:xfrm>
            <a:off x="9293848" y="4065065"/>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3200" b="1">
                <a:solidFill>
                  <a:schemeClr val="bg1"/>
                </a:solidFill>
                <a:latin typeface="Century Gothic" panose="020B0502020202020204" pitchFamily="34" charset="0"/>
              </a:rPr>
              <a:t>Rebond</a:t>
            </a:r>
          </a:p>
        </p:txBody>
      </p:sp>
      <p:sp>
        <p:nvSpPr>
          <p:cNvPr id="11" name="Inhaltsplatzhalter 2">
            <a:extLst>
              <a:ext uri="{FF2B5EF4-FFF2-40B4-BE49-F238E27FC236}">
                <a16:creationId xmlns:a16="http://schemas.microsoft.com/office/drawing/2014/main" id="{0FB49046-E8AC-3AEC-8F1B-37D198FDFCF3}"/>
              </a:ext>
            </a:extLst>
          </p:cNvPr>
          <p:cNvSpPr txBox="1">
            <a:spLocks/>
          </p:cNvSpPr>
          <p:nvPr/>
        </p:nvSpPr>
        <p:spPr>
          <a:xfrm>
            <a:off x="3061289" y="4065065"/>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3200" b="1">
                <a:solidFill>
                  <a:schemeClr val="bg1"/>
                </a:solidFill>
                <a:latin typeface="Century Gothic" panose="020B0502020202020204" pitchFamily="34" charset="0"/>
              </a:rPr>
              <a:t>Optimisation</a:t>
            </a:r>
          </a:p>
        </p:txBody>
      </p:sp>
      <p:pic>
        <p:nvPicPr>
          <p:cNvPr id="1026" name="Picture 2" descr="Substitution - Free sports and competition icons">
            <a:extLst>
              <a:ext uri="{FF2B5EF4-FFF2-40B4-BE49-F238E27FC236}">
                <a16:creationId xmlns:a16="http://schemas.microsoft.com/office/drawing/2014/main" id="{0F121A6D-B1E7-77B8-F6FD-4E61191901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4374" y="1175183"/>
            <a:ext cx="1950053" cy="1950053"/>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0" name="Picture 6" descr="Rebound - Kostenlose pfeile Icons">
            <a:extLst>
              <a:ext uri="{FF2B5EF4-FFF2-40B4-BE49-F238E27FC236}">
                <a16:creationId xmlns:a16="http://schemas.microsoft.com/office/drawing/2014/main" id="{A0B3ED58-12A0-7089-CC83-27A5B88F3EA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52696" y="1140905"/>
            <a:ext cx="2018608" cy="2018608"/>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32" name="Picture 8" descr="Analysis - Free seo and web icons">
            <a:extLst>
              <a:ext uri="{FF2B5EF4-FFF2-40B4-BE49-F238E27FC236}">
                <a16:creationId xmlns:a16="http://schemas.microsoft.com/office/drawing/2014/main" id="{53478763-F4B7-20B5-AE67-98F2E0590E6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10827" y="1049657"/>
            <a:ext cx="2201104" cy="2201104"/>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 name="Inhaltsplatzhalter 2">
            <a:extLst>
              <a:ext uri="{FF2B5EF4-FFF2-40B4-BE49-F238E27FC236}">
                <a16:creationId xmlns:a16="http://schemas.microsoft.com/office/drawing/2014/main" id="{9DEA2FF4-0B85-95B8-6B3B-AC130D100832}"/>
              </a:ext>
            </a:extLst>
          </p:cNvPr>
          <p:cNvSpPr txBox="1">
            <a:spLocks/>
          </p:cNvSpPr>
          <p:nvPr/>
        </p:nvSpPr>
        <p:spPr>
          <a:xfrm>
            <a:off x="6139251" y="4065065"/>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3200" b="1">
                <a:solidFill>
                  <a:schemeClr val="bg1"/>
                </a:solidFill>
                <a:latin typeface="Century Gothic" panose="020B0502020202020204" pitchFamily="34" charset="0"/>
              </a:rPr>
              <a:t>Information</a:t>
            </a:r>
          </a:p>
        </p:txBody>
      </p:sp>
      <p:pic>
        <p:nvPicPr>
          <p:cNvPr id="4" name="Picture 2" descr="Optimization - Free social media icons">
            <a:extLst>
              <a:ext uri="{FF2B5EF4-FFF2-40B4-BE49-F238E27FC236}">
                <a16:creationId xmlns:a16="http://schemas.microsoft.com/office/drawing/2014/main" id="{B8033F59-0D52-2F4E-28B6-2993A531367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45059" y="1102716"/>
            <a:ext cx="2056797" cy="2056797"/>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5" name="Inhaltsplatzhalter 2">
            <a:extLst>
              <a:ext uri="{FF2B5EF4-FFF2-40B4-BE49-F238E27FC236}">
                <a16:creationId xmlns:a16="http://schemas.microsoft.com/office/drawing/2014/main" id="{729E9FFD-8AB3-C6C9-8BA5-18C1CAFE1145}"/>
              </a:ext>
            </a:extLst>
          </p:cNvPr>
          <p:cNvSpPr txBox="1">
            <a:spLocks/>
          </p:cNvSpPr>
          <p:nvPr/>
        </p:nvSpPr>
        <p:spPr>
          <a:xfrm>
            <a:off x="161247" y="4853154"/>
            <a:ext cx="2846415"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2800" dirty="0">
                <a:solidFill>
                  <a:schemeClr val="bg1"/>
                </a:solidFill>
                <a:latin typeface="Century Gothic" panose="020B0502020202020204" pitchFamily="34" charset="0"/>
              </a:rPr>
              <a:t>Numérique plutôt qu’analogique</a:t>
            </a:r>
          </a:p>
        </p:txBody>
      </p:sp>
      <p:sp>
        <p:nvSpPr>
          <p:cNvPr id="7" name="Inhaltsplatzhalter 2">
            <a:extLst>
              <a:ext uri="{FF2B5EF4-FFF2-40B4-BE49-F238E27FC236}">
                <a16:creationId xmlns:a16="http://schemas.microsoft.com/office/drawing/2014/main" id="{A3016CAD-339A-8965-9699-B96D7B974A5E}"/>
              </a:ext>
            </a:extLst>
          </p:cNvPr>
          <p:cNvSpPr txBox="1">
            <a:spLocks/>
          </p:cNvSpPr>
          <p:nvPr/>
        </p:nvSpPr>
        <p:spPr>
          <a:xfrm>
            <a:off x="9293848" y="4853154"/>
            <a:ext cx="2736304"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2800">
                <a:solidFill>
                  <a:schemeClr val="bg1"/>
                </a:solidFill>
                <a:latin typeface="Century Gothic" panose="020B0502020202020204" pitchFamily="34" charset="0"/>
              </a:rPr>
              <a:t>Moins cher et plus pratique</a:t>
            </a:r>
          </a:p>
        </p:txBody>
      </p:sp>
      <p:sp>
        <p:nvSpPr>
          <p:cNvPr id="8" name="Inhaltsplatzhalter 2">
            <a:extLst>
              <a:ext uri="{FF2B5EF4-FFF2-40B4-BE49-F238E27FC236}">
                <a16:creationId xmlns:a16="http://schemas.microsoft.com/office/drawing/2014/main" id="{AE26557B-0498-2A4A-933E-F5785AF73450}"/>
              </a:ext>
            </a:extLst>
          </p:cNvPr>
          <p:cNvSpPr txBox="1">
            <a:spLocks/>
          </p:cNvSpPr>
          <p:nvPr/>
        </p:nvSpPr>
        <p:spPr>
          <a:xfrm>
            <a:off x="3061289" y="4853154"/>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2800">
                <a:solidFill>
                  <a:schemeClr val="bg1"/>
                </a:solidFill>
                <a:latin typeface="Century Gothic" panose="020B0502020202020204" pitchFamily="34" charset="0"/>
              </a:rPr>
              <a:t>Plus avec moins</a:t>
            </a:r>
          </a:p>
        </p:txBody>
      </p:sp>
      <p:sp>
        <p:nvSpPr>
          <p:cNvPr id="9" name="Inhaltsplatzhalter 2">
            <a:extLst>
              <a:ext uri="{FF2B5EF4-FFF2-40B4-BE49-F238E27FC236}">
                <a16:creationId xmlns:a16="http://schemas.microsoft.com/office/drawing/2014/main" id="{BDD25C32-F501-56C3-C11C-43A8A2DD8AAB}"/>
              </a:ext>
            </a:extLst>
          </p:cNvPr>
          <p:cNvSpPr txBox="1">
            <a:spLocks/>
          </p:cNvSpPr>
          <p:nvPr/>
        </p:nvSpPr>
        <p:spPr>
          <a:xfrm>
            <a:off x="6139251" y="4853154"/>
            <a:ext cx="3024336" cy="611995"/>
          </a:xfrm>
          <a:prstGeom prst="rect">
            <a:avLst/>
          </a:prstGeom>
        </p:spPr>
        <p:txBody>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marL="11113" lvl="1" indent="0" algn="ctr">
              <a:buNone/>
            </a:pPr>
            <a:r>
              <a:rPr lang="fr-CH" sz="2800">
                <a:solidFill>
                  <a:schemeClr val="bg1"/>
                </a:solidFill>
                <a:latin typeface="Century Gothic" panose="020B0502020202020204" pitchFamily="34" charset="0"/>
              </a:rPr>
              <a:t>Plus transparent et plus ciblé</a:t>
            </a:r>
          </a:p>
        </p:txBody>
      </p:sp>
      <p:pic>
        <p:nvPicPr>
          <p:cNvPr id="20" name="Picture 4" descr="Digitalisation creates opportunities and risks for sustainability” |  Research Institute for Sustainability">
            <a:extLst>
              <a:ext uri="{FF2B5EF4-FFF2-40B4-BE49-F238E27FC236}">
                <a16:creationId xmlns:a16="http://schemas.microsoft.com/office/drawing/2014/main" id="{F73279D3-F6DE-FC7C-BC3B-002DC0423710}"/>
              </a:ext>
            </a:extLst>
          </p:cNvPr>
          <p:cNvPicPr>
            <a:picLocks noChangeAspect="1" noChangeArrowheads="1"/>
          </p:cNvPicPr>
          <p:nvPr/>
        </p:nvPicPr>
        <p:blipFill>
          <a:blip r:embed="rId6">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8005326"/>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1" name="Text">
            <a:extLst>
              <a:ext uri="{FF2B5EF4-FFF2-40B4-BE49-F238E27FC236}">
                <a16:creationId xmlns:a16="http://schemas.microsoft.com/office/drawing/2014/main" id="{CEE581EC-A03F-EB8C-B3C5-CEA0EC89E6B5}"/>
              </a:ext>
            </a:extLst>
          </p:cNvPr>
          <p:cNvSpPr/>
          <p:nvPr/>
        </p:nvSpPr>
        <p:spPr bwMode="gray">
          <a:xfrm>
            <a:off x="0" y="8005326"/>
            <a:ext cx="12192000" cy="6857999"/>
          </a:xfrm>
          <a:prstGeom prst="rect">
            <a:avLst/>
          </a:prstGeom>
          <a:solidFill>
            <a:srgbClr val="15A37B">
              <a:lumMod val="50000"/>
              <a:alpha val="75000"/>
            </a:srgbClr>
          </a:solidFill>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22" name="Rechteck 21">
            <a:extLst>
              <a:ext uri="{FF2B5EF4-FFF2-40B4-BE49-F238E27FC236}">
                <a16:creationId xmlns:a16="http://schemas.microsoft.com/office/drawing/2014/main" id="{04B3D830-D031-FFEA-4BD2-797B8B4446CA}"/>
              </a:ext>
            </a:extLst>
          </p:cNvPr>
          <p:cNvSpPr/>
          <p:nvPr/>
        </p:nvSpPr>
        <p:spPr bwMode="auto">
          <a:xfrm>
            <a:off x="0" y="9706134"/>
            <a:ext cx="12192000" cy="4752528"/>
          </a:xfrm>
          <a:prstGeom prst="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23" name="Rechteck 8">
            <a:extLst>
              <a:ext uri="{FF2B5EF4-FFF2-40B4-BE49-F238E27FC236}">
                <a16:creationId xmlns:a16="http://schemas.microsoft.com/office/drawing/2014/main" id="{1BC8BB60-A511-9E0C-2B9C-04C8905A847D}"/>
              </a:ext>
            </a:extLst>
          </p:cNvPr>
          <p:cNvSpPr>
            <a:spLocks noChangeArrowheads="1"/>
          </p:cNvSpPr>
          <p:nvPr/>
        </p:nvSpPr>
        <p:spPr bwMode="auto">
          <a:xfrm>
            <a:off x="0" y="14678660"/>
            <a:ext cx="607783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fr-CH" sz="600">
                <a:solidFill>
                  <a:schemeClr val="bg1"/>
                </a:solidFill>
                <a:latin typeface="Century Gothic" panose="020B0502020202020204" pitchFamily="34" charset="0"/>
              </a:rPr>
              <a:t>Source: Lange, S. (2023): Présentation au European Parliament Event: Numérique 1,5(°C): ÉDITION 2: Digital Reset. </a:t>
            </a:r>
          </a:p>
        </p:txBody>
      </p:sp>
      <p:sp>
        <p:nvSpPr>
          <p:cNvPr id="24" name="Titel 1">
            <a:extLst>
              <a:ext uri="{FF2B5EF4-FFF2-40B4-BE49-F238E27FC236}">
                <a16:creationId xmlns:a16="http://schemas.microsoft.com/office/drawing/2014/main" id="{A6BBA96C-BBB5-710E-8703-B811E09343D6}"/>
              </a:ext>
            </a:extLst>
          </p:cNvPr>
          <p:cNvSpPr txBox="1">
            <a:spLocks/>
          </p:cNvSpPr>
          <p:nvPr/>
        </p:nvSpPr>
        <p:spPr bwMode="auto">
          <a:xfrm>
            <a:off x="407368" y="8476209"/>
            <a:ext cx="1094521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a:solidFill>
                  <a:schemeClr val="bg1"/>
                </a:solidFill>
                <a:latin typeface="Century Gothic" panose="020B0502020202020204" pitchFamily="34" charset="0"/>
                <a:ea typeface="Century Gothic"/>
              </a:rPr>
              <a:t>La transition numérique ne va pas de soi pour la protection du climat et pourrait encore aggraver les défis en l’absence de mesures ciblées.</a:t>
            </a:r>
          </a:p>
        </p:txBody>
      </p:sp>
      <p:grpSp>
        <p:nvGrpSpPr>
          <p:cNvPr id="25" name="Gruppieren 24">
            <a:extLst>
              <a:ext uri="{FF2B5EF4-FFF2-40B4-BE49-F238E27FC236}">
                <a16:creationId xmlns:a16="http://schemas.microsoft.com/office/drawing/2014/main" id="{2C1D4CCB-468E-EC25-12C5-BAF1915124B0}"/>
              </a:ext>
            </a:extLst>
          </p:cNvPr>
          <p:cNvGrpSpPr/>
          <p:nvPr/>
        </p:nvGrpSpPr>
        <p:grpSpPr>
          <a:xfrm>
            <a:off x="2531604" y="9922158"/>
            <a:ext cx="7128792" cy="3911925"/>
            <a:chOff x="2531604" y="1916832"/>
            <a:chExt cx="7128792" cy="3911925"/>
          </a:xfrm>
          <a:effectLst>
            <a:outerShdw blurRad="50800" dist="38100" dir="2700000" algn="tl" rotWithShape="0">
              <a:prstClr val="black">
                <a:alpha val="40000"/>
              </a:prstClr>
            </a:outerShdw>
          </a:effectLst>
        </p:grpSpPr>
        <p:sp>
          <p:nvSpPr>
            <p:cNvPr id="26" name="Rechteck 25">
              <a:extLst>
                <a:ext uri="{FF2B5EF4-FFF2-40B4-BE49-F238E27FC236}">
                  <a16:creationId xmlns:a16="http://schemas.microsoft.com/office/drawing/2014/main" id="{A89BF098-7387-81D6-778A-3ED2AFF6D7F0}"/>
                </a:ext>
              </a:extLst>
            </p:cNvPr>
            <p:cNvSpPr/>
            <p:nvPr/>
          </p:nvSpPr>
          <p:spPr bwMode="auto">
            <a:xfrm>
              <a:off x="2531604" y="5622066"/>
              <a:ext cx="7128792" cy="206691"/>
            </a:xfrm>
            <a:prstGeom prst="rect">
              <a:avLst/>
            </a:prstGeom>
            <a:solidFill>
              <a:schemeClr val="bg1">
                <a:lumMod val="7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a:ln>
                  <a:noFill/>
                </a:ln>
                <a:solidFill>
                  <a:schemeClr val="tx1"/>
                </a:solidFill>
                <a:effectLst/>
                <a:latin typeface="Arial" charset="0"/>
                <a:ea typeface="Arial" charset="0"/>
                <a:cs typeface="Arial" charset="0"/>
              </a:endParaRPr>
            </a:p>
          </p:txBody>
        </p:sp>
        <p:sp>
          <p:nvSpPr>
            <p:cNvPr id="27" name="Abgerundetes Rechteck 26">
              <a:extLst>
                <a:ext uri="{FF2B5EF4-FFF2-40B4-BE49-F238E27FC236}">
                  <a16:creationId xmlns:a16="http://schemas.microsoft.com/office/drawing/2014/main" id="{634D4F98-2F4A-6E01-51EF-F124AF58BA03}"/>
                </a:ext>
              </a:extLst>
            </p:cNvPr>
            <p:cNvSpPr/>
            <p:nvPr/>
          </p:nvSpPr>
          <p:spPr bwMode="auto">
            <a:xfrm>
              <a:off x="3295403" y="2049607"/>
              <a:ext cx="2800597" cy="254600"/>
            </a:xfrm>
            <a:prstGeom prst="roundRect">
              <a:avLst/>
            </a:prstGeom>
            <a:solidFill>
              <a:schemeClr val="bg2">
                <a:lumMod val="75000"/>
                <a:lumOff val="2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28" name="Abgerundetes Rechteck 27">
              <a:extLst>
                <a:ext uri="{FF2B5EF4-FFF2-40B4-BE49-F238E27FC236}">
                  <a16:creationId xmlns:a16="http://schemas.microsoft.com/office/drawing/2014/main" id="{B06D3EA0-BD59-AF41-174E-6C604234F142}"/>
                </a:ext>
              </a:extLst>
            </p:cNvPr>
            <p:cNvSpPr/>
            <p:nvPr/>
          </p:nvSpPr>
          <p:spPr bwMode="auto">
            <a:xfrm>
              <a:off x="6096000" y="2049607"/>
              <a:ext cx="2800597" cy="254600"/>
            </a:xfrm>
            <a:prstGeom prst="roundRect">
              <a:avLst/>
            </a:prstGeom>
            <a:solidFill>
              <a:srgbClr val="C00000"/>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29" name="Ecken des Rechtecks auf der gleichen Seite abrunden 28">
              <a:extLst>
                <a:ext uri="{FF2B5EF4-FFF2-40B4-BE49-F238E27FC236}">
                  <a16:creationId xmlns:a16="http://schemas.microsoft.com/office/drawing/2014/main" id="{B59AB5CB-621F-31B6-991F-592B947BA94D}"/>
                </a:ext>
              </a:extLst>
            </p:cNvPr>
            <p:cNvSpPr/>
            <p:nvPr/>
          </p:nvSpPr>
          <p:spPr bwMode="auto">
            <a:xfrm>
              <a:off x="4992735" y="5396361"/>
              <a:ext cx="2206531" cy="217642"/>
            </a:xfrm>
            <a:prstGeom prst="round2SameRect">
              <a:avLst/>
            </a:prstGeom>
            <a:solidFill>
              <a:schemeClr val="tx1">
                <a:lumMod val="65000"/>
                <a:lumOff val="3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30" name="Abgerundetes Rechteck 29">
              <a:extLst>
                <a:ext uri="{FF2B5EF4-FFF2-40B4-BE49-F238E27FC236}">
                  <a16:creationId xmlns:a16="http://schemas.microsoft.com/office/drawing/2014/main" id="{47DD3D8F-68AF-4390-7A53-421A7CC0B284}"/>
                </a:ext>
              </a:extLst>
            </p:cNvPr>
            <p:cNvSpPr/>
            <p:nvPr/>
          </p:nvSpPr>
          <p:spPr bwMode="auto">
            <a:xfrm>
              <a:off x="5841400" y="1916832"/>
              <a:ext cx="509199" cy="3532122"/>
            </a:xfrm>
            <a:prstGeom prst="roundRect">
              <a:avLst/>
            </a:prstGeom>
            <a:solidFill>
              <a:schemeClr val="tx1">
                <a:lumMod val="65000"/>
                <a:lumOff val="3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31" name="Oval 30">
              <a:extLst>
                <a:ext uri="{FF2B5EF4-FFF2-40B4-BE49-F238E27FC236}">
                  <a16:creationId xmlns:a16="http://schemas.microsoft.com/office/drawing/2014/main" id="{7F7AAC56-44D5-BA2F-1749-28DD49ABCDFD}"/>
                </a:ext>
              </a:extLst>
            </p:cNvPr>
            <p:cNvSpPr/>
            <p:nvPr/>
          </p:nvSpPr>
          <p:spPr bwMode="auto">
            <a:xfrm>
              <a:off x="5992655" y="2073562"/>
              <a:ext cx="206691" cy="206691"/>
            </a:xfrm>
            <a:prstGeom prst="ellipse">
              <a:avLst/>
            </a:prstGeom>
            <a:solidFill>
              <a:schemeClr val="bg1">
                <a:lumMod val="9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32" name="Abgerundetes Rechteck 31">
              <a:extLst>
                <a:ext uri="{FF2B5EF4-FFF2-40B4-BE49-F238E27FC236}">
                  <a16:creationId xmlns:a16="http://schemas.microsoft.com/office/drawing/2014/main" id="{093EFFD3-1D28-A040-2E67-2FEEE63C0E9D}"/>
                </a:ext>
              </a:extLst>
            </p:cNvPr>
            <p:cNvSpPr/>
            <p:nvPr/>
          </p:nvSpPr>
          <p:spPr bwMode="auto">
            <a:xfrm>
              <a:off x="3545062" y="2262777"/>
              <a:ext cx="179614" cy="254600"/>
            </a:xfrm>
            <a:prstGeom prst="roundRect">
              <a:avLst/>
            </a:prstGeom>
            <a:solidFill>
              <a:schemeClr val="bg2">
                <a:lumMod val="75000"/>
                <a:lumOff val="2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33" name="Abgerundetes Rechteck 32">
              <a:extLst>
                <a:ext uri="{FF2B5EF4-FFF2-40B4-BE49-F238E27FC236}">
                  <a16:creationId xmlns:a16="http://schemas.microsoft.com/office/drawing/2014/main" id="{3BC71F5F-701C-7D0E-357A-E7AB01607A97}"/>
                </a:ext>
              </a:extLst>
            </p:cNvPr>
            <p:cNvSpPr/>
            <p:nvPr/>
          </p:nvSpPr>
          <p:spPr bwMode="auto">
            <a:xfrm>
              <a:off x="8472264" y="2262777"/>
              <a:ext cx="179614" cy="254600"/>
            </a:xfrm>
            <a:prstGeom prst="roundRect">
              <a:avLst/>
            </a:prstGeom>
            <a:solidFill>
              <a:srgbClr val="C00000"/>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cxnSp>
          <p:nvCxnSpPr>
            <p:cNvPr id="34" name="Gerade Verbindung 33">
              <a:extLst>
                <a:ext uri="{FF2B5EF4-FFF2-40B4-BE49-F238E27FC236}">
                  <a16:creationId xmlns:a16="http://schemas.microsoft.com/office/drawing/2014/main" id="{50FF21EF-D0B5-C3D8-15C2-0712E8DB2DA3}"/>
                </a:ext>
              </a:extLst>
            </p:cNvPr>
            <p:cNvCxnSpPr>
              <a:cxnSpLocks/>
            </p:cNvCxnSpPr>
            <p:nvPr/>
          </p:nvCxnSpPr>
          <p:spPr bwMode="auto">
            <a:xfrm>
              <a:off x="3634869" y="2517377"/>
              <a:ext cx="12014" cy="587587"/>
            </a:xfrm>
            <a:prstGeom prst="line">
              <a:avLst/>
            </a:prstGeom>
            <a:solidFill>
              <a:schemeClr val="accent1"/>
            </a:solidFill>
            <a:ln w="19050" cap="flat" cmpd="sng" algn="ctr">
              <a:solidFill>
                <a:schemeClr val="bg2">
                  <a:lumMod val="75000"/>
                  <a:lumOff val="25000"/>
                </a:schemeClr>
              </a:solidFill>
              <a:prstDash val="solid"/>
              <a:round/>
              <a:headEnd type="none" w="med" len="med"/>
              <a:tailEnd type="none" w="med" len="med"/>
            </a:ln>
            <a:effectLst/>
          </p:spPr>
        </p:cxnSp>
        <p:cxnSp>
          <p:nvCxnSpPr>
            <p:cNvPr id="35" name="Gerade Verbindung 34">
              <a:extLst>
                <a:ext uri="{FF2B5EF4-FFF2-40B4-BE49-F238E27FC236}">
                  <a16:creationId xmlns:a16="http://schemas.microsoft.com/office/drawing/2014/main" id="{D922539D-8999-05A6-F361-263071A907A4}"/>
                </a:ext>
              </a:extLst>
            </p:cNvPr>
            <p:cNvCxnSpPr>
              <a:cxnSpLocks/>
            </p:cNvCxnSpPr>
            <p:nvPr/>
          </p:nvCxnSpPr>
          <p:spPr bwMode="auto">
            <a:xfrm>
              <a:off x="8562071" y="2517377"/>
              <a:ext cx="0" cy="587587"/>
            </a:xfrm>
            <a:prstGeom prst="line">
              <a:avLst/>
            </a:prstGeom>
            <a:solidFill>
              <a:schemeClr val="accent1"/>
            </a:solidFill>
            <a:ln w="19050" cap="flat" cmpd="sng" algn="ctr">
              <a:solidFill>
                <a:srgbClr val="C00000"/>
              </a:solidFill>
              <a:prstDash val="solid"/>
              <a:round/>
              <a:headEnd type="none" w="med" len="med"/>
              <a:tailEnd type="none" w="med" len="med"/>
            </a:ln>
            <a:effectLst/>
          </p:spPr>
        </p:cxnSp>
        <p:sp>
          <p:nvSpPr>
            <p:cNvPr id="36" name="Oval 35">
              <a:extLst>
                <a:ext uri="{FF2B5EF4-FFF2-40B4-BE49-F238E27FC236}">
                  <a16:creationId xmlns:a16="http://schemas.microsoft.com/office/drawing/2014/main" id="{28173565-8293-48D3-037E-712F3F6577E4}"/>
                </a:ext>
              </a:extLst>
            </p:cNvPr>
            <p:cNvSpPr/>
            <p:nvPr/>
          </p:nvSpPr>
          <p:spPr bwMode="auto">
            <a:xfrm>
              <a:off x="7711667" y="3104964"/>
              <a:ext cx="1700808" cy="1700808"/>
            </a:xfrm>
            <a:prstGeom prst="ellipse">
              <a:avLst/>
            </a:prstGeom>
            <a:solidFill>
              <a:srgbClr val="C00000"/>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37" name="Oval 36">
              <a:extLst>
                <a:ext uri="{FF2B5EF4-FFF2-40B4-BE49-F238E27FC236}">
                  <a16:creationId xmlns:a16="http://schemas.microsoft.com/office/drawing/2014/main" id="{1734059A-2EBC-A676-33BE-8CC7F553571E}"/>
                </a:ext>
              </a:extLst>
            </p:cNvPr>
            <p:cNvSpPr/>
            <p:nvPr/>
          </p:nvSpPr>
          <p:spPr bwMode="auto">
            <a:xfrm>
              <a:off x="7805538" y="3198835"/>
              <a:ext cx="1513067" cy="1513066"/>
            </a:xfrm>
            <a:prstGeom prst="ellipse">
              <a:avLst/>
            </a:prstGeom>
            <a:solidFill>
              <a:schemeClr val="bg1">
                <a:lumMod val="8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grpSp>
          <p:nvGrpSpPr>
            <p:cNvPr id="38" name="Gruppieren 37">
              <a:extLst>
                <a:ext uri="{FF2B5EF4-FFF2-40B4-BE49-F238E27FC236}">
                  <a16:creationId xmlns:a16="http://schemas.microsoft.com/office/drawing/2014/main" id="{E7343F4B-FBE9-0444-A7C8-A062099B9BA1}"/>
                </a:ext>
              </a:extLst>
            </p:cNvPr>
            <p:cNvGrpSpPr/>
            <p:nvPr/>
          </p:nvGrpSpPr>
          <p:grpSpPr>
            <a:xfrm>
              <a:off x="7964399" y="3640819"/>
              <a:ext cx="1195345" cy="629099"/>
              <a:chOff x="7738424" y="3393749"/>
              <a:chExt cx="900000" cy="533781"/>
            </a:xfrm>
            <a:effectLst>
              <a:outerShdw blurRad="50800" dist="38100" dir="2700000" algn="tl" rotWithShape="0">
                <a:prstClr val="black">
                  <a:alpha val="40000"/>
                </a:prstClr>
              </a:outerShdw>
            </a:effectLst>
          </p:grpSpPr>
          <p:sp>
            <p:nvSpPr>
              <p:cNvPr id="47" name="Abgerundetes Rechteck 46">
                <a:extLst>
                  <a:ext uri="{FF2B5EF4-FFF2-40B4-BE49-F238E27FC236}">
                    <a16:creationId xmlns:a16="http://schemas.microsoft.com/office/drawing/2014/main" id="{0FCEA520-6576-659A-BEA8-64858263724C}"/>
                  </a:ext>
                </a:extLst>
              </p:cNvPr>
              <p:cNvSpPr/>
              <p:nvPr/>
            </p:nvSpPr>
            <p:spPr bwMode="auto">
              <a:xfrm>
                <a:off x="7738424" y="3393749"/>
                <a:ext cx="900000" cy="203523"/>
              </a:xfrm>
              <a:prstGeom prst="roundRect">
                <a:avLst/>
              </a:prstGeom>
              <a:solidFill>
                <a:srgbClr val="C00000"/>
              </a:solid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r-CH" sz="1400" b="0" i="0" u="none" strike="noStrike" cap="none" normalizeH="0" baseline="0">
                    <a:ln>
                      <a:noFill/>
                    </a:ln>
                    <a:solidFill>
                      <a:schemeClr val="bg1"/>
                    </a:solidFill>
                    <a:effectLst/>
                    <a:latin typeface="Century Gothic" panose="020B0502020202020204" pitchFamily="34" charset="0"/>
                    <a:ea typeface="Century Gothic"/>
                    <a:cs typeface="Arial" charset="0"/>
                  </a:rPr>
                  <a:t>Empreinte carbone</a:t>
                </a:r>
              </a:p>
            </p:txBody>
          </p:sp>
          <p:sp>
            <p:nvSpPr>
              <p:cNvPr id="48" name="Abgerundetes Rechteck 47">
                <a:extLst>
                  <a:ext uri="{FF2B5EF4-FFF2-40B4-BE49-F238E27FC236}">
                    <a16:creationId xmlns:a16="http://schemas.microsoft.com/office/drawing/2014/main" id="{F2819105-8CA6-4DEB-2A28-315868287ED6}"/>
                  </a:ext>
                </a:extLst>
              </p:cNvPr>
              <p:cNvSpPr/>
              <p:nvPr/>
            </p:nvSpPr>
            <p:spPr bwMode="auto">
              <a:xfrm>
                <a:off x="7738424" y="3724007"/>
                <a:ext cx="900000" cy="203523"/>
              </a:xfrm>
              <a:prstGeom prst="roundRect">
                <a:avLst/>
              </a:prstGeom>
              <a:solidFill>
                <a:srgbClr val="C00000"/>
              </a:solid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r-CH" sz="1400" b="0" i="0" u="none" strike="noStrike" cap="none" normalizeH="0" baseline="0">
                    <a:ln>
                      <a:noFill/>
                    </a:ln>
                    <a:solidFill>
                      <a:schemeClr val="bg1"/>
                    </a:solidFill>
                    <a:effectLst/>
                    <a:latin typeface="Century Gothic" panose="020B0502020202020204" pitchFamily="34" charset="0"/>
                    <a:ea typeface="Century Gothic"/>
                    <a:cs typeface="Arial" charset="0"/>
                  </a:rPr>
                  <a:t>Rebond</a:t>
                </a:r>
              </a:p>
            </p:txBody>
          </p:sp>
        </p:grpSp>
        <p:sp>
          <p:nvSpPr>
            <p:cNvPr id="39" name="Oval 38">
              <a:extLst>
                <a:ext uri="{FF2B5EF4-FFF2-40B4-BE49-F238E27FC236}">
                  <a16:creationId xmlns:a16="http://schemas.microsoft.com/office/drawing/2014/main" id="{0C23FABA-346B-4D16-E5BC-839AC87C681D}"/>
                </a:ext>
              </a:extLst>
            </p:cNvPr>
            <p:cNvSpPr/>
            <p:nvPr/>
          </p:nvSpPr>
          <p:spPr bwMode="auto">
            <a:xfrm>
              <a:off x="2797148" y="3104964"/>
              <a:ext cx="1700808" cy="1700808"/>
            </a:xfrm>
            <a:prstGeom prst="ellipse">
              <a:avLst/>
            </a:prstGeom>
            <a:solidFill>
              <a:schemeClr val="bg2">
                <a:lumMod val="75000"/>
                <a:lumOff val="2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40" name="Oval 39">
              <a:extLst>
                <a:ext uri="{FF2B5EF4-FFF2-40B4-BE49-F238E27FC236}">
                  <a16:creationId xmlns:a16="http://schemas.microsoft.com/office/drawing/2014/main" id="{8A1F0332-6273-372D-F5BC-A9E8BBB3771D}"/>
                </a:ext>
              </a:extLst>
            </p:cNvPr>
            <p:cNvSpPr/>
            <p:nvPr/>
          </p:nvSpPr>
          <p:spPr bwMode="auto">
            <a:xfrm>
              <a:off x="2891019" y="3198835"/>
              <a:ext cx="1513067" cy="1513066"/>
            </a:xfrm>
            <a:prstGeom prst="ellipse">
              <a:avLst/>
            </a:prstGeom>
            <a:solidFill>
              <a:schemeClr val="bg1">
                <a:lumMod val="8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grpSp>
          <p:nvGrpSpPr>
            <p:cNvPr id="41" name="Gruppieren 40">
              <a:extLst>
                <a:ext uri="{FF2B5EF4-FFF2-40B4-BE49-F238E27FC236}">
                  <a16:creationId xmlns:a16="http://schemas.microsoft.com/office/drawing/2014/main" id="{9E70AD5D-6032-232F-F766-9447AED8FD1B}"/>
                </a:ext>
              </a:extLst>
            </p:cNvPr>
            <p:cNvGrpSpPr/>
            <p:nvPr/>
          </p:nvGrpSpPr>
          <p:grpSpPr>
            <a:xfrm>
              <a:off x="3037765" y="3524166"/>
              <a:ext cx="1219575" cy="864445"/>
              <a:chOff x="3191117" y="3524166"/>
              <a:chExt cx="1060714" cy="864445"/>
            </a:xfrm>
          </p:grpSpPr>
          <p:sp>
            <p:nvSpPr>
              <p:cNvPr id="44" name="Abgerundetes Rechteck 43">
                <a:extLst>
                  <a:ext uri="{FF2B5EF4-FFF2-40B4-BE49-F238E27FC236}">
                    <a16:creationId xmlns:a16="http://schemas.microsoft.com/office/drawing/2014/main" id="{91773690-897D-3174-BEBD-6AA3AD2E0EBB}"/>
                  </a:ext>
                </a:extLst>
              </p:cNvPr>
              <p:cNvSpPr/>
              <p:nvPr/>
            </p:nvSpPr>
            <p:spPr bwMode="auto">
              <a:xfrm>
                <a:off x="3191117" y="3524166"/>
                <a:ext cx="1060714" cy="239866"/>
              </a:xfrm>
              <a:prstGeom prst="roundRect">
                <a:avLst/>
              </a:prstGeom>
              <a:solidFill>
                <a:schemeClr val="bg2">
                  <a:lumMod val="75000"/>
                  <a:lumOff val="25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r-CH" sz="1400" b="0" i="0" u="none" strike="noStrike" cap="none" normalizeH="0" baseline="0">
                    <a:ln>
                      <a:noFill/>
                    </a:ln>
                    <a:solidFill>
                      <a:schemeClr val="bg1"/>
                    </a:solidFill>
                    <a:effectLst/>
                    <a:latin typeface="Century Gothic" panose="020B0502020202020204" pitchFamily="34" charset="0"/>
                    <a:ea typeface="Century Gothic"/>
                    <a:cs typeface="Arial" charset="0"/>
                  </a:rPr>
                  <a:t>Substitution</a:t>
                </a:r>
              </a:p>
            </p:txBody>
          </p:sp>
          <p:sp>
            <p:nvSpPr>
              <p:cNvPr id="45" name="Abgerundetes Rechteck 44">
                <a:extLst>
                  <a:ext uri="{FF2B5EF4-FFF2-40B4-BE49-F238E27FC236}">
                    <a16:creationId xmlns:a16="http://schemas.microsoft.com/office/drawing/2014/main" id="{49A5A921-26B2-3F13-F9E4-C5A54FCC49AA}"/>
                  </a:ext>
                </a:extLst>
              </p:cNvPr>
              <p:cNvSpPr/>
              <p:nvPr/>
            </p:nvSpPr>
            <p:spPr bwMode="auto">
              <a:xfrm>
                <a:off x="3191117" y="4148745"/>
                <a:ext cx="1060714" cy="239866"/>
              </a:xfrm>
              <a:prstGeom prst="roundRect">
                <a:avLst/>
              </a:prstGeom>
              <a:solidFill>
                <a:schemeClr val="bg2">
                  <a:lumMod val="75000"/>
                  <a:lumOff val="25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r-CH" sz="1400">
                    <a:solidFill>
                      <a:schemeClr val="bg1"/>
                    </a:solidFill>
                    <a:latin typeface="Century Gothic" panose="020B0502020202020204" pitchFamily="34" charset="0"/>
                    <a:ea typeface="Century Gothic"/>
                    <a:cs typeface="Arial" charset="0"/>
                  </a:rPr>
                  <a:t>Information</a:t>
                </a:r>
              </a:p>
            </p:txBody>
          </p:sp>
          <p:sp>
            <p:nvSpPr>
              <p:cNvPr id="46" name="Abgerundetes Rechteck 45">
                <a:extLst>
                  <a:ext uri="{FF2B5EF4-FFF2-40B4-BE49-F238E27FC236}">
                    <a16:creationId xmlns:a16="http://schemas.microsoft.com/office/drawing/2014/main" id="{768DC256-C87B-E1EC-4719-0C9F5FF73A66}"/>
                  </a:ext>
                </a:extLst>
              </p:cNvPr>
              <p:cNvSpPr/>
              <p:nvPr/>
            </p:nvSpPr>
            <p:spPr bwMode="auto">
              <a:xfrm>
                <a:off x="3191117" y="3836455"/>
                <a:ext cx="1060714" cy="239866"/>
              </a:xfrm>
              <a:prstGeom prst="roundRect">
                <a:avLst/>
              </a:prstGeom>
              <a:solidFill>
                <a:schemeClr val="bg2">
                  <a:lumMod val="75000"/>
                  <a:lumOff val="25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r-CH" sz="1400">
                    <a:solidFill>
                      <a:schemeClr val="bg1"/>
                    </a:solidFill>
                    <a:latin typeface="Century Gothic" panose="020B0502020202020204" pitchFamily="34" charset="0"/>
                    <a:ea typeface="Century Gothic"/>
                    <a:cs typeface="Arial" charset="0"/>
                  </a:rPr>
                  <a:t>Optimisation</a:t>
                </a:r>
              </a:p>
            </p:txBody>
          </p:sp>
        </p:grpSp>
        <p:sp>
          <p:nvSpPr>
            <p:cNvPr id="42" name="Abgerundetes Rechteck 41">
              <a:extLst>
                <a:ext uri="{FF2B5EF4-FFF2-40B4-BE49-F238E27FC236}">
                  <a16:creationId xmlns:a16="http://schemas.microsoft.com/office/drawing/2014/main" id="{D9CA921E-D2D5-C434-830A-839919E323B2}"/>
                </a:ext>
              </a:extLst>
            </p:cNvPr>
            <p:cNvSpPr/>
            <p:nvPr/>
          </p:nvSpPr>
          <p:spPr bwMode="auto">
            <a:xfrm>
              <a:off x="6965941" y="2056975"/>
              <a:ext cx="1060714" cy="239866"/>
            </a:xfrm>
            <a:prstGeom prst="roundRect">
              <a:avLst/>
            </a:prstGeom>
            <a:no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r-CH" sz="1400" b="0" i="0" u="none" strike="noStrike" cap="none" normalizeH="0" baseline="0">
                  <a:ln>
                    <a:noFill/>
                  </a:ln>
                  <a:solidFill>
                    <a:schemeClr val="bg1"/>
                  </a:solidFill>
                  <a:effectLst/>
                  <a:latin typeface="Century Gothic" panose="020B0502020202020204" pitchFamily="34" charset="0"/>
                  <a:ea typeface="Century Gothic"/>
                  <a:cs typeface="Arial" charset="0"/>
                </a:rPr>
                <a:t>Augmentation</a:t>
              </a:r>
            </a:p>
          </p:txBody>
        </p:sp>
        <p:sp>
          <p:nvSpPr>
            <p:cNvPr id="43" name="Abgerundetes Rechteck 42">
              <a:extLst>
                <a:ext uri="{FF2B5EF4-FFF2-40B4-BE49-F238E27FC236}">
                  <a16:creationId xmlns:a16="http://schemas.microsoft.com/office/drawing/2014/main" id="{5ECFBC5E-5B5D-8184-8BD7-712A971FB52E}"/>
                </a:ext>
              </a:extLst>
            </p:cNvPr>
            <p:cNvSpPr/>
            <p:nvPr/>
          </p:nvSpPr>
          <p:spPr bwMode="auto">
            <a:xfrm>
              <a:off x="4165344" y="2056975"/>
              <a:ext cx="1060714" cy="239866"/>
            </a:xfrm>
            <a:prstGeom prst="roundRect">
              <a:avLst/>
            </a:prstGeom>
            <a:no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r-CH" sz="1400" b="0" i="0" u="none" strike="noStrike" cap="none" normalizeH="0" baseline="0">
                  <a:ln>
                    <a:noFill/>
                  </a:ln>
                  <a:solidFill>
                    <a:schemeClr val="bg1"/>
                  </a:solidFill>
                  <a:effectLst/>
                  <a:latin typeface="Century Gothic" panose="020B0502020202020204" pitchFamily="34" charset="0"/>
                  <a:ea typeface="Century Gothic"/>
                  <a:cs typeface="Arial" charset="0"/>
                </a:rPr>
                <a:t>Diminution</a:t>
              </a:r>
            </a:p>
          </p:txBody>
        </p:sp>
      </p:grpSp>
      <p:sp>
        <p:nvSpPr>
          <p:cNvPr id="49" name="Abgerundetes Rechteck 48">
            <a:extLst>
              <a:ext uri="{FF2B5EF4-FFF2-40B4-BE49-F238E27FC236}">
                <a16:creationId xmlns:a16="http://schemas.microsoft.com/office/drawing/2014/main" id="{7BA8526C-F5CC-1D67-18B1-3E98B7620C12}"/>
              </a:ext>
            </a:extLst>
          </p:cNvPr>
          <p:cNvSpPr/>
          <p:nvPr/>
        </p:nvSpPr>
        <p:spPr bwMode="auto">
          <a:xfrm>
            <a:off x="5565643" y="14018956"/>
            <a:ext cx="1060714" cy="239866"/>
          </a:xfrm>
          <a:prstGeom prst="roundRect">
            <a:avLst/>
          </a:prstGeom>
          <a:no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r-CH" sz="2400" b="0" i="0" u="none" strike="noStrike" cap="none" normalizeH="0" baseline="0">
                <a:ln>
                  <a:noFill/>
                </a:ln>
                <a:effectLst/>
                <a:latin typeface="Century Gothic" panose="020B0502020202020204" pitchFamily="34" charset="0"/>
                <a:ea typeface="Century Gothic"/>
                <a:cs typeface="Arial" charset="0"/>
              </a:rPr>
              <a:t>Jeu à somme nulle</a:t>
            </a:r>
          </a:p>
        </p:txBody>
      </p:sp>
    </p:spTree>
    <p:extLst>
      <p:ext uri="{BB962C8B-B14F-4D97-AF65-F5344CB8AC3E}">
        <p14:creationId xmlns:p14="http://schemas.microsoft.com/office/powerpoint/2010/main" val="33767895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4" name="Picture 4" descr="Digitalisation creates opportunities and risks for sustainability” |  Research Institute for Sustainability">
            <a:extLst>
              <a:ext uri="{FF2B5EF4-FFF2-40B4-BE49-F238E27FC236}">
                <a16:creationId xmlns:a16="http://schemas.microsoft.com/office/drawing/2014/main" id="{5BC24011-08D8-FE9D-B99E-A09493C30C99}"/>
              </a:ext>
            </a:extLst>
          </p:cNvPr>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39" name="Text">
            <a:extLst>
              <a:ext uri="{FF2B5EF4-FFF2-40B4-BE49-F238E27FC236}">
                <a16:creationId xmlns:a16="http://schemas.microsoft.com/office/drawing/2014/main" id="{64A2C127-702A-2D81-7C35-3DE25C5519C9}"/>
              </a:ext>
            </a:extLst>
          </p:cNvPr>
          <p:cNvSpPr/>
          <p:nvPr/>
        </p:nvSpPr>
        <p:spPr bwMode="gray">
          <a:xfrm>
            <a:off x="0" y="0"/>
            <a:ext cx="12192000" cy="6857999"/>
          </a:xfrm>
          <a:prstGeom prst="rect">
            <a:avLst/>
          </a:prstGeom>
          <a:solidFill>
            <a:srgbClr val="15A37B">
              <a:lumMod val="50000"/>
              <a:alpha val="75000"/>
            </a:srgbClr>
          </a:solidFill>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41" name="Rechteck 40">
            <a:extLst>
              <a:ext uri="{FF2B5EF4-FFF2-40B4-BE49-F238E27FC236}">
                <a16:creationId xmlns:a16="http://schemas.microsoft.com/office/drawing/2014/main" id="{32F51982-41AB-B58D-52E5-5FC5BDC792E4}"/>
              </a:ext>
            </a:extLst>
          </p:cNvPr>
          <p:cNvSpPr/>
          <p:nvPr/>
        </p:nvSpPr>
        <p:spPr bwMode="auto">
          <a:xfrm>
            <a:off x="0" y="1700808"/>
            <a:ext cx="12192000" cy="4752528"/>
          </a:xfrm>
          <a:prstGeom prst="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18" name="Rechteck 8">
            <a:extLst>
              <a:ext uri="{FF2B5EF4-FFF2-40B4-BE49-F238E27FC236}">
                <a16:creationId xmlns:a16="http://schemas.microsoft.com/office/drawing/2014/main" id="{0B18E988-1DCD-95B8-E3AF-F73E8C04B1CF}"/>
              </a:ext>
            </a:extLst>
          </p:cNvPr>
          <p:cNvSpPr>
            <a:spLocks noChangeArrowheads="1"/>
          </p:cNvSpPr>
          <p:nvPr/>
        </p:nvSpPr>
        <p:spPr bwMode="auto">
          <a:xfrm>
            <a:off x="0" y="6673334"/>
            <a:ext cx="607783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fr-CH" sz="600">
                <a:solidFill>
                  <a:schemeClr val="bg1"/>
                </a:solidFill>
                <a:latin typeface="Century Gothic" panose="020B0502020202020204" pitchFamily="34" charset="0"/>
              </a:rPr>
              <a:t>Source: Lange, S. (2023): Présentationau European Parliament Event: Numérique 1,5(°C): ÉDITION 2: Digital Reset. </a:t>
            </a:r>
          </a:p>
        </p:txBody>
      </p:sp>
      <p:sp>
        <p:nvSpPr>
          <p:cNvPr id="3" name="Titel 1">
            <a:extLst>
              <a:ext uri="{FF2B5EF4-FFF2-40B4-BE49-F238E27FC236}">
                <a16:creationId xmlns:a16="http://schemas.microsoft.com/office/drawing/2014/main" id="{A7CCE8E0-96BD-E289-1BD5-751919DBA715}"/>
              </a:ext>
            </a:extLst>
          </p:cNvPr>
          <p:cNvSpPr txBox="1">
            <a:spLocks/>
          </p:cNvSpPr>
          <p:nvPr/>
        </p:nvSpPr>
        <p:spPr bwMode="auto">
          <a:xfrm>
            <a:off x="407368" y="470883"/>
            <a:ext cx="1094521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a:solidFill>
                  <a:schemeClr val="bg1"/>
                </a:solidFill>
                <a:latin typeface="Century Gothic" panose="020B0502020202020204" pitchFamily="34" charset="0"/>
                <a:ea typeface="Century Gothic"/>
              </a:rPr>
              <a:t>La transition numérique ne va pas de soi pour la protection du climat et pourrait encore aggraver les défis en l’absence de mesures ciblées.</a:t>
            </a:r>
          </a:p>
        </p:txBody>
      </p:sp>
      <p:grpSp>
        <p:nvGrpSpPr>
          <p:cNvPr id="51" name="Gruppieren 50">
            <a:extLst>
              <a:ext uri="{FF2B5EF4-FFF2-40B4-BE49-F238E27FC236}">
                <a16:creationId xmlns:a16="http://schemas.microsoft.com/office/drawing/2014/main" id="{8F93A15F-8E2B-E086-4850-F4B9223E1E1E}"/>
              </a:ext>
            </a:extLst>
          </p:cNvPr>
          <p:cNvGrpSpPr/>
          <p:nvPr/>
        </p:nvGrpSpPr>
        <p:grpSpPr>
          <a:xfrm>
            <a:off x="2531604" y="1916832"/>
            <a:ext cx="7128792" cy="3911925"/>
            <a:chOff x="2531604" y="1916832"/>
            <a:chExt cx="7128792" cy="3911925"/>
          </a:xfrm>
          <a:effectLst>
            <a:outerShdw blurRad="50800" dist="38100" dir="2700000" algn="tl" rotWithShape="0">
              <a:prstClr val="black">
                <a:alpha val="40000"/>
              </a:prstClr>
            </a:outerShdw>
          </a:effectLst>
        </p:grpSpPr>
        <p:sp>
          <p:nvSpPr>
            <p:cNvPr id="33" name="Rechteck 32">
              <a:extLst>
                <a:ext uri="{FF2B5EF4-FFF2-40B4-BE49-F238E27FC236}">
                  <a16:creationId xmlns:a16="http://schemas.microsoft.com/office/drawing/2014/main" id="{CE37488A-7091-5CCC-A2AF-9AFDB39BB623}"/>
                </a:ext>
              </a:extLst>
            </p:cNvPr>
            <p:cNvSpPr/>
            <p:nvPr/>
          </p:nvSpPr>
          <p:spPr bwMode="auto">
            <a:xfrm>
              <a:off x="2531604" y="5622066"/>
              <a:ext cx="7128792" cy="206691"/>
            </a:xfrm>
            <a:prstGeom prst="rect">
              <a:avLst/>
            </a:prstGeom>
            <a:solidFill>
              <a:schemeClr val="bg1">
                <a:lumMod val="7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a:ln>
                  <a:noFill/>
                </a:ln>
                <a:solidFill>
                  <a:schemeClr val="tx1"/>
                </a:solidFill>
                <a:effectLst/>
                <a:latin typeface="Arial" charset="0"/>
                <a:ea typeface="Arial" charset="0"/>
                <a:cs typeface="Arial" charset="0"/>
              </a:endParaRPr>
            </a:p>
          </p:txBody>
        </p:sp>
        <p:sp>
          <p:nvSpPr>
            <p:cNvPr id="8" name="Abgerundetes Rechteck 7">
              <a:extLst>
                <a:ext uri="{FF2B5EF4-FFF2-40B4-BE49-F238E27FC236}">
                  <a16:creationId xmlns:a16="http://schemas.microsoft.com/office/drawing/2014/main" id="{1AC54D19-ECA3-8FBB-9FFD-7AA4BA845072}"/>
                </a:ext>
              </a:extLst>
            </p:cNvPr>
            <p:cNvSpPr/>
            <p:nvPr/>
          </p:nvSpPr>
          <p:spPr bwMode="auto">
            <a:xfrm>
              <a:off x="3295403" y="2049607"/>
              <a:ext cx="2800597" cy="254600"/>
            </a:xfrm>
            <a:prstGeom prst="roundRect">
              <a:avLst/>
            </a:prstGeom>
            <a:solidFill>
              <a:schemeClr val="bg2">
                <a:lumMod val="75000"/>
                <a:lumOff val="2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9" name="Abgerundetes Rechteck 8">
              <a:extLst>
                <a:ext uri="{FF2B5EF4-FFF2-40B4-BE49-F238E27FC236}">
                  <a16:creationId xmlns:a16="http://schemas.microsoft.com/office/drawing/2014/main" id="{B39411F2-4F59-555A-ABD5-27C202620A76}"/>
                </a:ext>
              </a:extLst>
            </p:cNvPr>
            <p:cNvSpPr/>
            <p:nvPr/>
          </p:nvSpPr>
          <p:spPr bwMode="auto">
            <a:xfrm>
              <a:off x="6096000" y="2049607"/>
              <a:ext cx="2800597" cy="254600"/>
            </a:xfrm>
            <a:prstGeom prst="roundRect">
              <a:avLst/>
            </a:prstGeom>
            <a:solidFill>
              <a:srgbClr val="C00000"/>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4" name="Ecken des Rechtecks auf der gleichen Seite abrunden 3">
              <a:extLst>
                <a:ext uri="{FF2B5EF4-FFF2-40B4-BE49-F238E27FC236}">
                  <a16:creationId xmlns:a16="http://schemas.microsoft.com/office/drawing/2014/main" id="{720D9BF8-CC77-03AF-61DF-0665527CBD45}"/>
                </a:ext>
              </a:extLst>
            </p:cNvPr>
            <p:cNvSpPr/>
            <p:nvPr/>
          </p:nvSpPr>
          <p:spPr bwMode="auto">
            <a:xfrm>
              <a:off x="4992735" y="5396361"/>
              <a:ext cx="2206531" cy="217642"/>
            </a:xfrm>
            <a:prstGeom prst="round2SameRect">
              <a:avLst/>
            </a:prstGeom>
            <a:solidFill>
              <a:schemeClr val="tx1">
                <a:lumMod val="65000"/>
                <a:lumOff val="3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6" name="Abgerundetes Rechteck 5">
              <a:extLst>
                <a:ext uri="{FF2B5EF4-FFF2-40B4-BE49-F238E27FC236}">
                  <a16:creationId xmlns:a16="http://schemas.microsoft.com/office/drawing/2014/main" id="{37BEA072-2424-A8D2-5AC7-D84F30080BCA}"/>
                </a:ext>
              </a:extLst>
            </p:cNvPr>
            <p:cNvSpPr/>
            <p:nvPr/>
          </p:nvSpPr>
          <p:spPr bwMode="auto">
            <a:xfrm>
              <a:off x="5841400" y="1916832"/>
              <a:ext cx="509199" cy="3532122"/>
            </a:xfrm>
            <a:prstGeom prst="roundRect">
              <a:avLst/>
            </a:prstGeom>
            <a:solidFill>
              <a:schemeClr val="tx1">
                <a:lumMod val="65000"/>
                <a:lumOff val="3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7" name="Oval 6">
              <a:extLst>
                <a:ext uri="{FF2B5EF4-FFF2-40B4-BE49-F238E27FC236}">
                  <a16:creationId xmlns:a16="http://schemas.microsoft.com/office/drawing/2014/main" id="{A7EBC553-2A71-E295-A313-1CF88D78C5D1}"/>
                </a:ext>
              </a:extLst>
            </p:cNvPr>
            <p:cNvSpPr/>
            <p:nvPr/>
          </p:nvSpPr>
          <p:spPr bwMode="auto">
            <a:xfrm>
              <a:off x="5992655" y="2073562"/>
              <a:ext cx="206691" cy="206691"/>
            </a:xfrm>
            <a:prstGeom prst="ellipse">
              <a:avLst/>
            </a:prstGeom>
            <a:solidFill>
              <a:schemeClr val="bg1">
                <a:lumMod val="9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17" name="Abgerundetes Rechteck 16">
              <a:extLst>
                <a:ext uri="{FF2B5EF4-FFF2-40B4-BE49-F238E27FC236}">
                  <a16:creationId xmlns:a16="http://schemas.microsoft.com/office/drawing/2014/main" id="{C094C417-96B2-F92B-5C6D-CECCF8C13225}"/>
                </a:ext>
              </a:extLst>
            </p:cNvPr>
            <p:cNvSpPr/>
            <p:nvPr/>
          </p:nvSpPr>
          <p:spPr bwMode="auto">
            <a:xfrm>
              <a:off x="3545062" y="2262777"/>
              <a:ext cx="179614" cy="254600"/>
            </a:xfrm>
            <a:prstGeom prst="roundRect">
              <a:avLst/>
            </a:prstGeom>
            <a:solidFill>
              <a:schemeClr val="bg2">
                <a:lumMod val="75000"/>
                <a:lumOff val="2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19" name="Abgerundetes Rechteck 18">
              <a:extLst>
                <a:ext uri="{FF2B5EF4-FFF2-40B4-BE49-F238E27FC236}">
                  <a16:creationId xmlns:a16="http://schemas.microsoft.com/office/drawing/2014/main" id="{3A834999-05AF-AAAA-62BC-54D973486A42}"/>
                </a:ext>
              </a:extLst>
            </p:cNvPr>
            <p:cNvSpPr/>
            <p:nvPr/>
          </p:nvSpPr>
          <p:spPr bwMode="auto">
            <a:xfrm>
              <a:off x="8472264" y="2262777"/>
              <a:ext cx="179614" cy="254600"/>
            </a:xfrm>
            <a:prstGeom prst="roundRect">
              <a:avLst/>
            </a:prstGeom>
            <a:solidFill>
              <a:srgbClr val="C00000"/>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cxnSp>
          <p:nvCxnSpPr>
            <p:cNvPr id="21" name="Gerade Verbindung 20">
              <a:extLst>
                <a:ext uri="{FF2B5EF4-FFF2-40B4-BE49-F238E27FC236}">
                  <a16:creationId xmlns:a16="http://schemas.microsoft.com/office/drawing/2014/main" id="{3FEA08A0-11D7-CCFA-121F-BBC07F350514}"/>
                </a:ext>
              </a:extLst>
            </p:cNvPr>
            <p:cNvCxnSpPr>
              <a:cxnSpLocks/>
            </p:cNvCxnSpPr>
            <p:nvPr/>
          </p:nvCxnSpPr>
          <p:spPr bwMode="auto">
            <a:xfrm>
              <a:off x="3634869" y="2517377"/>
              <a:ext cx="12014" cy="587587"/>
            </a:xfrm>
            <a:prstGeom prst="line">
              <a:avLst/>
            </a:prstGeom>
            <a:solidFill>
              <a:schemeClr val="accent1"/>
            </a:solidFill>
            <a:ln w="19050" cap="flat" cmpd="sng" algn="ctr">
              <a:solidFill>
                <a:schemeClr val="bg2">
                  <a:lumMod val="75000"/>
                  <a:lumOff val="25000"/>
                </a:schemeClr>
              </a:solidFill>
              <a:prstDash val="solid"/>
              <a:round/>
              <a:headEnd type="none" w="med" len="med"/>
              <a:tailEnd type="none" w="med" len="med"/>
            </a:ln>
            <a:effectLst/>
          </p:spPr>
        </p:cxnSp>
        <p:cxnSp>
          <p:nvCxnSpPr>
            <p:cNvPr id="22" name="Gerade Verbindung 21">
              <a:extLst>
                <a:ext uri="{FF2B5EF4-FFF2-40B4-BE49-F238E27FC236}">
                  <a16:creationId xmlns:a16="http://schemas.microsoft.com/office/drawing/2014/main" id="{DCA3992F-DECD-BE61-9734-29452DEFC140}"/>
                </a:ext>
              </a:extLst>
            </p:cNvPr>
            <p:cNvCxnSpPr>
              <a:cxnSpLocks/>
            </p:cNvCxnSpPr>
            <p:nvPr/>
          </p:nvCxnSpPr>
          <p:spPr bwMode="auto">
            <a:xfrm>
              <a:off x="8562071" y="2517377"/>
              <a:ext cx="0" cy="587587"/>
            </a:xfrm>
            <a:prstGeom prst="line">
              <a:avLst/>
            </a:prstGeom>
            <a:solidFill>
              <a:schemeClr val="accent1"/>
            </a:solidFill>
            <a:ln w="19050" cap="flat" cmpd="sng" algn="ctr">
              <a:solidFill>
                <a:srgbClr val="C00000"/>
              </a:solidFill>
              <a:prstDash val="solid"/>
              <a:round/>
              <a:headEnd type="none" w="med" len="med"/>
              <a:tailEnd type="none" w="med" len="med"/>
            </a:ln>
            <a:effectLst/>
          </p:spPr>
        </p:cxnSp>
        <p:sp>
          <p:nvSpPr>
            <p:cNvPr id="24" name="Oval 23">
              <a:extLst>
                <a:ext uri="{FF2B5EF4-FFF2-40B4-BE49-F238E27FC236}">
                  <a16:creationId xmlns:a16="http://schemas.microsoft.com/office/drawing/2014/main" id="{C111A0C8-8BAC-D3BC-9884-6CE7B4AC9208}"/>
                </a:ext>
              </a:extLst>
            </p:cNvPr>
            <p:cNvSpPr/>
            <p:nvPr/>
          </p:nvSpPr>
          <p:spPr bwMode="auto">
            <a:xfrm>
              <a:off x="7711667" y="3104964"/>
              <a:ext cx="1700808" cy="1700808"/>
            </a:xfrm>
            <a:prstGeom prst="ellipse">
              <a:avLst/>
            </a:prstGeom>
            <a:solidFill>
              <a:srgbClr val="C00000"/>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26" name="Oval 25">
              <a:extLst>
                <a:ext uri="{FF2B5EF4-FFF2-40B4-BE49-F238E27FC236}">
                  <a16:creationId xmlns:a16="http://schemas.microsoft.com/office/drawing/2014/main" id="{6A290624-9233-C5FD-CF9B-0F4BB64A66A6}"/>
                </a:ext>
              </a:extLst>
            </p:cNvPr>
            <p:cNvSpPr/>
            <p:nvPr/>
          </p:nvSpPr>
          <p:spPr bwMode="auto">
            <a:xfrm>
              <a:off x="7805538" y="3198835"/>
              <a:ext cx="1513067" cy="1513066"/>
            </a:xfrm>
            <a:prstGeom prst="ellipse">
              <a:avLst/>
            </a:prstGeom>
            <a:solidFill>
              <a:schemeClr val="bg1">
                <a:lumMod val="8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grpSp>
          <p:nvGrpSpPr>
            <p:cNvPr id="29" name="Gruppieren 28">
              <a:extLst>
                <a:ext uri="{FF2B5EF4-FFF2-40B4-BE49-F238E27FC236}">
                  <a16:creationId xmlns:a16="http://schemas.microsoft.com/office/drawing/2014/main" id="{08AE6BF4-2714-3FF4-4DBB-1401B2314AD7}"/>
                </a:ext>
              </a:extLst>
            </p:cNvPr>
            <p:cNvGrpSpPr/>
            <p:nvPr/>
          </p:nvGrpSpPr>
          <p:grpSpPr>
            <a:xfrm>
              <a:off x="7964399" y="3640819"/>
              <a:ext cx="1195345" cy="629099"/>
              <a:chOff x="7738424" y="3393749"/>
              <a:chExt cx="900000" cy="533781"/>
            </a:xfrm>
            <a:effectLst>
              <a:outerShdw blurRad="50800" dist="38100" dir="2700000" algn="tl" rotWithShape="0">
                <a:prstClr val="black">
                  <a:alpha val="40000"/>
                </a:prstClr>
              </a:outerShdw>
            </a:effectLst>
          </p:grpSpPr>
          <p:sp>
            <p:nvSpPr>
              <p:cNvPr id="27" name="Abgerundetes Rechteck 26">
                <a:extLst>
                  <a:ext uri="{FF2B5EF4-FFF2-40B4-BE49-F238E27FC236}">
                    <a16:creationId xmlns:a16="http://schemas.microsoft.com/office/drawing/2014/main" id="{3B24C629-A22B-2806-4F4A-46A218C0EAA4}"/>
                  </a:ext>
                </a:extLst>
              </p:cNvPr>
              <p:cNvSpPr/>
              <p:nvPr/>
            </p:nvSpPr>
            <p:spPr bwMode="auto">
              <a:xfrm>
                <a:off x="7738424" y="3393749"/>
                <a:ext cx="900000" cy="203523"/>
              </a:xfrm>
              <a:prstGeom prst="roundRect">
                <a:avLst/>
              </a:prstGeom>
              <a:solidFill>
                <a:srgbClr val="C00000"/>
              </a:solid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r-CH" sz="1400" b="0" i="0" u="none" strike="noStrike" cap="none" normalizeH="0" baseline="0" dirty="0">
                    <a:ln>
                      <a:noFill/>
                    </a:ln>
                    <a:solidFill>
                      <a:schemeClr val="bg1"/>
                    </a:solidFill>
                    <a:effectLst/>
                    <a:latin typeface="Century Gothic" panose="020B0502020202020204" pitchFamily="34" charset="0"/>
                    <a:ea typeface="Century Gothic"/>
                    <a:cs typeface="Arial" charset="0"/>
                  </a:rPr>
                  <a:t>Empreinte</a:t>
                </a:r>
              </a:p>
            </p:txBody>
          </p:sp>
          <p:sp>
            <p:nvSpPr>
              <p:cNvPr id="28" name="Abgerundetes Rechteck 27">
                <a:extLst>
                  <a:ext uri="{FF2B5EF4-FFF2-40B4-BE49-F238E27FC236}">
                    <a16:creationId xmlns:a16="http://schemas.microsoft.com/office/drawing/2014/main" id="{6DAD2B61-5000-7864-E993-632CB344E8F4}"/>
                  </a:ext>
                </a:extLst>
              </p:cNvPr>
              <p:cNvSpPr/>
              <p:nvPr/>
            </p:nvSpPr>
            <p:spPr bwMode="auto">
              <a:xfrm>
                <a:off x="7738424" y="3724007"/>
                <a:ext cx="900000" cy="203523"/>
              </a:xfrm>
              <a:prstGeom prst="roundRect">
                <a:avLst/>
              </a:prstGeom>
              <a:solidFill>
                <a:srgbClr val="C00000"/>
              </a:solid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r-CH" sz="1400" b="0" i="0" u="none" strike="noStrike" cap="none" normalizeH="0" baseline="0">
                    <a:ln>
                      <a:noFill/>
                    </a:ln>
                    <a:solidFill>
                      <a:schemeClr val="bg1"/>
                    </a:solidFill>
                    <a:effectLst/>
                    <a:latin typeface="Century Gothic" panose="020B0502020202020204" pitchFamily="34" charset="0"/>
                    <a:ea typeface="Century Gothic"/>
                    <a:cs typeface="Arial" charset="0"/>
                  </a:rPr>
                  <a:t>Rebond</a:t>
                </a:r>
              </a:p>
            </p:txBody>
          </p:sp>
        </p:grpSp>
        <p:sp>
          <p:nvSpPr>
            <p:cNvPr id="23" name="Oval 22">
              <a:extLst>
                <a:ext uri="{FF2B5EF4-FFF2-40B4-BE49-F238E27FC236}">
                  <a16:creationId xmlns:a16="http://schemas.microsoft.com/office/drawing/2014/main" id="{711F39B6-ACCB-4D46-CF40-EDE4F46A293D}"/>
                </a:ext>
              </a:extLst>
            </p:cNvPr>
            <p:cNvSpPr/>
            <p:nvPr/>
          </p:nvSpPr>
          <p:spPr bwMode="auto">
            <a:xfrm>
              <a:off x="2797148" y="3104964"/>
              <a:ext cx="1700808" cy="1700808"/>
            </a:xfrm>
            <a:prstGeom prst="ellipse">
              <a:avLst/>
            </a:prstGeom>
            <a:solidFill>
              <a:schemeClr val="bg2">
                <a:lumMod val="75000"/>
                <a:lumOff val="2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25" name="Oval 24">
              <a:extLst>
                <a:ext uri="{FF2B5EF4-FFF2-40B4-BE49-F238E27FC236}">
                  <a16:creationId xmlns:a16="http://schemas.microsoft.com/office/drawing/2014/main" id="{7D54F967-5305-138B-4BE5-857984239D38}"/>
                </a:ext>
              </a:extLst>
            </p:cNvPr>
            <p:cNvSpPr/>
            <p:nvPr/>
          </p:nvSpPr>
          <p:spPr bwMode="auto">
            <a:xfrm>
              <a:off x="2891019" y="3198835"/>
              <a:ext cx="1513067" cy="1513066"/>
            </a:xfrm>
            <a:prstGeom prst="ellipse">
              <a:avLst/>
            </a:prstGeom>
            <a:solidFill>
              <a:schemeClr val="bg1">
                <a:lumMod val="8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grpSp>
          <p:nvGrpSpPr>
            <p:cNvPr id="46" name="Gruppieren 45">
              <a:extLst>
                <a:ext uri="{FF2B5EF4-FFF2-40B4-BE49-F238E27FC236}">
                  <a16:creationId xmlns:a16="http://schemas.microsoft.com/office/drawing/2014/main" id="{66075FB3-97D7-3C9D-B926-AFC726A9FA3A}"/>
                </a:ext>
              </a:extLst>
            </p:cNvPr>
            <p:cNvGrpSpPr/>
            <p:nvPr/>
          </p:nvGrpSpPr>
          <p:grpSpPr>
            <a:xfrm>
              <a:off x="3037765" y="3524166"/>
              <a:ext cx="1219575" cy="864445"/>
              <a:chOff x="3191117" y="3524166"/>
              <a:chExt cx="1060714" cy="864445"/>
            </a:xfrm>
          </p:grpSpPr>
          <p:sp>
            <p:nvSpPr>
              <p:cNvPr id="31" name="Abgerundetes Rechteck 30">
                <a:extLst>
                  <a:ext uri="{FF2B5EF4-FFF2-40B4-BE49-F238E27FC236}">
                    <a16:creationId xmlns:a16="http://schemas.microsoft.com/office/drawing/2014/main" id="{92E677A9-686B-CB61-912C-74630678CED2}"/>
                  </a:ext>
                </a:extLst>
              </p:cNvPr>
              <p:cNvSpPr/>
              <p:nvPr/>
            </p:nvSpPr>
            <p:spPr bwMode="auto">
              <a:xfrm>
                <a:off x="3191117" y="3524166"/>
                <a:ext cx="1060714" cy="239866"/>
              </a:xfrm>
              <a:prstGeom prst="roundRect">
                <a:avLst/>
              </a:prstGeom>
              <a:solidFill>
                <a:schemeClr val="bg2">
                  <a:lumMod val="75000"/>
                  <a:lumOff val="25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r-CH" sz="1400" b="0" i="0" u="none" strike="noStrike" cap="none" normalizeH="0" baseline="0">
                    <a:ln>
                      <a:noFill/>
                    </a:ln>
                    <a:solidFill>
                      <a:schemeClr val="bg1"/>
                    </a:solidFill>
                    <a:effectLst/>
                    <a:latin typeface="Century Gothic" panose="020B0502020202020204" pitchFamily="34" charset="0"/>
                    <a:ea typeface="Century Gothic"/>
                    <a:cs typeface="Arial" charset="0"/>
                  </a:rPr>
                  <a:t>Substitution</a:t>
                </a:r>
              </a:p>
            </p:txBody>
          </p:sp>
          <p:sp>
            <p:nvSpPr>
              <p:cNvPr id="32" name="Abgerundetes Rechteck 31">
                <a:extLst>
                  <a:ext uri="{FF2B5EF4-FFF2-40B4-BE49-F238E27FC236}">
                    <a16:creationId xmlns:a16="http://schemas.microsoft.com/office/drawing/2014/main" id="{9A14D18E-4BD5-D979-3AE3-A247335C24D5}"/>
                  </a:ext>
                </a:extLst>
              </p:cNvPr>
              <p:cNvSpPr/>
              <p:nvPr/>
            </p:nvSpPr>
            <p:spPr bwMode="auto">
              <a:xfrm>
                <a:off x="3191117" y="4148745"/>
                <a:ext cx="1060714" cy="239866"/>
              </a:xfrm>
              <a:prstGeom prst="roundRect">
                <a:avLst/>
              </a:prstGeom>
              <a:solidFill>
                <a:schemeClr val="bg2">
                  <a:lumMod val="75000"/>
                  <a:lumOff val="25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r-CH" sz="1400">
                    <a:solidFill>
                      <a:schemeClr val="bg1"/>
                    </a:solidFill>
                    <a:latin typeface="Century Gothic" panose="020B0502020202020204" pitchFamily="34" charset="0"/>
                    <a:ea typeface="Century Gothic"/>
                    <a:cs typeface="Arial" charset="0"/>
                  </a:rPr>
                  <a:t>Information</a:t>
                </a:r>
              </a:p>
            </p:txBody>
          </p:sp>
          <p:sp>
            <p:nvSpPr>
              <p:cNvPr id="45" name="Abgerundetes Rechteck 44">
                <a:extLst>
                  <a:ext uri="{FF2B5EF4-FFF2-40B4-BE49-F238E27FC236}">
                    <a16:creationId xmlns:a16="http://schemas.microsoft.com/office/drawing/2014/main" id="{37FB5D56-3053-4AE1-D2DB-3A6BA559DF4F}"/>
                  </a:ext>
                </a:extLst>
              </p:cNvPr>
              <p:cNvSpPr/>
              <p:nvPr/>
            </p:nvSpPr>
            <p:spPr bwMode="auto">
              <a:xfrm>
                <a:off x="3191117" y="3836455"/>
                <a:ext cx="1060714" cy="239866"/>
              </a:xfrm>
              <a:prstGeom prst="roundRect">
                <a:avLst/>
              </a:prstGeom>
              <a:solidFill>
                <a:schemeClr val="bg2">
                  <a:lumMod val="75000"/>
                  <a:lumOff val="25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r-CH" sz="1400">
                    <a:solidFill>
                      <a:schemeClr val="bg1"/>
                    </a:solidFill>
                    <a:latin typeface="Century Gothic" panose="020B0502020202020204" pitchFamily="34" charset="0"/>
                    <a:ea typeface="Century Gothic"/>
                    <a:cs typeface="Arial" charset="0"/>
                  </a:rPr>
                  <a:t>Optimisation</a:t>
                </a:r>
              </a:p>
            </p:txBody>
          </p:sp>
        </p:grpSp>
        <p:sp>
          <p:nvSpPr>
            <p:cNvPr id="35" name="Abgerundetes Rechteck 34">
              <a:extLst>
                <a:ext uri="{FF2B5EF4-FFF2-40B4-BE49-F238E27FC236}">
                  <a16:creationId xmlns:a16="http://schemas.microsoft.com/office/drawing/2014/main" id="{9508778D-4336-56AA-7DDE-B247C30DF245}"/>
                </a:ext>
              </a:extLst>
            </p:cNvPr>
            <p:cNvSpPr/>
            <p:nvPr/>
          </p:nvSpPr>
          <p:spPr bwMode="auto">
            <a:xfrm>
              <a:off x="6965941" y="2056975"/>
              <a:ext cx="1060714" cy="239866"/>
            </a:xfrm>
            <a:prstGeom prst="roundRect">
              <a:avLst/>
            </a:prstGeom>
            <a:no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r-CH" sz="1400" b="0" i="0" u="none" strike="noStrike" cap="none" normalizeH="0" baseline="0">
                  <a:ln>
                    <a:noFill/>
                  </a:ln>
                  <a:solidFill>
                    <a:schemeClr val="bg1"/>
                  </a:solidFill>
                  <a:effectLst/>
                  <a:latin typeface="Century Gothic" panose="020B0502020202020204" pitchFamily="34" charset="0"/>
                  <a:ea typeface="Century Gothic"/>
                  <a:cs typeface="Arial" charset="0"/>
                </a:rPr>
                <a:t>Augmentation</a:t>
              </a:r>
            </a:p>
          </p:txBody>
        </p:sp>
        <p:sp>
          <p:nvSpPr>
            <p:cNvPr id="36" name="Abgerundetes Rechteck 35">
              <a:extLst>
                <a:ext uri="{FF2B5EF4-FFF2-40B4-BE49-F238E27FC236}">
                  <a16:creationId xmlns:a16="http://schemas.microsoft.com/office/drawing/2014/main" id="{B73ABBAD-C76D-FEC4-A98E-2221FAF2A395}"/>
                </a:ext>
              </a:extLst>
            </p:cNvPr>
            <p:cNvSpPr/>
            <p:nvPr/>
          </p:nvSpPr>
          <p:spPr bwMode="auto">
            <a:xfrm>
              <a:off x="4165344" y="2056975"/>
              <a:ext cx="1060714" cy="239866"/>
            </a:xfrm>
            <a:prstGeom prst="roundRect">
              <a:avLst/>
            </a:prstGeom>
            <a:no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r-CH" sz="1400" b="0" i="0" u="none" strike="noStrike" cap="none" normalizeH="0" baseline="0">
                  <a:ln>
                    <a:noFill/>
                  </a:ln>
                  <a:solidFill>
                    <a:schemeClr val="bg1"/>
                  </a:solidFill>
                  <a:effectLst/>
                  <a:latin typeface="Century Gothic" panose="020B0502020202020204" pitchFamily="34" charset="0"/>
                  <a:ea typeface="Century Gothic"/>
                  <a:cs typeface="Arial" charset="0"/>
                </a:rPr>
                <a:t>Diminution</a:t>
              </a:r>
            </a:p>
          </p:txBody>
        </p:sp>
      </p:grpSp>
      <p:sp>
        <p:nvSpPr>
          <p:cNvPr id="37" name="Abgerundetes Rechteck 36">
            <a:extLst>
              <a:ext uri="{FF2B5EF4-FFF2-40B4-BE49-F238E27FC236}">
                <a16:creationId xmlns:a16="http://schemas.microsoft.com/office/drawing/2014/main" id="{C833C7DC-3AD5-7476-01BD-ADB64B07FF83}"/>
              </a:ext>
            </a:extLst>
          </p:cNvPr>
          <p:cNvSpPr/>
          <p:nvPr/>
        </p:nvSpPr>
        <p:spPr bwMode="auto">
          <a:xfrm>
            <a:off x="5565643" y="6013630"/>
            <a:ext cx="1060714" cy="239866"/>
          </a:xfrm>
          <a:prstGeom prst="roundRect">
            <a:avLst/>
          </a:prstGeom>
          <a:no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r-CH" sz="2400" b="0" i="0" u="none" strike="noStrike" cap="none" normalizeH="0" baseline="0">
                <a:ln>
                  <a:noFill/>
                </a:ln>
                <a:effectLst/>
                <a:latin typeface="Century Gothic" panose="020B0502020202020204" pitchFamily="34" charset="0"/>
                <a:ea typeface="Century Gothic"/>
                <a:cs typeface="Arial" charset="0"/>
              </a:rPr>
              <a:t>Jeu à somme nulle</a:t>
            </a:r>
          </a:p>
        </p:txBody>
      </p:sp>
      <p:grpSp>
        <p:nvGrpSpPr>
          <p:cNvPr id="52" name="Gruppieren 51">
            <a:extLst>
              <a:ext uri="{FF2B5EF4-FFF2-40B4-BE49-F238E27FC236}">
                <a16:creationId xmlns:a16="http://schemas.microsoft.com/office/drawing/2014/main" id="{CB35AE22-F13F-A8A8-E1AA-DCA3103082DE}"/>
              </a:ext>
            </a:extLst>
          </p:cNvPr>
          <p:cNvGrpSpPr/>
          <p:nvPr/>
        </p:nvGrpSpPr>
        <p:grpSpPr>
          <a:xfrm>
            <a:off x="13368808" y="4435340"/>
            <a:ext cx="12192000" cy="2017996"/>
            <a:chOff x="12932159" y="4435340"/>
            <a:chExt cx="12192000" cy="2017996"/>
          </a:xfrm>
        </p:grpSpPr>
        <p:sp>
          <p:nvSpPr>
            <p:cNvPr id="53" name="Rechteck 52">
              <a:extLst>
                <a:ext uri="{FF2B5EF4-FFF2-40B4-BE49-F238E27FC236}">
                  <a16:creationId xmlns:a16="http://schemas.microsoft.com/office/drawing/2014/main" id="{CB253400-E411-8B57-151E-85A0FFE9ED5F}"/>
                </a:ext>
              </a:extLst>
            </p:cNvPr>
            <p:cNvSpPr/>
            <p:nvPr/>
          </p:nvSpPr>
          <p:spPr bwMode="auto">
            <a:xfrm>
              <a:off x="12932159" y="4435340"/>
              <a:ext cx="12192000" cy="2017996"/>
            </a:xfrm>
            <a:prstGeom prst="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54" name="Textfeld 53">
              <a:extLst>
                <a:ext uri="{FF2B5EF4-FFF2-40B4-BE49-F238E27FC236}">
                  <a16:creationId xmlns:a16="http://schemas.microsoft.com/office/drawing/2014/main" id="{9410A5BF-2769-FD10-DCE3-6A330F3B13D7}"/>
                </a:ext>
              </a:extLst>
            </p:cNvPr>
            <p:cNvSpPr txBox="1"/>
            <p:nvPr/>
          </p:nvSpPr>
          <p:spPr>
            <a:xfrm>
              <a:off x="14647210" y="4767483"/>
              <a:ext cx="10269589" cy="400110"/>
            </a:xfrm>
            <a:prstGeom prst="rect">
              <a:avLst/>
            </a:prstGeom>
            <a:noFill/>
          </p:spPr>
          <p:txBody>
            <a:bodyPr wrap="square" rtlCol="0">
              <a:spAutoFit/>
            </a:bodyPr>
            <a:lstStyle/>
            <a:p>
              <a:r>
                <a:rPr lang="fr-CH" sz="2000" b="1">
                  <a:solidFill>
                    <a:schemeClr val="bg2"/>
                  </a:solidFill>
                  <a:latin typeface="Century Gothic" panose="020B0502020202020204" pitchFamily="34" charset="0"/>
                </a:rPr>
                <a:t>Le numérique, une fin en soi: que pouvons-nous faire avec la technologie numérique? </a:t>
              </a:r>
            </a:p>
          </p:txBody>
        </p:sp>
        <p:sp>
          <p:nvSpPr>
            <p:cNvPr id="55" name="Textfeld 54">
              <a:extLst>
                <a:ext uri="{FF2B5EF4-FFF2-40B4-BE49-F238E27FC236}">
                  <a16:creationId xmlns:a16="http://schemas.microsoft.com/office/drawing/2014/main" id="{47270C4F-EEC1-8659-DDC3-E612199D666E}"/>
                </a:ext>
              </a:extLst>
            </p:cNvPr>
            <p:cNvSpPr txBox="1"/>
            <p:nvPr/>
          </p:nvSpPr>
          <p:spPr>
            <a:xfrm>
              <a:off x="14647210" y="5476302"/>
              <a:ext cx="10269589" cy="707886"/>
            </a:xfrm>
            <a:prstGeom prst="rect">
              <a:avLst/>
            </a:prstGeom>
            <a:noFill/>
          </p:spPr>
          <p:txBody>
            <a:bodyPr wrap="square" rtlCol="0">
              <a:spAutoFit/>
            </a:bodyPr>
            <a:lstStyle/>
            <a:p>
              <a:r>
                <a:rPr lang="fr-CH" sz="2000" b="1">
                  <a:solidFill>
                    <a:schemeClr val="bg2"/>
                  </a:solidFill>
                  <a:latin typeface="Century Gothic" panose="020B0502020202020204" pitchFamily="34" charset="0"/>
                </a:rPr>
                <a:t>Que faut-il changer pour atteindre nos objectifs en matière de développement durable et comment pouvons-nous utiliser les technologies numériques pour opérer ce changement?</a:t>
              </a:r>
            </a:p>
          </p:txBody>
        </p:sp>
        <p:pic>
          <p:nvPicPr>
            <p:cNvPr id="56" name="Picture 2" descr="643.594 Rotes Kreuz Bilder, Stockfotos, 3D-Objekte und Vektorgrafiken |  Shutterstock">
              <a:extLst>
                <a:ext uri="{FF2B5EF4-FFF2-40B4-BE49-F238E27FC236}">
                  <a16:creationId xmlns:a16="http://schemas.microsoft.com/office/drawing/2014/main" id="{0C4DE0AA-28FA-BDDC-7BDF-257442A36EF5}"/>
                </a:ext>
              </a:extLst>
            </p:cNvPr>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54941" t="9501" r="4294" b="15576"/>
            <a:stretch/>
          </p:blipFill>
          <p:spPr bwMode="auto">
            <a:xfrm>
              <a:off x="13723185" y="4616589"/>
              <a:ext cx="635326" cy="712336"/>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57" name="Picture 4" descr="Pinsel grünes Häkchen und rotes Kreuz Symbol Symbol. 7625240 Vektor Kunst  bei Vecteezy">
              <a:extLst>
                <a:ext uri="{FF2B5EF4-FFF2-40B4-BE49-F238E27FC236}">
                  <a16:creationId xmlns:a16="http://schemas.microsoft.com/office/drawing/2014/main" id="{4568F791-BCCE-0035-95BF-EFAF894FFAFF}"/>
                </a:ext>
              </a:extLst>
            </p:cNvPr>
            <p:cNvPicPr>
              <a:picLocks noChangeAspect="1" noChangeArrowheads="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47165" t="13146" r="8893" b="15981"/>
            <a:stretch/>
          </p:blipFill>
          <p:spPr bwMode="auto">
            <a:xfrm>
              <a:off x="13561955" y="5444041"/>
              <a:ext cx="957786" cy="772408"/>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grpSp>
        <p:nvGrpSpPr>
          <p:cNvPr id="58" name="Gruppieren 57">
            <a:extLst>
              <a:ext uri="{FF2B5EF4-FFF2-40B4-BE49-F238E27FC236}">
                <a16:creationId xmlns:a16="http://schemas.microsoft.com/office/drawing/2014/main" id="{325DF631-EC34-4C43-ADF8-5C9CEC85CBC3}"/>
              </a:ext>
            </a:extLst>
          </p:cNvPr>
          <p:cNvGrpSpPr/>
          <p:nvPr/>
        </p:nvGrpSpPr>
        <p:grpSpPr>
          <a:xfrm>
            <a:off x="-13806248" y="0"/>
            <a:ext cx="13152784" cy="6858000"/>
            <a:chOff x="-13400588" y="0"/>
            <a:chExt cx="13152784" cy="6858000"/>
          </a:xfrm>
        </p:grpSpPr>
        <p:pic>
          <p:nvPicPr>
            <p:cNvPr id="59" name="Picture 4" descr="Digitalisation creates opportunities and risks for sustainability” |  Research Institute for Sustainability">
              <a:extLst>
                <a:ext uri="{FF2B5EF4-FFF2-40B4-BE49-F238E27FC236}">
                  <a16:creationId xmlns:a16="http://schemas.microsoft.com/office/drawing/2014/main" id="{E27DC30E-DF44-D4B0-9631-EBEE33A5B068}"/>
                </a:ext>
              </a:extLst>
            </p:cNvPr>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2439804"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60" name="Text">
              <a:extLst>
                <a:ext uri="{FF2B5EF4-FFF2-40B4-BE49-F238E27FC236}">
                  <a16:creationId xmlns:a16="http://schemas.microsoft.com/office/drawing/2014/main" id="{D6B78091-FC90-F7D7-4D74-E1FCD218B4F2}"/>
                </a:ext>
              </a:extLst>
            </p:cNvPr>
            <p:cNvSpPr/>
            <p:nvPr/>
          </p:nvSpPr>
          <p:spPr bwMode="gray">
            <a:xfrm>
              <a:off x="-12439804" y="0"/>
              <a:ext cx="12192000" cy="6857999"/>
            </a:xfrm>
            <a:prstGeom prst="rect">
              <a:avLst/>
            </a:prstGeom>
            <a:solidFill>
              <a:srgbClr val="15A37B">
                <a:lumMod val="50000"/>
                <a:alpha val="75000"/>
              </a:srgbClr>
            </a:solidFill>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dirty="0">
                <a:ln>
                  <a:noFill/>
                </a:ln>
                <a:solidFill>
                  <a:srgbClr val="FFFFFF"/>
                </a:solidFill>
                <a:effectLst/>
                <a:uLnTx/>
                <a:uFillTx/>
                <a:latin typeface="Century Gothic"/>
                <a:ea typeface="Century Gothic"/>
                <a:cs typeface="Century Gothic"/>
                <a:sym typeface="Century Gothic"/>
              </a:endParaRPr>
            </a:p>
          </p:txBody>
        </p:sp>
        <p:grpSp>
          <p:nvGrpSpPr>
            <p:cNvPr id="61" name="Gruppieren 60">
              <a:extLst>
                <a:ext uri="{FF2B5EF4-FFF2-40B4-BE49-F238E27FC236}">
                  <a16:creationId xmlns:a16="http://schemas.microsoft.com/office/drawing/2014/main" id="{CB73BF39-E90F-E701-BDAD-0D4F4EB4C6C3}"/>
                </a:ext>
              </a:extLst>
            </p:cNvPr>
            <p:cNvGrpSpPr/>
            <p:nvPr/>
          </p:nvGrpSpPr>
          <p:grpSpPr>
            <a:xfrm>
              <a:off x="-13400588" y="353344"/>
              <a:ext cx="9822944" cy="4502567"/>
              <a:chOff x="-1115046" y="351124"/>
              <a:chExt cx="9822944" cy="4502567"/>
            </a:xfrm>
          </p:grpSpPr>
          <p:cxnSp>
            <p:nvCxnSpPr>
              <p:cNvPr id="62" name="Gerade Verbindung 61">
                <a:extLst>
                  <a:ext uri="{FF2B5EF4-FFF2-40B4-BE49-F238E27FC236}">
                    <a16:creationId xmlns:a16="http://schemas.microsoft.com/office/drawing/2014/main" id="{5B0650A6-B707-92D3-63C4-6EE0A0015989}"/>
                  </a:ext>
                </a:extLst>
              </p:cNvPr>
              <p:cNvCxnSpPr>
                <a:cxnSpLocks/>
              </p:cNvCxnSpPr>
              <p:nvPr/>
            </p:nvCxnSpPr>
            <p:spPr bwMode="auto">
              <a:xfrm flipV="1">
                <a:off x="-600744" y="351124"/>
                <a:ext cx="4344797" cy="2606878"/>
              </a:xfrm>
              <a:prstGeom prst="line">
                <a:avLst/>
              </a:prstGeom>
              <a:solidFill>
                <a:schemeClr val="accent1"/>
              </a:solidFill>
              <a:ln w="76200" cap="flat" cmpd="sng" algn="ctr">
                <a:solidFill>
                  <a:schemeClr val="accent5">
                    <a:lumMod val="40000"/>
                    <a:lumOff val="60000"/>
                  </a:schemeClr>
                </a:solidFill>
                <a:prstDash val="solid"/>
                <a:round/>
                <a:headEnd type="none" w="med" len="med"/>
                <a:tailEnd type="arrow" w="med" len="med"/>
              </a:ln>
              <a:effectLst>
                <a:outerShdw blurRad="50800" dist="38100" dir="2700000" algn="tl" rotWithShape="0">
                  <a:prstClr val="black">
                    <a:alpha val="40000"/>
                  </a:prstClr>
                </a:outerShdw>
              </a:effectLst>
            </p:spPr>
          </p:cxnSp>
          <p:sp>
            <p:nvSpPr>
              <p:cNvPr id="63" name="Freihandform 62">
                <a:extLst>
                  <a:ext uri="{FF2B5EF4-FFF2-40B4-BE49-F238E27FC236}">
                    <a16:creationId xmlns:a16="http://schemas.microsoft.com/office/drawing/2014/main" id="{BA3C7B5D-A550-604F-E704-C13EEBE726FD}"/>
                  </a:ext>
                </a:extLst>
              </p:cNvPr>
              <p:cNvSpPr/>
              <p:nvPr/>
            </p:nvSpPr>
            <p:spPr bwMode="auto">
              <a:xfrm>
                <a:off x="-293228" y="1157710"/>
                <a:ext cx="9001126" cy="2382324"/>
              </a:xfrm>
              <a:custGeom>
                <a:avLst/>
                <a:gdLst>
                  <a:gd name="connsiteX0" fmla="*/ 0 w 9001126"/>
                  <a:gd name="connsiteY0" fmla="*/ 2382324 h 2382324"/>
                  <a:gd name="connsiteX1" fmla="*/ 1471613 w 9001126"/>
                  <a:gd name="connsiteY1" fmla="*/ 1539361 h 2382324"/>
                  <a:gd name="connsiteX2" fmla="*/ 2628901 w 9001126"/>
                  <a:gd name="connsiteY2" fmla="*/ 939286 h 2382324"/>
                  <a:gd name="connsiteX3" fmla="*/ 3714751 w 9001126"/>
                  <a:gd name="connsiteY3" fmla="*/ 467799 h 2382324"/>
                  <a:gd name="connsiteX4" fmla="*/ 4600576 w 9001126"/>
                  <a:gd name="connsiteY4" fmla="*/ 167761 h 2382324"/>
                  <a:gd name="connsiteX5" fmla="*/ 5557838 w 9001126"/>
                  <a:gd name="connsiteY5" fmla="*/ 10599 h 2382324"/>
                  <a:gd name="connsiteX6" fmla="*/ 6429376 w 9001126"/>
                  <a:gd name="connsiteY6" fmla="*/ 24886 h 2382324"/>
                  <a:gd name="connsiteX7" fmla="*/ 7186613 w 9001126"/>
                  <a:gd name="connsiteY7" fmla="*/ 110611 h 2382324"/>
                  <a:gd name="connsiteX8" fmla="*/ 7915276 w 9001126"/>
                  <a:gd name="connsiteY8" fmla="*/ 282061 h 2382324"/>
                  <a:gd name="connsiteX9" fmla="*/ 8472488 w 9001126"/>
                  <a:gd name="connsiteY9" fmla="*/ 496374 h 2382324"/>
                  <a:gd name="connsiteX10" fmla="*/ 9001126 w 9001126"/>
                  <a:gd name="connsiteY10" fmla="*/ 753549 h 2382324"/>
                  <a:gd name="connsiteX11" fmla="*/ 9001126 w 9001126"/>
                  <a:gd name="connsiteY11" fmla="*/ 753549 h 2382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001126" h="2382324">
                    <a:moveTo>
                      <a:pt x="0" y="2382324"/>
                    </a:moveTo>
                    <a:cubicBezTo>
                      <a:pt x="516731" y="2081095"/>
                      <a:pt x="1033463" y="1779867"/>
                      <a:pt x="1471613" y="1539361"/>
                    </a:cubicBezTo>
                    <a:cubicBezTo>
                      <a:pt x="1909763" y="1298855"/>
                      <a:pt x="2255045" y="1117880"/>
                      <a:pt x="2628901" y="939286"/>
                    </a:cubicBezTo>
                    <a:cubicBezTo>
                      <a:pt x="3002757" y="760692"/>
                      <a:pt x="3386138" y="596387"/>
                      <a:pt x="3714751" y="467799"/>
                    </a:cubicBezTo>
                    <a:cubicBezTo>
                      <a:pt x="4043364" y="339211"/>
                      <a:pt x="4293395" y="243961"/>
                      <a:pt x="4600576" y="167761"/>
                    </a:cubicBezTo>
                    <a:cubicBezTo>
                      <a:pt x="4907757" y="91561"/>
                      <a:pt x="5253038" y="34411"/>
                      <a:pt x="5557838" y="10599"/>
                    </a:cubicBezTo>
                    <a:cubicBezTo>
                      <a:pt x="5862638" y="-13213"/>
                      <a:pt x="6157913" y="8217"/>
                      <a:pt x="6429376" y="24886"/>
                    </a:cubicBezTo>
                    <a:cubicBezTo>
                      <a:pt x="6700839" y="41555"/>
                      <a:pt x="6938963" y="67749"/>
                      <a:pt x="7186613" y="110611"/>
                    </a:cubicBezTo>
                    <a:cubicBezTo>
                      <a:pt x="7434263" y="153473"/>
                      <a:pt x="7700963" y="217767"/>
                      <a:pt x="7915276" y="282061"/>
                    </a:cubicBezTo>
                    <a:cubicBezTo>
                      <a:pt x="8129589" y="346355"/>
                      <a:pt x="8291513" y="417793"/>
                      <a:pt x="8472488" y="496374"/>
                    </a:cubicBezTo>
                    <a:cubicBezTo>
                      <a:pt x="8653463" y="574955"/>
                      <a:pt x="9001126" y="753549"/>
                      <a:pt x="9001126" y="753549"/>
                    </a:cubicBezTo>
                    <a:lnTo>
                      <a:pt x="9001126" y="753549"/>
                    </a:lnTo>
                  </a:path>
                </a:pathLst>
              </a:custGeom>
              <a:noFill/>
              <a:ln w="76200" cap="flat" cmpd="sng" algn="ctr">
                <a:solidFill>
                  <a:schemeClr val="accent2">
                    <a:lumMod val="40000"/>
                    <a:lumOff val="60000"/>
                  </a:schemeClr>
                </a:solidFill>
                <a:prstDash val="solid"/>
                <a:round/>
                <a:headEnd type="none" w="med" len="med"/>
                <a:tailEnd type="arrow"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56320" name="Freihandform 56319">
                <a:extLst>
                  <a:ext uri="{FF2B5EF4-FFF2-40B4-BE49-F238E27FC236}">
                    <a16:creationId xmlns:a16="http://schemas.microsoft.com/office/drawing/2014/main" id="{5E9D299A-C29B-2E0E-5F7E-40E82735B4B1}"/>
                  </a:ext>
                </a:extLst>
              </p:cNvPr>
              <p:cNvSpPr/>
              <p:nvPr/>
            </p:nvSpPr>
            <p:spPr bwMode="auto">
              <a:xfrm rot="547776">
                <a:off x="-40536" y="2210729"/>
                <a:ext cx="7090684" cy="2642962"/>
              </a:xfrm>
              <a:custGeom>
                <a:avLst/>
                <a:gdLst>
                  <a:gd name="connsiteX0" fmla="*/ 0 w 9001126"/>
                  <a:gd name="connsiteY0" fmla="*/ 2382324 h 2382324"/>
                  <a:gd name="connsiteX1" fmla="*/ 1471613 w 9001126"/>
                  <a:gd name="connsiteY1" fmla="*/ 1539361 h 2382324"/>
                  <a:gd name="connsiteX2" fmla="*/ 2628901 w 9001126"/>
                  <a:gd name="connsiteY2" fmla="*/ 939286 h 2382324"/>
                  <a:gd name="connsiteX3" fmla="*/ 3714751 w 9001126"/>
                  <a:gd name="connsiteY3" fmla="*/ 467799 h 2382324"/>
                  <a:gd name="connsiteX4" fmla="*/ 4600576 w 9001126"/>
                  <a:gd name="connsiteY4" fmla="*/ 167761 h 2382324"/>
                  <a:gd name="connsiteX5" fmla="*/ 5557838 w 9001126"/>
                  <a:gd name="connsiteY5" fmla="*/ 10599 h 2382324"/>
                  <a:gd name="connsiteX6" fmla="*/ 6429376 w 9001126"/>
                  <a:gd name="connsiteY6" fmla="*/ 24886 h 2382324"/>
                  <a:gd name="connsiteX7" fmla="*/ 7186613 w 9001126"/>
                  <a:gd name="connsiteY7" fmla="*/ 110611 h 2382324"/>
                  <a:gd name="connsiteX8" fmla="*/ 7915276 w 9001126"/>
                  <a:gd name="connsiteY8" fmla="*/ 282061 h 2382324"/>
                  <a:gd name="connsiteX9" fmla="*/ 8472488 w 9001126"/>
                  <a:gd name="connsiteY9" fmla="*/ 496374 h 2382324"/>
                  <a:gd name="connsiteX10" fmla="*/ 9001126 w 9001126"/>
                  <a:gd name="connsiteY10" fmla="*/ 753549 h 2382324"/>
                  <a:gd name="connsiteX11" fmla="*/ 9001126 w 9001126"/>
                  <a:gd name="connsiteY11" fmla="*/ 753549 h 2382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001126" h="2382324">
                    <a:moveTo>
                      <a:pt x="0" y="2382324"/>
                    </a:moveTo>
                    <a:cubicBezTo>
                      <a:pt x="516731" y="2081095"/>
                      <a:pt x="1033463" y="1779867"/>
                      <a:pt x="1471613" y="1539361"/>
                    </a:cubicBezTo>
                    <a:cubicBezTo>
                      <a:pt x="1909763" y="1298855"/>
                      <a:pt x="2255045" y="1117880"/>
                      <a:pt x="2628901" y="939286"/>
                    </a:cubicBezTo>
                    <a:cubicBezTo>
                      <a:pt x="3002757" y="760692"/>
                      <a:pt x="3386138" y="596387"/>
                      <a:pt x="3714751" y="467799"/>
                    </a:cubicBezTo>
                    <a:cubicBezTo>
                      <a:pt x="4043364" y="339211"/>
                      <a:pt x="4293395" y="243961"/>
                      <a:pt x="4600576" y="167761"/>
                    </a:cubicBezTo>
                    <a:cubicBezTo>
                      <a:pt x="4907757" y="91561"/>
                      <a:pt x="5253038" y="34411"/>
                      <a:pt x="5557838" y="10599"/>
                    </a:cubicBezTo>
                    <a:cubicBezTo>
                      <a:pt x="5862638" y="-13213"/>
                      <a:pt x="6157913" y="8217"/>
                      <a:pt x="6429376" y="24886"/>
                    </a:cubicBezTo>
                    <a:cubicBezTo>
                      <a:pt x="6700839" y="41555"/>
                      <a:pt x="6938963" y="67749"/>
                      <a:pt x="7186613" y="110611"/>
                    </a:cubicBezTo>
                    <a:cubicBezTo>
                      <a:pt x="7434263" y="153473"/>
                      <a:pt x="7700963" y="217767"/>
                      <a:pt x="7915276" y="282061"/>
                    </a:cubicBezTo>
                    <a:cubicBezTo>
                      <a:pt x="8129589" y="346355"/>
                      <a:pt x="8291513" y="417793"/>
                      <a:pt x="8472488" y="496374"/>
                    </a:cubicBezTo>
                    <a:cubicBezTo>
                      <a:pt x="8653463" y="574955"/>
                      <a:pt x="9001126" y="753549"/>
                      <a:pt x="9001126" y="753549"/>
                    </a:cubicBezTo>
                    <a:lnTo>
                      <a:pt x="9001126" y="753549"/>
                    </a:lnTo>
                  </a:path>
                </a:pathLst>
              </a:custGeom>
              <a:noFill/>
              <a:ln w="76200" cap="flat" cmpd="sng" algn="ctr">
                <a:solidFill>
                  <a:schemeClr val="accent1">
                    <a:lumMod val="40000"/>
                    <a:lumOff val="60000"/>
                  </a:schemeClr>
                </a:solidFill>
                <a:prstDash val="solid"/>
                <a:round/>
                <a:headEnd type="none" w="med" len="med"/>
                <a:tailEnd type="arrow"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56321" name="Textfeld 56320">
                <a:extLst>
                  <a:ext uri="{FF2B5EF4-FFF2-40B4-BE49-F238E27FC236}">
                    <a16:creationId xmlns:a16="http://schemas.microsoft.com/office/drawing/2014/main" id="{F8A08046-C61C-A1C8-259E-E9E2AE11D120}"/>
                  </a:ext>
                </a:extLst>
              </p:cNvPr>
              <p:cNvSpPr txBox="1"/>
              <p:nvPr/>
            </p:nvSpPr>
            <p:spPr>
              <a:xfrm rot="19651699">
                <a:off x="-229827" y="1413520"/>
                <a:ext cx="2378782"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fr-CH" sz="2800">
                    <a:solidFill>
                      <a:schemeClr val="accent5">
                        <a:lumMod val="40000"/>
                        <a:lumOff val="60000"/>
                      </a:schemeClr>
                    </a:solidFill>
                    <a:latin typeface="Century Gothic" panose="020B0502020202020204" pitchFamily="34" charset="0"/>
                  </a:rPr>
                  <a:t>Croissance</a:t>
                </a:r>
              </a:p>
            </p:txBody>
          </p:sp>
          <p:sp>
            <p:nvSpPr>
              <p:cNvPr id="56322" name="Textfeld 56321">
                <a:extLst>
                  <a:ext uri="{FF2B5EF4-FFF2-40B4-BE49-F238E27FC236}">
                    <a16:creationId xmlns:a16="http://schemas.microsoft.com/office/drawing/2014/main" id="{FB996687-59CE-36CB-3887-38F2E4CC2310}"/>
                  </a:ext>
                </a:extLst>
              </p:cNvPr>
              <p:cNvSpPr txBox="1"/>
              <p:nvPr/>
            </p:nvSpPr>
            <p:spPr>
              <a:xfrm rot="19945184">
                <a:off x="-845404" y="2809949"/>
                <a:ext cx="4483852"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fr-CH" sz="2800">
                    <a:solidFill>
                      <a:schemeClr val="accent1">
                        <a:lumMod val="40000"/>
                        <a:lumOff val="60000"/>
                      </a:schemeClr>
                    </a:solidFill>
                    <a:latin typeface="Century Gothic" panose="020B0502020202020204" pitchFamily="34" charset="0"/>
                  </a:rPr>
                  <a:t>Ressources</a:t>
                </a:r>
              </a:p>
            </p:txBody>
          </p:sp>
          <p:sp>
            <p:nvSpPr>
              <p:cNvPr id="56323" name="Textfeld 56322">
                <a:extLst>
                  <a:ext uri="{FF2B5EF4-FFF2-40B4-BE49-F238E27FC236}">
                    <a16:creationId xmlns:a16="http://schemas.microsoft.com/office/drawing/2014/main" id="{BFCB176B-5CCF-9B91-2DB0-5D784D5AAB76}"/>
                  </a:ext>
                </a:extLst>
              </p:cNvPr>
              <p:cNvSpPr txBox="1"/>
              <p:nvPr/>
            </p:nvSpPr>
            <p:spPr>
              <a:xfrm rot="19860000">
                <a:off x="-1115046" y="2165973"/>
                <a:ext cx="4483852"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fr-CH" sz="2800">
                    <a:solidFill>
                      <a:schemeClr val="accent2">
                        <a:lumMod val="40000"/>
                        <a:lumOff val="60000"/>
                      </a:schemeClr>
                    </a:solidFill>
                    <a:latin typeface="Century Gothic" panose="020B0502020202020204" pitchFamily="34" charset="0"/>
                  </a:rPr>
                  <a:t>Émissions</a:t>
                </a:r>
              </a:p>
            </p:txBody>
          </p:sp>
        </p:grpSp>
      </p:grpSp>
      <p:pic>
        <p:nvPicPr>
          <p:cNvPr id="2" name="Grafik 1">
            <a:extLst>
              <a:ext uri="{FF2B5EF4-FFF2-40B4-BE49-F238E27FC236}">
                <a16:creationId xmlns:a16="http://schemas.microsoft.com/office/drawing/2014/main" id="{8E87EE93-2595-B94B-D74D-C9F99BFEE9D0}"/>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1532585" y="-6216889"/>
            <a:ext cx="9126829" cy="5376586"/>
          </a:xfrm>
          <a:prstGeom prst="rect">
            <a:avLst/>
          </a:prstGeom>
        </p:spPr>
      </p:pic>
      <p:sp>
        <p:nvSpPr>
          <p:cNvPr id="5" name="Rechteck 8">
            <a:extLst>
              <a:ext uri="{FF2B5EF4-FFF2-40B4-BE49-F238E27FC236}">
                <a16:creationId xmlns:a16="http://schemas.microsoft.com/office/drawing/2014/main" id="{96389E4D-25A1-68C6-AAAE-A8CD8338BC44}"/>
              </a:ext>
            </a:extLst>
          </p:cNvPr>
          <p:cNvSpPr>
            <a:spLocks noChangeArrowheads="1"/>
          </p:cNvSpPr>
          <p:nvPr/>
        </p:nvSpPr>
        <p:spPr bwMode="auto">
          <a:xfrm>
            <a:off x="6327441" y="-441822"/>
            <a:ext cx="58547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algn="r" eaLnBrk="1" hangingPunct="1"/>
            <a:r>
              <a:rPr lang="fr-CH" sz="1000">
                <a:latin typeface="Century Gothic" panose="020B0502020202020204" pitchFamily="34" charset="0"/>
              </a:rPr>
              <a:t>Source, Lorenz Hilty</a:t>
            </a:r>
          </a:p>
        </p:txBody>
      </p:sp>
    </p:spTree>
    <p:extLst>
      <p:ext uri="{BB962C8B-B14F-4D97-AF65-F5344CB8AC3E}">
        <p14:creationId xmlns:p14="http://schemas.microsoft.com/office/powerpoint/2010/main" val="18798580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27B619A6-347B-70BF-7AD8-1D5C08DE2362}"/>
              </a:ext>
            </a:extLst>
          </p:cNvPr>
          <p:cNvGraphicFramePr>
            <a:graphicFrameLocks noChangeAspect="1"/>
          </p:cNvGraphicFramePr>
          <p:nvPr>
            <p:custDataLst>
              <p:tags r:id="rId1"/>
            </p:custDataLst>
            <p:extLst>
              <p:ext uri="{D42A27DB-BD31-4B8C-83A1-F6EECF244321}">
                <p14:modId xmlns:p14="http://schemas.microsoft.com/office/powerpoint/2010/main" val="165696238"/>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Folie" r:id="rId3" imgW="7772400" imgH="10058400" progId="TCLayout.ActiveDocument.1">
                  <p:embed/>
                </p:oleObj>
              </mc:Choice>
              <mc:Fallback>
                <p:oleObj name="think-cell Folie" r:id="rId3" imgW="7772400" imgH="10058400" progId="TCLayout.ActiveDocument.1">
                  <p:embed/>
                  <p:pic>
                    <p:nvPicPr>
                      <p:cNvPr id="5" name="think-cell data - do not delete" hidden="1">
                        <a:extLst>
                          <a:ext uri="{FF2B5EF4-FFF2-40B4-BE49-F238E27FC236}">
                            <a16:creationId xmlns:a16="http://schemas.microsoft.com/office/drawing/2014/main" id="{27B619A6-347B-70BF-7AD8-1D5C08DE2362}"/>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pic>
        <p:nvPicPr>
          <p:cNvPr id="6" name="Grafik 5">
            <a:extLst>
              <a:ext uri="{FF2B5EF4-FFF2-40B4-BE49-F238E27FC236}">
                <a16:creationId xmlns:a16="http://schemas.microsoft.com/office/drawing/2014/main" id="{20ADA4BC-4531-BB37-6678-FA0842841FF6}"/>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1532585" y="836712"/>
            <a:ext cx="9126829" cy="5376586"/>
          </a:xfrm>
          <a:prstGeom prst="rect">
            <a:avLst/>
          </a:prstGeom>
        </p:spPr>
      </p:pic>
      <p:sp>
        <p:nvSpPr>
          <p:cNvPr id="7" name="Rechteck 8">
            <a:extLst>
              <a:ext uri="{FF2B5EF4-FFF2-40B4-BE49-F238E27FC236}">
                <a16:creationId xmlns:a16="http://schemas.microsoft.com/office/drawing/2014/main" id="{6AE0B9EE-88A5-2A0A-619E-12E6CD924890}"/>
              </a:ext>
            </a:extLst>
          </p:cNvPr>
          <p:cNvSpPr>
            <a:spLocks noChangeArrowheads="1"/>
          </p:cNvSpPr>
          <p:nvPr/>
        </p:nvSpPr>
        <p:spPr bwMode="auto">
          <a:xfrm>
            <a:off x="6327441" y="6611779"/>
            <a:ext cx="58547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algn="r" eaLnBrk="1" hangingPunct="1"/>
            <a:r>
              <a:rPr lang="fr-CH" sz="1000">
                <a:latin typeface="Century Gothic" panose="020B0502020202020204" pitchFamily="34" charset="0"/>
              </a:rPr>
              <a:t>Source: Lorenz Hilty</a:t>
            </a:r>
          </a:p>
        </p:txBody>
      </p:sp>
      <p:sp>
        <p:nvSpPr>
          <p:cNvPr id="8" name="Rechteck 7">
            <a:extLst>
              <a:ext uri="{FF2B5EF4-FFF2-40B4-BE49-F238E27FC236}">
                <a16:creationId xmlns:a16="http://schemas.microsoft.com/office/drawing/2014/main" id="{02CE419B-4664-0802-C332-B6C2F8210530}"/>
              </a:ext>
            </a:extLst>
          </p:cNvPr>
          <p:cNvSpPr/>
          <p:nvPr/>
        </p:nvSpPr>
        <p:spPr bwMode="auto">
          <a:xfrm>
            <a:off x="12432704" y="1700808"/>
            <a:ext cx="12192000" cy="4752528"/>
          </a:xfrm>
          <a:prstGeom prst="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9" name="Rechteck 8">
            <a:extLst>
              <a:ext uri="{FF2B5EF4-FFF2-40B4-BE49-F238E27FC236}">
                <a16:creationId xmlns:a16="http://schemas.microsoft.com/office/drawing/2014/main" id="{DB961527-41DB-9243-5ABF-F9F1C21196AB}"/>
              </a:ext>
            </a:extLst>
          </p:cNvPr>
          <p:cNvSpPr>
            <a:spLocks noChangeArrowheads="1"/>
          </p:cNvSpPr>
          <p:nvPr/>
        </p:nvSpPr>
        <p:spPr bwMode="auto">
          <a:xfrm>
            <a:off x="12432704" y="6673334"/>
            <a:ext cx="607783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fr-CH" sz="600">
                <a:solidFill>
                  <a:schemeClr val="bg1"/>
                </a:solidFill>
                <a:latin typeface="Century Gothic" panose="020B0502020202020204" pitchFamily="34" charset="0"/>
              </a:rPr>
              <a:t>Source: Lange, S. (2023): Présentationau European Parliament Event: Numérique 1,5(°C): ÉDITION 2: Digital Reset. </a:t>
            </a:r>
          </a:p>
        </p:txBody>
      </p:sp>
      <p:grpSp>
        <p:nvGrpSpPr>
          <p:cNvPr id="10" name="Gruppieren 9">
            <a:extLst>
              <a:ext uri="{FF2B5EF4-FFF2-40B4-BE49-F238E27FC236}">
                <a16:creationId xmlns:a16="http://schemas.microsoft.com/office/drawing/2014/main" id="{C1EC08EF-B9C4-E7E6-5F4B-4AFF088923AF}"/>
              </a:ext>
            </a:extLst>
          </p:cNvPr>
          <p:cNvGrpSpPr/>
          <p:nvPr/>
        </p:nvGrpSpPr>
        <p:grpSpPr>
          <a:xfrm>
            <a:off x="14964308" y="1916832"/>
            <a:ext cx="7128792" cy="3911925"/>
            <a:chOff x="2531604" y="1916832"/>
            <a:chExt cx="7128792" cy="3911925"/>
          </a:xfrm>
          <a:effectLst>
            <a:outerShdw blurRad="50800" dist="38100" dir="2700000" algn="tl" rotWithShape="0">
              <a:prstClr val="black">
                <a:alpha val="40000"/>
              </a:prstClr>
            </a:outerShdw>
          </a:effectLst>
        </p:grpSpPr>
        <p:sp>
          <p:nvSpPr>
            <p:cNvPr id="11" name="Rechteck 10">
              <a:extLst>
                <a:ext uri="{FF2B5EF4-FFF2-40B4-BE49-F238E27FC236}">
                  <a16:creationId xmlns:a16="http://schemas.microsoft.com/office/drawing/2014/main" id="{07FEE964-51C3-4B30-DE88-EF4D1CC57551}"/>
                </a:ext>
              </a:extLst>
            </p:cNvPr>
            <p:cNvSpPr/>
            <p:nvPr/>
          </p:nvSpPr>
          <p:spPr bwMode="auto">
            <a:xfrm>
              <a:off x="2531604" y="5622066"/>
              <a:ext cx="7128792" cy="206691"/>
            </a:xfrm>
            <a:prstGeom prst="rect">
              <a:avLst/>
            </a:prstGeom>
            <a:solidFill>
              <a:schemeClr val="bg1">
                <a:lumMod val="7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a:ln>
                  <a:noFill/>
                </a:ln>
                <a:solidFill>
                  <a:schemeClr val="tx1"/>
                </a:solidFill>
                <a:effectLst/>
                <a:latin typeface="Arial" charset="0"/>
                <a:ea typeface="Arial" charset="0"/>
                <a:cs typeface="Arial" charset="0"/>
              </a:endParaRPr>
            </a:p>
          </p:txBody>
        </p:sp>
        <p:sp>
          <p:nvSpPr>
            <p:cNvPr id="12" name="Abgerundetes Rechteck 11">
              <a:extLst>
                <a:ext uri="{FF2B5EF4-FFF2-40B4-BE49-F238E27FC236}">
                  <a16:creationId xmlns:a16="http://schemas.microsoft.com/office/drawing/2014/main" id="{5FFB4FA8-7313-805E-979A-8CDDC1E668FD}"/>
                </a:ext>
              </a:extLst>
            </p:cNvPr>
            <p:cNvSpPr/>
            <p:nvPr/>
          </p:nvSpPr>
          <p:spPr bwMode="auto">
            <a:xfrm>
              <a:off x="3295403" y="2049607"/>
              <a:ext cx="2800597" cy="254600"/>
            </a:xfrm>
            <a:prstGeom prst="roundRect">
              <a:avLst/>
            </a:prstGeom>
            <a:solidFill>
              <a:schemeClr val="bg2">
                <a:lumMod val="75000"/>
                <a:lumOff val="2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13" name="Abgerundetes Rechteck 12">
              <a:extLst>
                <a:ext uri="{FF2B5EF4-FFF2-40B4-BE49-F238E27FC236}">
                  <a16:creationId xmlns:a16="http://schemas.microsoft.com/office/drawing/2014/main" id="{073670B5-92DB-4665-2E03-38CE74EE31E4}"/>
                </a:ext>
              </a:extLst>
            </p:cNvPr>
            <p:cNvSpPr/>
            <p:nvPr/>
          </p:nvSpPr>
          <p:spPr bwMode="auto">
            <a:xfrm>
              <a:off x="6096000" y="2049607"/>
              <a:ext cx="2800597" cy="254600"/>
            </a:xfrm>
            <a:prstGeom prst="roundRect">
              <a:avLst/>
            </a:prstGeom>
            <a:solidFill>
              <a:srgbClr val="C00000"/>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14" name="Ecken des Rechtecks auf der gleichen Seite abrunden 13">
              <a:extLst>
                <a:ext uri="{FF2B5EF4-FFF2-40B4-BE49-F238E27FC236}">
                  <a16:creationId xmlns:a16="http://schemas.microsoft.com/office/drawing/2014/main" id="{00A87B9D-68D3-54F6-6336-D24DE103620B}"/>
                </a:ext>
              </a:extLst>
            </p:cNvPr>
            <p:cNvSpPr/>
            <p:nvPr/>
          </p:nvSpPr>
          <p:spPr bwMode="auto">
            <a:xfrm>
              <a:off x="4992735" y="5396361"/>
              <a:ext cx="2206531" cy="217642"/>
            </a:xfrm>
            <a:prstGeom prst="round2SameRect">
              <a:avLst/>
            </a:prstGeom>
            <a:solidFill>
              <a:schemeClr val="tx1">
                <a:lumMod val="65000"/>
                <a:lumOff val="3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15" name="Abgerundetes Rechteck 14">
              <a:extLst>
                <a:ext uri="{FF2B5EF4-FFF2-40B4-BE49-F238E27FC236}">
                  <a16:creationId xmlns:a16="http://schemas.microsoft.com/office/drawing/2014/main" id="{F0D38051-0B30-9781-FB44-E455F06C072C}"/>
                </a:ext>
              </a:extLst>
            </p:cNvPr>
            <p:cNvSpPr/>
            <p:nvPr/>
          </p:nvSpPr>
          <p:spPr bwMode="auto">
            <a:xfrm>
              <a:off x="5841400" y="1916832"/>
              <a:ext cx="509199" cy="3532122"/>
            </a:xfrm>
            <a:prstGeom prst="roundRect">
              <a:avLst/>
            </a:prstGeom>
            <a:solidFill>
              <a:schemeClr val="tx1">
                <a:lumMod val="65000"/>
                <a:lumOff val="3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16" name="Oval 15">
              <a:extLst>
                <a:ext uri="{FF2B5EF4-FFF2-40B4-BE49-F238E27FC236}">
                  <a16:creationId xmlns:a16="http://schemas.microsoft.com/office/drawing/2014/main" id="{1B3EEEE8-12B0-721F-E78E-F97B93CA3F1F}"/>
                </a:ext>
              </a:extLst>
            </p:cNvPr>
            <p:cNvSpPr/>
            <p:nvPr/>
          </p:nvSpPr>
          <p:spPr bwMode="auto">
            <a:xfrm>
              <a:off x="5992655" y="2073562"/>
              <a:ext cx="206691" cy="206691"/>
            </a:xfrm>
            <a:prstGeom prst="ellipse">
              <a:avLst/>
            </a:prstGeom>
            <a:solidFill>
              <a:schemeClr val="bg1">
                <a:lumMod val="9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17" name="Abgerundetes Rechteck 16">
              <a:extLst>
                <a:ext uri="{FF2B5EF4-FFF2-40B4-BE49-F238E27FC236}">
                  <a16:creationId xmlns:a16="http://schemas.microsoft.com/office/drawing/2014/main" id="{14632895-26F2-E5FC-681D-685F71C59D71}"/>
                </a:ext>
              </a:extLst>
            </p:cNvPr>
            <p:cNvSpPr/>
            <p:nvPr/>
          </p:nvSpPr>
          <p:spPr bwMode="auto">
            <a:xfrm>
              <a:off x="3545062" y="2262777"/>
              <a:ext cx="179614" cy="254600"/>
            </a:xfrm>
            <a:prstGeom prst="roundRect">
              <a:avLst/>
            </a:prstGeom>
            <a:solidFill>
              <a:schemeClr val="bg2">
                <a:lumMod val="75000"/>
                <a:lumOff val="2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18" name="Abgerundetes Rechteck 17">
              <a:extLst>
                <a:ext uri="{FF2B5EF4-FFF2-40B4-BE49-F238E27FC236}">
                  <a16:creationId xmlns:a16="http://schemas.microsoft.com/office/drawing/2014/main" id="{BE059CF5-7B47-8740-5CE5-C881094A526E}"/>
                </a:ext>
              </a:extLst>
            </p:cNvPr>
            <p:cNvSpPr/>
            <p:nvPr/>
          </p:nvSpPr>
          <p:spPr bwMode="auto">
            <a:xfrm>
              <a:off x="8472264" y="2262777"/>
              <a:ext cx="179614" cy="254600"/>
            </a:xfrm>
            <a:prstGeom prst="roundRect">
              <a:avLst/>
            </a:prstGeom>
            <a:solidFill>
              <a:srgbClr val="C00000"/>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cxnSp>
          <p:nvCxnSpPr>
            <p:cNvPr id="19" name="Gerade Verbindung 18">
              <a:extLst>
                <a:ext uri="{FF2B5EF4-FFF2-40B4-BE49-F238E27FC236}">
                  <a16:creationId xmlns:a16="http://schemas.microsoft.com/office/drawing/2014/main" id="{9901649A-45CA-7439-F16A-FDCFDB01BB10}"/>
                </a:ext>
              </a:extLst>
            </p:cNvPr>
            <p:cNvCxnSpPr>
              <a:cxnSpLocks/>
            </p:cNvCxnSpPr>
            <p:nvPr/>
          </p:nvCxnSpPr>
          <p:spPr bwMode="auto">
            <a:xfrm>
              <a:off x="3634869" y="2517377"/>
              <a:ext cx="12014" cy="587587"/>
            </a:xfrm>
            <a:prstGeom prst="line">
              <a:avLst/>
            </a:prstGeom>
            <a:solidFill>
              <a:schemeClr val="accent1"/>
            </a:solidFill>
            <a:ln w="19050" cap="flat" cmpd="sng" algn="ctr">
              <a:solidFill>
                <a:schemeClr val="bg2">
                  <a:lumMod val="75000"/>
                  <a:lumOff val="25000"/>
                </a:schemeClr>
              </a:solidFill>
              <a:prstDash val="solid"/>
              <a:round/>
              <a:headEnd type="none" w="med" len="med"/>
              <a:tailEnd type="none" w="med" len="med"/>
            </a:ln>
            <a:effectLst/>
          </p:spPr>
        </p:cxnSp>
        <p:cxnSp>
          <p:nvCxnSpPr>
            <p:cNvPr id="20" name="Gerade Verbindung 19">
              <a:extLst>
                <a:ext uri="{FF2B5EF4-FFF2-40B4-BE49-F238E27FC236}">
                  <a16:creationId xmlns:a16="http://schemas.microsoft.com/office/drawing/2014/main" id="{D09DA0B1-D719-9341-CDA6-B2D73DBE1C4D}"/>
                </a:ext>
              </a:extLst>
            </p:cNvPr>
            <p:cNvCxnSpPr>
              <a:cxnSpLocks/>
            </p:cNvCxnSpPr>
            <p:nvPr/>
          </p:nvCxnSpPr>
          <p:spPr bwMode="auto">
            <a:xfrm>
              <a:off x="8562071" y="2517377"/>
              <a:ext cx="0" cy="587587"/>
            </a:xfrm>
            <a:prstGeom prst="line">
              <a:avLst/>
            </a:prstGeom>
            <a:solidFill>
              <a:schemeClr val="accent1"/>
            </a:solidFill>
            <a:ln w="19050" cap="flat" cmpd="sng" algn="ctr">
              <a:solidFill>
                <a:srgbClr val="C00000"/>
              </a:solidFill>
              <a:prstDash val="solid"/>
              <a:round/>
              <a:headEnd type="none" w="med" len="med"/>
              <a:tailEnd type="none" w="med" len="med"/>
            </a:ln>
            <a:effectLst/>
          </p:spPr>
        </p:cxnSp>
        <p:sp>
          <p:nvSpPr>
            <p:cNvPr id="21" name="Oval 20">
              <a:extLst>
                <a:ext uri="{FF2B5EF4-FFF2-40B4-BE49-F238E27FC236}">
                  <a16:creationId xmlns:a16="http://schemas.microsoft.com/office/drawing/2014/main" id="{E13D02A2-373A-9F6B-1AA1-48C9E29510DF}"/>
                </a:ext>
              </a:extLst>
            </p:cNvPr>
            <p:cNvSpPr/>
            <p:nvPr/>
          </p:nvSpPr>
          <p:spPr bwMode="auto">
            <a:xfrm>
              <a:off x="7711667" y="3104964"/>
              <a:ext cx="1700808" cy="1700808"/>
            </a:xfrm>
            <a:prstGeom prst="ellipse">
              <a:avLst/>
            </a:prstGeom>
            <a:solidFill>
              <a:srgbClr val="C00000"/>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22" name="Oval 21">
              <a:extLst>
                <a:ext uri="{FF2B5EF4-FFF2-40B4-BE49-F238E27FC236}">
                  <a16:creationId xmlns:a16="http://schemas.microsoft.com/office/drawing/2014/main" id="{7FA3AC2D-3B5C-14EA-9E26-62621FCD4BE9}"/>
                </a:ext>
              </a:extLst>
            </p:cNvPr>
            <p:cNvSpPr/>
            <p:nvPr/>
          </p:nvSpPr>
          <p:spPr bwMode="auto">
            <a:xfrm>
              <a:off x="7805538" y="3198835"/>
              <a:ext cx="1513067" cy="1513066"/>
            </a:xfrm>
            <a:prstGeom prst="ellipse">
              <a:avLst/>
            </a:prstGeom>
            <a:solidFill>
              <a:schemeClr val="bg1">
                <a:lumMod val="8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grpSp>
          <p:nvGrpSpPr>
            <p:cNvPr id="23" name="Gruppieren 22">
              <a:extLst>
                <a:ext uri="{FF2B5EF4-FFF2-40B4-BE49-F238E27FC236}">
                  <a16:creationId xmlns:a16="http://schemas.microsoft.com/office/drawing/2014/main" id="{891B81DB-29A1-16EA-685C-B239A072A3FC}"/>
                </a:ext>
              </a:extLst>
            </p:cNvPr>
            <p:cNvGrpSpPr/>
            <p:nvPr/>
          </p:nvGrpSpPr>
          <p:grpSpPr>
            <a:xfrm>
              <a:off x="7964399" y="3640819"/>
              <a:ext cx="1195345" cy="629099"/>
              <a:chOff x="7738424" y="3393749"/>
              <a:chExt cx="900000" cy="533781"/>
            </a:xfrm>
            <a:effectLst>
              <a:outerShdw blurRad="50800" dist="38100" dir="2700000" algn="tl" rotWithShape="0">
                <a:prstClr val="black">
                  <a:alpha val="40000"/>
                </a:prstClr>
              </a:outerShdw>
            </a:effectLst>
          </p:grpSpPr>
          <p:sp>
            <p:nvSpPr>
              <p:cNvPr id="32" name="Abgerundetes Rechteck 31">
                <a:extLst>
                  <a:ext uri="{FF2B5EF4-FFF2-40B4-BE49-F238E27FC236}">
                    <a16:creationId xmlns:a16="http://schemas.microsoft.com/office/drawing/2014/main" id="{9F2B62F6-A021-8540-7AC0-93A3762B030E}"/>
                  </a:ext>
                </a:extLst>
              </p:cNvPr>
              <p:cNvSpPr/>
              <p:nvPr/>
            </p:nvSpPr>
            <p:spPr bwMode="auto">
              <a:xfrm>
                <a:off x="7738424" y="3393749"/>
                <a:ext cx="900000" cy="203523"/>
              </a:xfrm>
              <a:prstGeom prst="roundRect">
                <a:avLst/>
              </a:prstGeom>
              <a:solidFill>
                <a:srgbClr val="C00000"/>
              </a:solid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r-CH" sz="1400" b="0" i="0" u="none" strike="noStrike" cap="none" normalizeH="0" baseline="0">
                    <a:ln>
                      <a:noFill/>
                    </a:ln>
                    <a:solidFill>
                      <a:schemeClr val="bg1"/>
                    </a:solidFill>
                    <a:effectLst/>
                    <a:latin typeface="Century Gothic" panose="020B0502020202020204" pitchFamily="34" charset="0"/>
                    <a:ea typeface="Century Gothic"/>
                    <a:cs typeface="Arial" charset="0"/>
                  </a:rPr>
                  <a:t>Empreinte carbone</a:t>
                </a:r>
              </a:p>
            </p:txBody>
          </p:sp>
          <p:sp>
            <p:nvSpPr>
              <p:cNvPr id="33" name="Abgerundetes Rechteck 32">
                <a:extLst>
                  <a:ext uri="{FF2B5EF4-FFF2-40B4-BE49-F238E27FC236}">
                    <a16:creationId xmlns:a16="http://schemas.microsoft.com/office/drawing/2014/main" id="{F1A1985A-FEC5-C655-167B-A97FACCCEA83}"/>
                  </a:ext>
                </a:extLst>
              </p:cNvPr>
              <p:cNvSpPr/>
              <p:nvPr/>
            </p:nvSpPr>
            <p:spPr bwMode="auto">
              <a:xfrm>
                <a:off x="7738424" y="3724007"/>
                <a:ext cx="900000" cy="203523"/>
              </a:xfrm>
              <a:prstGeom prst="roundRect">
                <a:avLst/>
              </a:prstGeom>
              <a:solidFill>
                <a:srgbClr val="C00000"/>
              </a:solid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r-CH" sz="1400" b="0" i="0" u="none" strike="noStrike" cap="none" normalizeH="0" baseline="0">
                    <a:ln>
                      <a:noFill/>
                    </a:ln>
                    <a:solidFill>
                      <a:schemeClr val="bg1"/>
                    </a:solidFill>
                    <a:effectLst/>
                    <a:latin typeface="Century Gothic" panose="020B0502020202020204" pitchFamily="34" charset="0"/>
                    <a:ea typeface="Century Gothic"/>
                    <a:cs typeface="Arial" charset="0"/>
                  </a:rPr>
                  <a:t>Rebond</a:t>
                </a:r>
              </a:p>
            </p:txBody>
          </p:sp>
        </p:grpSp>
        <p:sp>
          <p:nvSpPr>
            <p:cNvPr id="24" name="Oval 23">
              <a:extLst>
                <a:ext uri="{FF2B5EF4-FFF2-40B4-BE49-F238E27FC236}">
                  <a16:creationId xmlns:a16="http://schemas.microsoft.com/office/drawing/2014/main" id="{580881DE-D385-B82E-8577-A6963087E593}"/>
                </a:ext>
              </a:extLst>
            </p:cNvPr>
            <p:cNvSpPr/>
            <p:nvPr/>
          </p:nvSpPr>
          <p:spPr bwMode="auto">
            <a:xfrm>
              <a:off x="2797148" y="3104964"/>
              <a:ext cx="1700808" cy="1700808"/>
            </a:xfrm>
            <a:prstGeom prst="ellipse">
              <a:avLst/>
            </a:prstGeom>
            <a:solidFill>
              <a:schemeClr val="bg2">
                <a:lumMod val="75000"/>
                <a:lumOff val="2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sp>
          <p:nvSpPr>
            <p:cNvPr id="25" name="Oval 24">
              <a:extLst>
                <a:ext uri="{FF2B5EF4-FFF2-40B4-BE49-F238E27FC236}">
                  <a16:creationId xmlns:a16="http://schemas.microsoft.com/office/drawing/2014/main" id="{557D2DA9-7108-6FC4-AF41-8C3095A1AAF4}"/>
                </a:ext>
              </a:extLst>
            </p:cNvPr>
            <p:cNvSpPr/>
            <p:nvPr/>
          </p:nvSpPr>
          <p:spPr bwMode="auto">
            <a:xfrm>
              <a:off x="2891019" y="3198835"/>
              <a:ext cx="1513067" cy="1513066"/>
            </a:xfrm>
            <a:prstGeom prst="ellipse">
              <a:avLst/>
            </a:prstGeom>
            <a:solidFill>
              <a:schemeClr val="bg1">
                <a:lumMod val="85000"/>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2000" b="0" i="0" u="none" strike="noStrike" cap="none" normalizeH="0" baseline="0" dirty="0">
                <a:ln>
                  <a:noFill/>
                </a:ln>
                <a:solidFill>
                  <a:schemeClr val="tx1"/>
                </a:solidFill>
                <a:effectLst/>
                <a:latin typeface="Arial" charset="0"/>
                <a:ea typeface="Arial" charset="0"/>
                <a:cs typeface="Arial" charset="0"/>
              </a:endParaRPr>
            </a:p>
          </p:txBody>
        </p:sp>
        <p:grpSp>
          <p:nvGrpSpPr>
            <p:cNvPr id="26" name="Gruppieren 25">
              <a:extLst>
                <a:ext uri="{FF2B5EF4-FFF2-40B4-BE49-F238E27FC236}">
                  <a16:creationId xmlns:a16="http://schemas.microsoft.com/office/drawing/2014/main" id="{D231DB41-84AC-7EF3-6AE9-B6B22B2DBE1D}"/>
                </a:ext>
              </a:extLst>
            </p:cNvPr>
            <p:cNvGrpSpPr/>
            <p:nvPr/>
          </p:nvGrpSpPr>
          <p:grpSpPr>
            <a:xfrm>
              <a:off x="3037765" y="3524166"/>
              <a:ext cx="1219575" cy="864445"/>
              <a:chOff x="3191117" y="3524166"/>
              <a:chExt cx="1060714" cy="864445"/>
            </a:xfrm>
          </p:grpSpPr>
          <p:sp>
            <p:nvSpPr>
              <p:cNvPr id="29" name="Abgerundetes Rechteck 28">
                <a:extLst>
                  <a:ext uri="{FF2B5EF4-FFF2-40B4-BE49-F238E27FC236}">
                    <a16:creationId xmlns:a16="http://schemas.microsoft.com/office/drawing/2014/main" id="{620978CA-B952-5F2E-399B-1578CEF7BE57}"/>
                  </a:ext>
                </a:extLst>
              </p:cNvPr>
              <p:cNvSpPr/>
              <p:nvPr/>
            </p:nvSpPr>
            <p:spPr bwMode="auto">
              <a:xfrm>
                <a:off x="3191117" y="3524166"/>
                <a:ext cx="1060714" cy="239866"/>
              </a:xfrm>
              <a:prstGeom prst="roundRect">
                <a:avLst/>
              </a:prstGeom>
              <a:solidFill>
                <a:schemeClr val="bg2">
                  <a:lumMod val="75000"/>
                  <a:lumOff val="25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r-CH" sz="1400" b="0" i="0" u="none" strike="noStrike" cap="none" normalizeH="0" baseline="0">
                    <a:ln>
                      <a:noFill/>
                    </a:ln>
                    <a:solidFill>
                      <a:schemeClr val="bg1"/>
                    </a:solidFill>
                    <a:effectLst/>
                    <a:latin typeface="Century Gothic" panose="020B0502020202020204" pitchFamily="34" charset="0"/>
                    <a:ea typeface="Century Gothic"/>
                    <a:cs typeface="Arial" charset="0"/>
                  </a:rPr>
                  <a:t>Substitution</a:t>
                </a:r>
              </a:p>
            </p:txBody>
          </p:sp>
          <p:sp>
            <p:nvSpPr>
              <p:cNvPr id="30" name="Abgerundetes Rechteck 29">
                <a:extLst>
                  <a:ext uri="{FF2B5EF4-FFF2-40B4-BE49-F238E27FC236}">
                    <a16:creationId xmlns:a16="http://schemas.microsoft.com/office/drawing/2014/main" id="{E8DEC65D-14F3-B93C-9C79-8B5616BD7302}"/>
                  </a:ext>
                </a:extLst>
              </p:cNvPr>
              <p:cNvSpPr/>
              <p:nvPr/>
            </p:nvSpPr>
            <p:spPr bwMode="auto">
              <a:xfrm>
                <a:off x="3191117" y="4148745"/>
                <a:ext cx="1060714" cy="239866"/>
              </a:xfrm>
              <a:prstGeom prst="roundRect">
                <a:avLst/>
              </a:prstGeom>
              <a:solidFill>
                <a:schemeClr val="bg2">
                  <a:lumMod val="75000"/>
                  <a:lumOff val="25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r-CH" sz="1400">
                    <a:solidFill>
                      <a:schemeClr val="bg1"/>
                    </a:solidFill>
                    <a:latin typeface="Century Gothic" panose="020B0502020202020204" pitchFamily="34" charset="0"/>
                    <a:ea typeface="Century Gothic"/>
                    <a:cs typeface="Arial" charset="0"/>
                  </a:rPr>
                  <a:t>Information</a:t>
                </a:r>
              </a:p>
            </p:txBody>
          </p:sp>
          <p:sp>
            <p:nvSpPr>
              <p:cNvPr id="31" name="Abgerundetes Rechteck 30">
                <a:extLst>
                  <a:ext uri="{FF2B5EF4-FFF2-40B4-BE49-F238E27FC236}">
                    <a16:creationId xmlns:a16="http://schemas.microsoft.com/office/drawing/2014/main" id="{4F5D6CB8-6A07-859F-947A-1B36C7554A86}"/>
                  </a:ext>
                </a:extLst>
              </p:cNvPr>
              <p:cNvSpPr/>
              <p:nvPr/>
            </p:nvSpPr>
            <p:spPr bwMode="auto">
              <a:xfrm>
                <a:off x="3191117" y="3836455"/>
                <a:ext cx="1060714" cy="239866"/>
              </a:xfrm>
              <a:prstGeom prst="roundRect">
                <a:avLst/>
              </a:prstGeom>
              <a:solidFill>
                <a:schemeClr val="bg2">
                  <a:lumMod val="75000"/>
                  <a:lumOff val="25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r-CH" sz="1400">
                    <a:solidFill>
                      <a:schemeClr val="bg1"/>
                    </a:solidFill>
                    <a:latin typeface="Century Gothic" panose="020B0502020202020204" pitchFamily="34" charset="0"/>
                    <a:ea typeface="Century Gothic"/>
                    <a:cs typeface="Arial" charset="0"/>
                  </a:rPr>
                  <a:t>Optimisation</a:t>
                </a:r>
              </a:p>
            </p:txBody>
          </p:sp>
        </p:grpSp>
        <p:sp>
          <p:nvSpPr>
            <p:cNvPr id="27" name="Abgerundetes Rechteck 26">
              <a:extLst>
                <a:ext uri="{FF2B5EF4-FFF2-40B4-BE49-F238E27FC236}">
                  <a16:creationId xmlns:a16="http://schemas.microsoft.com/office/drawing/2014/main" id="{439EEFE1-B1AE-6874-FAFD-F6EE13CA7B43}"/>
                </a:ext>
              </a:extLst>
            </p:cNvPr>
            <p:cNvSpPr/>
            <p:nvPr/>
          </p:nvSpPr>
          <p:spPr bwMode="auto">
            <a:xfrm>
              <a:off x="6965941" y="2056975"/>
              <a:ext cx="1060714" cy="239866"/>
            </a:xfrm>
            <a:prstGeom prst="roundRect">
              <a:avLst/>
            </a:prstGeom>
            <a:no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r-CH" sz="1400" b="0" i="0" u="none" strike="noStrike" cap="none" normalizeH="0" baseline="0">
                  <a:ln>
                    <a:noFill/>
                  </a:ln>
                  <a:solidFill>
                    <a:schemeClr val="bg1"/>
                  </a:solidFill>
                  <a:effectLst/>
                  <a:latin typeface="Century Gothic" panose="020B0502020202020204" pitchFamily="34" charset="0"/>
                  <a:ea typeface="Century Gothic"/>
                  <a:cs typeface="Arial" charset="0"/>
                </a:rPr>
                <a:t>Augmentation</a:t>
              </a:r>
            </a:p>
          </p:txBody>
        </p:sp>
        <p:sp>
          <p:nvSpPr>
            <p:cNvPr id="28" name="Abgerundetes Rechteck 27">
              <a:extLst>
                <a:ext uri="{FF2B5EF4-FFF2-40B4-BE49-F238E27FC236}">
                  <a16:creationId xmlns:a16="http://schemas.microsoft.com/office/drawing/2014/main" id="{FEA12534-8EA7-51F2-1D7B-DC19D7400B69}"/>
                </a:ext>
              </a:extLst>
            </p:cNvPr>
            <p:cNvSpPr/>
            <p:nvPr/>
          </p:nvSpPr>
          <p:spPr bwMode="auto">
            <a:xfrm>
              <a:off x="4165344" y="2056975"/>
              <a:ext cx="1060714" cy="239866"/>
            </a:xfrm>
            <a:prstGeom prst="roundRect">
              <a:avLst/>
            </a:prstGeom>
            <a:no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r-CH" sz="1400" b="0" i="0" u="none" strike="noStrike" cap="none" normalizeH="0" baseline="0">
                  <a:ln>
                    <a:noFill/>
                  </a:ln>
                  <a:solidFill>
                    <a:schemeClr val="bg1"/>
                  </a:solidFill>
                  <a:effectLst/>
                  <a:latin typeface="Century Gothic" panose="020B0502020202020204" pitchFamily="34" charset="0"/>
                  <a:ea typeface="Century Gothic"/>
                  <a:cs typeface="Arial" charset="0"/>
                </a:rPr>
                <a:t>Diminution</a:t>
              </a:r>
            </a:p>
          </p:txBody>
        </p:sp>
      </p:grpSp>
      <p:sp>
        <p:nvSpPr>
          <p:cNvPr id="34" name="Abgerundetes Rechteck 33">
            <a:extLst>
              <a:ext uri="{FF2B5EF4-FFF2-40B4-BE49-F238E27FC236}">
                <a16:creationId xmlns:a16="http://schemas.microsoft.com/office/drawing/2014/main" id="{23E70F47-438B-7EF9-B44E-B29FBA48C8EB}"/>
              </a:ext>
            </a:extLst>
          </p:cNvPr>
          <p:cNvSpPr/>
          <p:nvPr/>
        </p:nvSpPr>
        <p:spPr bwMode="auto">
          <a:xfrm>
            <a:off x="17998347" y="6013630"/>
            <a:ext cx="1060714" cy="239866"/>
          </a:xfrm>
          <a:prstGeom prst="roundRect">
            <a:avLst/>
          </a:prstGeom>
          <a:noFill/>
          <a:ln w="9525" cap="flat" cmpd="sng" algn="ctr">
            <a:no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fr-CH" sz="2400" b="0" i="0" u="none" strike="noStrike" cap="none" normalizeH="0" baseline="0">
                <a:ln>
                  <a:noFill/>
                </a:ln>
                <a:effectLst/>
                <a:latin typeface="Century Gothic" panose="020B0502020202020204" pitchFamily="34" charset="0"/>
                <a:ea typeface="Century Gothic"/>
                <a:cs typeface="Arial" charset="0"/>
              </a:rPr>
              <a:t>Jeu à somme nulle</a:t>
            </a:r>
          </a:p>
        </p:txBody>
      </p:sp>
      <p:grpSp>
        <p:nvGrpSpPr>
          <p:cNvPr id="2" name="Gruppieren 1">
            <a:extLst>
              <a:ext uri="{FF2B5EF4-FFF2-40B4-BE49-F238E27FC236}">
                <a16:creationId xmlns:a16="http://schemas.microsoft.com/office/drawing/2014/main" id="{F75803A5-F2EE-8D63-18BD-5B1B61907496}"/>
              </a:ext>
            </a:extLst>
          </p:cNvPr>
          <p:cNvGrpSpPr/>
          <p:nvPr/>
        </p:nvGrpSpPr>
        <p:grpSpPr>
          <a:xfrm>
            <a:off x="31310618" y="4435340"/>
            <a:ext cx="12192000" cy="2017996"/>
            <a:chOff x="12932159" y="4435340"/>
            <a:chExt cx="12192000" cy="2017996"/>
          </a:xfrm>
        </p:grpSpPr>
        <p:sp>
          <p:nvSpPr>
            <p:cNvPr id="3" name="Rechteck 2">
              <a:extLst>
                <a:ext uri="{FF2B5EF4-FFF2-40B4-BE49-F238E27FC236}">
                  <a16:creationId xmlns:a16="http://schemas.microsoft.com/office/drawing/2014/main" id="{A6E85E78-7654-5868-B4A2-5E6DE2D889D9}"/>
                </a:ext>
              </a:extLst>
            </p:cNvPr>
            <p:cNvSpPr/>
            <p:nvPr/>
          </p:nvSpPr>
          <p:spPr bwMode="auto">
            <a:xfrm>
              <a:off x="12932159" y="4435340"/>
              <a:ext cx="12192000" cy="2017996"/>
            </a:xfrm>
            <a:prstGeom prst="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4" name="Textfeld 3">
              <a:extLst>
                <a:ext uri="{FF2B5EF4-FFF2-40B4-BE49-F238E27FC236}">
                  <a16:creationId xmlns:a16="http://schemas.microsoft.com/office/drawing/2014/main" id="{A8E5F47B-2B28-F7EF-7CD7-7961AB92A69C}"/>
                </a:ext>
              </a:extLst>
            </p:cNvPr>
            <p:cNvSpPr txBox="1"/>
            <p:nvPr/>
          </p:nvSpPr>
          <p:spPr>
            <a:xfrm>
              <a:off x="14647210" y="4767483"/>
              <a:ext cx="10269589" cy="400110"/>
            </a:xfrm>
            <a:prstGeom prst="rect">
              <a:avLst/>
            </a:prstGeom>
            <a:noFill/>
          </p:spPr>
          <p:txBody>
            <a:bodyPr wrap="square" rtlCol="0">
              <a:spAutoFit/>
            </a:bodyPr>
            <a:lstStyle/>
            <a:p>
              <a:r>
                <a:rPr lang="fr-CH" sz="2000" b="1">
                  <a:solidFill>
                    <a:schemeClr val="bg2"/>
                  </a:solidFill>
                  <a:latin typeface="Century Gothic" panose="020B0502020202020204" pitchFamily="34" charset="0"/>
                </a:rPr>
                <a:t>Le numérique, une fin en soi: que pouvons-nous faire avec la technologie numérique? </a:t>
              </a:r>
            </a:p>
          </p:txBody>
        </p:sp>
        <p:sp>
          <p:nvSpPr>
            <p:cNvPr id="35" name="Textfeld 34">
              <a:extLst>
                <a:ext uri="{FF2B5EF4-FFF2-40B4-BE49-F238E27FC236}">
                  <a16:creationId xmlns:a16="http://schemas.microsoft.com/office/drawing/2014/main" id="{A15FA512-B66E-2E11-8C88-CA99C7B83175}"/>
                </a:ext>
              </a:extLst>
            </p:cNvPr>
            <p:cNvSpPr txBox="1"/>
            <p:nvPr/>
          </p:nvSpPr>
          <p:spPr>
            <a:xfrm>
              <a:off x="14647210" y="5476302"/>
              <a:ext cx="10269589" cy="707886"/>
            </a:xfrm>
            <a:prstGeom prst="rect">
              <a:avLst/>
            </a:prstGeom>
            <a:noFill/>
          </p:spPr>
          <p:txBody>
            <a:bodyPr wrap="square" rtlCol="0">
              <a:spAutoFit/>
            </a:bodyPr>
            <a:lstStyle/>
            <a:p>
              <a:r>
                <a:rPr lang="fr-CH" sz="2000" b="1">
                  <a:solidFill>
                    <a:schemeClr val="bg2"/>
                  </a:solidFill>
                  <a:latin typeface="Century Gothic" panose="020B0502020202020204" pitchFamily="34" charset="0"/>
                </a:rPr>
                <a:t>Que faut-il changer pour atteindre nos objectifs en matière de développement durable et comment pouvons-nous utiliser les technologies numériques pour opérer ce changement?</a:t>
              </a:r>
            </a:p>
          </p:txBody>
        </p:sp>
        <p:pic>
          <p:nvPicPr>
            <p:cNvPr id="36" name="Picture 2" descr="643.594 Rotes Kreuz Bilder, Stockfotos, 3D-Objekte und Vektorgrafiken |  Shutterstock">
              <a:extLst>
                <a:ext uri="{FF2B5EF4-FFF2-40B4-BE49-F238E27FC236}">
                  <a16:creationId xmlns:a16="http://schemas.microsoft.com/office/drawing/2014/main" id="{E741C8C1-DE46-7FBE-2577-43AC7CE31665}"/>
                </a:ext>
              </a:extLst>
            </p:cNvPr>
            <p:cNvPicPr>
              <a:picLocks noChangeAspect="1" noChangeArrowheads="1"/>
            </p:cNvPicPr>
            <p:nvPr/>
          </p:nvPicPr>
          <p:blipFill rotWithShape="1">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l="54941" t="9501" r="4294" b="15576"/>
            <a:stretch/>
          </p:blipFill>
          <p:spPr bwMode="auto">
            <a:xfrm>
              <a:off x="13723185" y="4616589"/>
              <a:ext cx="635326" cy="712336"/>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37" name="Picture 4" descr="Pinsel grünes Häkchen und rotes Kreuz Symbol Symbol. 7625240 Vektor Kunst  bei Vecteezy">
              <a:extLst>
                <a:ext uri="{FF2B5EF4-FFF2-40B4-BE49-F238E27FC236}">
                  <a16:creationId xmlns:a16="http://schemas.microsoft.com/office/drawing/2014/main" id="{4BF09AE3-FFC3-88F7-5A08-CAB840810144}"/>
                </a:ext>
              </a:extLst>
            </p:cNvPr>
            <p:cNvPicPr>
              <a:picLocks noChangeAspect="1" noChangeArrowheads="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47165" t="13146" r="8893" b="15981"/>
            <a:stretch/>
          </p:blipFill>
          <p:spPr bwMode="auto">
            <a:xfrm>
              <a:off x="13561955" y="5444041"/>
              <a:ext cx="957786" cy="772408"/>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grpSp>
        <p:nvGrpSpPr>
          <p:cNvPr id="38" name="Gruppieren 37">
            <a:extLst>
              <a:ext uri="{FF2B5EF4-FFF2-40B4-BE49-F238E27FC236}">
                <a16:creationId xmlns:a16="http://schemas.microsoft.com/office/drawing/2014/main" id="{38CC175A-C3F1-AB43-5FAE-19AB880B107E}"/>
              </a:ext>
            </a:extLst>
          </p:cNvPr>
          <p:cNvGrpSpPr/>
          <p:nvPr/>
        </p:nvGrpSpPr>
        <p:grpSpPr>
          <a:xfrm>
            <a:off x="-13852864" y="0"/>
            <a:ext cx="13152784" cy="6858000"/>
            <a:chOff x="-13400588" y="0"/>
            <a:chExt cx="13152784" cy="6858000"/>
          </a:xfrm>
        </p:grpSpPr>
        <p:pic>
          <p:nvPicPr>
            <p:cNvPr id="39" name="Picture 4" descr="Digitalisation creates opportunities and risks for sustainability” |  Research Institute for Sustainability">
              <a:extLst>
                <a:ext uri="{FF2B5EF4-FFF2-40B4-BE49-F238E27FC236}">
                  <a16:creationId xmlns:a16="http://schemas.microsoft.com/office/drawing/2014/main" id="{10075FE7-903B-AC48-F4F8-057A120528BF}"/>
                </a:ext>
              </a:extLst>
            </p:cNvPr>
            <p:cNvPicPr>
              <a:picLocks noChangeAspect="1" noChangeArrowheads="1"/>
            </p:cNvPicPr>
            <p:nvPr/>
          </p:nvPicPr>
          <p:blipFill>
            <a:blip r:embed="rId8">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2439804"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0" name="Text">
              <a:extLst>
                <a:ext uri="{FF2B5EF4-FFF2-40B4-BE49-F238E27FC236}">
                  <a16:creationId xmlns:a16="http://schemas.microsoft.com/office/drawing/2014/main" id="{9265D230-EEBD-CB06-E553-67624BE50182}"/>
                </a:ext>
              </a:extLst>
            </p:cNvPr>
            <p:cNvSpPr/>
            <p:nvPr/>
          </p:nvSpPr>
          <p:spPr bwMode="gray">
            <a:xfrm>
              <a:off x="-12439804" y="0"/>
              <a:ext cx="12192000" cy="6857999"/>
            </a:xfrm>
            <a:prstGeom prst="rect">
              <a:avLst/>
            </a:prstGeom>
            <a:solidFill>
              <a:srgbClr val="15A37B">
                <a:lumMod val="50000"/>
                <a:alpha val="75000"/>
              </a:srgbClr>
            </a:solidFill>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dirty="0">
                <a:ln>
                  <a:noFill/>
                </a:ln>
                <a:solidFill>
                  <a:srgbClr val="FFFFFF"/>
                </a:solidFill>
                <a:effectLst/>
                <a:uLnTx/>
                <a:uFillTx/>
                <a:latin typeface="Century Gothic"/>
                <a:ea typeface="Century Gothic"/>
                <a:cs typeface="Century Gothic"/>
                <a:sym typeface="Century Gothic"/>
              </a:endParaRPr>
            </a:p>
          </p:txBody>
        </p:sp>
        <p:grpSp>
          <p:nvGrpSpPr>
            <p:cNvPr id="41" name="Gruppieren 40">
              <a:extLst>
                <a:ext uri="{FF2B5EF4-FFF2-40B4-BE49-F238E27FC236}">
                  <a16:creationId xmlns:a16="http://schemas.microsoft.com/office/drawing/2014/main" id="{DD8E94B1-FDF4-D730-6A96-A7BD1B556B3D}"/>
                </a:ext>
              </a:extLst>
            </p:cNvPr>
            <p:cNvGrpSpPr/>
            <p:nvPr/>
          </p:nvGrpSpPr>
          <p:grpSpPr>
            <a:xfrm>
              <a:off x="-13400588" y="353344"/>
              <a:ext cx="9822944" cy="4502567"/>
              <a:chOff x="-1115046" y="351124"/>
              <a:chExt cx="9822944" cy="4502567"/>
            </a:xfrm>
          </p:grpSpPr>
          <p:cxnSp>
            <p:nvCxnSpPr>
              <p:cNvPr id="42" name="Gerade Verbindung 41">
                <a:extLst>
                  <a:ext uri="{FF2B5EF4-FFF2-40B4-BE49-F238E27FC236}">
                    <a16:creationId xmlns:a16="http://schemas.microsoft.com/office/drawing/2014/main" id="{01544A98-97D5-A8AB-AD74-A99DB8D7A827}"/>
                  </a:ext>
                </a:extLst>
              </p:cNvPr>
              <p:cNvCxnSpPr>
                <a:cxnSpLocks/>
              </p:cNvCxnSpPr>
              <p:nvPr/>
            </p:nvCxnSpPr>
            <p:spPr bwMode="auto">
              <a:xfrm flipV="1">
                <a:off x="-600744" y="351124"/>
                <a:ext cx="4344797" cy="2606878"/>
              </a:xfrm>
              <a:prstGeom prst="line">
                <a:avLst/>
              </a:prstGeom>
              <a:solidFill>
                <a:schemeClr val="accent1"/>
              </a:solidFill>
              <a:ln w="76200" cap="flat" cmpd="sng" algn="ctr">
                <a:solidFill>
                  <a:schemeClr val="accent5">
                    <a:lumMod val="40000"/>
                    <a:lumOff val="60000"/>
                  </a:schemeClr>
                </a:solidFill>
                <a:prstDash val="solid"/>
                <a:round/>
                <a:headEnd type="none" w="med" len="med"/>
                <a:tailEnd type="arrow" w="med" len="med"/>
              </a:ln>
              <a:effectLst>
                <a:outerShdw blurRad="50800" dist="38100" dir="2700000" algn="tl" rotWithShape="0">
                  <a:prstClr val="black">
                    <a:alpha val="40000"/>
                  </a:prstClr>
                </a:outerShdw>
              </a:effectLst>
            </p:spPr>
          </p:cxnSp>
          <p:sp>
            <p:nvSpPr>
              <p:cNvPr id="43" name="Freihandform 42">
                <a:extLst>
                  <a:ext uri="{FF2B5EF4-FFF2-40B4-BE49-F238E27FC236}">
                    <a16:creationId xmlns:a16="http://schemas.microsoft.com/office/drawing/2014/main" id="{6E068653-5049-A8BB-2256-6678E162F071}"/>
                  </a:ext>
                </a:extLst>
              </p:cNvPr>
              <p:cNvSpPr/>
              <p:nvPr/>
            </p:nvSpPr>
            <p:spPr bwMode="auto">
              <a:xfrm>
                <a:off x="-293228" y="1157710"/>
                <a:ext cx="9001126" cy="2382324"/>
              </a:xfrm>
              <a:custGeom>
                <a:avLst/>
                <a:gdLst>
                  <a:gd name="connsiteX0" fmla="*/ 0 w 9001126"/>
                  <a:gd name="connsiteY0" fmla="*/ 2382324 h 2382324"/>
                  <a:gd name="connsiteX1" fmla="*/ 1471613 w 9001126"/>
                  <a:gd name="connsiteY1" fmla="*/ 1539361 h 2382324"/>
                  <a:gd name="connsiteX2" fmla="*/ 2628901 w 9001126"/>
                  <a:gd name="connsiteY2" fmla="*/ 939286 h 2382324"/>
                  <a:gd name="connsiteX3" fmla="*/ 3714751 w 9001126"/>
                  <a:gd name="connsiteY3" fmla="*/ 467799 h 2382324"/>
                  <a:gd name="connsiteX4" fmla="*/ 4600576 w 9001126"/>
                  <a:gd name="connsiteY4" fmla="*/ 167761 h 2382324"/>
                  <a:gd name="connsiteX5" fmla="*/ 5557838 w 9001126"/>
                  <a:gd name="connsiteY5" fmla="*/ 10599 h 2382324"/>
                  <a:gd name="connsiteX6" fmla="*/ 6429376 w 9001126"/>
                  <a:gd name="connsiteY6" fmla="*/ 24886 h 2382324"/>
                  <a:gd name="connsiteX7" fmla="*/ 7186613 w 9001126"/>
                  <a:gd name="connsiteY7" fmla="*/ 110611 h 2382324"/>
                  <a:gd name="connsiteX8" fmla="*/ 7915276 w 9001126"/>
                  <a:gd name="connsiteY8" fmla="*/ 282061 h 2382324"/>
                  <a:gd name="connsiteX9" fmla="*/ 8472488 w 9001126"/>
                  <a:gd name="connsiteY9" fmla="*/ 496374 h 2382324"/>
                  <a:gd name="connsiteX10" fmla="*/ 9001126 w 9001126"/>
                  <a:gd name="connsiteY10" fmla="*/ 753549 h 2382324"/>
                  <a:gd name="connsiteX11" fmla="*/ 9001126 w 9001126"/>
                  <a:gd name="connsiteY11" fmla="*/ 753549 h 2382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001126" h="2382324">
                    <a:moveTo>
                      <a:pt x="0" y="2382324"/>
                    </a:moveTo>
                    <a:cubicBezTo>
                      <a:pt x="516731" y="2081095"/>
                      <a:pt x="1033463" y="1779867"/>
                      <a:pt x="1471613" y="1539361"/>
                    </a:cubicBezTo>
                    <a:cubicBezTo>
                      <a:pt x="1909763" y="1298855"/>
                      <a:pt x="2255045" y="1117880"/>
                      <a:pt x="2628901" y="939286"/>
                    </a:cubicBezTo>
                    <a:cubicBezTo>
                      <a:pt x="3002757" y="760692"/>
                      <a:pt x="3386138" y="596387"/>
                      <a:pt x="3714751" y="467799"/>
                    </a:cubicBezTo>
                    <a:cubicBezTo>
                      <a:pt x="4043364" y="339211"/>
                      <a:pt x="4293395" y="243961"/>
                      <a:pt x="4600576" y="167761"/>
                    </a:cubicBezTo>
                    <a:cubicBezTo>
                      <a:pt x="4907757" y="91561"/>
                      <a:pt x="5253038" y="34411"/>
                      <a:pt x="5557838" y="10599"/>
                    </a:cubicBezTo>
                    <a:cubicBezTo>
                      <a:pt x="5862638" y="-13213"/>
                      <a:pt x="6157913" y="8217"/>
                      <a:pt x="6429376" y="24886"/>
                    </a:cubicBezTo>
                    <a:cubicBezTo>
                      <a:pt x="6700839" y="41555"/>
                      <a:pt x="6938963" y="67749"/>
                      <a:pt x="7186613" y="110611"/>
                    </a:cubicBezTo>
                    <a:cubicBezTo>
                      <a:pt x="7434263" y="153473"/>
                      <a:pt x="7700963" y="217767"/>
                      <a:pt x="7915276" y="282061"/>
                    </a:cubicBezTo>
                    <a:cubicBezTo>
                      <a:pt x="8129589" y="346355"/>
                      <a:pt x="8291513" y="417793"/>
                      <a:pt x="8472488" y="496374"/>
                    </a:cubicBezTo>
                    <a:cubicBezTo>
                      <a:pt x="8653463" y="574955"/>
                      <a:pt x="9001126" y="753549"/>
                      <a:pt x="9001126" y="753549"/>
                    </a:cubicBezTo>
                    <a:lnTo>
                      <a:pt x="9001126" y="753549"/>
                    </a:lnTo>
                  </a:path>
                </a:pathLst>
              </a:custGeom>
              <a:noFill/>
              <a:ln w="76200" cap="flat" cmpd="sng" algn="ctr">
                <a:solidFill>
                  <a:schemeClr val="accent2">
                    <a:lumMod val="40000"/>
                    <a:lumOff val="60000"/>
                  </a:schemeClr>
                </a:solidFill>
                <a:prstDash val="solid"/>
                <a:round/>
                <a:headEnd type="none" w="med" len="med"/>
                <a:tailEnd type="arrow"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44" name="Freihandform 43">
                <a:extLst>
                  <a:ext uri="{FF2B5EF4-FFF2-40B4-BE49-F238E27FC236}">
                    <a16:creationId xmlns:a16="http://schemas.microsoft.com/office/drawing/2014/main" id="{25EC257B-6E84-ADC9-A5E2-C4A73A33DAFC}"/>
                  </a:ext>
                </a:extLst>
              </p:cNvPr>
              <p:cNvSpPr/>
              <p:nvPr/>
            </p:nvSpPr>
            <p:spPr bwMode="auto">
              <a:xfrm rot="547776">
                <a:off x="-40536" y="2210729"/>
                <a:ext cx="7090684" cy="2642962"/>
              </a:xfrm>
              <a:custGeom>
                <a:avLst/>
                <a:gdLst>
                  <a:gd name="connsiteX0" fmla="*/ 0 w 9001126"/>
                  <a:gd name="connsiteY0" fmla="*/ 2382324 h 2382324"/>
                  <a:gd name="connsiteX1" fmla="*/ 1471613 w 9001126"/>
                  <a:gd name="connsiteY1" fmla="*/ 1539361 h 2382324"/>
                  <a:gd name="connsiteX2" fmla="*/ 2628901 w 9001126"/>
                  <a:gd name="connsiteY2" fmla="*/ 939286 h 2382324"/>
                  <a:gd name="connsiteX3" fmla="*/ 3714751 w 9001126"/>
                  <a:gd name="connsiteY3" fmla="*/ 467799 h 2382324"/>
                  <a:gd name="connsiteX4" fmla="*/ 4600576 w 9001126"/>
                  <a:gd name="connsiteY4" fmla="*/ 167761 h 2382324"/>
                  <a:gd name="connsiteX5" fmla="*/ 5557838 w 9001126"/>
                  <a:gd name="connsiteY5" fmla="*/ 10599 h 2382324"/>
                  <a:gd name="connsiteX6" fmla="*/ 6429376 w 9001126"/>
                  <a:gd name="connsiteY6" fmla="*/ 24886 h 2382324"/>
                  <a:gd name="connsiteX7" fmla="*/ 7186613 w 9001126"/>
                  <a:gd name="connsiteY7" fmla="*/ 110611 h 2382324"/>
                  <a:gd name="connsiteX8" fmla="*/ 7915276 w 9001126"/>
                  <a:gd name="connsiteY8" fmla="*/ 282061 h 2382324"/>
                  <a:gd name="connsiteX9" fmla="*/ 8472488 w 9001126"/>
                  <a:gd name="connsiteY9" fmla="*/ 496374 h 2382324"/>
                  <a:gd name="connsiteX10" fmla="*/ 9001126 w 9001126"/>
                  <a:gd name="connsiteY10" fmla="*/ 753549 h 2382324"/>
                  <a:gd name="connsiteX11" fmla="*/ 9001126 w 9001126"/>
                  <a:gd name="connsiteY11" fmla="*/ 753549 h 2382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001126" h="2382324">
                    <a:moveTo>
                      <a:pt x="0" y="2382324"/>
                    </a:moveTo>
                    <a:cubicBezTo>
                      <a:pt x="516731" y="2081095"/>
                      <a:pt x="1033463" y="1779867"/>
                      <a:pt x="1471613" y="1539361"/>
                    </a:cubicBezTo>
                    <a:cubicBezTo>
                      <a:pt x="1909763" y="1298855"/>
                      <a:pt x="2255045" y="1117880"/>
                      <a:pt x="2628901" y="939286"/>
                    </a:cubicBezTo>
                    <a:cubicBezTo>
                      <a:pt x="3002757" y="760692"/>
                      <a:pt x="3386138" y="596387"/>
                      <a:pt x="3714751" y="467799"/>
                    </a:cubicBezTo>
                    <a:cubicBezTo>
                      <a:pt x="4043364" y="339211"/>
                      <a:pt x="4293395" y="243961"/>
                      <a:pt x="4600576" y="167761"/>
                    </a:cubicBezTo>
                    <a:cubicBezTo>
                      <a:pt x="4907757" y="91561"/>
                      <a:pt x="5253038" y="34411"/>
                      <a:pt x="5557838" y="10599"/>
                    </a:cubicBezTo>
                    <a:cubicBezTo>
                      <a:pt x="5862638" y="-13213"/>
                      <a:pt x="6157913" y="8217"/>
                      <a:pt x="6429376" y="24886"/>
                    </a:cubicBezTo>
                    <a:cubicBezTo>
                      <a:pt x="6700839" y="41555"/>
                      <a:pt x="6938963" y="67749"/>
                      <a:pt x="7186613" y="110611"/>
                    </a:cubicBezTo>
                    <a:cubicBezTo>
                      <a:pt x="7434263" y="153473"/>
                      <a:pt x="7700963" y="217767"/>
                      <a:pt x="7915276" y="282061"/>
                    </a:cubicBezTo>
                    <a:cubicBezTo>
                      <a:pt x="8129589" y="346355"/>
                      <a:pt x="8291513" y="417793"/>
                      <a:pt x="8472488" y="496374"/>
                    </a:cubicBezTo>
                    <a:cubicBezTo>
                      <a:pt x="8653463" y="574955"/>
                      <a:pt x="9001126" y="753549"/>
                      <a:pt x="9001126" y="753549"/>
                    </a:cubicBezTo>
                    <a:lnTo>
                      <a:pt x="9001126" y="753549"/>
                    </a:lnTo>
                  </a:path>
                </a:pathLst>
              </a:custGeom>
              <a:noFill/>
              <a:ln w="76200" cap="flat" cmpd="sng" algn="ctr">
                <a:solidFill>
                  <a:schemeClr val="accent1">
                    <a:lumMod val="40000"/>
                    <a:lumOff val="60000"/>
                  </a:schemeClr>
                </a:solidFill>
                <a:prstDash val="solid"/>
                <a:round/>
                <a:headEnd type="none" w="med" len="med"/>
                <a:tailEnd type="arrow"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45" name="Textfeld 44">
                <a:extLst>
                  <a:ext uri="{FF2B5EF4-FFF2-40B4-BE49-F238E27FC236}">
                    <a16:creationId xmlns:a16="http://schemas.microsoft.com/office/drawing/2014/main" id="{6313B6E3-71F4-BC72-BD08-10B57CEAB158}"/>
                  </a:ext>
                </a:extLst>
              </p:cNvPr>
              <p:cNvSpPr txBox="1"/>
              <p:nvPr/>
            </p:nvSpPr>
            <p:spPr>
              <a:xfrm rot="19651699">
                <a:off x="-229827" y="1413520"/>
                <a:ext cx="2378782"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fr-CH" sz="2800">
                    <a:solidFill>
                      <a:schemeClr val="accent5">
                        <a:lumMod val="40000"/>
                        <a:lumOff val="60000"/>
                      </a:schemeClr>
                    </a:solidFill>
                    <a:latin typeface="Century Gothic" panose="020B0502020202020204" pitchFamily="34" charset="0"/>
                  </a:rPr>
                  <a:t>Croissance</a:t>
                </a:r>
              </a:p>
            </p:txBody>
          </p:sp>
          <p:sp>
            <p:nvSpPr>
              <p:cNvPr id="46" name="Textfeld 45">
                <a:extLst>
                  <a:ext uri="{FF2B5EF4-FFF2-40B4-BE49-F238E27FC236}">
                    <a16:creationId xmlns:a16="http://schemas.microsoft.com/office/drawing/2014/main" id="{D84FFD0E-74F4-35E3-6C77-05AC5CF51CF7}"/>
                  </a:ext>
                </a:extLst>
              </p:cNvPr>
              <p:cNvSpPr txBox="1"/>
              <p:nvPr/>
            </p:nvSpPr>
            <p:spPr>
              <a:xfrm rot="19945184">
                <a:off x="-845404" y="2809949"/>
                <a:ext cx="4483852"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fr-CH" sz="2800">
                    <a:solidFill>
                      <a:schemeClr val="accent1">
                        <a:lumMod val="40000"/>
                        <a:lumOff val="60000"/>
                      </a:schemeClr>
                    </a:solidFill>
                    <a:latin typeface="Century Gothic" panose="020B0502020202020204" pitchFamily="34" charset="0"/>
                  </a:rPr>
                  <a:t>Ressources</a:t>
                </a:r>
              </a:p>
            </p:txBody>
          </p:sp>
          <p:sp>
            <p:nvSpPr>
              <p:cNvPr id="47" name="Textfeld 46">
                <a:extLst>
                  <a:ext uri="{FF2B5EF4-FFF2-40B4-BE49-F238E27FC236}">
                    <a16:creationId xmlns:a16="http://schemas.microsoft.com/office/drawing/2014/main" id="{4457FB0F-3C2B-DC3A-2C80-3776FA0CDB6F}"/>
                  </a:ext>
                </a:extLst>
              </p:cNvPr>
              <p:cNvSpPr txBox="1"/>
              <p:nvPr/>
            </p:nvSpPr>
            <p:spPr>
              <a:xfrm rot="19860000">
                <a:off x="-1115046" y="2165973"/>
                <a:ext cx="4483852"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fr-CH" sz="2800">
                    <a:solidFill>
                      <a:schemeClr val="accent2">
                        <a:lumMod val="40000"/>
                        <a:lumOff val="60000"/>
                      </a:schemeClr>
                    </a:solidFill>
                    <a:latin typeface="Century Gothic" panose="020B0502020202020204" pitchFamily="34" charset="0"/>
                  </a:rPr>
                  <a:t>Émissions</a:t>
                </a:r>
              </a:p>
            </p:txBody>
          </p:sp>
        </p:grpSp>
      </p:grpSp>
    </p:spTree>
    <p:extLst>
      <p:ext uri="{BB962C8B-B14F-4D97-AF65-F5344CB8AC3E}">
        <p14:creationId xmlns:p14="http://schemas.microsoft.com/office/powerpoint/2010/main" val="341389915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uppieren 24">
            <a:extLst>
              <a:ext uri="{FF2B5EF4-FFF2-40B4-BE49-F238E27FC236}">
                <a16:creationId xmlns:a16="http://schemas.microsoft.com/office/drawing/2014/main" id="{B36AFF35-D2B8-BAC3-DBB2-42A04A94A743}"/>
              </a:ext>
            </a:extLst>
          </p:cNvPr>
          <p:cNvGrpSpPr/>
          <p:nvPr/>
        </p:nvGrpSpPr>
        <p:grpSpPr>
          <a:xfrm>
            <a:off x="-960784" y="0"/>
            <a:ext cx="13152784" cy="6858000"/>
            <a:chOff x="-13400588" y="0"/>
            <a:chExt cx="13152784" cy="6858000"/>
          </a:xfrm>
        </p:grpSpPr>
        <p:pic>
          <p:nvPicPr>
            <p:cNvPr id="26" name="Picture 4" descr="Digitalisation creates opportunities and risks for sustainability” |  Research Institute for Sustainability">
              <a:extLst>
                <a:ext uri="{FF2B5EF4-FFF2-40B4-BE49-F238E27FC236}">
                  <a16:creationId xmlns:a16="http://schemas.microsoft.com/office/drawing/2014/main" id="{2F3CED71-9ADC-3510-0D7D-798CE694A2EA}"/>
                </a:ext>
              </a:extLst>
            </p:cNvPr>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2439804"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7" name="Text">
              <a:extLst>
                <a:ext uri="{FF2B5EF4-FFF2-40B4-BE49-F238E27FC236}">
                  <a16:creationId xmlns:a16="http://schemas.microsoft.com/office/drawing/2014/main" id="{F7F323AF-2B4B-5402-4FAB-D630F18FF303}"/>
                </a:ext>
              </a:extLst>
            </p:cNvPr>
            <p:cNvSpPr/>
            <p:nvPr/>
          </p:nvSpPr>
          <p:spPr bwMode="gray">
            <a:xfrm>
              <a:off x="-12439804" y="0"/>
              <a:ext cx="12192000" cy="6857999"/>
            </a:xfrm>
            <a:prstGeom prst="rect">
              <a:avLst/>
            </a:prstGeom>
            <a:solidFill>
              <a:srgbClr val="15A37B">
                <a:lumMod val="50000"/>
                <a:alpha val="75000"/>
              </a:srgbClr>
            </a:solidFill>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dirty="0">
                <a:ln>
                  <a:noFill/>
                </a:ln>
                <a:solidFill>
                  <a:srgbClr val="FFFFFF"/>
                </a:solidFill>
                <a:effectLst/>
                <a:uLnTx/>
                <a:uFillTx/>
                <a:latin typeface="Century Gothic"/>
                <a:ea typeface="Century Gothic"/>
                <a:cs typeface="Century Gothic"/>
                <a:sym typeface="Century Gothic"/>
              </a:endParaRPr>
            </a:p>
          </p:txBody>
        </p:sp>
        <p:grpSp>
          <p:nvGrpSpPr>
            <p:cNvPr id="28" name="Gruppieren 27">
              <a:extLst>
                <a:ext uri="{FF2B5EF4-FFF2-40B4-BE49-F238E27FC236}">
                  <a16:creationId xmlns:a16="http://schemas.microsoft.com/office/drawing/2014/main" id="{75D08C40-9F3F-D356-4796-EABF0D8403AA}"/>
                </a:ext>
              </a:extLst>
            </p:cNvPr>
            <p:cNvGrpSpPr/>
            <p:nvPr/>
          </p:nvGrpSpPr>
          <p:grpSpPr>
            <a:xfrm>
              <a:off x="-13400588" y="353344"/>
              <a:ext cx="9822944" cy="4502567"/>
              <a:chOff x="-1115046" y="351124"/>
              <a:chExt cx="9822944" cy="4502567"/>
            </a:xfrm>
          </p:grpSpPr>
          <p:cxnSp>
            <p:nvCxnSpPr>
              <p:cNvPr id="29" name="Gerade Verbindung 28">
                <a:extLst>
                  <a:ext uri="{FF2B5EF4-FFF2-40B4-BE49-F238E27FC236}">
                    <a16:creationId xmlns:a16="http://schemas.microsoft.com/office/drawing/2014/main" id="{3A188ECF-1F35-7AA4-E503-5A77E484C6E4}"/>
                  </a:ext>
                </a:extLst>
              </p:cNvPr>
              <p:cNvCxnSpPr>
                <a:cxnSpLocks/>
              </p:cNvCxnSpPr>
              <p:nvPr/>
            </p:nvCxnSpPr>
            <p:spPr bwMode="auto">
              <a:xfrm flipV="1">
                <a:off x="-600744" y="351124"/>
                <a:ext cx="4344797" cy="2606878"/>
              </a:xfrm>
              <a:prstGeom prst="line">
                <a:avLst/>
              </a:prstGeom>
              <a:solidFill>
                <a:schemeClr val="accent1"/>
              </a:solidFill>
              <a:ln w="76200" cap="flat" cmpd="sng" algn="ctr">
                <a:solidFill>
                  <a:schemeClr val="accent5">
                    <a:lumMod val="40000"/>
                    <a:lumOff val="60000"/>
                  </a:schemeClr>
                </a:solidFill>
                <a:prstDash val="solid"/>
                <a:round/>
                <a:headEnd type="none" w="med" len="med"/>
                <a:tailEnd type="arrow" w="med" len="med"/>
              </a:ln>
              <a:effectLst>
                <a:outerShdw blurRad="50800" dist="38100" dir="2700000" algn="tl" rotWithShape="0">
                  <a:prstClr val="black">
                    <a:alpha val="40000"/>
                  </a:prstClr>
                </a:outerShdw>
              </a:effectLst>
            </p:spPr>
          </p:cxnSp>
          <p:sp>
            <p:nvSpPr>
              <p:cNvPr id="30" name="Freihandform 29">
                <a:extLst>
                  <a:ext uri="{FF2B5EF4-FFF2-40B4-BE49-F238E27FC236}">
                    <a16:creationId xmlns:a16="http://schemas.microsoft.com/office/drawing/2014/main" id="{F4AF6862-3E58-8083-14EE-4297EE8AFB70}"/>
                  </a:ext>
                </a:extLst>
              </p:cNvPr>
              <p:cNvSpPr/>
              <p:nvPr/>
            </p:nvSpPr>
            <p:spPr bwMode="auto">
              <a:xfrm>
                <a:off x="-293228" y="1157710"/>
                <a:ext cx="9001126" cy="2382324"/>
              </a:xfrm>
              <a:custGeom>
                <a:avLst/>
                <a:gdLst>
                  <a:gd name="connsiteX0" fmla="*/ 0 w 9001126"/>
                  <a:gd name="connsiteY0" fmla="*/ 2382324 h 2382324"/>
                  <a:gd name="connsiteX1" fmla="*/ 1471613 w 9001126"/>
                  <a:gd name="connsiteY1" fmla="*/ 1539361 h 2382324"/>
                  <a:gd name="connsiteX2" fmla="*/ 2628901 w 9001126"/>
                  <a:gd name="connsiteY2" fmla="*/ 939286 h 2382324"/>
                  <a:gd name="connsiteX3" fmla="*/ 3714751 w 9001126"/>
                  <a:gd name="connsiteY3" fmla="*/ 467799 h 2382324"/>
                  <a:gd name="connsiteX4" fmla="*/ 4600576 w 9001126"/>
                  <a:gd name="connsiteY4" fmla="*/ 167761 h 2382324"/>
                  <a:gd name="connsiteX5" fmla="*/ 5557838 w 9001126"/>
                  <a:gd name="connsiteY5" fmla="*/ 10599 h 2382324"/>
                  <a:gd name="connsiteX6" fmla="*/ 6429376 w 9001126"/>
                  <a:gd name="connsiteY6" fmla="*/ 24886 h 2382324"/>
                  <a:gd name="connsiteX7" fmla="*/ 7186613 w 9001126"/>
                  <a:gd name="connsiteY7" fmla="*/ 110611 h 2382324"/>
                  <a:gd name="connsiteX8" fmla="*/ 7915276 w 9001126"/>
                  <a:gd name="connsiteY8" fmla="*/ 282061 h 2382324"/>
                  <a:gd name="connsiteX9" fmla="*/ 8472488 w 9001126"/>
                  <a:gd name="connsiteY9" fmla="*/ 496374 h 2382324"/>
                  <a:gd name="connsiteX10" fmla="*/ 9001126 w 9001126"/>
                  <a:gd name="connsiteY10" fmla="*/ 753549 h 2382324"/>
                  <a:gd name="connsiteX11" fmla="*/ 9001126 w 9001126"/>
                  <a:gd name="connsiteY11" fmla="*/ 753549 h 2382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001126" h="2382324">
                    <a:moveTo>
                      <a:pt x="0" y="2382324"/>
                    </a:moveTo>
                    <a:cubicBezTo>
                      <a:pt x="516731" y="2081095"/>
                      <a:pt x="1033463" y="1779867"/>
                      <a:pt x="1471613" y="1539361"/>
                    </a:cubicBezTo>
                    <a:cubicBezTo>
                      <a:pt x="1909763" y="1298855"/>
                      <a:pt x="2255045" y="1117880"/>
                      <a:pt x="2628901" y="939286"/>
                    </a:cubicBezTo>
                    <a:cubicBezTo>
                      <a:pt x="3002757" y="760692"/>
                      <a:pt x="3386138" y="596387"/>
                      <a:pt x="3714751" y="467799"/>
                    </a:cubicBezTo>
                    <a:cubicBezTo>
                      <a:pt x="4043364" y="339211"/>
                      <a:pt x="4293395" y="243961"/>
                      <a:pt x="4600576" y="167761"/>
                    </a:cubicBezTo>
                    <a:cubicBezTo>
                      <a:pt x="4907757" y="91561"/>
                      <a:pt x="5253038" y="34411"/>
                      <a:pt x="5557838" y="10599"/>
                    </a:cubicBezTo>
                    <a:cubicBezTo>
                      <a:pt x="5862638" y="-13213"/>
                      <a:pt x="6157913" y="8217"/>
                      <a:pt x="6429376" y="24886"/>
                    </a:cubicBezTo>
                    <a:cubicBezTo>
                      <a:pt x="6700839" y="41555"/>
                      <a:pt x="6938963" y="67749"/>
                      <a:pt x="7186613" y="110611"/>
                    </a:cubicBezTo>
                    <a:cubicBezTo>
                      <a:pt x="7434263" y="153473"/>
                      <a:pt x="7700963" y="217767"/>
                      <a:pt x="7915276" y="282061"/>
                    </a:cubicBezTo>
                    <a:cubicBezTo>
                      <a:pt x="8129589" y="346355"/>
                      <a:pt x="8291513" y="417793"/>
                      <a:pt x="8472488" y="496374"/>
                    </a:cubicBezTo>
                    <a:cubicBezTo>
                      <a:pt x="8653463" y="574955"/>
                      <a:pt x="9001126" y="753549"/>
                      <a:pt x="9001126" y="753549"/>
                    </a:cubicBezTo>
                    <a:lnTo>
                      <a:pt x="9001126" y="753549"/>
                    </a:lnTo>
                  </a:path>
                </a:pathLst>
              </a:custGeom>
              <a:noFill/>
              <a:ln w="76200" cap="flat" cmpd="sng" algn="ctr">
                <a:solidFill>
                  <a:schemeClr val="accent2">
                    <a:lumMod val="40000"/>
                    <a:lumOff val="60000"/>
                  </a:schemeClr>
                </a:solidFill>
                <a:prstDash val="solid"/>
                <a:round/>
                <a:headEnd type="none" w="med" len="med"/>
                <a:tailEnd type="arrow"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31" name="Freihandform 30">
                <a:extLst>
                  <a:ext uri="{FF2B5EF4-FFF2-40B4-BE49-F238E27FC236}">
                    <a16:creationId xmlns:a16="http://schemas.microsoft.com/office/drawing/2014/main" id="{E194F075-4E25-46E6-BB21-BDEFA48A7807}"/>
                  </a:ext>
                </a:extLst>
              </p:cNvPr>
              <p:cNvSpPr/>
              <p:nvPr/>
            </p:nvSpPr>
            <p:spPr bwMode="auto">
              <a:xfrm rot="547776">
                <a:off x="-40536" y="2210729"/>
                <a:ext cx="7090684" cy="2642962"/>
              </a:xfrm>
              <a:custGeom>
                <a:avLst/>
                <a:gdLst>
                  <a:gd name="connsiteX0" fmla="*/ 0 w 9001126"/>
                  <a:gd name="connsiteY0" fmla="*/ 2382324 h 2382324"/>
                  <a:gd name="connsiteX1" fmla="*/ 1471613 w 9001126"/>
                  <a:gd name="connsiteY1" fmla="*/ 1539361 h 2382324"/>
                  <a:gd name="connsiteX2" fmla="*/ 2628901 w 9001126"/>
                  <a:gd name="connsiteY2" fmla="*/ 939286 h 2382324"/>
                  <a:gd name="connsiteX3" fmla="*/ 3714751 w 9001126"/>
                  <a:gd name="connsiteY3" fmla="*/ 467799 h 2382324"/>
                  <a:gd name="connsiteX4" fmla="*/ 4600576 w 9001126"/>
                  <a:gd name="connsiteY4" fmla="*/ 167761 h 2382324"/>
                  <a:gd name="connsiteX5" fmla="*/ 5557838 w 9001126"/>
                  <a:gd name="connsiteY5" fmla="*/ 10599 h 2382324"/>
                  <a:gd name="connsiteX6" fmla="*/ 6429376 w 9001126"/>
                  <a:gd name="connsiteY6" fmla="*/ 24886 h 2382324"/>
                  <a:gd name="connsiteX7" fmla="*/ 7186613 w 9001126"/>
                  <a:gd name="connsiteY7" fmla="*/ 110611 h 2382324"/>
                  <a:gd name="connsiteX8" fmla="*/ 7915276 w 9001126"/>
                  <a:gd name="connsiteY8" fmla="*/ 282061 h 2382324"/>
                  <a:gd name="connsiteX9" fmla="*/ 8472488 w 9001126"/>
                  <a:gd name="connsiteY9" fmla="*/ 496374 h 2382324"/>
                  <a:gd name="connsiteX10" fmla="*/ 9001126 w 9001126"/>
                  <a:gd name="connsiteY10" fmla="*/ 753549 h 2382324"/>
                  <a:gd name="connsiteX11" fmla="*/ 9001126 w 9001126"/>
                  <a:gd name="connsiteY11" fmla="*/ 753549 h 2382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001126" h="2382324">
                    <a:moveTo>
                      <a:pt x="0" y="2382324"/>
                    </a:moveTo>
                    <a:cubicBezTo>
                      <a:pt x="516731" y="2081095"/>
                      <a:pt x="1033463" y="1779867"/>
                      <a:pt x="1471613" y="1539361"/>
                    </a:cubicBezTo>
                    <a:cubicBezTo>
                      <a:pt x="1909763" y="1298855"/>
                      <a:pt x="2255045" y="1117880"/>
                      <a:pt x="2628901" y="939286"/>
                    </a:cubicBezTo>
                    <a:cubicBezTo>
                      <a:pt x="3002757" y="760692"/>
                      <a:pt x="3386138" y="596387"/>
                      <a:pt x="3714751" y="467799"/>
                    </a:cubicBezTo>
                    <a:cubicBezTo>
                      <a:pt x="4043364" y="339211"/>
                      <a:pt x="4293395" y="243961"/>
                      <a:pt x="4600576" y="167761"/>
                    </a:cubicBezTo>
                    <a:cubicBezTo>
                      <a:pt x="4907757" y="91561"/>
                      <a:pt x="5253038" y="34411"/>
                      <a:pt x="5557838" y="10599"/>
                    </a:cubicBezTo>
                    <a:cubicBezTo>
                      <a:pt x="5862638" y="-13213"/>
                      <a:pt x="6157913" y="8217"/>
                      <a:pt x="6429376" y="24886"/>
                    </a:cubicBezTo>
                    <a:cubicBezTo>
                      <a:pt x="6700839" y="41555"/>
                      <a:pt x="6938963" y="67749"/>
                      <a:pt x="7186613" y="110611"/>
                    </a:cubicBezTo>
                    <a:cubicBezTo>
                      <a:pt x="7434263" y="153473"/>
                      <a:pt x="7700963" y="217767"/>
                      <a:pt x="7915276" y="282061"/>
                    </a:cubicBezTo>
                    <a:cubicBezTo>
                      <a:pt x="8129589" y="346355"/>
                      <a:pt x="8291513" y="417793"/>
                      <a:pt x="8472488" y="496374"/>
                    </a:cubicBezTo>
                    <a:cubicBezTo>
                      <a:pt x="8653463" y="574955"/>
                      <a:pt x="9001126" y="753549"/>
                      <a:pt x="9001126" y="753549"/>
                    </a:cubicBezTo>
                    <a:lnTo>
                      <a:pt x="9001126" y="753549"/>
                    </a:lnTo>
                  </a:path>
                </a:pathLst>
              </a:custGeom>
              <a:noFill/>
              <a:ln w="76200" cap="flat" cmpd="sng" algn="ctr">
                <a:solidFill>
                  <a:schemeClr val="accent1">
                    <a:lumMod val="40000"/>
                    <a:lumOff val="60000"/>
                  </a:schemeClr>
                </a:solidFill>
                <a:prstDash val="solid"/>
                <a:round/>
                <a:headEnd type="none" w="med" len="med"/>
                <a:tailEnd type="arrow"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a:ln>
                    <a:noFill/>
                  </a:ln>
                  <a:solidFill>
                    <a:schemeClr val="tx1"/>
                  </a:solidFill>
                  <a:effectLst/>
                  <a:latin typeface="Arial" charset="0"/>
                  <a:ea typeface="Arial" charset="0"/>
                  <a:cs typeface="Arial" charset="0"/>
                </a:endParaRPr>
              </a:p>
            </p:txBody>
          </p:sp>
          <p:sp>
            <p:nvSpPr>
              <p:cNvPr id="32" name="Textfeld 31">
                <a:extLst>
                  <a:ext uri="{FF2B5EF4-FFF2-40B4-BE49-F238E27FC236}">
                    <a16:creationId xmlns:a16="http://schemas.microsoft.com/office/drawing/2014/main" id="{2B448661-800F-1C15-8878-B61B673F94E9}"/>
                  </a:ext>
                </a:extLst>
              </p:cNvPr>
              <p:cNvSpPr txBox="1"/>
              <p:nvPr/>
            </p:nvSpPr>
            <p:spPr>
              <a:xfrm rot="19651699">
                <a:off x="-229827" y="1413520"/>
                <a:ext cx="2378782"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fr-CH" sz="2800">
                    <a:solidFill>
                      <a:schemeClr val="accent5">
                        <a:lumMod val="40000"/>
                        <a:lumOff val="60000"/>
                      </a:schemeClr>
                    </a:solidFill>
                    <a:latin typeface="Century Gothic" panose="020B0502020202020204" pitchFamily="34" charset="0"/>
                  </a:rPr>
                  <a:t>Croissance</a:t>
                </a:r>
              </a:p>
            </p:txBody>
          </p:sp>
          <p:sp>
            <p:nvSpPr>
              <p:cNvPr id="33" name="Textfeld 32">
                <a:extLst>
                  <a:ext uri="{FF2B5EF4-FFF2-40B4-BE49-F238E27FC236}">
                    <a16:creationId xmlns:a16="http://schemas.microsoft.com/office/drawing/2014/main" id="{7276694B-2C14-A05F-EA0E-11CBA89582DD}"/>
                  </a:ext>
                </a:extLst>
              </p:cNvPr>
              <p:cNvSpPr txBox="1"/>
              <p:nvPr/>
            </p:nvSpPr>
            <p:spPr>
              <a:xfrm rot="19945184">
                <a:off x="-845404" y="2809949"/>
                <a:ext cx="4483852"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fr-CH" sz="2800">
                    <a:solidFill>
                      <a:schemeClr val="accent1">
                        <a:lumMod val="40000"/>
                        <a:lumOff val="60000"/>
                      </a:schemeClr>
                    </a:solidFill>
                    <a:latin typeface="Century Gothic" panose="020B0502020202020204" pitchFamily="34" charset="0"/>
                  </a:rPr>
                  <a:t>Ressources</a:t>
                </a:r>
              </a:p>
            </p:txBody>
          </p:sp>
          <p:sp>
            <p:nvSpPr>
              <p:cNvPr id="34" name="Textfeld 33">
                <a:extLst>
                  <a:ext uri="{FF2B5EF4-FFF2-40B4-BE49-F238E27FC236}">
                    <a16:creationId xmlns:a16="http://schemas.microsoft.com/office/drawing/2014/main" id="{CF4ABCB8-62A0-0C86-DE70-540AD879B3E5}"/>
                  </a:ext>
                </a:extLst>
              </p:cNvPr>
              <p:cNvSpPr txBox="1"/>
              <p:nvPr/>
            </p:nvSpPr>
            <p:spPr>
              <a:xfrm rot="19860000">
                <a:off x="-1115046" y="2165973"/>
                <a:ext cx="4483852"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fr-CH" sz="2800">
                    <a:solidFill>
                      <a:schemeClr val="accent2">
                        <a:lumMod val="40000"/>
                        <a:lumOff val="60000"/>
                      </a:schemeClr>
                    </a:solidFill>
                    <a:latin typeface="Century Gothic" panose="020B0502020202020204" pitchFamily="34" charset="0"/>
                  </a:rPr>
                  <a:t>Émissions</a:t>
                </a:r>
              </a:p>
            </p:txBody>
          </p:sp>
        </p:grpSp>
      </p:grpSp>
      <p:grpSp>
        <p:nvGrpSpPr>
          <p:cNvPr id="41" name="Gruppieren 40">
            <a:extLst>
              <a:ext uri="{FF2B5EF4-FFF2-40B4-BE49-F238E27FC236}">
                <a16:creationId xmlns:a16="http://schemas.microsoft.com/office/drawing/2014/main" id="{E32CADDF-26AD-6052-3C72-C3C35F3F3E9F}"/>
              </a:ext>
            </a:extLst>
          </p:cNvPr>
          <p:cNvGrpSpPr/>
          <p:nvPr/>
        </p:nvGrpSpPr>
        <p:grpSpPr>
          <a:xfrm>
            <a:off x="0" y="4435340"/>
            <a:ext cx="12192000" cy="2162012"/>
            <a:chOff x="12932159" y="4435340"/>
            <a:chExt cx="12192000" cy="2162012"/>
          </a:xfrm>
        </p:grpSpPr>
        <p:sp>
          <p:nvSpPr>
            <p:cNvPr id="42" name="Rechteck 41">
              <a:extLst>
                <a:ext uri="{FF2B5EF4-FFF2-40B4-BE49-F238E27FC236}">
                  <a16:creationId xmlns:a16="http://schemas.microsoft.com/office/drawing/2014/main" id="{937EBD33-5B25-1F2A-3A0E-DD5DAEEC805F}"/>
                </a:ext>
              </a:extLst>
            </p:cNvPr>
            <p:cNvSpPr/>
            <p:nvPr/>
          </p:nvSpPr>
          <p:spPr bwMode="auto">
            <a:xfrm>
              <a:off x="12932159" y="4435340"/>
              <a:ext cx="12192000" cy="2162012"/>
            </a:xfrm>
            <a:prstGeom prst="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43" name="Textfeld 42">
              <a:extLst>
                <a:ext uri="{FF2B5EF4-FFF2-40B4-BE49-F238E27FC236}">
                  <a16:creationId xmlns:a16="http://schemas.microsoft.com/office/drawing/2014/main" id="{CF92E9D0-758C-5CC4-6930-E87B531EAAFD}"/>
                </a:ext>
              </a:extLst>
            </p:cNvPr>
            <p:cNvSpPr txBox="1"/>
            <p:nvPr/>
          </p:nvSpPr>
          <p:spPr>
            <a:xfrm>
              <a:off x="14647210" y="4767483"/>
              <a:ext cx="10269589" cy="400110"/>
            </a:xfrm>
            <a:prstGeom prst="rect">
              <a:avLst/>
            </a:prstGeom>
            <a:noFill/>
          </p:spPr>
          <p:txBody>
            <a:bodyPr wrap="square" rtlCol="0">
              <a:spAutoFit/>
            </a:bodyPr>
            <a:lstStyle/>
            <a:p>
              <a:r>
                <a:rPr lang="fr-CH" sz="2000" b="1">
                  <a:solidFill>
                    <a:schemeClr val="bg2"/>
                  </a:solidFill>
                  <a:latin typeface="Century Gothic" panose="020B0502020202020204" pitchFamily="34" charset="0"/>
                </a:rPr>
                <a:t>Le numérique, une fin en soi: que pouvons-nous faire avec la technologie numérique? </a:t>
              </a:r>
            </a:p>
          </p:txBody>
        </p:sp>
        <p:sp>
          <p:nvSpPr>
            <p:cNvPr id="44" name="Textfeld 43">
              <a:extLst>
                <a:ext uri="{FF2B5EF4-FFF2-40B4-BE49-F238E27FC236}">
                  <a16:creationId xmlns:a16="http://schemas.microsoft.com/office/drawing/2014/main" id="{BC5538CF-56A0-87FB-CF0B-F87181893F7C}"/>
                </a:ext>
              </a:extLst>
            </p:cNvPr>
            <p:cNvSpPr txBox="1"/>
            <p:nvPr/>
          </p:nvSpPr>
          <p:spPr>
            <a:xfrm>
              <a:off x="14647210" y="5476302"/>
              <a:ext cx="10269589" cy="707886"/>
            </a:xfrm>
            <a:prstGeom prst="rect">
              <a:avLst/>
            </a:prstGeom>
            <a:noFill/>
          </p:spPr>
          <p:txBody>
            <a:bodyPr wrap="square" rtlCol="0">
              <a:spAutoFit/>
            </a:bodyPr>
            <a:lstStyle/>
            <a:p>
              <a:r>
                <a:rPr lang="fr-CH" sz="2000" b="1" dirty="0">
                  <a:solidFill>
                    <a:schemeClr val="bg2"/>
                  </a:solidFill>
                  <a:latin typeface="Century Gothic" panose="020B0502020202020204" pitchFamily="34" charset="0"/>
                </a:rPr>
                <a:t>Que faut-il changer pour atteindre nos objectifs en matière de développement durable et comment pouvons-nous utiliser les technologies numériques pour opérer ce changement?</a:t>
              </a:r>
            </a:p>
          </p:txBody>
        </p:sp>
        <p:pic>
          <p:nvPicPr>
            <p:cNvPr id="45" name="Picture 2" descr="643.594 Rotes Kreuz Bilder, Stockfotos, 3D-Objekte und Vektorgrafiken |  Shutterstock">
              <a:extLst>
                <a:ext uri="{FF2B5EF4-FFF2-40B4-BE49-F238E27FC236}">
                  <a16:creationId xmlns:a16="http://schemas.microsoft.com/office/drawing/2014/main" id="{E20E7B00-8E12-F31D-C9BA-6B8497B08436}"/>
                </a:ext>
              </a:extLst>
            </p:cNvPr>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54941" t="9501" r="4294" b="15576"/>
            <a:stretch/>
          </p:blipFill>
          <p:spPr bwMode="auto">
            <a:xfrm>
              <a:off x="13723185" y="4616589"/>
              <a:ext cx="635326" cy="712336"/>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46" name="Picture 4" descr="Pinsel grünes Häkchen und rotes Kreuz Symbol Symbol. 7625240 Vektor Kunst  bei Vecteezy">
              <a:extLst>
                <a:ext uri="{FF2B5EF4-FFF2-40B4-BE49-F238E27FC236}">
                  <a16:creationId xmlns:a16="http://schemas.microsoft.com/office/drawing/2014/main" id="{8BD0ED9E-2216-AC2B-A9DA-703AC5DF4361}"/>
                </a:ext>
              </a:extLst>
            </p:cNvPr>
            <p:cNvPicPr>
              <a:picLocks noChangeAspect="1" noChangeArrowheads="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47165" t="13146" r="8893" b="15981"/>
            <a:stretch/>
          </p:blipFill>
          <p:spPr bwMode="auto">
            <a:xfrm>
              <a:off x="13561955" y="5444041"/>
              <a:ext cx="957786" cy="772408"/>
            </a:xfrm>
            <a:prstGeom prst="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grpSp>
        <p:nvGrpSpPr>
          <p:cNvPr id="2" name="Gruppieren 1">
            <a:extLst>
              <a:ext uri="{FF2B5EF4-FFF2-40B4-BE49-F238E27FC236}">
                <a16:creationId xmlns:a16="http://schemas.microsoft.com/office/drawing/2014/main" id="{AF55B970-28FC-BC1A-A6BF-B43A0AEF572C}"/>
              </a:ext>
            </a:extLst>
          </p:cNvPr>
          <p:cNvGrpSpPr/>
          <p:nvPr/>
        </p:nvGrpSpPr>
        <p:grpSpPr>
          <a:xfrm>
            <a:off x="0" y="-7306014"/>
            <a:ext cx="12192000" cy="6856787"/>
            <a:chOff x="0" y="1213"/>
            <a:chExt cx="12192000" cy="6856787"/>
          </a:xfrm>
        </p:grpSpPr>
        <p:pic>
          <p:nvPicPr>
            <p:cNvPr id="3" name="Grafik 2">
              <a:extLst>
                <a:ext uri="{FF2B5EF4-FFF2-40B4-BE49-F238E27FC236}">
                  <a16:creationId xmlns:a16="http://schemas.microsoft.com/office/drawing/2014/main" id="{6231CEFD-4666-92C8-15EC-2F9AF0B634DC}"/>
                </a:ext>
              </a:extLst>
            </p:cNvPr>
            <p:cNvPicPr>
              <a:picLocks noChangeAspect="1"/>
            </p:cNvPicPr>
            <p:nvPr/>
          </p:nvPicPr>
          <p:blipFill rotWithShape="1">
            <a:blip r:embed="rId6"/>
            <a:srcRect t="15619"/>
            <a:stretch/>
          </p:blipFill>
          <p:spPr>
            <a:xfrm>
              <a:off x="0" y="1213"/>
              <a:ext cx="12192000" cy="6856787"/>
            </a:xfrm>
            <a:prstGeom prst="rect">
              <a:avLst/>
            </a:prstGeom>
          </p:spPr>
        </p:pic>
        <p:sp>
          <p:nvSpPr>
            <p:cNvPr id="4" name="Text">
              <a:extLst>
                <a:ext uri="{FF2B5EF4-FFF2-40B4-BE49-F238E27FC236}">
                  <a16:creationId xmlns:a16="http://schemas.microsoft.com/office/drawing/2014/main" id="{FB4E206F-B498-1ABD-FDE4-0CC44E1D343C}"/>
                </a:ext>
              </a:extLst>
            </p:cNvPr>
            <p:cNvSpPr/>
            <p:nvPr/>
          </p:nvSpPr>
          <p:spPr bwMode="gray">
            <a:xfrm>
              <a:off x="0" y="1006631"/>
              <a:ext cx="6096000" cy="694178"/>
            </a:xfrm>
            <a:prstGeom prst="rect">
              <a:avLst/>
            </a:prstGeom>
            <a:solidFill>
              <a:srgbClr val="0B523E">
                <a:alpha val="83922"/>
              </a:srgbClr>
            </a:solidFill>
            <a:effectLst>
              <a:outerShdw blurRad="50800" dist="38100" dir="2700000" algn="tl" rotWithShape="0">
                <a:prstClr val="black">
                  <a:alpha val="40000"/>
                </a:prstClr>
              </a:outerShdw>
            </a:effectLst>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5" name="Rectangle 2">
              <a:extLst>
                <a:ext uri="{FF2B5EF4-FFF2-40B4-BE49-F238E27FC236}">
                  <a16:creationId xmlns:a16="http://schemas.microsoft.com/office/drawing/2014/main" id="{FCF14856-15CC-B750-CECF-75DAFECCD5D4}"/>
                </a:ext>
              </a:extLst>
            </p:cNvPr>
            <p:cNvSpPr txBox="1">
              <a:spLocks noChangeArrowheads="1"/>
            </p:cNvSpPr>
            <p:nvPr/>
          </p:nvSpPr>
          <p:spPr bwMode="auto">
            <a:xfrm>
              <a:off x="359532" y="1133913"/>
              <a:ext cx="5448436"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r>
                <a:rPr lang="fr-CH">
                  <a:solidFill>
                    <a:schemeClr val="bg1"/>
                  </a:solidFill>
                </a:rPr>
                <a:t>Merci de votre attention!</a:t>
              </a:r>
            </a:p>
          </p:txBody>
        </p:sp>
        <p:sp>
          <p:nvSpPr>
            <p:cNvPr id="6" name="Rechteck 5">
              <a:extLst>
                <a:ext uri="{FF2B5EF4-FFF2-40B4-BE49-F238E27FC236}">
                  <a16:creationId xmlns:a16="http://schemas.microsoft.com/office/drawing/2014/main" id="{53157A24-C705-FA2E-55DC-78A2F9143E21}"/>
                </a:ext>
              </a:extLst>
            </p:cNvPr>
            <p:cNvSpPr/>
            <p:nvPr/>
          </p:nvSpPr>
          <p:spPr bwMode="auto">
            <a:xfrm>
              <a:off x="0" y="5660614"/>
              <a:ext cx="12192000" cy="1197386"/>
            </a:xfrm>
            <a:prstGeom prst="rect">
              <a:avLst/>
            </a:prstGeom>
            <a:solidFill>
              <a:schemeClr val="bg1">
                <a:lumMod val="95000"/>
              </a:schemeClr>
            </a:solidFill>
            <a:ln w="9525" cap="flat" cmpd="sng" algn="ctr">
              <a:noFill/>
              <a:prstDash val="solid"/>
              <a:round/>
              <a:headEnd type="none" w="med" len="med"/>
              <a:tailEnd type="none" w="med" len="med"/>
            </a:ln>
            <a:effectLst>
              <a:outerShdw blurRad="50800" dist="38100" dir="18900000" algn="b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dirty="0">
                <a:ln>
                  <a:noFill/>
                </a:ln>
                <a:solidFill>
                  <a:schemeClr val="tx1"/>
                </a:solidFill>
                <a:effectLst/>
                <a:latin typeface="Arial" charset="0"/>
                <a:ea typeface="Arial" charset="0"/>
                <a:cs typeface="Arial" charset="0"/>
              </a:endParaRPr>
            </a:p>
          </p:txBody>
        </p:sp>
        <p:sp>
          <p:nvSpPr>
            <p:cNvPr id="7" name="Rechteck 8">
              <a:extLst>
                <a:ext uri="{FF2B5EF4-FFF2-40B4-BE49-F238E27FC236}">
                  <a16:creationId xmlns:a16="http://schemas.microsoft.com/office/drawing/2014/main" id="{3223D264-B749-C32A-D90C-A4607824FBC1}"/>
                </a:ext>
              </a:extLst>
            </p:cNvPr>
            <p:cNvSpPr>
              <a:spLocks noChangeArrowheads="1"/>
            </p:cNvSpPr>
            <p:nvPr/>
          </p:nvSpPr>
          <p:spPr bwMode="auto">
            <a:xfrm>
              <a:off x="10200456" y="5422614"/>
              <a:ext cx="199154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algn="r" eaLnBrk="1" hangingPunct="1"/>
              <a:r>
                <a:rPr lang="fr-CH" sz="800">
                  <a:solidFill>
                    <a:schemeClr val="bg1"/>
                  </a:solidFill>
                  <a:latin typeface="Century Gothic" panose="020B0502020202020204" pitchFamily="34" charset="0"/>
                </a:rPr>
                <a:t>Photo: </a:t>
              </a:r>
              <a:r>
                <a:rPr lang="fr-CH" sz="800">
                  <a:solidFill>
                    <a:schemeClr val="bg1"/>
                  </a:solidFill>
                  <a:latin typeface="Century Gothic" panose="020B0502020202020204" pitchFamily="34" charset="0"/>
                  <a:hlinkClick r:id="rId7">
                    <a:extLst>
                      <a:ext uri="{A12FA001-AC4F-418D-AE19-62706E023703}">
                        <ahyp:hlinkClr xmlns:ahyp="http://schemas.microsoft.com/office/drawing/2018/hyperlinkcolor" val="tx"/>
                      </a:ext>
                    </a:extLst>
                  </a:hlinkClick>
                </a:rPr>
                <a:t>Thomas Richter </a:t>
              </a:r>
              <a:r>
                <a:rPr lang="fr-CH" sz="800">
                  <a:solidFill>
                    <a:schemeClr val="bg1"/>
                  </a:solidFill>
                  <a:latin typeface="Century Gothic" panose="020B0502020202020204" pitchFamily="34" charset="0"/>
                </a:rPr>
                <a:t>sur </a:t>
              </a:r>
              <a:r>
                <a:rPr lang="fr-CH" sz="800">
                  <a:solidFill>
                    <a:schemeClr val="bg1"/>
                  </a:solidFill>
                  <a:latin typeface="Century Gothic" panose="020B0502020202020204" pitchFamily="34" charset="0"/>
                  <a:hlinkClick r:id="rId8">
                    <a:extLst>
                      <a:ext uri="{A12FA001-AC4F-418D-AE19-62706E023703}">
                        <ahyp:hlinkClr xmlns:ahyp="http://schemas.microsoft.com/office/drawing/2018/hyperlinkcolor" val="tx"/>
                      </a:ext>
                    </a:extLst>
                  </a:hlinkClick>
                </a:rPr>
                <a:t>Unsplash</a:t>
              </a:r>
            </a:p>
          </p:txBody>
        </p:sp>
        <p:pic>
          <p:nvPicPr>
            <p:cNvPr id="13" name="Picture 2" descr="Berner Fachhochschule BFH | Bring Your Own Device (BYOD) von edu.ch">
              <a:extLst>
                <a:ext uri="{FF2B5EF4-FFF2-40B4-BE49-F238E27FC236}">
                  <a16:creationId xmlns:a16="http://schemas.microsoft.com/office/drawing/2014/main" id="{DB942260-40D5-226B-3DE7-CA8A3BAEC2C6}"/>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912424" y="5879233"/>
              <a:ext cx="2184331" cy="760147"/>
            </a:xfrm>
            <a:prstGeom prst="rect">
              <a:avLst/>
            </a:prstGeom>
            <a:noFill/>
            <a:extLst>
              <a:ext uri="{909E8E84-426E-40DD-AFC4-6F175D3DCCD1}">
                <a14:hiddenFill xmlns:a14="http://schemas.microsoft.com/office/drawing/2010/main">
                  <a:solidFill>
                    <a:srgbClr val="FFFFFF"/>
                  </a:solidFill>
                </a14:hiddenFill>
              </a:ext>
            </a:extLst>
          </p:spPr>
        </p:pic>
        <p:sp>
          <p:nvSpPr>
            <p:cNvPr id="14" name="Untertitel 3">
              <a:extLst>
                <a:ext uri="{FF2B5EF4-FFF2-40B4-BE49-F238E27FC236}">
                  <a16:creationId xmlns:a16="http://schemas.microsoft.com/office/drawing/2014/main" id="{309544DB-DFDB-A484-6328-0BA9B71F0260}"/>
                </a:ext>
              </a:extLst>
            </p:cNvPr>
            <p:cNvSpPr txBox="1">
              <a:spLocks/>
            </p:cNvSpPr>
            <p:nvPr/>
          </p:nvSpPr>
          <p:spPr bwMode="auto">
            <a:xfrm>
              <a:off x="263352" y="5820955"/>
              <a:ext cx="5928320" cy="686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a:buFont typeface="Arial" charset="0"/>
                <a:buNone/>
                <a:defRPr/>
              </a:pPr>
              <a:r>
                <a:rPr lang="fr-CH" sz="1050" b="1">
                  <a:ea typeface=""/>
                </a:rPr>
                <a:t>Prof. D</a:t>
              </a:r>
              <a:r>
                <a:rPr lang="fr-CH" sz="1050" b="1" baseline="30000">
                  <a:ea typeface=""/>
                </a:rPr>
                <a:t>r</a:t>
              </a:r>
              <a:r>
                <a:rPr lang="fr-CH" sz="1050" b="1">
                  <a:ea typeface=""/>
                </a:rPr>
                <a:t> Jan Bieser</a:t>
              </a:r>
            </a:p>
            <a:p>
              <a:pPr marL="9525" indent="-9525">
                <a:defRPr/>
              </a:pPr>
              <a:r>
                <a:rPr lang="fr-CH" sz="1050">
                  <a:ea typeface=""/>
                </a:rPr>
                <a:t>Groupe spécialisé Data &amp; Infrastructure</a:t>
              </a:r>
            </a:p>
            <a:p>
              <a:pPr marL="9525" indent="-9525">
                <a:defRPr/>
              </a:pPr>
              <a:r>
                <a:rPr lang="fr-CH" sz="1050">
                  <a:ea typeface=""/>
                </a:rPr>
                <a:t>Institut Public Sector Transformation, département Gestion</a:t>
              </a:r>
            </a:p>
            <a:p>
              <a:pPr marL="9525" indent="-9525">
                <a:defRPr/>
              </a:pPr>
              <a:r>
                <a:rPr lang="fr-CH" sz="1050">
                  <a:ea typeface=""/>
                </a:rPr>
                <a:t>Haute école spécialisée bernoise</a:t>
              </a:r>
            </a:p>
          </p:txBody>
        </p:sp>
      </p:grpSp>
    </p:spTree>
    <p:extLst>
      <p:ext uri="{BB962C8B-B14F-4D97-AF65-F5344CB8AC3E}">
        <p14:creationId xmlns:p14="http://schemas.microsoft.com/office/powerpoint/2010/main" val="228084444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pieren 2">
            <a:extLst>
              <a:ext uri="{FF2B5EF4-FFF2-40B4-BE49-F238E27FC236}">
                <a16:creationId xmlns:a16="http://schemas.microsoft.com/office/drawing/2014/main" id="{9C1272C4-50F4-23B4-98F2-7900A626E17B}"/>
              </a:ext>
            </a:extLst>
          </p:cNvPr>
          <p:cNvGrpSpPr/>
          <p:nvPr/>
        </p:nvGrpSpPr>
        <p:grpSpPr>
          <a:xfrm>
            <a:off x="0" y="1213"/>
            <a:ext cx="12192000" cy="6856787"/>
            <a:chOff x="0" y="1213"/>
            <a:chExt cx="12192000" cy="6856787"/>
          </a:xfrm>
        </p:grpSpPr>
        <p:pic>
          <p:nvPicPr>
            <p:cNvPr id="14" name="Grafik 13">
              <a:extLst>
                <a:ext uri="{FF2B5EF4-FFF2-40B4-BE49-F238E27FC236}">
                  <a16:creationId xmlns:a16="http://schemas.microsoft.com/office/drawing/2014/main" id="{8A20BC0C-D825-4CCC-3E51-39145320A9E7}"/>
                </a:ext>
              </a:extLst>
            </p:cNvPr>
            <p:cNvPicPr>
              <a:picLocks noChangeAspect="1"/>
            </p:cNvPicPr>
            <p:nvPr/>
          </p:nvPicPr>
          <p:blipFill rotWithShape="1">
            <a:blip r:embed="rId3"/>
            <a:srcRect t="15619"/>
            <a:stretch/>
          </p:blipFill>
          <p:spPr>
            <a:xfrm>
              <a:off x="0" y="1213"/>
              <a:ext cx="12192000" cy="6856787"/>
            </a:xfrm>
            <a:prstGeom prst="rect">
              <a:avLst/>
            </a:prstGeom>
          </p:spPr>
        </p:pic>
        <p:sp>
          <p:nvSpPr>
            <p:cNvPr id="15" name="Text">
              <a:extLst>
                <a:ext uri="{FF2B5EF4-FFF2-40B4-BE49-F238E27FC236}">
                  <a16:creationId xmlns:a16="http://schemas.microsoft.com/office/drawing/2014/main" id="{4904B57A-2D1A-3399-F822-3882CAF3CD0B}"/>
                </a:ext>
              </a:extLst>
            </p:cNvPr>
            <p:cNvSpPr/>
            <p:nvPr/>
          </p:nvSpPr>
          <p:spPr bwMode="gray">
            <a:xfrm>
              <a:off x="0" y="1006631"/>
              <a:ext cx="6096000" cy="694178"/>
            </a:xfrm>
            <a:prstGeom prst="rect">
              <a:avLst/>
            </a:prstGeom>
            <a:solidFill>
              <a:srgbClr val="0B523E">
                <a:alpha val="83922"/>
              </a:srgbClr>
            </a:solidFill>
            <a:effectLst>
              <a:outerShdw blurRad="50800" dist="38100" dir="2700000" algn="tl" rotWithShape="0">
                <a:prstClr val="black">
                  <a:alpha val="40000"/>
                </a:prstClr>
              </a:outerShdw>
            </a:effectLst>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2" name="Rectangle 2">
              <a:extLst>
                <a:ext uri="{FF2B5EF4-FFF2-40B4-BE49-F238E27FC236}">
                  <a16:creationId xmlns:a16="http://schemas.microsoft.com/office/drawing/2014/main" id="{80F51BB3-B716-146F-EA9F-A99650F9BF02}"/>
                </a:ext>
              </a:extLst>
            </p:cNvPr>
            <p:cNvSpPr txBox="1">
              <a:spLocks noChangeArrowheads="1"/>
            </p:cNvSpPr>
            <p:nvPr/>
          </p:nvSpPr>
          <p:spPr bwMode="auto">
            <a:xfrm>
              <a:off x="359532" y="1133913"/>
              <a:ext cx="5448436" cy="792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r>
                <a:rPr lang="fr-CH">
                  <a:solidFill>
                    <a:schemeClr val="bg1"/>
                  </a:solidFill>
                </a:rPr>
                <a:t>Merci de votre attention!</a:t>
              </a:r>
            </a:p>
          </p:txBody>
        </p:sp>
        <p:sp>
          <p:nvSpPr>
            <p:cNvPr id="2" name="Rechteck 1">
              <a:extLst>
                <a:ext uri="{FF2B5EF4-FFF2-40B4-BE49-F238E27FC236}">
                  <a16:creationId xmlns:a16="http://schemas.microsoft.com/office/drawing/2014/main" id="{A9745C09-C8DC-FC9F-986F-5765FBB173A7}"/>
                </a:ext>
              </a:extLst>
            </p:cNvPr>
            <p:cNvSpPr/>
            <p:nvPr/>
          </p:nvSpPr>
          <p:spPr bwMode="auto">
            <a:xfrm>
              <a:off x="0" y="5660614"/>
              <a:ext cx="12192000" cy="1197386"/>
            </a:xfrm>
            <a:prstGeom prst="rect">
              <a:avLst/>
            </a:prstGeom>
            <a:solidFill>
              <a:schemeClr val="bg1">
                <a:lumMod val="95000"/>
              </a:schemeClr>
            </a:solidFill>
            <a:ln w="9525" cap="flat" cmpd="sng" algn="ctr">
              <a:noFill/>
              <a:prstDash val="solid"/>
              <a:round/>
              <a:headEnd type="none" w="med" len="med"/>
              <a:tailEnd type="none" w="med" len="med"/>
            </a:ln>
            <a:effectLst>
              <a:outerShdw blurRad="50800" dist="38100" dir="18900000" algn="bl" rotWithShape="0">
                <a:prstClr val="black">
                  <a:alpha val="40000"/>
                </a:prstClr>
              </a:outerShdw>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de-CH" sz="1700" b="0" i="0" u="none" strike="noStrike" cap="none" normalizeH="0" baseline="0" dirty="0">
                <a:ln>
                  <a:noFill/>
                </a:ln>
                <a:solidFill>
                  <a:schemeClr val="tx1"/>
                </a:solidFill>
                <a:effectLst/>
                <a:latin typeface="Arial" charset="0"/>
                <a:ea typeface="Arial" charset="0"/>
                <a:cs typeface="Arial" charset="0"/>
              </a:endParaRPr>
            </a:p>
          </p:txBody>
        </p:sp>
        <p:sp>
          <p:nvSpPr>
            <p:cNvPr id="10" name="Rechteck 8">
              <a:extLst>
                <a:ext uri="{FF2B5EF4-FFF2-40B4-BE49-F238E27FC236}">
                  <a16:creationId xmlns:a16="http://schemas.microsoft.com/office/drawing/2014/main" id="{49B3D263-F258-F26C-C221-30B2A5768300}"/>
                </a:ext>
              </a:extLst>
            </p:cNvPr>
            <p:cNvSpPr>
              <a:spLocks noChangeArrowheads="1"/>
            </p:cNvSpPr>
            <p:nvPr/>
          </p:nvSpPr>
          <p:spPr bwMode="auto">
            <a:xfrm>
              <a:off x="10200456" y="5422614"/>
              <a:ext cx="199154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algn="r" eaLnBrk="1" hangingPunct="1"/>
              <a:r>
                <a:rPr lang="fr-CH" sz="800">
                  <a:solidFill>
                    <a:schemeClr val="bg1"/>
                  </a:solidFill>
                  <a:latin typeface="Century Gothic" panose="020B0502020202020204" pitchFamily="34" charset="0"/>
                </a:rPr>
                <a:t>Photo: </a:t>
              </a:r>
              <a:r>
                <a:rPr lang="fr-CH" sz="800">
                  <a:solidFill>
                    <a:schemeClr val="bg1"/>
                  </a:solidFill>
                  <a:latin typeface="Century Gothic" panose="020B0502020202020204" pitchFamily="34" charset="0"/>
                  <a:hlinkClick r:id="rId4">
                    <a:extLst>
                      <a:ext uri="{A12FA001-AC4F-418D-AE19-62706E023703}">
                        <ahyp:hlinkClr xmlns:ahyp="http://schemas.microsoft.com/office/drawing/2018/hyperlinkcolor" val="tx"/>
                      </a:ext>
                    </a:extLst>
                  </a:hlinkClick>
                </a:rPr>
                <a:t>Thomas Richter </a:t>
              </a:r>
              <a:r>
                <a:rPr lang="fr-CH" sz="800">
                  <a:solidFill>
                    <a:schemeClr val="bg1"/>
                  </a:solidFill>
                  <a:latin typeface="Century Gothic" panose="020B0502020202020204" pitchFamily="34" charset="0"/>
                </a:rPr>
                <a:t>sur </a:t>
              </a:r>
              <a:r>
                <a:rPr lang="fr-CH" sz="800">
                  <a:solidFill>
                    <a:schemeClr val="bg1"/>
                  </a:solidFill>
                  <a:latin typeface="Century Gothic" panose="020B0502020202020204" pitchFamily="34" charset="0"/>
                  <a:hlinkClick r:id="rId5">
                    <a:extLst>
                      <a:ext uri="{A12FA001-AC4F-418D-AE19-62706E023703}">
                        <ahyp:hlinkClr xmlns:ahyp="http://schemas.microsoft.com/office/drawing/2018/hyperlinkcolor" val="tx"/>
                      </a:ext>
                    </a:extLst>
                  </a:hlinkClick>
                </a:rPr>
                <a:t>Unsplash</a:t>
              </a:r>
            </a:p>
          </p:txBody>
        </p:sp>
        <p:pic>
          <p:nvPicPr>
            <p:cNvPr id="11" name="Picture 2" descr="Berner Fachhochschule BFH | Bring Your Own Device (BYOD) von edu.ch">
              <a:extLst>
                <a:ext uri="{FF2B5EF4-FFF2-40B4-BE49-F238E27FC236}">
                  <a16:creationId xmlns:a16="http://schemas.microsoft.com/office/drawing/2014/main" id="{E676847B-81B5-2D8E-26E1-B1A13E04E9A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912424" y="5879233"/>
              <a:ext cx="2184331" cy="760147"/>
            </a:xfrm>
            <a:prstGeom prst="rect">
              <a:avLst/>
            </a:prstGeom>
            <a:noFill/>
            <a:extLst>
              <a:ext uri="{909E8E84-426E-40DD-AFC4-6F175D3DCCD1}">
                <a14:hiddenFill xmlns:a14="http://schemas.microsoft.com/office/drawing/2010/main">
                  <a:solidFill>
                    <a:srgbClr val="FFFFFF"/>
                  </a:solidFill>
                </a14:hiddenFill>
              </a:ext>
            </a:extLst>
          </p:spPr>
        </p:pic>
        <p:sp>
          <p:nvSpPr>
            <p:cNvPr id="5" name="Untertitel 3">
              <a:extLst>
                <a:ext uri="{FF2B5EF4-FFF2-40B4-BE49-F238E27FC236}">
                  <a16:creationId xmlns:a16="http://schemas.microsoft.com/office/drawing/2014/main" id="{74436F1B-10C2-C130-9412-97DA3B012161}"/>
                </a:ext>
              </a:extLst>
            </p:cNvPr>
            <p:cNvSpPr txBox="1">
              <a:spLocks/>
            </p:cNvSpPr>
            <p:nvPr/>
          </p:nvSpPr>
          <p:spPr bwMode="auto">
            <a:xfrm>
              <a:off x="263352" y="5820955"/>
              <a:ext cx="7848872" cy="686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342900" indent="-342900" algn="l" rtl="0" eaLnBrk="0" fontAlgn="base" hangingPunct="0">
                <a:spcBef>
                  <a:spcPct val="40000"/>
                </a:spcBef>
                <a:spcAft>
                  <a:spcPct val="0"/>
                </a:spcAft>
                <a:buFont typeface="Arial" panose="020B0604020202020204" pitchFamily="34" charset="0"/>
                <a:defRPr sz="1700">
                  <a:solidFill>
                    <a:schemeClr val="tx1"/>
                  </a:solidFill>
                  <a:latin typeface="+mn-lt"/>
                  <a:ea typeface="MS PGothic" panose="020B0600070205080204" pitchFamily="34" charset="-128"/>
                  <a:cs typeface="+mn-cs"/>
                </a:defRPr>
              </a:lvl1pPr>
              <a:lvl2pPr marL="346075" indent="-344488"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2pPr>
              <a:lvl3pPr marL="7143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3pPr>
              <a:lvl4pPr marL="1069975" indent="-3540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4pPr>
              <a:lvl5pPr marL="1438275" indent="-366713" algn="l" rtl="0" eaLnBrk="0" fontAlgn="base" hangingPunct="0">
                <a:spcBef>
                  <a:spcPct val="40000"/>
                </a:spcBef>
                <a:spcAft>
                  <a:spcPct val="0"/>
                </a:spcAft>
                <a:buFont typeface="Arial" panose="020B0604020202020204" pitchFamily="34" charset="0"/>
                <a:buChar char="–"/>
                <a:defRPr sz="1700">
                  <a:solidFill>
                    <a:schemeClr val="tx1"/>
                  </a:solidFill>
                  <a:latin typeface="+mn-lt"/>
                  <a:ea typeface="+mn-ea"/>
                  <a:cs typeface="+mn-cs"/>
                </a:defRPr>
              </a:lvl5pPr>
              <a:lvl6pPr marL="1895475" indent="-366713" algn="l" rtl="0" fontAlgn="base">
                <a:spcBef>
                  <a:spcPct val="40000"/>
                </a:spcBef>
                <a:spcAft>
                  <a:spcPct val="0"/>
                </a:spcAft>
                <a:buFont typeface="Arial" charset="0"/>
                <a:buChar char="–"/>
                <a:defRPr sz="1700">
                  <a:solidFill>
                    <a:schemeClr val="tx1"/>
                  </a:solidFill>
                  <a:latin typeface="+mn-lt"/>
                  <a:ea typeface="+mn-ea"/>
                  <a:cs typeface="+mn-cs"/>
                </a:defRPr>
              </a:lvl6pPr>
              <a:lvl7pPr marL="2352675" indent="-366713" algn="l" rtl="0" fontAlgn="base">
                <a:spcBef>
                  <a:spcPct val="40000"/>
                </a:spcBef>
                <a:spcAft>
                  <a:spcPct val="0"/>
                </a:spcAft>
                <a:buFont typeface="Arial" charset="0"/>
                <a:buChar char="–"/>
                <a:defRPr sz="1700">
                  <a:solidFill>
                    <a:schemeClr val="tx1"/>
                  </a:solidFill>
                  <a:latin typeface="+mn-lt"/>
                  <a:ea typeface="+mn-ea"/>
                  <a:cs typeface="+mn-cs"/>
                </a:defRPr>
              </a:lvl7pPr>
              <a:lvl8pPr marL="2809875" indent="-366713" algn="l" rtl="0" fontAlgn="base">
                <a:spcBef>
                  <a:spcPct val="40000"/>
                </a:spcBef>
                <a:spcAft>
                  <a:spcPct val="0"/>
                </a:spcAft>
                <a:buFont typeface="Arial" charset="0"/>
                <a:buChar char="–"/>
                <a:defRPr sz="1700">
                  <a:solidFill>
                    <a:schemeClr val="tx1"/>
                  </a:solidFill>
                  <a:latin typeface="+mn-lt"/>
                  <a:ea typeface="+mn-ea"/>
                  <a:cs typeface="+mn-cs"/>
                </a:defRPr>
              </a:lvl8pPr>
              <a:lvl9pPr marL="3267075" indent="-366713" algn="l" rtl="0" fontAlgn="base">
                <a:spcBef>
                  <a:spcPct val="40000"/>
                </a:spcBef>
                <a:spcAft>
                  <a:spcPct val="0"/>
                </a:spcAft>
                <a:buFont typeface="Arial" charset="0"/>
                <a:buChar char="–"/>
                <a:defRPr sz="1700">
                  <a:solidFill>
                    <a:schemeClr val="tx1"/>
                  </a:solidFill>
                  <a:latin typeface="+mn-lt"/>
                  <a:ea typeface="+mn-ea"/>
                  <a:cs typeface="+mn-cs"/>
                </a:defRPr>
              </a:lvl9pPr>
            </a:lstStyle>
            <a:p>
              <a:pPr>
                <a:buFont typeface="Arial" charset="0"/>
                <a:buNone/>
                <a:defRPr/>
              </a:pPr>
              <a:r>
                <a:rPr lang="fr-CH" sz="1050" b="1" dirty="0">
                  <a:ea typeface=""/>
                </a:rPr>
                <a:t>Prof. Dr. Jan </a:t>
              </a:r>
              <a:r>
                <a:rPr lang="fr-CH" sz="1050" b="1" dirty="0" err="1">
                  <a:ea typeface=""/>
                </a:rPr>
                <a:t>Bieser</a:t>
              </a:r>
              <a:endParaRPr lang="fr-CH" sz="1050" b="1" dirty="0">
                <a:ea typeface=""/>
              </a:endParaRPr>
            </a:p>
            <a:p>
              <a:pPr marL="9525" indent="-9525">
                <a:defRPr/>
              </a:pPr>
              <a:r>
                <a:rPr lang="fr-CH" sz="1050" dirty="0">
                  <a:ea typeface=""/>
                </a:rPr>
                <a:t>Professeur assistant en transition numérique et développement durable / chef du groupe spécialisé Data &amp; Infrastructure</a:t>
              </a:r>
            </a:p>
            <a:p>
              <a:pPr marL="9525" indent="-9525">
                <a:defRPr/>
              </a:pPr>
              <a:r>
                <a:rPr lang="fr-CH" sz="1050" dirty="0">
                  <a:ea typeface=""/>
                </a:rPr>
                <a:t>Institut Public </a:t>
              </a:r>
              <a:r>
                <a:rPr lang="fr-CH" sz="1050" dirty="0" err="1">
                  <a:ea typeface=""/>
                </a:rPr>
                <a:t>Sector</a:t>
              </a:r>
              <a:r>
                <a:rPr lang="fr-CH" sz="1050" dirty="0">
                  <a:ea typeface=""/>
                </a:rPr>
                <a:t> Transformation, département Gestion</a:t>
              </a:r>
            </a:p>
            <a:p>
              <a:pPr marL="9525" indent="-9525">
                <a:defRPr/>
              </a:pPr>
              <a:r>
                <a:rPr lang="fr-CH" sz="1050" dirty="0">
                  <a:ea typeface=""/>
                </a:rPr>
                <a:t>Haute école spécialisée bernoise</a:t>
              </a:r>
            </a:p>
          </p:txBody>
        </p:sp>
      </p:grpSp>
    </p:spTree>
    <p:extLst>
      <p:ext uri="{BB962C8B-B14F-4D97-AF65-F5344CB8AC3E}">
        <p14:creationId xmlns:p14="http://schemas.microsoft.com/office/powerpoint/2010/main" val="182049269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34D8FCA-5AC4-C94D-77CE-978120A54872}"/>
              </a:ext>
            </a:extLst>
          </p:cNvPr>
          <p:cNvSpPr>
            <a:spLocks noGrp="1"/>
          </p:cNvSpPr>
          <p:nvPr>
            <p:ph type="ctrTitle"/>
          </p:nvPr>
        </p:nvSpPr>
        <p:spPr>
          <a:xfrm>
            <a:off x="1439918" y="2596053"/>
            <a:ext cx="8996854" cy="1334813"/>
          </a:xfrm>
        </p:spPr>
        <p:txBody>
          <a:bodyPr>
            <a:normAutofit/>
          </a:bodyPr>
          <a:lstStyle/>
          <a:p>
            <a:r>
              <a:rPr lang="fr-CH" sz="2800" b="1" i="0" u="none" strike="noStrike">
                <a:solidFill>
                  <a:srgbClr val="0070C0"/>
                </a:solidFill>
                <a:effectLst/>
                <a:latin typeface="Aptos" panose="020B0004020202020204" pitchFamily="34" charset="0"/>
              </a:rPr>
              <a:t>Durabilité et numérisation</a:t>
            </a:r>
            <a:br>
              <a:rPr lang="fr-CH" sz="2800" b="1" i="0" u="none" strike="noStrike">
                <a:solidFill>
                  <a:srgbClr val="0070C0"/>
                </a:solidFill>
                <a:effectLst/>
                <a:latin typeface="Aptos" panose="020B0004020202020204" pitchFamily="34" charset="0"/>
              </a:rPr>
            </a:br>
            <a:r>
              <a:rPr lang="fr-CH" sz="2000" i="0" u="none" strike="noStrike">
                <a:solidFill>
                  <a:srgbClr val="0070C0"/>
                </a:solidFill>
                <a:effectLst/>
                <a:latin typeface="Aptos" panose="020B0004020202020204" pitchFamily="34" charset="0"/>
              </a:rPr>
              <a:t>2 juin 2025</a:t>
            </a:r>
            <a:br>
              <a:rPr lang="fr-CH" sz="2800" b="1" i="0" u="none" strike="noStrike">
                <a:solidFill>
                  <a:srgbClr val="0070C0"/>
                </a:solidFill>
                <a:effectLst/>
                <a:latin typeface="Aptos" panose="020B0004020202020204" pitchFamily="34" charset="0"/>
              </a:rPr>
            </a:br>
            <a:endParaRPr lang="fr-CH" sz="2800" b="1" i="0" u="none" strike="noStrike">
              <a:solidFill>
                <a:srgbClr val="0070C0"/>
              </a:solidFill>
              <a:effectLst/>
              <a:latin typeface="Aptos" panose="020B0004020202020204" pitchFamily="34" charset="0"/>
            </a:endParaRPr>
          </a:p>
        </p:txBody>
      </p:sp>
      <p:sp>
        <p:nvSpPr>
          <p:cNvPr id="5" name="Untertitel 4">
            <a:extLst>
              <a:ext uri="{FF2B5EF4-FFF2-40B4-BE49-F238E27FC236}">
                <a16:creationId xmlns:a16="http://schemas.microsoft.com/office/drawing/2014/main" id="{EE36A705-B7B5-77D6-2532-9E931FE56A4C}"/>
              </a:ext>
            </a:extLst>
          </p:cNvPr>
          <p:cNvSpPr>
            <a:spLocks noGrp="1"/>
          </p:cNvSpPr>
          <p:nvPr>
            <p:ph type="subTitle" idx="1"/>
          </p:nvPr>
        </p:nvSpPr>
        <p:spPr>
          <a:xfrm>
            <a:off x="1524000" y="4264182"/>
            <a:ext cx="9144000" cy="1527009"/>
          </a:xfrm>
        </p:spPr>
        <p:txBody>
          <a:bodyPr/>
          <a:lstStyle/>
          <a:p>
            <a:r>
              <a:rPr lang="fr-CH" sz="2000">
                <a:solidFill>
                  <a:srgbClr val="0070C0"/>
                </a:solidFill>
              </a:rPr>
              <a:t>Jeannette Behringer</a:t>
            </a:r>
          </a:p>
          <a:p>
            <a:r>
              <a:rPr lang="fr-CH" sz="2000">
                <a:solidFill>
                  <a:srgbClr val="0070C0"/>
                </a:solidFill>
              </a:rPr>
              <a:t>Responsable du développement durable dans la recherche et l’enseignement à l’Université de Zurich</a:t>
            </a:r>
          </a:p>
          <a:p>
            <a:endParaRPr lang="de-DE" dirty="0"/>
          </a:p>
          <a:p>
            <a:endParaRPr lang="de-DE" dirty="0"/>
          </a:p>
        </p:txBody>
      </p:sp>
      <p:pic>
        <p:nvPicPr>
          <p:cNvPr id="3" name="Grafik 2">
            <a:extLst>
              <a:ext uri="{FF2B5EF4-FFF2-40B4-BE49-F238E27FC236}">
                <a16:creationId xmlns:a16="http://schemas.microsoft.com/office/drawing/2014/main" id="{8E7086E4-7B15-D68A-B81F-3B05A5E76D4E}"/>
              </a:ext>
            </a:extLst>
          </p:cNvPr>
          <p:cNvPicPr>
            <a:picLocks noChangeAspect="1"/>
          </p:cNvPicPr>
          <p:nvPr/>
        </p:nvPicPr>
        <p:blipFill>
          <a:blip r:embed="rId2"/>
          <a:stretch>
            <a:fillRect/>
          </a:stretch>
        </p:blipFill>
        <p:spPr>
          <a:xfrm>
            <a:off x="0" y="346372"/>
            <a:ext cx="4075227" cy="1222690"/>
          </a:xfrm>
          <a:prstGeom prst="rect">
            <a:avLst/>
          </a:prstGeom>
        </p:spPr>
      </p:pic>
      <p:sp>
        <p:nvSpPr>
          <p:cNvPr id="6" name="Titel 1">
            <a:extLst>
              <a:ext uri="{FF2B5EF4-FFF2-40B4-BE49-F238E27FC236}">
                <a16:creationId xmlns:a16="http://schemas.microsoft.com/office/drawing/2014/main" id="{FF76E155-21A3-83B1-E07A-77BEA9553529}"/>
              </a:ext>
            </a:extLst>
          </p:cNvPr>
          <p:cNvSpPr txBox="1">
            <a:spLocks/>
          </p:cNvSpPr>
          <p:nvPr/>
        </p:nvSpPr>
        <p:spPr>
          <a:xfrm>
            <a:off x="1445173" y="1283536"/>
            <a:ext cx="9228083" cy="122269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fr-CH" sz="4000" b="1">
                <a:solidFill>
                  <a:srgbClr val="0070C0"/>
                </a:solidFill>
                <a:latin typeface="+mn-lt"/>
              </a:rPr>
              <a:t>Parldigi</a:t>
            </a:r>
            <a:r>
              <a:rPr lang="fr-CH" sz="4000" b="1">
                <a:latin typeface="+mn-lt"/>
              </a:rPr>
              <a:t> </a:t>
            </a:r>
            <a:r>
              <a:rPr lang="fr-CH" sz="4000" b="1">
                <a:solidFill>
                  <a:srgbClr val="0070C0"/>
                </a:solidFill>
                <a:latin typeface="+mn-lt"/>
              </a:rPr>
              <a:t>MasterClass</a:t>
            </a:r>
          </a:p>
          <a:p>
            <a:r>
              <a:rPr lang="fr-CH" sz="2800">
                <a:solidFill>
                  <a:srgbClr val="0070C0"/>
                </a:solidFill>
                <a:latin typeface="+mn-lt"/>
              </a:rPr>
              <a:t>Conseil national et Conseil des États</a:t>
            </a:r>
          </a:p>
        </p:txBody>
      </p:sp>
    </p:spTree>
    <p:extLst>
      <p:ext uri="{BB962C8B-B14F-4D97-AF65-F5344CB8AC3E}">
        <p14:creationId xmlns:p14="http://schemas.microsoft.com/office/powerpoint/2010/main" val="309738231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umsplatzhalter 2">
            <a:extLst>
              <a:ext uri="{FF2B5EF4-FFF2-40B4-BE49-F238E27FC236}">
                <a16:creationId xmlns:a16="http://schemas.microsoft.com/office/drawing/2014/main" id="{79350B4F-78BC-6877-7835-8999D3B3AC89}"/>
              </a:ext>
            </a:extLst>
          </p:cNvPr>
          <p:cNvSpPr>
            <a:spLocks noGrp="1"/>
          </p:cNvSpPr>
          <p:nvPr>
            <p:ph type="dt" sz="half" idx="10"/>
          </p:nvPr>
        </p:nvSpPr>
        <p:spPr/>
        <p:txBody>
          <a:bodyPr/>
          <a:lstStyle/>
          <a:p>
            <a:fld id="{61A0DF30-E6C0-1445-BD46-359832BFF64D}" type="datetime1">
              <a:rPr lang="de-CH" smtClean="0"/>
              <a:t>27.05.2025</a:t>
            </a:fld>
            <a:endParaRPr lang="de-CH"/>
          </a:p>
        </p:txBody>
      </p:sp>
      <p:sp>
        <p:nvSpPr>
          <p:cNvPr id="4" name="Fußzeilenplatzhalter 3">
            <a:extLst>
              <a:ext uri="{FF2B5EF4-FFF2-40B4-BE49-F238E27FC236}">
                <a16:creationId xmlns:a16="http://schemas.microsoft.com/office/drawing/2014/main" id="{B7C7C9E4-5CB1-38BB-2059-6986384D6D77}"/>
              </a:ext>
            </a:extLst>
          </p:cNvPr>
          <p:cNvSpPr>
            <a:spLocks noGrp="1"/>
          </p:cNvSpPr>
          <p:nvPr>
            <p:ph type="ftr" sz="quarter" idx="11"/>
          </p:nvPr>
        </p:nvSpPr>
        <p:spPr>
          <a:xfrm>
            <a:off x="8876208" y="6529348"/>
            <a:ext cx="3557524" cy="365125"/>
          </a:xfrm>
        </p:spPr>
        <p:txBody>
          <a:bodyPr/>
          <a:lstStyle/>
          <a:p>
            <a:pPr algn="l"/>
            <a:r>
              <a:rPr lang="fr-CH"/>
              <a:t>Source: TierneyMJ / shutterstock (Herole.de 2025)</a:t>
            </a:r>
          </a:p>
        </p:txBody>
      </p:sp>
      <p:sp>
        <p:nvSpPr>
          <p:cNvPr id="5" name="Foliennummernplatzhalter 4">
            <a:extLst>
              <a:ext uri="{FF2B5EF4-FFF2-40B4-BE49-F238E27FC236}">
                <a16:creationId xmlns:a16="http://schemas.microsoft.com/office/drawing/2014/main" id="{605D1FE7-6D78-752C-EE90-87C0A3D3EDE4}"/>
              </a:ext>
            </a:extLst>
          </p:cNvPr>
          <p:cNvSpPr>
            <a:spLocks noGrp="1"/>
          </p:cNvSpPr>
          <p:nvPr>
            <p:ph type="sldNum" sz="quarter" idx="12"/>
          </p:nvPr>
        </p:nvSpPr>
        <p:spPr/>
        <p:txBody>
          <a:bodyPr/>
          <a:lstStyle/>
          <a:p>
            <a:fld id="{9B8DC099-0C3C-CF4E-BB22-13441ABA63CC}" type="slidenum">
              <a:rPr lang="de-DE" smtClean="0"/>
              <a:t>49</a:t>
            </a:fld>
            <a:endParaRPr lang="de-DE"/>
          </a:p>
        </p:txBody>
      </p:sp>
      <p:sp>
        <p:nvSpPr>
          <p:cNvPr id="6" name="Textfeld 5">
            <a:extLst>
              <a:ext uri="{FF2B5EF4-FFF2-40B4-BE49-F238E27FC236}">
                <a16:creationId xmlns:a16="http://schemas.microsoft.com/office/drawing/2014/main" id="{3EC439D3-4F26-C446-02BB-9E1FD302F42E}"/>
              </a:ext>
            </a:extLst>
          </p:cNvPr>
          <p:cNvSpPr txBox="1"/>
          <p:nvPr/>
        </p:nvSpPr>
        <p:spPr>
          <a:xfrm>
            <a:off x="1303283" y="5433848"/>
            <a:ext cx="8029903" cy="246221"/>
          </a:xfrm>
          <a:prstGeom prst="rect">
            <a:avLst/>
          </a:prstGeom>
          <a:noFill/>
        </p:spPr>
        <p:txBody>
          <a:bodyPr wrap="square" rtlCol="0">
            <a:spAutoFit/>
          </a:bodyPr>
          <a:lstStyle/>
          <a:p>
            <a:r>
              <a:rPr lang="fr-CH" sz="1000"/>
              <a:t>https://mester-karikaturen.de/wp-content/uploads/2022/02/o14966-scaled.jpg</a:t>
            </a:r>
          </a:p>
        </p:txBody>
      </p:sp>
      <p:pic>
        <p:nvPicPr>
          <p:cNvPr id="1026" name="Picture 2" descr="Digitalisierung und Nachhaltigkeit verbinden: Tipps für den Unterricht">
            <a:hlinkClick r:id="rId3"/>
            <a:extLst>
              <a:ext uri="{FF2B5EF4-FFF2-40B4-BE49-F238E27FC236}">
                <a16:creationId xmlns:a16="http://schemas.microsoft.com/office/drawing/2014/main" id="{E0FFD121-3968-BA0C-822C-93AC7792354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71524" y="-6343651"/>
            <a:ext cx="5098142" cy="31242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Digitalisierung und Nachhaltigkeit verbinden: Tipps für den Unterricht">
            <a:extLst>
              <a:ext uri="{FF2B5EF4-FFF2-40B4-BE49-F238E27FC236}">
                <a16:creationId xmlns:a16="http://schemas.microsoft.com/office/drawing/2014/main" id="{7B291FA0-E572-A358-258B-01EC810F18C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 y="1066720"/>
            <a:ext cx="12192000" cy="5543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05326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B0F198C5-AA1D-1C7A-5AEE-093C1F0933D0}"/>
              </a:ext>
            </a:extLst>
          </p:cNvPr>
          <p:cNvSpPr/>
          <p:nvPr/>
        </p:nvSpPr>
        <p:spPr bwMode="auto">
          <a:xfrm>
            <a:off x="6093600" y="0"/>
            <a:ext cx="6098400" cy="6858000"/>
          </a:xfrm>
          <a:prstGeom prst="rect">
            <a:avLst/>
          </a:prstGeom>
          <a:solidFill>
            <a:schemeClr val="bg1"/>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pic>
        <p:nvPicPr>
          <p:cNvPr id="32770" name="Picture 2" descr="How the carbon handprint is shaping a positive future | Acre · Acre">
            <a:extLst>
              <a:ext uri="{FF2B5EF4-FFF2-40B4-BE49-F238E27FC236}">
                <a16:creationId xmlns:a16="http://schemas.microsoft.com/office/drawing/2014/main" id="{AB09863F-7122-4546-2F11-D6CF6A2A430D}"/>
              </a:ext>
            </a:extLst>
          </p:cNvPr>
          <p:cNvPicPr>
            <a:picLocks noChangeAspect="1" noChangeArrowheads="1"/>
          </p:cNvPicPr>
          <p:nvPr/>
        </p:nvPicPr>
        <p:blipFill rotWithShape="1">
          <a:blip r:embed="rId3">
            <a:biLevel thresh="75000"/>
            <a:extLst>
              <a:ext uri="{28A0092B-C50C-407E-A947-70E740481C1C}">
                <a14:useLocalDpi xmlns:a14="http://schemas.microsoft.com/office/drawing/2010/main" val="0"/>
              </a:ext>
            </a:extLst>
          </a:blip>
          <a:srcRect l="6477" r="55316"/>
          <a:stretch/>
        </p:blipFill>
        <p:spPr bwMode="auto">
          <a:xfrm>
            <a:off x="6394572" y="433843"/>
            <a:ext cx="5496456" cy="5990315"/>
          </a:xfrm>
          <a:prstGeom prst="rect">
            <a:avLst/>
          </a:prstGeom>
          <a:noFill/>
          <a:extLst>
            <a:ext uri="{909E8E84-426E-40DD-AFC4-6F175D3DCCD1}">
              <a14:hiddenFill xmlns:a14="http://schemas.microsoft.com/office/drawing/2010/main">
                <a:solidFill>
                  <a:srgbClr val="FFFFFF"/>
                </a:solidFill>
              </a14:hiddenFill>
            </a:ext>
          </a:extLst>
        </p:spPr>
      </p:pic>
      <p:sp>
        <p:nvSpPr>
          <p:cNvPr id="11" name="Text">
            <a:extLst>
              <a:ext uri="{FF2B5EF4-FFF2-40B4-BE49-F238E27FC236}">
                <a16:creationId xmlns:a16="http://schemas.microsoft.com/office/drawing/2014/main" id="{A4FD23B5-E68D-92EE-6247-F82998F03DF5}"/>
              </a:ext>
            </a:extLst>
          </p:cNvPr>
          <p:cNvSpPr/>
          <p:nvPr/>
        </p:nvSpPr>
        <p:spPr bwMode="gray">
          <a:xfrm>
            <a:off x="6097202" y="0"/>
            <a:ext cx="6091198" cy="6858000"/>
          </a:xfrm>
          <a:prstGeom prst="rect">
            <a:avLst/>
          </a:prstGeom>
          <a:solidFill>
            <a:srgbClr val="0070C0">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2" name="Rechteck 1">
            <a:extLst>
              <a:ext uri="{FF2B5EF4-FFF2-40B4-BE49-F238E27FC236}">
                <a16:creationId xmlns:a16="http://schemas.microsoft.com/office/drawing/2014/main" id="{C46DBFF9-3CD3-67D2-60CA-C5B00C4B1698}"/>
              </a:ext>
            </a:extLst>
          </p:cNvPr>
          <p:cNvSpPr/>
          <p:nvPr/>
        </p:nvSpPr>
        <p:spPr bwMode="auto">
          <a:xfrm>
            <a:off x="0" y="0"/>
            <a:ext cx="6094800" cy="6858000"/>
          </a:xfrm>
          <a:prstGeom prst="rect">
            <a:avLst/>
          </a:prstGeom>
          <a:solidFill>
            <a:schemeClr val="bg1"/>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pic>
        <p:nvPicPr>
          <p:cNvPr id="32772" name="Picture 4" descr="30+ Free Baby Footprint &amp; Footprint Images - Pixabay">
            <a:extLst>
              <a:ext uri="{FF2B5EF4-FFF2-40B4-BE49-F238E27FC236}">
                <a16:creationId xmlns:a16="http://schemas.microsoft.com/office/drawing/2014/main" id="{5E719DDD-5EC1-A566-F630-C4C925465F7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56190"/>
          <a:stretch/>
        </p:blipFill>
        <p:spPr bwMode="auto">
          <a:xfrm>
            <a:off x="1773270" y="381000"/>
            <a:ext cx="2548260" cy="6096000"/>
          </a:xfrm>
          <a:prstGeom prst="rect">
            <a:avLst/>
          </a:prstGeom>
          <a:noFill/>
          <a:extLst>
            <a:ext uri="{909E8E84-426E-40DD-AFC4-6F175D3DCCD1}">
              <a14:hiddenFill xmlns:a14="http://schemas.microsoft.com/office/drawing/2010/main">
                <a:solidFill>
                  <a:srgbClr val="FFFFFF"/>
                </a:solidFill>
              </a14:hiddenFill>
            </a:ext>
          </a:extLst>
        </p:spPr>
      </p:pic>
      <p:sp>
        <p:nvSpPr>
          <p:cNvPr id="7" name="Text">
            <a:extLst>
              <a:ext uri="{FF2B5EF4-FFF2-40B4-BE49-F238E27FC236}">
                <a16:creationId xmlns:a16="http://schemas.microsoft.com/office/drawing/2014/main" id="{BE05AB7D-3445-CFC8-29C6-E36D9D7ADF1A}"/>
              </a:ext>
            </a:extLst>
          </p:cNvPr>
          <p:cNvSpPr/>
          <p:nvPr/>
        </p:nvSpPr>
        <p:spPr bwMode="gray">
          <a:xfrm>
            <a:off x="0" y="0"/>
            <a:ext cx="6098400" cy="6858000"/>
          </a:xfrm>
          <a:prstGeom prst="rect">
            <a:avLst/>
          </a:prstGeom>
          <a:solidFill>
            <a:srgbClr val="0B523E">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9" name="Rechteck 18">
            <a:extLst>
              <a:ext uri="{FF2B5EF4-FFF2-40B4-BE49-F238E27FC236}">
                <a16:creationId xmlns:a16="http://schemas.microsoft.com/office/drawing/2014/main" id="{63FC7C6E-5008-8EE5-1D05-30C7F1541950}"/>
              </a:ext>
            </a:extLst>
          </p:cNvPr>
          <p:cNvSpPr/>
          <p:nvPr/>
        </p:nvSpPr>
        <p:spPr bwMode="auto">
          <a:xfrm>
            <a:off x="0" y="4021004"/>
            <a:ext cx="12192000" cy="2836996"/>
          </a:xfrm>
          <a:prstGeom prst="rect">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12" name="Freihandform: Form 3">
            <a:extLst>
              <a:ext uri="{FF2B5EF4-FFF2-40B4-BE49-F238E27FC236}">
                <a16:creationId xmlns:a16="http://schemas.microsoft.com/office/drawing/2014/main" id="{CE16E3E2-0BE5-6C10-C862-0FC55BA2FDBD}"/>
              </a:ext>
            </a:extLst>
          </p:cNvPr>
          <p:cNvSpPr/>
          <p:nvPr/>
        </p:nvSpPr>
        <p:spPr>
          <a:xfrm>
            <a:off x="5968252" y="47274"/>
            <a:ext cx="200952" cy="6810725"/>
          </a:xfrm>
          <a:custGeom>
            <a:avLst/>
            <a:gdLst>
              <a:gd name="connsiteX0" fmla="*/ 144725 w 480224"/>
              <a:gd name="connsiteY0" fmla="*/ 0 h 4618049"/>
              <a:gd name="connsiteX1" fmla="*/ 440754 w 480224"/>
              <a:gd name="connsiteY1" fmla="*/ 453911 h 4618049"/>
              <a:gd name="connsiteX2" fmla="*/ 0 w 480224"/>
              <a:gd name="connsiteY2" fmla="*/ 559166 h 4618049"/>
              <a:gd name="connsiteX3" fmla="*/ 480224 w 480224"/>
              <a:gd name="connsiteY3" fmla="*/ 940714 h 4618049"/>
              <a:gd name="connsiteX4" fmla="*/ 230245 w 480224"/>
              <a:gd name="connsiteY4" fmla="*/ 1111753 h 4618049"/>
              <a:gd name="connsiteX5" fmla="*/ 361813 w 480224"/>
              <a:gd name="connsiteY5" fmla="*/ 1243321 h 4618049"/>
              <a:gd name="connsiteX6" fmla="*/ 217088 w 480224"/>
              <a:gd name="connsiteY6" fmla="*/ 1835379 h 4618049"/>
              <a:gd name="connsiteX7" fmla="*/ 388127 w 480224"/>
              <a:gd name="connsiteY7" fmla="*/ 2006417 h 4618049"/>
              <a:gd name="connsiteX8" fmla="*/ 210509 w 480224"/>
              <a:gd name="connsiteY8" fmla="*/ 2118250 h 4618049"/>
              <a:gd name="connsiteX9" fmla="*/ 335499 w 480224"/>
              <a:gd name="connsiteY9" fmla="*/ 2361652 h 4618049"/>
              <a:gd name="connsiteX10" fmla="*/ 157882 w 480224"/>
              <a:gd name="connsiteY10" fmla="*/ 2927396 h 4618049"/>
              <a:gd name="connsiteX11" fmla="*/ 276294 w 480224"/>
              <a:gd name="connsiteY11" fmla="*/ 3328679 h 4618049"/>
              <a:gd name="connsiteX12" fmla="*/ 197353 w 480224"/>
              <a:gd name="connsiteY12" fmla="*/ 3578659 h 4618049"/>
              <a:gd name="connsiteX13" fmla="*/ 335499 w 480224"/>
              <a:gd name="connsiteY13" fmla="*/ 3670757 h 4618049"/>
              <a:gd name="connsiteX14" fmla="*/ 269715 w 480224"/>
              <a:gd name="connsiteY14" fmla="*/ 4012835 h 4618049"/>
              <a:gd name="connsiteX15" fmla="*/ 381548 w 480224"/>
              <a:gd name="connsiteY15" fmla="*/ 4072040 h 4618049"/>
              <a:gd name="connsiteX16" fmla="*/ 223666 w 480224"/>
              <a:gd name="connsiteY16" fmla="*/ 4308863 h 4618049"/>
              <a:gd name="connsiteX17" fmla="*/ 361813 w 480224"/>
              <a:gd name="connsiteY17" fmla="*/ 4618049 h 4618049"/>
              <a:gd name="connsiteX0" fmla="*/ 0 w 335499"/>
              <a:gd name="connsiteY0" fmla="*/ 0 h 4618049"/>
              <a:gd name="connsiteX1" fmla="*/ 296029 w 335499"/>
              <a:gd name="connsiteY1" fmla="*/ 453911 h 4618049"/>
              <a:gd name="connsiteX2" fmla="*/ 0 w 335499"/>
              <a:gd name="connsiteY2" fmla="*/ 592058 h 4618049"/>
              <a:gd name="connsiteX3" fmla="*/ 335499 w 335499"/>
              <a:gd name="connsiteY3" fmla="*/ 940714 h 4618049"/>
              <a:gd name="connsiteX4" fmla="*/ 85520 w 335499"/>
              <a:gd name="connsiteY4" fmla="*/ 1111753 h 4618049"/>
              <a:gd name="connsiteX5" fmla="*/ 217088 w 335499"/>
              <a:gd name="connsiteY5" fmla="*/ 1243321 h 4618049"/>
              <a:gd name="connsiteX6" fmla="*/ 72363 w 335499"/>
              <a:gd name="connsiteY6" fmla="*/ 1835379 h 4618049"/>
              <a:gd name="connsiteX7" fmla="*/ 243402 w 335499"/>
              <a:gd name="connsiteY7" fmla="*/ 2006417 h 4618049"/>
              <a:gd name="connsiteX8" fmla="*/ 65784 w 335499"/>
              <a:gd name="connsiteY8" fmla="*/ 2118250 h 4618049"/>
              <a:gd name="connsiteX9" fmla="*/ 190774 w 335499"/>
              <a:gd name="connsiteY9" fmla="*/ 2361652 h 4618049"/>
              <a:gd name="connsiteX10" fmla="*/ 13157 w 335499"/>
              <a:gd name="connsiteY10" fmla="*/ 2927396 h 4618049"/>
              <a:gd name="connsiteX11" fmla="*/ 131569 w 335499"/>
              <a:gd name="connsiteY11" fmla="*/ 3328679 h 4618049"/>
              <a:gd name="connsiteX12" fmla="*/ 52628 w 335499"/>
              <a:gd name="connsiteY12" fmla="*/ 3578659 h 4618049"/>
              <a:gd name="connsiteX13" fmla="*/ 190774 w 335499"/>
              <a:gd name="connsiteY13" fmla="*/ 3670757 h 4618049"/>
              <a:gd name="connsiteX14" fmla="*/ 124990 w 335499"/>
              <a:gd name="connsiteY14" fmla="*/ 4012835 h 4618049"/>
              <a:gd name="connsiteX15" fmla="*/ 236823 w 335499"/>
              <a:gd name="connsiteY15" fmla="*/ 4072040 h 4618049"/>
              <a:gd name="connsiteX16" fmla="*/ 78941 w 335499"/>
              <a:gd name="connsiteY16" fmla="*/ 4308863 h 4618049"/>
              <a:gd name="connsiteX17" fmla="*/ 217088 w 335499"/>
              <a:gd name="connsiteY17" fmla="*/ 4618049 h 4618049"/>
              <a:gd name="connsiteX0" fmla="*/ 0 w 335499"/>
              <a:gd name="connsiteY0" fmla="*/ 0 h 4618049"/>
              <a:gd name="connsiteX1" fmla="*/ 289451 w 335499"/>
              <a:gd name="connsiteY1" fmla="*/ 322342 h 4618049"/>
              <a:gd name="connsiteX2" fmla="*/ 0 w 335499"/>
              <a:gd name="connsiteY2" fmla="*/ 592058 h 4618049"/>
              <a:gd name="connsiteX3" fmla="*/ 335499 w 335499"/>
              <a:gd name="connsiteY3" fmla="*/ 940714 h 4618049"/>
              <a:gd name="connsiteX4" fmla="*/ 85520 w 335499"/>
              <a:gd name="connsiteY4" fmla="*/ 1111753 h 4618049"/>
              <a:gd name="connsiteX5" fmla="*/ 217088 w 335499"/>
              <a:gd name="connsiteY5" fmla="*/ 1243321 h 4618049"/>
              <a:gd name="connsiteX6" fmla="*/ 72363 w 335499"/>
              <a:gd name="connsiteY6" fmla="*/ 1835379 h 4618049"/>
              <a:gd name="connsiteX7" fmla="*/ 243402 w 335499"/>
              <a:gd name="connsiteY7" fmla="*/ 2006417 h 4618049"/>
              <a:gd name="connsiteX8" fmla="*/ 65784 w 335499"/>
              <a:gd name="connsiteY8" fmla="*/ 2118250 h 4618049"/>
              <a:gd name="connsiteX9" fmla="*/ 190774 w 335499"/>
              <a:gd name="connsiteY9" fmla="*/ 2361652 h 4618049"/>
              <a:gd name="connsiteX10" fmla="*/ 13157 w 335499"/>
              <a:gd name="connsiteY10" fmla="*/ 2927396 h 4618049"/>
              <a:gd name="connsiteX11" fmla="*/ 131569 w 335499"/>
              <a:gd name="connsiteY11" fmla="*/ 3328679 h 4618049"/>
              <a:gd name="connsiteX12" fmla="*/ 52628 w 335499"/>
              <a:gd name="connsiteY12" fmla="*/ 3578659 h 4618049"/>
              <a:gd name="connsiteX13" fmla="*/ 190774 w 335499"/>
              <a:gd name="connsiteY13" fmla="*/ 3670757 h 4618049"/>
              <a:gd name="connsiteX14" fmla="*/ 124990 w 335499"/>
              <a:gd name="connsiteY14" fmla="*/ 4012835 h 4618049"/>
              <a:gd name="connsiteX15" fmla="*/ 236823 w 335499"/>
              <a:gd name="connsiteY15" fmla="*/ 4072040 h 4618049"/>
              <a:gd name="connsiteX16" fmla="*/ 78941 w 335499"/>
              <a:gd name="connsiteY16" fmla="*/ 4308863 h 4618049"/>
              <a:gd name="connsiteX17" fmla="*/ 217088 w 335499"/>
              <a:gd name="connsiteY17" fmla="*/ 4618049 h 4618049"/>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65784 w 335499"/>
              <a:gd name="connsiteY8" fmla="*/ 2335338 h 4835137"/>
              <a:gd name="connsiteX9" fmla="*/ 190774 w 335499"/>
              <a:gd name="connsiteY9" fmla="*/ 2578740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65784 w 335499"/>
              <a:gd name="connsiteY8" fmla="*/ 2335338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10510 w 335499"/>
              <a:gd name="connsiteY1" fmla="*/ 519695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157883 w 335499"/>
              <a:gd name="connsiteY1" fmla="*/ 513116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243402"/>
              <a:gd name="connsiteY0" fmla="*/ 0 h 4835137"/>
              <a:gd name="connsiteX1" fmla="*/ 157883 w 243402"/>
              <a:gd name="connsiteY1" fmla="*/ 513116 h 4835137"/>
              <a:gd name="connsiteX2" fmla="*/ 0 w 243402"/>
              <a:gd name="connsiteY2" fmla="*/ 809146 h 4835137"/>
              <a:gd name="connsiteX3" fmla="*/ 197352 w 243402"/>
              <a:gd name="connsiteY3" fmla="*/ 1144645 h 4835137"/>
              <a:gd name="connsiteX4" fmla="*/ 85520 w 243402"/>
              <a:gd name="connsiteY4" fmla="*/ 1328841 h 4835137"/>
              <a:gd name="connsiteX5" fmla="*/ 217088 w 243402"/>
              <a:gd name="connsiteY5" fmla="*/ 1460409 h 4835137"/>
              <a:gd name="connsiteX6" fmla="*/ 59206 w 243402"/>
              <a:gd name="connsiteY6" fmla="*/ 1874850 h 4835137"/>
              <a:gd name="connsiteX7" fmla="*/ 243402 w 243402"/>
              <a:gd name="connsiteY7" fmla="*/ 2223505 h 4835137"/>
              <a:gd name="connsiteX8" fmla="*/ 52627 w 243402"/>
              <a:gd name="connsiteY8" fmla="*/ 2493220 h 4835137"/>
              <a:gd name="connsiteX9" fmla="*/ 190774 w 243402"/>
              <a:gd name="connsiteY9" fmla="*/ 2887925 h 4835137"/>
              <a:gd name="connsiteX10" fmla="*/ 13157 w 243402"/>
              <a:gd name="connsiteY10" fmla="*/ 3144484 h 4835137"/>
              <a:gd name="connsiteX11" fmla="*/ 131569 w 243402"/>
              <a:gd name="connsiteY11" fmla="*/ 3545767 h 4835137"/>
              <a:gd name="connsiteX12" fmla="*/ 52628 w 243402"/>
              <a:gd name="connsiteY12" fmla="*/ 3795747 h 4835137"/>
              <a:gd name="connsiteX13" fmla="*/ 190774 w 243402"/>
              <a:gd name="connsiteY13" fmla="*/ 3887845 h 4835137"/>
              <a:gd name="connsiteX14" fmla="*/ 124990 w 243402"/>
              <a:gd name="connsiteY14" fmla="*/ 4229923 h 4835137"/>
              <a:gd name="connsiteX15" fmla="*/ 236823 w 243402"/>
              <a:gd name="connsiteY15" fmla="*/ 4289128 h 4835137"/>
              <a:gd name="connsiteX16" fmla="*/ 78941 w 243402"/>
              <a:gd name="connsiteY16" fmla="*/ 4525951 h 4835137"/>
              <a:gd name="connsiteX17" fmla="*/ 217088 w 243402"/>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223665 w 269715"/>
              <a:gd name="connsiteY3" fmla="*/ 1144645 h 4835137"/>
              <a:gd name="connsiteX4" fmla="*/ 0 w 269715"/>
              <a:gd name="connsiteY4" fmla="*/ 1355155 h 4835137"/>
              <a:gd name="connsiteX5" fmla="*/ 243401 w 269715"/>
              <a:gd name="connsiteY5" fmla="*/ 1460409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243401 w 269715"/>
              <a:gd name="connsiteY5" fmla="*/ 1460409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230244 w 269715"/>
              <a:gd name="connsiteY5" fmla="*/ 1545928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190773 w 269715"/>
              <a:gd name="connsiteY5" fmla="*/ 1552507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65785 w 289451"/>
              <a:gd name="connsiteY0" fmla="*/ 0 h 4835137"/>
              <a:gd name="connsiteX1" fmla="*/ 203932 w 289451"/>
              <a:gd name="connsiteY1" fmla="*/ 513116 h 4835137"/>
              <a:gd name="connsiteX2" fmla="*/ 46049 w 289451"/>
              <a:gd name="connsiteY2" fmla="*/ 809146 h 4835137"/>
              <a:gd name="connsiteX3" fmla="*/ 197352 w 289451"/>
              <a:gd name="connsiteY3" fmla="*/ 1111753 h 4835137"/>
              <a:gd name="connsiteX4" fmla="*/ 19736 w 289451"/>
              <a:gd name="connsiteY4" fmla="*/ 1355155 h 4835137"/>
              <a:gd name="connsiteX5" fmla="*/ 210509 w 289451"/>
              <a:gd name="connsiteY5" fmla="*/ 1552507 h 4835137"/>
              <a:gd name="connsiteX6" fmla="*/ 0 w 289451"/>
              <a:gd name="connsiteY6" fmla="*/ 1914320 h 4835137"/>
              <a:gd name="connsiteX7" fmla="*/ 289451 w 289451"/>
              <a:gd name="connsiteY7" fmla="*/ 2223505 h 4835137"/>
              <a:gd name="connsiteX8" fmla="*/ 98676 w 289451"/>
              <a:gd name="connsiteY8" fmla="*/ 2493220 h 4835137"/>
              <a:gd name="connsiteX9" fmla="*/ 236823 w 289451"/>
              <a:gd name="connsiteY9" fmla="*/ 2887925 h 4835137"/>
              <a:gd name="connsiteX10" fmla="*/ 59206 w 289451"/>
              <a:gd name="connsiteY10" fmla="*/ 3144484 h 4835137"/>
              <a:gd name="connsiteX11" fmla="*/ 177618 w 289451"/>
              <a:gd name="connsiteY11" fmla="*/ 3545767 h 4835137"/>
              <a:gd name="connsiteX12" fmla="*/ 98677 w 289451"/>
              <a:gd name="connsiteY12" fmla="*/ 3795747 h 4835137"/>
              <a:gd name="connsiteX13" fmla="*/ 236823 w 289451"/>
              <a:gd name="connsiteY13" fmla="*/ 3887845 h 4835137"/>
              <a:gd name="connsiteX14" fmla="*/ 171039 w 289451"/>
              <a:gd name="connsiteY14" fmla="*/ 4229923 h 4835137"/>
              <a:gd name="connsiteX15" fmla="*/ 282872 w 289451"/>
              <a:gd name="connsiteY15" fmla="*/ 4289128 h 4835137"/>
              <a:gd name="connsiteX16" fmla="*/ 124990 w 289451"/>
              <a:gd name="connsiteY16" fmla="*/ 4525951 h 4835137"/>
              <a:gd name="connsiteX17" fmla="*/ 263137 w 289451"/>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223667 w 282872"/>
              <a:gd name="connsiteY7" fmla="*/ 2256397 h 4835137"/>
              <a:gd name="connsiteX8" fmla="*/ 98676 w 282872"/>
              <a:gd name="connsiteY8" fmla="*/ 2493220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98676 w 282872"/>
              <a:gd name="connsiteY8" fmla="*/ 2493220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52627 w 282872"/>
              <a:gd name="connsiteY8" fmla="*/ 2506377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52627 w 282872"/>
              <a:gd name="connsiteY8" fmla="*/ 2506377 h 4835137"/>
              <a:gd name="connsiteX9" fmla="*/ 190775 w 282872"/>
              <a:gd name="connsiteY9" fmla="*/ 2894503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63136 w 309185"/>
              <a:gd name="connsiteY13" fmla="*/ 3887845 h 4835137"/>
              <a:gd name="connsiteX14" fmla="*/ 197352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17087 w 309185"/>
              <a:gd name="connsiteY13" fmla="*/ 3894423 h 4835137"/>
              <a:gd name="connsiteX14" fmla="*/ 197352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17087 w 309185"/>
              <a:gd name="connsiteY13" fmla="*/ 3894423 h 4835137"/>
              <a:gd name="connsiteX14" fmla="*/ 92097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289450"/>
              <a:gd name="connsiteY0" fmla="*/ 0 h 4835137"/>
              <a:gd name="connsiteX1" fmla="*/ 230245 w 289450"/>
              <a:gd name="connsiteY1" fmla="*/ 513116 h 4835137"/>
              <a:gd name="connsiteX2" fmla="*/ 72362 w 289450"/>
              <a:gd name="connsiteY2" fmla="*/ 809146 h 4835137"/>
              <a:gd name="connsiteX3" fmla="*/ 223665 w 289450"/>
              <a:gd name="connsiteY3" fmla="*/ 1111753 h 4835137"/>
              <a:gd name="connsiteX4" fmla="*/ 46049 w 289450"/>
              <a:gd name="connsiteY4" fmla="*/ 1355155 h 4835137"/>
              <a:gd name="connsiteX5" fmla="*/ 236822 w 289450"/>
              <a:gd name="connsiteY5" fmla="*/ 1552507 h 4835137"/>
              <a:gd name="connsiteX6" fmla="*/ 26313 w 289450"/>
              <a:gd name="connsiteY6" fmla="*/ 1914320 h 4835137"/>
              <a:gd name="connsiteX7" fmla="*/ 217088 w 289450"/>
              <a:gd name="connsiteY7" fmla="*/ 2262976 h 4835137"/>
              <a:gd name="connsiteX8" fmla="*/ 78940 w 289450"/>
              <a:gd name="connsiteY8" fmla="*/ 2506377 h 4835137"/>
              <a:gd name="connsiteX9" fmla="*/ 217088 w 289450"/>
              <a:gd name="connsiteY9" fmla="*/ 2894503 h 4835137"/>
              <a:gd name="connsiteX10" fmla="*/ 85519 w 289450"/>
              <a:gd name="connsiteY10" fmla="*/ 3144484 h 4835137"/>
              <a:gd name="connsiteX11" fmla="*/ 203931 w 289450"/>
              <a:gd name="connsiteY11" fmla="*/ 3545767 h 4835137"/>
              <a:gd name="connsiteX12" fmla="*/ 0 w 289450"/>
              <a:gd name="connsiteY12" fmla="*/ 3802325 h 4835137"/>
              <a:gd name="connsiteX13" fmla="*/ 217087 w 289450"/>
              <a:gd name="connsiteY13" fmla="*/ 3894423 h 4835137"/>
              <a:gd name="connsiteX14" fmla="*/ 92097 w 289450"/>
              <a:gd name="connsiteY14" fmla="*/ 4229923 h 4835137"/>
              <a:gd name="connsiteX15" fmla="*/ 276293 w 289450"/>
              <a:gd name="connsiteY15" fmla="*/ 4328598 h 4835137"/>
              <a:gd name="connsiteX16" fmla="*/ 151303 w 289450"/>
              <a:gd name="connsiteY16" fmla="*/ 4525951 h 4835137"/>
              <a:gd name="connsiteX17" fmla="*/ 289450 w 289450"/>
              <a:gd name="connsiteY17" fmla="*/ 4835137 h 4835137"/>
              <a:gd name="connsiteX0" fmla="*/ 92098 w 289450"/>
              <a:gd name="connsiteY0" fmla="*/ 0 h 4835137"/>
              <a:gd name="connsiteX1" fmla="*/ 230245 w 289450"/>
              <a:gd name="connsiteY1" fmla="*/ 513116 h 4835137"/>
              <a:gd name="connsiteX2" fmla="*/ 72362 w 289450"/>
              <a:gd name="connsiteY2" fmla="*/ 809146 h 4835137"/>
              <a:gd name="connsiteX3" fmla="*/ 223665 w 289450"/>
              <a:gd name="connsiteY3" fmla="*/ 1111753 h 4835137"/>
              <a:gd name="connsiteX4" fmla="*/ 46049 w 289450"/>
              <a:gd name="connsiteY4" fmla="*/ 1355155 h 4835137"/>
              <a:gd name="connsiteX5" fmla="*/ 236822 w 289450"/>
              <a:gd name="connsiteY5" fmla="*/ 1552507 h 4835137"/>
              <a:gd name="connsiteX6" fmla="*/ 26313 w 289450"/>
              <a:gd name="connsiteY6" fmla="*/ 1914320 h 4835137"/>
              <a:gd name="connsiteX7" fmla="*/ 217088 w 289450"/>
              <a:gd name="connsiteY7" fmla="*/ 2262976 h 4835137"/>
              <a:gd name="connsiteX8" fmla="*/ 78940 w 289450"/>
              <a:gd name="connsiteY8" fmla="*/ 2506377 h 4835137"/>
              <a:gd name="connsiteX9" fmla="*/ 217088 w 289450"/>
              <a:gd name="connsiteY9" fmla="*/ 2894503 h 4835137"/>
              <a:gd name="connsiteX10" fmla="*/ 85519 w 289450"/>
              <a:gd name="connsiteY10" fmla="*/ 3144484 h 4835137"/>
              <a:gd name="connsiteX11" fmla="*/ 203931 w 289450"/>
              <a:gd name="connsiteY11" fmla="*/ 3545767 h 4835137"/>
              <a:gd name="connsiteX12" fmla="*/ 0 w 289450"/>
              <a:gd name="connsiteY12" fmla="*/ 3802325 h 4835137"/>
              <a:gd name="connsiteX13" fmla="*/ 217087 w 289450"/>
              <a:gd name="connsiteY13" fmla="*/ 3894423 h 4835137"/>
              <a:gd name="connsiteX14" fmla="*/ 92097 w 289450"/>
              <a:gd name="connsiteY14" fmla="*/ 4229923 h 4835137"/>
              <a:gd name="connsiteX15" fmla="*/ 276293 w 289450"/>
              <a:gd name="connsiteY15" fmla="*/ 4328598 h 4835137"/>
              <a:gd name="connsiteX16" fmla="*/ 105254 w 289450"/>
              <a:gd name="connsiteY16" fmla="*/ 4552265 h 4835137"/>
              <a:gd name="connsiteX17" fmla="*/ 289450 w 289450"/>
              <a:gd name="connsiteY17" fmla="*/ 4835137 h 4835137"/>
              <a:gd name="connsiteX0" fmla="*/ 92098 w 276293"/>
              <a:gd name="connsiteY0" fmla="*/ 0 h 4808824"/>
              <a:gd name="connsiteX1" fmla="*/ 230245 w 276293"/>
              <a:gd name="connsiteY1" fmla="*/ 513116 h 4808824"/>
              <a:gd name="connsiteX2" fmla="*/ 72362 w 276293"/>
              <a:gd name="connsiteY2" fmla="*/ 809146 h 4808824"/>
              <a:gd name="connsiteX3" fmla="*/ 223665 w 276293"/>
              <a:gd name="connsiteY3" fmla="*/ 1111753 h 4808824"/>
              <a:gd name="connsiteX4" fmla="*/ 46049 w 276293"/>
              <a:gd name="connsiteY4" fmla="*/ 1355155 h 4808824"/>
              <a:gd name="connsiteX5" fmla="*/ 236822 w 276293"/>
              <a:gd name="connsiteY5" fmla="*/ 1552507 h 4808824"/>
              <a:gd name="connsiteX6" fmla="*/ 26313 w 276293"/>
              <a:gd name="connsiteY6" fmla="*/ 1914320 h 4808824"/>
              <a:gd name="connsiteX7" fmla="*/ 217088 w 276293"/>
              <a:gd name="connsiteY7" fmla="*/ 2262976 h 4808824"/>
              <a:gd name="connsiteX8" fmla="*/ 78940 w 276293"/>
              <a:gd name="connsiteY8" fmla="*/ 2506377 h 4808824"/>
              <a:gd name="connsiteX9" fmla="*/ 217088 w 276293"/>
              <a:gd name="connsiteY9" fmla="*/ 2894503 h 4808824"/>
              <a:gd name="connsiteX10" fmla="*/ 85519 w 276293"/>
              <a:gd name="connsiteY10" fmla="*/ 3144484 h 4808824"/>
              <a:gd name="connsiteX11" fmla="*/ 203931 w 276293"/>
              <a:gd name="connsiteY11" fmla="*/ 3545767 h 4808824"/>
              <a:gd name="connsiteX12" fmla="*/ 0 w 276293"/>
              <a:gd name="connsiteY12" fmla="*/ 3802325 h 4808824"/>
              <a:gd name="connsiteX13" fmla="*/ 217087 w 276293"/>
              <a:gd name="connsiteY13" fmla="*/ 3894423 h 4808824"/>
              <a:gd name="connsiteX14" fmla="*/ 92097 w 276293"/>
              <a:gd name="connsiteY14" fmla="*/ 4229923 h 4808824"/>
              <a:gd name="connsiteX15" fmla="*/ 276293 w 276293"/>
              <a:gd name="connsiteY15" fmla="*/ 4328598 h 4808824"/>
              <a:gd name="connsiteX16" fmla="*/ 105254 w 276293"/>
              <a:gd name="connsiteY16" fmla="*/ 4552265 h 4808824"/>
              <a:gd name="connsiteX17" fmla="*/ 243401 w 276293"/>
              <a:gd name="connsiteY17" fmla="*/ 4808824 h 4808824"/>
              <a:gd name="connsiteX0" fmla="*/ 92098 w 276293"/>
              <a:gd name="connsiteY0" fmla="*/ 0 h 4808824"/>
              <a:gd name="connsiteX1" fmla="*/ 230245 w 276293"/>
              <a:gd name="connsiteY1" fmla="*/ 513116 h 4808824"/>
              <a:gd name="connsiteX2" fmla="*/ 72362 w 276293"/>
              <a:gd name="connsiteY2" fmla="*/ 809146 h 4808824"/>
              <a:gd name="connsiteX3" fmla="*/ 223665 w 276293"/>
              <a:gd name="connsiteY3" fmla="*/ 1111753 h 4808824"/>
              <a:gd name="connsiteX4" fmla="*/ 46049 w 276293"/>
              <a:gd name="connsiteY4" fmla="*/ 1355155 h 4808824"/>
              <a:gd name="connsiteX5" fmla="*/ 236822 w 276293"/>
              <a:gd name="connsiteY5" fmla="*/ 1552507 h 4808824"/>
              <a:gd name="connsiteX6" fmla="*/ 85519 w 276293"/>
              <a:gd name="connsiteY6" fmla="*/ 1920898 h 4808824"/>
              <a:gd name="connsiteX7" fmla="*/ 217088 w 276293"/>
              <a:gd name="connsiteY7" fmla="*/ 2262976 h 4808824"/>
              <a:gd name="connsiteX8" fmla="*/ 78940 w 276293"/>
              <a:gd name="connsiteY8" fmla="*/ 2506377 h 4808824"/>
              <a:gd name="connsiteX9" fmla="*/ 217088 w 276293"/>
              <a:gd name="connsiteY9" fmla="*/ 2894503 h 4808824"/>
              <a:gd name="connsiteX10" fmla="*/ 85519 w 276293"/>
              <a:gd name="connsiteY10" fmla="*/ 3144484 h 4808824"/>
              <a:gd name="connsiteX11" fmla="*/ 203931 w 276293"/>
              <a:gd name="connsiteY11" fmla="*/ 3545767 h 4808824"/>
              <a:gd name="connsiteX12" fmla="*/ 0 w 276293"/>
              <a:gd name="connsiteY12" fmla="*/ 3802325 h 4808824"/>
              <a:gd name="connsiteX13" fmla="*/ 217087 w 276293"/>
              <a:gd name="connsiteY13" fmla="*/ 3894423 h 4808824"/>
              <a:gd name="connsiteX14" fmla="*/ 92097 w 276293"/>
              <a:gd name="connsiteY14" fmla="*/ 4229923 h 4808824"/>
              <a:gd name="connsiteX15" fmla="*/ 276293 w 276293"/>
              <a:gd name="connsiteY15" fmla="*/ 4328598 h 4808824"/>
              <a:gd name="connsiteX16" fmla="*/ 105254 w 276293"/>
              <a:gd name="connsiteY16" fmla="*/ 4552265 h 4808824"/>
              <a:gd name="connsiteX17" fmla="*/ 243401 w 276293"/>
              <a:gd name="connsiteY17" fmla="*/ 4808824 h 4808824"/>
              <a:gd name="connsiteX0" fmla="*/ 92098 w 243401"/>
              <a:gd name="connsiteY0" fmla="*/ 0 h 4808824"/>
              <a:gd name="connsiteX1" fmla="*/ 230245 w 243401"/>
              <a:gd name="connsiteY1" fmla="*/ 513116 h 4808824"/>
              <a:gd name="connsiteX2" fmla="*/ 72362 w 243401"/>
              <a:gd name="connsiteY2" fmla="*/ 809146 h 4808824"/>
              <a:gd name="connsiteX3" fmla="*/ 223665 w 243401"/>
              <a:gd name="connsiteY3" fmla="*/ 1111753 h 4808824"/>
              <a:gd name="connsiteX4" fmla="*/ 46049 w 243401"/>
              <a:gd name="connsiteY4" fmla="*/ 1355155 h 4808824"/>
              <a:gd name="connsiteX5" fmla="*/ 236822 w 243401"/>
              <a:gd name="connsiteY5" fmla="*/ 1552507 h 4808824"/>
              <a:gd name="connsiteX6" fmla="*/ 85519 w 243401"/>
              <a:gd name="connsiteY6" fmla="*/ 1920898 h 4808824"/>
              <a:gd name="connsiteX7" fmla="*/ 217088 w 243401"/>
              <a:gd name="connsiteY7" fmla="*/ 2262976 h 4808824"/>
              <a:gd name="connsiteX8" fmla="*/ 78940 w 243401"/>
              <a:gd name="connsiteY8" fmla="*/ 2506377 h 4808824"/>
              <a:gd name="connsiteX9" fmla="*/ 217088 w 243401"/>
              <a:gd name="connsiteY9" fmla="*/ 2894503 h 4808824"/>
              <a:gd name="connsiteX10" fmla="*/ 85519 w 243401"/>
              <a:gd name="connsiteY10" fmla="*/ 3144484 h 4808824"/>
              <a:gd name="connsiteX11" fmla="*/ 203931 w 243401"/>
              <a:gd name="connsiteY11" fmla="*/ 3545767 h 4808824"/>
              <a:gd name="connsiteX12" fmla="*/ 0 w 243401"/>
              <a:gd name="connsiteY12" fmla="*/ 3802325 h 4808824"/>
              <a:gd name="connsiteX13" fmla="*/ 217087 w 243401"/>
              <a:gd name="connsiteY13" fmla="*/ 3894423 h 4808824"/>
              <a:gd name="connsiteX14" fmla="*/ 92097 w 243401"/>
              <a:gd name="connsiteY14" fmla="*/ 4229923 h 4808824"/>
              <a:gd name="connsiteX15" fmla="*/ 243401 w 243401"/>
              <a:gd name="connsiteY15" fmla="*/ 4368068 h 4808824"/>
              <a:gd name="connsiteX16" fmla="*/ 105254 w 243401"/>
              <a:gd name="connsiteY16" fmla="*/ 4552265 h 4808824"/>
              <a:gd name="connsiteX17" fmla="*/ 243401 w 243401"/>
              <a:gd name="connsiteY17" fmla="*/ 4808824 h 4808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43401" h="4808824">
                <a:moveTo>
                  <a:pt x="92098" y="0"/>
                </a:moveTo>
                <a:lnTo>
                  <a:pt x="230245" y="513116"/>
                </a:lnTo>
                <a:lnTo>
                  <a:pt x="72362" y="809146"/>
                </a:lnTo>
                <a:lnTo>
                  <a:pt x="223665" y="1111753"/>
                </a:lnTo>
                <a:lnTo>
                  <a:pt x="46049" y="1355155"/>
                </a:lnTo>
                <a:lnTo>
                  <a:pt x="236822" y="1552507"/>
                </a:lnTo>
                <a:lnTo>
                  <a:pt x="85519" y="1920898"/>
                </a:lnTo>
                <a:lnTo>
                  <a:pt x="217088" y="2262976"/>
                </a:lnTo>
                <a:lnTo>
                  <a:pt x="78940" y="2506377"/>
                </a:lnTo>
                <a:lnTo>
                  <a:pt x="217088" y="2894503"/>
                </a:lnTo>
                <a:lnTo>
                  <a:pt x="85519" y="3144484"/>
                </a:lnTo>
                <a:lnTo>
                  <a:pt x="203931" y="3545767"/>
                </a:lnTo>
                <a:lnTo>
                  <a:pt x="0" y="3802325"/>
                </a:lnTo>
                <a:lnTo>
                  <a:pt x="217087" y="3894423"/>
                </a:lnTo>
                <a:lnTo>
                  <a:pt x="92097" y="4229923"/>
                </a:lnTo>
                <a:lnTo>
                  <a:pt x="243401" y="4368068"/>
                </a:lnTo>
                <a:lnTo>
                  <a:pt x="105254" y="4552265"/>
                </a:lnTo>
                <a:lnTo>
                  <a:pt x="243401" y="4808824"/>
                </a:lnTo>
              </a:path>
            </a:pathLst>
          </a:custGeom>
          <a:noFill/>
          <a:ln w="152400" cap="sq">
            <a:solidFill>
              <a:schemeClr val="bg1">
                <a:lumMod val="85000"/>
              </a:schemeClr>
            </a:solidFill>
            <a:miter lim="800000"/>
          </a:ln>
          <a:effectLst>
            <a:outerShdw blurRad="50800" dist="38100" dir="2700000" algn="tl" rotWithShape="0">
              <a:prstClr val="black">
                <a:alpha val="40000"/>
              </a:prstClr>
            </a:outerShdw>
          </a:effectLst>
          <a:scene3d>
            <a:camera prst="orthographicFront"/>
            <a:lightRig rig="two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13" name="Titel 1">
            <a:extLst>
              <a:ext uri="{FF2B5EF4-FFF2-40B4-BE49-F238E27FC236}">
                <a16:creationId xmlns:a16="http://schemas.microsoft.com/office/drawing/2014/main" id="{825D436D-E04B-89B9-91C8-9800F5B4CCA8}"/>
              </a:ext>
            </a:extLst>
          </p:cNvPr>
          <p:cNvSpPr txBox="1">
            <a:spLocks/>
          </p:cNvSpPr>
          <p:nvPr/>
        </p:nvSpPr>
        <p:spPr bwMode="auto">
          <a:xfrm>
            <a:off x="6730533" y="4407449"/>
            <a:ext cx="482453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fr-CH" sz="2800">
                <a:solidFill>
                  <a:srgbClr val="002060"/>
                </a:solidFill>
                <a:latin typeface="Century Gothic" panose="020B0502020202020204" pitchFamily="34" charset="0"/>
                <a:ea typeface="Century Gothic"/>
              </a:rPr>
              <a:t>Effets indirects</a:t>
            </a:r>
            <a:br>
              <a:rPr lang="fr-CH" sz="2800">
                <a:solidFill>
                  <a:srgbClr val="002060"/>
                </a:solidFill>
                <a:latin typeface="Century Gothic" panose="020B0502020202020204" pitchFamily="34" charset="0"/>
                <a:ea typeface="Century Gothic"/>
              </a:rPr>
            </a:br>
            <a:r>
              <a:rPr lang="fr-CH" sz="2800" b="0">
                <a:solidFill>
                  <a:srgbClr val="002060"/>
                </a:solidFill>
                <a:latin typeface="Century Gothic" panose="020B0502020202020204" pitchFamily="34" charset="0"/>
                <a:ea typeface="Century Gothic"/>
              </a:rPr>
              <a:t>(= Handprint)</a:t>
            </a:r>
          </a:p>
        </p:txBody>
      </p:sp>
      <p:sp>
        <p:nvSpPr>
          <p:cNvPr id="16" name="Abgerundetes Rechteck 15">
            <a:extLst>
              <a:ext uri="{FF2B5EF4-FFF2-40B4-BE49-F238E27FC236}">
                <a16:creationId xmlns:a16="http://schemas.microsoft.com/office/drawing/2014/main" id="{0C711754-005C-2899-599A-F176C2F539E1}"/>
              </a:ext>
            </a:extLst>
          </p:cNvPr>
          <p:cNvSpPr/>
          <p:nvPr/>
        </p:nvSpPr>
        <p:spPr bwMode="auto">
          <a:xfrm>
            <a:off x="6479800" y="5325699"/>
            <a:ext cx="5326002" cy="1315380"/>
          </a:xfrm>
          <a:prstGeom prst="roundRect">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r-CH" sz="2000">
                <a:solidFill>
                  <a:srgbClr val="002060"/>
                </a:solidFill>
                <a:latin typeface="Century Gothic" panose="020B0502020202020204" pitchFamily="34" charset="0"/>
                <a:ea typeface="Century Gothic"/>
                <a:cs typeface="Arial" charset="0"/>
              </a:rPr>
              <a:t>Les </a:t>
            </a:r>
            <a:r>
              <a:rPr lang="fr-CH" sz="2000" b="1">
                <a:solidFill>
                  <a:srgbClr val="002060"/>
                </a:solidFill>
                <a:latin typeface="Century Gothic" panose="020B0502020202020204" pitchFamily="34" charset="0"/>
                <a:ea typeface="Century Gothic"/>
                <a:cs typeface="Arial" charset="0"/>
              </a:rPr>
              <a:t>applications numériques </a:t>
            </a:r>
            <a:r>
              <a:rPr lang="fr-CH" sz="2000">
                <a:solidFill>
                  <a:srgbClr val="002060"/>
                </a:solidFill>
                <a:latin typeface="Century Gothic" panose="020B0502020202020204" pitchFamily="34" charset="0"/>
                <a:ea typeface="Century Gothic"/>
                <a:cs typeface="Arial" charset="0"/>
              </a:rPr>
              <a:t>modifient les processus et réduisent ou augmentent ainsi l’impact environnemental dans d’autres secteurs.</a:t>
            </a:r>
          </a:p>
        </p:txBody>
      </p:sp>
      <p:sp>
        <p:nvSpPr>
          <p:cNvPr id="17" name="Titel 1">
            <a:extLst>
              <a:ext uri="{FF2B5EF4-FFF2-40B4-BE49-F238E27FC236}">
                <a16:creationId xmlns:a16="http://schemas.microsoft.com/office/drawing/2014/main" id="{FFACA560-9C86-2A9F-FA52-B34CA7095AA5}"/>
              </a:ext>
            </a:extLst>
          </p:cNvPr>
          <p:cNvSpPr txBox="1">
            <a:spLocks/>
          </p:cNvSpPr>
          <p:nvPr/>
        </p:nvSpPr>
        <p:spPr bwMode="auto">
          <a:xfrm>
            <a:off x="495745" y="4407449"/>
            <a:ext cx="482453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fr-CH" sz="2800">
                <a:solidFill>
                  <a:srgbClr val="0B523E"/>
                </a:solidFill>
                <a:latin typeface="Century Gothic" panose="020B0502020202020204" pitchFamily="34" charset="0"/>
                <a:ea typeface="Century Gothic"/>
              </a:rPr>
              <a:t>Effets directs</a:t>
            </a:r>
            <a:br>
              <a:rPr lang="fr-CH" sz="2800">
                <a:solidFill>
                  <a:srgbClr val="0B523E"/>
                </a:solidFill>
                <a:latin typeface="Century Gothic" panose="020B0502020202020204" pitchFamily="34" charset="0"/>
                <a:ea typeface="Century Gothic"/>
              </a:rPr>
            </a:br>
            <a:r>
              <a:rPr lang="fr-CH" sz="2800" b="0">
                <a:solidFill>
                  <a:srgbClr val="0B523E"/>
                </a:solidFill>
                <a:latin typeface="Century Gothic" panose="020B0502020202020204" pitchFamily="34" charset="0"/>
                <a:ea typeface="Century Gothic"/>
              </a:rPr>
              <a:t>(= Footprint)</a:t>
            </a:r>
          </a:p>
        </p:txBody>
      </p:sp>
      <p:sp>
        <p:nvSpPr>
          <p:cNvPr id="18" name="Abgerundetes Rechteck 17">
            <a:extLst>
              <a:ext uri="{FF2B5EF4-FFF2-40B4-BE49-F238E27FC236}">
                <a16:creationId xmlns:a16="http://schemas.microsoft.com/office/drawing/2014/main" id="{FB59CC41-2C40-B348-2E29-CE389BA15883}"/>
              </a:ext>
            </a:extLst>
          </p:cNvPr>
          <p:cNvSpPr/>
          <p:nvPr/>
        </p:nvSpPr>
        <p:spPr bwMode="auto">
          <a:xfrm>
            <a:off x="635703" y="5325699"/>
            <a:ext cx="4544620" cy="1315380"/>
          </a:xfrm>
          <a:prstGeom prst="roundRect">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r-CH" sz="2000">
                <a:solidFill>
                  <a:srgbClr val="0B523E"/>
                </a:solidFill>
                <a:latin typeface="Century Gothic" panose="020B0502020202020204" pitchFamily="34" charset="0"/>
                <a:ea typeface="Century Gothic"/>
                <a:cs typeface="Arial" charset="0"/>
              </a:rPr>
              <a:t>La </a:t>
            </a:r>
            <a:r>
              <a:rPr lang="fr-CH" sz="2000" b="1">
                <a:solidFill>
                  <a:srgbClr val="0B523E"/>
                </a:solidFill>
                <a:latin typeface="Century Gothic" panose="020B0502020202020204" pitchFamily="34" charset="0"/>
                <a:ea typeface="Century Gothic"/>
                <a:cs typeface="Arial" charset="0"/>
              </a:rPr>
              <a:t>fabrication, l’utilisation et l’élimination </a:t>
            </a:r>
            <a:r>
              <a:rPr lang="fr-CH" sz="2000">
                <a:solidFill>
                  <a:srgbClr val="0B523E"/>
                </a:solidFill>
                <a:latin typeface="Century Gothic" panose="020B0502020202020204" pitchFamily="34" charset="0"/>
                <a:ea typeface="Century Gothic"/>
                <a:cs typeface="Arial" charset="0"/>
              </a:rPr>
              <a:t>des technologies numériques ont un impact sur l’environnement.</a:t>
            </a:r>
          </a:p>
        </p:txBody>
      </p:sp>
    </p:spTree>
    <p:extLst>
      <p:ext uri="{BB962C8B-B14F-4D97-AF65-F5344CB8AC3E}">
        <p14:creationId xmlns:p14="http://schemas.microsoft.com/office/powerpoint/2010/main" val="86650253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CCB6CE-47A1-D66F-59E6-E4C28619B1C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617C21C5-1447-2505-0853-96576DA629DA}"/>
              </a:ext>
            </a:extLst>
          </p:cNvPr>
          <p:cNvSpPr>
            <a:spLocks noGrp="1"/>
          </p:cNvSpPr>
          <p:nvPr>
            <p:ph type="title"/>
          </p:nvPr>
        </p:nvSpPr>
        <p:spPr/>
        <p:txBody>
          <a:bodyPr>
            <a:normAutofit/>
          </a:bodyPr>
          <a:lstStyle/>
          <a:p>
            <a:br>
              <a:rPr lang="fr-CH" sz="4000"/>
            </a:br>
            <a:r>
              <a:rPr lang="fr-CH" sz="4000"/>
              <a:t>Structure</a:t>
            </a:r>
          </a:p>
        </p:txBody>
      </p:sp>
      <p:sp>
        <p:nvSpPr>
          <p:cNvPr id="3" name="Inhaltsplatzhalter 2">
            <a:extLst>
              <a:ext uri="{FF2B5EF4-FFF2-40B4-BE49-F238E27FC236}">
                <a16:creationId xmlns:a16="http://schemas.microsoft.com/office/drawing/2014/main" id="{19FA711F-45AA-61C0-D82F-29F1751C562E}"/>
              </a:ext>
            </a:extLst>
          </p:cNvPr>
          <p:cNvSpPr>
            <a:spLocks noGrp="1"/>
          </p:cNvSpPr>
          <p:nvPr>
            <p:ph idx="1"/>
          </p:nvPr>
        </p:nvSpPr>
        <p:spPr/>
        <p:txBody>
          <a:bodyPr/>
          <a:lstStyle/>
          <a:p>
            <a:pPr marL="571500" indent="-571500">
              <a:buFont typeface="+mj-lt"/>
              <a:buAutoNum type="romanUcPeriod"/>
            </a:pPr>
            <a:r>
              <a:rPr lang="fr-CH"/>
              <a:t>La numérisation comme vecteur de changement social</a:t>
            </a:r>
          </a:p>
          <a:p>
            <a:pPr marL="571500" indent="-571500">
              <a:buFont typeface="+mj-lt"/>
              <a:buAutoNum type="romanUcPeriod"/>
            </a:pPr>
            <a:r>
              <a:rPr lang="fr-CH"/>
              <a:t>Le développement durable «reloaded»</a:t>
            </a:r>
          </a:p>
          <a:p>
            <a:pPr marL="571500" indent="-571500">
              <a:buFont typeface="+mj-lt"/>
              <a:buAutoNum type="romanUcPeriod"/>
            </a:pPr>
            <a:r>
              <a:rPr lang="fr-CH"/>
              <a:t>Conflits d’objectifs – Conflits éthiques</a:t>
            </a:r>
          </a:p>
          <a:p>
            <a:pPr marL="571500" indent="-571500">
              <a:buFont typeface="+mj-lt"/>
              <a:buAutoNum type="romanUcPeriod"/>
            </a:pPr>
            <a:r>
              <a:rPr lang="fr-CH"/>
              <a:t>Stratégies de cohérence et de suffisance</a:t>
            </a:r>
          </a:p>
          <a:p>
            <a:pPr marL="571500" indent="-571500">
              <a:buFont typeface="+mj-lt"/>
              <a:buAutoNum type="romanUcPeriod"/>
            </a:pPr>
            <a:r>
              <a:rPr lang="fr-CH"/>
              <a:t>Politique de suffisance?</a:t>
            </a:r>
          </a:p>
        </p:txBody>
      </p:sp>
      <p:sp>
        <p:nvSpPr>
          <p:cNvPr id="9" name="Datumsplatzhalter 8">
            <a:extLst>
              <a:ext uri="{FF2B5EF4-FFF2-40B4-BE49-F238E27FC236}">
                <a16:creationId xmlns:a16="http://schemas.microsoft.com/office/drawing/2014/main" id="{01842401-7071-BA1E-65E7-2FBD6F5F0B48}"/>
              </a:ext>
            </a:extLst>
          </p:cNvPr>
          <p:cNvSpPr>
            <a:spLocks noGrp="1"/>
          </p:cNvSpPr>
          <p:nvPr>
            <p:ph type="dt" sz="half" idx="10"/>
          </p:nvPr>
        </p:nvSpPr>
        <p:spPr/>
        <p:txBody>
          <a:bodyPr/>
          <a:lstStyle/>
          <a:p>
            <a:fld id="{C09332EE-D523-8844-B8FD-37E58A686FFF}" type="datetime1">
              <a:rPr lang="de-CH" smtClean="0"/>
              <a:t>27.05.2025</a:t>
            </a:fld>
            <a:endParaRPr lang="de-CH"/>
          </a:p>
        </p:txBody>
      </p:sp>
      <p:sp>
        <p:nvSpPr>
          <p:cNvPr id="10" name="Fußzeilenplatzhalter 9">
            <a:extLst>
              <a:ext uri="{FF2B5EF4-FFF2-40B4-BE49-F238E27FC236}">
                <a16:creationId xmlns:a16="http://schemas.microsoft.com/office/drawing/2014/main" id="{B219E052-5216-B767-E57B-07CFBC72FE1F}"/>
              </a:ext>
            </a:extLst>
          </p:cNvPr>
          <p:cNvSpPr>
            <a:spLocks noGrp="1"/>
          </p:cNvSpPr>
          <p:nvPr>
            <p:ph type="ftr" sz="quarter" idx="11"/>
          </p:nvPr>
        </p:nvSpPr>
        <p:spPr/>
        <p:txBody>
          <a:bodyPr/>
          <a:lstStyle/>
          <a:p>
            <a:r>
              <a:rPr lang="fr-CH"/>
              <a:t>Jeannette Behringer, e‑mail: behringer@sustainability.uzh.ch</a:t>
            </a:r>
          </a:p>
        </p:txBody>
      </p:sp>
      <p:sp>
        <p:nvSpPr>
          <p:cNvPr id="11" name="Foliennummernplatzhalter 10">
            <a:extLst>
              <a:ext uri="{FF2B5EF4-FFF2-40B4-BE49-F238E27FC236}">
                <a16:creationId xmlns:a16="http://schemas.microsoft.com/office/drawing/2014/main" id="{367BA63C-8FE1-02E4-15F1-17A07EB922E0}"/>
              </a:ext>
            </a:extLst>
          </p:cNvPr>
          <p:cNvSpPr>
            <a:spLocks noGrp="1"/>
          </p:cNvSpPr>
          <p:nvPr>
            <p:ph type="sldNum" sz="quarter" idx="12"/>
          </p:nvPr>
        </p:nvSpPr>
        <p:spPr/>
        <p:txBody>
          <a:bodyPr/>
          <a:lstStyle/>
          <a:p>
            <a:fld id="{9B8DC099-0C3C-CF4E-BB22-13441ABA63CC}" type="slidenum">
              <a:rPr lang="de-DE" smtClean="0"/>
              <a:t>50</a:t>
            </a:fld>
            <a:endParaRPr lang="de-DE"/>
          </a:p>
        </p:txBody>
      </p:sp>
      <p:sp>
        <p:nvSpPr>
          <p:cNvPr id="4" name="Textfeld 3">
            <a:extLst>
              <a:ext uri="{FF2B5EF4-FFF2-40B4-BE49-F238E27FC236}">
                <a16:creationId xmlns:a16="http://schemas.microsoft.com/office/drawing/2014/main" id="{703D3A2D-FB67-07CF-D34A-07F0399D2031}"/>
              </a:ext>
            </a:extLst>
          </p:cNvPr>
          <p:cNvSpPr txBox="1"/>
          <p:nvPr/>
        </p:nvSpPr>
        <p:spPr>
          <a:xfrm flipV="1">
            <a:off x="10247571" y="5906814"/>
            <a:ext cx="1166649" cy="224394"/>
          </a:xfrm>
          <a:prstGeom prst="rect">
            <a:avLst/>
          </a:prstGeom>
          <a:noFill/>
        </p:spPr>
        <p:txBody>
          <a:bodyPr wrap="square" rtlCol="0">
            <a:spAutoFit/>
          </a:bodyPr>
          <a:lstStyle/>
          <a:p>
            <a:endParaRPr lang="de-DE" sz="1000" dirty="0"/>
          </a:p>
        </p:txBody>
      </p:sp>
    </p:spTree>
    <p:extLst>
      <p:ext uri="{BB962C8B-B14F-4D97-AF65-F5344CB8AC3E}">
        <p14:creationId xmlns:p14="http://schemas.microsoft.com/office/powerpoint/2010/main" val="280345839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F2ED71-E72F-0260-17FD-F8B157FCE3D6}"/>
            </a:ext>
          </a:extLst>
        </p:cNvPr>
        <p:cNvGrpSpPr/>
        <p:nvPr/>
      </p:nvGrpSpPr>
      <p:grpSpPr>
        <a:xfrm>
          <a:off x="0" y="0"/>
          <a:ext cx="0" cy="0"/>
          <a:chOff x="0" y="0"/>
          <a:chExt cx="0" cy="0"/>
        </a:xfrm>
      </p:grpSpPr>
      <p:pic>
        <p:nvPicPr>
          <p:cNvPr id="5" name="Inhaltsplatzhalter 4">
            <a:extLst>
              <a:ext uri="{FF2B5EF4-FFF2-40B4-BE49-F238E27FC236}">
                <a16:creationId xmlns:a16="http://schemas.microsoft.com/office/drawing/2014/main" id="{478EA2FA-E0C1-DD65-26E3-FCD826D8E24B}"/>
              </a:ext>
            </a:extLst>
          </p:cNvPr>
          <p:cNvPicPr>
            <a:picLocks noGrp="1" noChangeAspect="1"/>
          </p:cNvPicPr>
          <p:nvPr>
            <p:ph idx="1"/>
          </p:nvPr>
        </p:nvPicPr>
        <p:blipFill>
          <a:blip r:embed="rId3"/>
          <a:stretch>
            <a:fillRect/>
          </a:stretch>
        </p:blipFill>
        <p:spPr>
          <a:xfrm>
            <a:off x="0" y="987973"/>
            <a:ext cx="12191999" cy="5870028"/>
          </a:xfrm>
          <a:prstGeom prst="rect">
            <a:avLst/>
          </a:prstGeom>
        </p:spPr>
      </p:pic>
      <p:sp>
        <p:nvSpPr>
          <p:cNvPr id="11" name="Foliennummernplatzhalter 10">
            <a:extLst>
              <a:ext uri="{FF2B5EF4-FFF2-40B4-BE49-F238E27FC236}">
                <a16:creationId xmlns:a16="http://schemas.microsoft.com/office/drawing/2014/main" id="{F2E761C9-BF44-E9DA-424A-6EDCBA7064E3}"/>
              </a:ext>
            </a:extLst>
          </p:cNvPr>
          <p:cNvSpPr>
            <a:spLocks noGrp="1"/>
          </p:cNvSpPr>
          <p:nvPr>
            <p:ph type="sldNum" sz="quarter" idx="12"/>
          </p:nvPr>
        </p:nvSpPr>
        <p:spPr/>
        <p:txBody>
          <a:bodyPr/>
          <a:lstStyle/>
          <a:p>
            <a:fld id="{9B8DC099-0C3C-CF4E-BB22-13441ABA63CC}" type="slidenum">
              <a:rPr lang="de-DE" smtClean="0"/>
              <a:t>51</a:t>
            </a:fld>
            <a:endParaRPr lang="de-DE"/>
          </a:p>
        </p:txBody>
      </p:sp>
      <p:sp>
        <p:nvSpPr>
          <p:cNvPr id="4" name="Textfeld 3">
            <a:extLst>
              <a:ext uri="{FF2B5EF4-FFF2-40B4-BE49-F238E27FC236}">
                <a16:creationId xmlns:a16="http://schemas.microsoft.com/office/drawing/2014/main" id="{6C3FBF3B-E723-D22F-7177-BD6B033DAD98}"/>
              </a:ext>
            </a:extLst>
          </p:cNvPr>
          <p:cNvSpPr txBox="1"/>
          <p:nvPr/>
        </p:nvSpPr>
        <p:spPr>
          <a:xfrm flipV="1">
            <a:off x="10247571" y="5906814"/>
            <a:ext cx="1166649" cy="224394"/>
          </a:xfrm>
          <a:prstGeom prst="rect">
            <a:avLst/>
          </a:prstGeom>
          <a:noFill/>
        </p:spPr>
        <p:txBody>
          <a:bodyPr wrap="square" rtlCol="0">
            <a:spAutoFit/>
          </a:bodyPr>
          <a:lstStyle/>
          <a:p>
            <a:endParaRPr lang="de-DE" sz="1000" dirty="0"/>
          </a:p>
        </p:txBody>
      </p:sp>
      <p:sp>
        <p:nvSpPr>
          <p:cNvPr id="2" name="Titel 1">
            <a:extLst>
              <a:ext uri="{FF2B5EF4-FFF2-40B4-BE49-F238E27FC236}">
                <a16:creationId xmlns:a16="http://schemas.microsoft.com/office/drawing/2014/main" id="{3EC20E5F-6F2B-58DC-D724-023F2A909FE3}"/>
              </a:ext>
            </a:extLst>
          </p:cNvPr>
          <p:cNvSpPr>
            <a:spLocks noGrp="1"/>
          </p:cNvSpPr>
          <p:nvPr>
            <p:ph type="title"/>
          </p:nvPr>
        </p:nvSpPr>
        <p:spPr>
          <a:xfrm>
            <a:off x="617483" y="1695882"/>
            <a:ext cx="4586416" cy="1733118"/>
          </a:xfrm>
        </p:spPr>
        <p:txBody>
          <a:bodyPr>
            <a:normAutofit fontScale="90000"/>
          </a:bodyPr>
          <a:lstStyle/>
          <a:p>
            <a:br>
              <a:rPr lang="fr-CH" sz="4000"/>
            </a:br>
            <a:r>
              <a:rPr lang="fr-CH">
                <a:solidFill>
                  <a:srgbClr val="0070C0"/>
                </a:solidFill>
              </a:rPr>
              <a:t>I. La numérisation comme vecteur de changement social</a:t>
            </a:r>
          </a:p>
        </p:txBody>
      </p:sp>
    </p:spTree>
    <p:extLst>
      <p:ext uri="{BB962C8B-B14F-4D97-AF65-F5344CB8AC3E}">
        <p14:creationId xmlns:p14="http://schemas.microsoft.com/office/powerpoint/2010/main" val="60126204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89AD7A-2959-7EDA-DB1D-9F18FDB74C38}"/>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98615284-AC3E-9D81-F907-6FA61C9ED072}"/>
              </a:ext>
            </a:extLst>
          </p:cNvPr>
          <p:cNvSpPr>
            <a:spLocks noGrp="1"/>
          </p:cNvSpPr>
          <p:nvPr>
            <p:ph type="title"/>
          </p:nvPr>
        </p:nvSpPr>
        <p:spPr>
          <a:xfrm>
            <a:off x="838200" y="480736"/>
            <a:ext cx="10515600" cy="1325563"/>
          </a:xfrm>
        </p:spPr>
        <p:txBody>
          <a:bodyPr>
            <a:normAutofit fontScale="90000"/>
          </a:bodyPr>
          <a:lstStyle/>
          <a:p>
            <a:br>
              <a:rPr lang="fr-CH" sz="4000"/>
            </a:br>
            <a:r>
              <a:rPr lang="fr-CH" sz="4000"/>
              <a:t>I. La numérisation comme vecteur de changement social</a:t>
            </a:r>
          </a:p>
        </p:txBody>
      </p:sp>
      <p:sp>
        <p:nvSpPr>
          <p:cNvPr id="9" name="Datumsplatzhalter 8">
            <a:extLst>
              <a:ext uri="{FF2B5EF4-FFF2-40B4-BE49-F238E27FC236}">
                <a16:creationId xmlns:a16="http://schemas.microsoft.com/office/drawing/2014/main" id="{66AA22EB-9A36-E8D9-96C5-2338C86110AC}"/>
              </a:ext>
            </a:extLst>
          </p:cNvPr>
          <p:cNvSpPr>
            <a:spLocks noGrp="1"/>
          </p:cNvSpPr>
          <p:nvPr>
            <p:ph type="dt" sz="half" idx="10"/>
          </p:nvPr>
        </p:nvSpPr>
        <p:spPr/>
        <p:txBody>
          <a:bodyPr/>
          <a:lstStyle/>
          <a:p>
            <a:fld id="{C09332EE-D523-8844-B8FD-37E58A686FFF}" type="datetime1">
              <a:rPr lang="de-CH" smtClean="0"/>
              <a:t>27.05.2025</a:t>
            </a:fld>
            <a:endParaRPr lang="de-CH"/>
          </a:p>
        </p:txBody>
      </p:sp>
      <p:sp>
        <p:nvSpPr>
          <p:cNvPr id="10" name="Fußzeilenplatzhalter 9">
            <a:extLst>
              <a:ext uri="{FF2B5EF4-FFF2-40B4-BE49-F238E27FC236}">
                <a16:creationId xmlns:a16="http://schemas.microsoft.com/office/drawing/2014/main" id="{5A524F4C-40C4-3F46-1781-426E2A25E2FB}"/>
              </a:ext>
            </a:extLst>
          </p:cNvPr>
          <p:cNvSpPr>
            <a:spLocks noGrp="1"/>
          </p:cNvSpPr>
          <p:nvPr>
            <p:ph type="ftr" sz="quarter" idx="11"/>
          </p:nvPr>
        </p:nvSpPr>
        <p:spPr/>
        <p:txBody>
          <a:bodyPr/>
          <a:lstStyle/>
          <a:p>
            <a:r>
              <a:rPr lang="fr-CH"/>
              <a:t>Jeannette Behringer, e‑mail: behringer@sustainability.uzh.ch</a:t>
            </a:r>
          </a:p>
        </p:txBody>
      </p:sp>
      <p:sp>
        <p:nvSpPr>
          <p:cNvPr id="11" name="Foliennummernplatzhalter 10">
            <a:extLst>
              <a:ext uri="{FF2B5EF4-FFF2-40B4-BE49-F238E27FC236}">
                <a16:creationId xmlns:a16="http://schemas.microsoft.com/office/drawing/2014/main" id="{FD70BEEA-1862-F2C7-1748-37CE4D88AFB6}"/>
              </a:ext>
            </a:extLst>
          </p:cNvPr>
          <p:cNvSpPr>
            <a:spLocks noGrp="1"/>
          </p:cNvSpPr>
          <p:nvPr>
            <p:ph type="sldNum" sz="quarter" idx="12"/>
          </p:nvPr>
        </p:nvSpPr>
        <p:spPr/>
        <p:txBody>
          <a:bodyPr/>
          <a:lstStyle/>
          <a:p>
            <a:fld id="{9B8DC099-0C3C-CF4E-BB22-13441ABA63CC}" type="slidenum">
              <a:rPr lang="de-DE" smtClean="0"/>
              <a:t>52</a:t>
            </a:fld>
            <a:endParaRPr lang="de-DE"/>
          </a:p>
        </p:txBody>
      </p:sp>
      <p:sp>
        <p:nvSpPr>
          <p:cNvPr id="4" name="Textfeld 3">
            <a:extLst>
              <a:ext uri="{FF2B5EF4-FFF2-40B4-BE49-F238E27FC236}">
                <a16:creationId xmlns:a16="http://schemas.microsoft.com/office/drawing/2014/main" id="{2B76705A-915F-6CCA-035F-69FD358AD3C7}"/>
              </a:ext>
            </a:extLst>
          </p:cNvPr>
          <p:cNvSpPr txBox="1"/>
          <p:nvPr/>
        </p:nvSpPr>
        <p:spPr>
          <a:xfrm flipV="1">
            <a:off x="10247571" y="5906814"/>
            <a:ext cx="1166649" cy="224394"/>
          </a:xfrm>
          <a:prstGeom prst="rect">
            <a:avLst/>
          </a:prstGeom>
          <a:noFill/>
        </p:spPr>
        <p:txBody>
          <a:bodyPr wrap="square" rtlCol="0">
            <a:spAutoFit/>
          </a:bodyPr>
          <a:lstStyle/>
          <a:p>
            <a:endParaRPr lang="de-DE" sz="1000" dirty="0"/>
          </a:p>
        </p:txBody>
      </p:sp>
      <p:sp>
        <p:nvSpPr>
          <p:cNvPr id="12" name="Inhaltsplatzhalter 11">
            <a:extLst>
              <a:ext uri="{FF2B5EF4-FFF2-40B4-BE49-F238E27FC236}">
                <a16:creationId xmlns:a16="http://schemas.microsoft.com/office/drawing/2014/main" id="{0382C634-71B6-0CD6-43F7-D65D7A53F8F1}"/>
              </a:ext>
            </a:extLst>
          </p:cNvPr>
          <p:cNvSpPr>
            <a:spLocks noGrp="1"/>
          </p:cNvSpPr>
          <p:nvPr>
            <p:ph idx="1"/>
          </p:nvPr>
        </p:nvSpPr>
        <p:spPr>
          <a:xfrm>
            <a:off x="838200" y="1962259"/>
            <a:ext cx="10515600" cy="4243799"/>
          </a:xfrm>
        </p:spPr>
        <p:txBody>
          <a:bodyPr>
            <a:normAutofit/>
          </a:bodyPr>
          <a:lstStyle/>
          <a:p>
            <a:r>
              <a:rPr lang="fr-CH" b="1"/>
              <a:t>«</a:t>
            </a:r>
            <a:r>
              <a:rPr lang="fr-CH"/>
              <a:t>La numérisation est un processus global qui mène à la transformation de notre réalité et de notre mode de vie. Il se déroule à un rythme effréné, avec une radicalité inédite et des forces d’action difficilement gérables. (…). La numérisation, en tant qu’impératif et vision de l’avenir, fait naître des critères d’orientation, constitue un défi éthique fondamental et pas seulement un changement apporté par la technique.» (Karen Joisten)</a:t>
            </a:r>
          </a:p>
          <a:p>
            <a:endParaRPr lang="de-DE" dirty="0"/>
          </a:p>
        </p:txBody>
      </p:sp>
    </p:spTree>
    <p:extLst>
      <p:ext uri="{BB962C8B-B14F-4D97-AF65-F5344CB8AC3E}">
        <p14:creationId xmlns:p14="http://schemas.microsoft.com/office/powerpoint/2010/main" val="382494751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E76903-65A8-C4B2-05C1-A9703BBC84F6}"/>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A9A9DFB0-B831-64DB-7C3F-DE9EDC8353EF}"/>
              </a:ext>
            </a:extLst>
          </p:cNvPr>
          <p:cNvSpPr>
            <a:spLocks noGrp="1"/>
          </p:cNvSpPr>
          <p:nvPr>
            <p:ph type="title"/>
          </p:nvPr>
        </p:nvSpPr>
        <p:spPr>
          <a:xfrm>
            <a:off x="838200" y="480736"/>
            <a:ext cx="10515600" cy="1325563"/>
          </a:xfrm>
        </p:spPr>
        <p:txBody>
          <a:bodyPr>
            <a:normAutofit fontScale="90000"/>
          </a:bodyPr>
          <a:lstStyle/>
          <a:p>
            <a:br>
              <a:rPr lang="fr-CH" sz="4000"/>
            </a:br>
            <a:r>
              <a:rPr lang="fr-CH" sz="4000"/>
              <a:t>I. La numérisation comme vecteur de changement social</a:t>
            </a:r>
          </a:p>
        </p:txBody>
      </p:sp>
      <p:sp>
        <p:nvSpPr>
          <p:cNvPr id="9" name="Datumsplatzhalter 8">
            <a:extLst>
              <a:ext uri="{FF2B5EF4-FFF2-40B4-BE49-F238E27FC236}">
                <a16:creationId xmlns:a16="http://schemas.microsoft.com/office/drawing/2014/main" id="{2485D4EA-6E93-7043-CF22-70F6717D09FB}"/>
              </a:ext>
            </a:extLst>
          </p:cNvPr>
          <p:cNvSpPr>
            <a:spLocks noGrp="1"/>
          </p:cNvSpPr>
          <p:nvPr>
            <p:ph type="dt" sz="half" idx="10"/>
          </p:nvPr>
        </p:nvSpPr>
        <p:spPr/>
        <p:txBody>
          <a:bodyPr/>
          <a:lstStyle/>
          <a:p>
            <a:fld id="{C09332EE-D523-8844-B8FD-37E58A686FFF}" type="datetime1">
              <a:rPr lang="de-CH" smtClean="0"/>
              <a:t>27.05.2025</a:t>
            </a:fld>
            <a:endParaRPr lang="de-CH"/>
          </a:p>
        </p:txBody>
      </p:sp>
      <p:sp>
        <p:nvSpPr>
          <p:cNvPr id="10" name="Fußzeilenplatzhalter 9">
            <a:extLst>
              <a:ext uri="{FF2B5EF4-FFF2-40B4-BE49-F238E27FC236}">
                <a16:creationId xmlns:a16="http://schemas.microsoft.com/office/drawing/2014/main" id="{82576B18-688D-5A66-8FFA-60CCF4B82A43}"/>
              </a:ext>
            </a:extLst>
          </p:cNvPr>
          <p:cNvSpPr>
            <a:spLocks noGrp="1"/>
          </p:cNvSpPr>
          <p:nvPr>
            <p:ph type="ftr" sz="quarter" idx="11"/>
          </p:nvPr>
        </p:nvSpPr>
        <p:spPr/>
        <p:txBody>
          <a:bodyPr/>
          <a:lstStyle/>
          <a:p>
            <a:r>
              <a:rPr lang="fr-CH"/>
              <a:t>Jeannette Behringer, e‑mail: behringer@sustainability.uzh.ch</a:t>
            </a:r>
          </a:p>
        </p:txBody>
      </p:sp>
      <p:sp>
        <p:nvSpPr>
          <p:cNvPr id="11" name="Foliennummernplatzhalter 10">
            <a:extLst>
              <a:ext uri="{FF2B5EF4-FFF2-40B4-BE49-F238E27FC236}">
                <a16:creationId xmlns:a16="http://schemas.microsoft.com/office/drawing/2014/main" id="{7D36BEC9-4943-F189-E873-4D8D078B24F3}"/>
              </a:ext>
            </a:extLst>
          </p:cNvPr>
          <p:cNvSpPr>
            <a:spLocks noGrp="1"/>
          </p:cNvSpPr>
          <p:nvPr>
            <p:ph type="sldNum" sz="quarter" idx="12"/>
          </p:nvPr>
        </p:nvSpPr>
        <p:spPr/>
        <p:txBody>
          <a:bodyPr/>
          <a:lstStyle/>
          <a:p>
            <a:fld id="{9B8DC099-0C3C-CF4E-BB22-13441ABA63CC}" type="slidenum">
              <a:rPr lang="de-DE" smtClean="0"/>
              <a:t>53</a:t>
            </a:fld>
            <a:endParaRPr lang="de-DE"/>
          </a:p>
        </p:txBody>
      </p:sp>
      <p:sp>
        <p:nvSpPr>
          <p:cNvPr id="4" name="Textfeld 3">
            <a:extLst>
              <a:ext uri="{FF2B5EF4-FFF2-40B4-BE49-F238E27FC236}">
                <a16:creationId xmlns:a16="http://schemas.microsoft.com/office/drawing/2014/main" id="{EA8E26A3-4BC5-F657-89F9-963219FCB803}"/>
              </a:ext>
            </a:extLst>
          </p:cNvPr>
          <p:cNvSpPr txBox="1"/>
          <p:nvPr/>
        </p:nvSpPr>
        <p:spPr>
          <a:xfrm flipV="1">
            <a:off x="10247571" y="5906814"/>
            <a:ext cx="1166649" cy="224394"/>
          </a:xfrm>
          <a:prstGeom prst="rect">
            <a:avLst/>
          </a:prstGeom>
          <a:noFill/>
        </p:spPr>
        <p:txBody>
          <a:bodyPr wrap="square" rtlCol="0">
            <a:spAutoFit/>
          </a:bodyPr>
          <a:lstStyle/>
          <a:p>
            <a:endParaRPr lang="de-DE" sz="1000" dirty="0"/>
          </a:p>
        </p:txBody>
      </p:sp>
      <p:sp>
        <p:nvSpPr>
          <p:cNvPr id="12" name="Inhaltsplatzhalter 11">
            <a:extLst>
              <a:ext uri="{FF2B5EF4-FFF2-40B4-BE49-F238E27FC236}">
                <a16:creationId xmlns:a16="http://schemas.microsoft.com/office/drawing/2014/main" id="{F72EF342-40CE-0EA8-8B84-E0294280976F}"/>
              </a:ext>
            </a:extLst>
          </p:cNvPr>
          <p:cNvSpPr>
            <a:spLocks noGrp="1"/>
          </p:cNvSpPr>
          <p:nvPr>
            <p:ph idx="1"/>
          </p:nvPr>
        </p:nvSpPr>
        <p:spPr>
          <a:xfrm>
            <a:off x="838200" y="1962259"/>
            <a:ext cx="10515600" cy="4243799"/>
          </a:xfrm>
        </p:spPr>
        <p:txBody>
          <a:bodyPr>
            <a:normAutofit/>
          </a:bodyPr>
          <a:lstStyle/>
          <a:p>
            <a:r>
              <a:rPr lang="fr-CH"/>
              <a:t>Changement social (Ogburn, 1922)</a:t>
            </a:r>
          </a:p>
          <a:p>
            <a:pPr lvl="1"/>
            <a:r>
              <a:rPr lang="fr-CH"/>
              <a:t>Changements processuels dans la société sur une période prolongée</a:t>
            </a:r>
          </a:p>
          <a:p>
            <a:pPr lvl="1"/>
            <a:r>
              <a:rPr lang="fr-CH"/>
              <a:t>Changement complet dans ses institutions fondamentales, ses modèles culturels, ses actions sociales, ses valeurs</a:t>
            </a:r>
          </a:p>
          <a:p>
            <a:pPr lvl="1"/>
            <a:r>
              <a:rPr lang="fr-CH"/>
              <a:t>Conséquences pour l’économie/le monde du travail, la formation, le quotidien/l’espace privé, la communication, etc.</a:t>
            </a:r>
          </a:p>
          <a:p>
            <a:pPr lvl="1"/>
            <a:r>
              <a:rPr lang="fr-CH"/>
              <a:t>Non planifié &gt; planifié</a:t>
            </a:r>
          </a:p>
          <a:p>
            <a:pPr lvl="1"/>
            <a:r>
              <a:rPr lang="fr-CH"/>
              <a:t>Nouveaux défis pour les décisions contraignantes dans la collectivité (éthique; évaluation de l’impact technique)</a:t>
            </a:r>
          </a:p>
          <a:p>
            <a:pPr lvl="1"/>
            <a:endParaRPr lang="de-CH" dirty="0"/>
          </a:p>
          <a:p>
            <a:pPr lvl="1"/>
            <a:endParaRPr lang="de-CH" dirty="0"/>
          </a:p>
          <a:p>
            <a:endParaRPr lang="de-DE" dirty="0"/>
          </a:p>
        </p:txBody>
      </p:sp>
    </p:spTree>
    <p:extLst>
      <p:ext uri="{BB962C8B-B14F-4D97-AF65-F5344CB8AC3E}">
        <p14:creationId xmlns:p14="http://schemas.microsoft.com/office/powerpoint/2010/main" val="70554040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A1B446-91F6-A3FE-CC08-641BB6EC3442}"/>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562E47CE-BA32-AE0C-B225-E33634DEC523}"/>
              </a:ext>
            </a:extLst>
          </p:cNvPr>
          <p:cNvSpPr>
            <a:spLocks noGrp="1"/>
          </p:cNvSpPr>
          <p:nvPr>
            <p:ph type="title"/>
          </p:nvPr>
        </p:nvSpPr>
        <p:spPr>
          <a:xfrm>
            <a:off x="838200" y="480736"/>
            <a:ext cx="10515600" cy="1325563"/>
          </a:xfrm>
        </p:spPr>
        <p:txBody>
          <a:bodyPr>
            <a:normAutofit fontScale="90000"/>
          </a:bodyPr>
          <a:lstStyle/>
          <a:p>
            <a:br>
              <a:rPr lang="fr-CH" sz="4000" dirty="0"/>
            </a:br>
            <a:r>
              <a:rPr lang="fr-CH" sz="4000" dirty="0"/>
              <a:t>I. La numérisation comme vecteur de changement social</a:t>
            </a:r>
          </a:p>
        </p:txBody>
      </p:sp>
      <p:sp>
        <p:nvSpPr>
          <p:cNvPr id="9" name="Datumsplatzhalter 8">
            <a:extLst>
              <a:ext uri="{FF2B5EF4-FFF2-40B4-BE49-F238E27FC236}">
                <a16:creationId xmlns:a16="http://schemas.microsoft.com/office/drawing/2014/main" id="{1EC4A935-0A69-DEBB-62E3-55260625F96E}"/>
              </a:ext>
            </a:extLst>
          </p:cNvPr>
          <p:cNvSpPr>
            <a:spLocks noGrp="1"/>
          </p:cNvSpPr>
          <p:nvPr>
            <p:ph type="dt" sz="half" idx="10"/>
          </p:nvPr>
        </p:nvSpPr>
        <p:spPr/>
        <p:txBody>
          <a:bodyPr/>
          <a:lstStyle/>
          <a:p>
            <a:fld id="{C09332EE-D523-8844-B8FD-37E58A686FFF}" type="datetime1">
              <a:rPr lang="de-CH" smtClean="0"/>
              <a:t>27.05.2025</a:t>
            </a:fld>
            <a:endParaRPr lang="de-CH"/>
          </a:p>
        </p:txBody>
      </p:sp>
      <p:sp>
        <p:nvSpPr>
          <p:cNvPr id="10" name="Fußzeilenplatzhalter 9">
            <a:extLst>
              <a:ext uri="{FF2B5EF4-FFF2-40B4-BE49-F238E27FC236}">
                <a16:creationId xmlns:a16="http://schemas.microsoft.com/office/drawing/2014/main" id="{87BABE93-7B57-62E1-6A9E-DF6C073EF5DE}"/>
              </a:ext>
            </a:extLst>
          </p:cNvPr>
          <p:cNvSpPr>
            <a:spLocks noGrp="1"/>
          </p:cNvSpPr>
          <p:nvPr>
            <p:ph type="ftr" sz="quarter" idx="11"/>
          </p:nvPr>
        </p:nvSpPr>
        <p:spPr/>
        <p:txBody>
          <a:bodyPr/>
          <a:lstStyle/>
          <a:p>
            <a:r>
              <a:rPr lang="fr-CH"/>
              <a:t>Jeannette Behringer, e‑mail: behringer@sustainability.uzh.ch</a:t>
            </a:r>
          </a:p>
        </p:txBody>
      </p:sp>
      <p:sp>
        <p:nvSpPr>
          <p:cNvPr id="11" name="Foliennummernplatzhalter 10">
            <a:extLst>
              <a:ext uri="{FF2B5EF4-FFF2-40B4-BE49-F238E27FC236}">
                <a16:creationId xmlns:a16="http://schemas.microsoft.com/office/drawing/2014/main" id="{FECC94DD-3D49-3FB4-3C8E-590B8F749A2B}"/>
              </a:ext>
            </a:extLst>
          </p:cNvPr>
          <p:cNvSpPr>
            <a:spLocks noGrp="1"/>
          </p:cNvSpPr>
          <p:nvPr>
            <p:ph type="sldNum" sz="quarter" idx="12"/>
          </p:nvPr>
        </p:nvSpPr>
        <p:spPr/>
        <p:txBody>
          <a:bodyPr/>
          <a:lstStyle/>
          <a:p>
            <a:fld id="{9B8DC099-0C3C-CF4E-BB22-13441ABA63CC}" type="slidenum">
              <a:rPr lang="de-DE" smtClean="0"/>
              <a:t>54</a:t>
            </a:fld>
            <a:endParaRPr lang="de-DE"/>
          </a:p>
        </p:txBody>
      </p:sp>
      <p:sp>
        <p:nvSpPr>
          <p:cNvPr id="4" name="Textfeld 3">
            <a:extLst>
              <a:ext uri="{FF2B5EF4-FFF2-40B4-BE49-F238E27FC236}">
                <a16:creationId xmlns:a16="http://schemas.microsoft.com/office/drawing/2014/main" id="{3EC81379-B9FE-AC99-EE3A-3437621CB139}"/>
              </a:ext>
            </a:extLst>
          </p:cNvPr>
          <p:cNvSpPr txBox="1"/>
          <p:nvPr/>
        </p:nvSpPr>
        <p:spPr>
          <a:xfrm flipV="1">
            <a:off x="10247571" y="5906814"/>
            <a:ext cx="1166649" cy="224394"/>
          </a:xfrm>
          <a:prstGeom prst="rect">
            <a:avLst/>
          </a:prstGeom>
          <a:noFill/>
        </p:spPr>
        <p:txBody>
          <a:bodyPr wrap="square" rtlCol="0">
            <a:spAutoFit/>
          </a:bodyPr>
          <a:lstStyle/>
          <a:p>
            <a:endParaRPr lang="de-DE" sz="1000" dirty="0"/>
          </a:p>
        </p:txBody>
      </p:sp>
      <p:sp>
        <p:nvSpPr>
          <p:cNvPr id="12" name="Inhaltsplatzhalter 11">
            <a:extLst>
              <a:ext uri="{FF2B5EF4-FFF2-40B4-BE49-F238E27FC236}">
                <a16:creationId xmlns:a16="http://schemas.microsoft.com/office/drawing/2014/main" id="{1B1E4B5D-EA8B-563D-1870-7893B0B3A486}"/>
              </a:ext>
            </a:extLst>
          </p:cNvPr>
          <p:cNvSpPr>
            <a:spLocks noGrp="1"/>
          </p:cNvSpPr>
          <p:nvPr>
            <p:ph idx="1"/>
          </p:nvPr>
        </p:nvSpPr>
        <p:spPr>
          <a:xfrm>
            <a:off x="838200" y="1962259"/>
            <a:ext cx="10515600" cy="4243799"/>
          </a:xfrm>
        </p:spPr>
        <p:txBody>
          <a:bodyPr>
            <a:normAutofit/>
          </a:bodyPr>
          <a:lstStyle/>
          <a:p>
            <a:r>
              <a:rPr lang="fr-CH" dirty="0"/>
              <a:t>Importance pour le développement durable: «illusion du monde immatériel»</a:t>
            </a:r>
          </a:p>
          <a:p>
            <a:r>
              <a:rPr lang="fr-CH" dirty="0" err="1"/>
              <a:t>Rebound</a:t>
            </a:r>
            <a:r>
              <a:rPr lang="fr-CH" dirty="0"/>
              <a:t> (William Stanley Jevons): nouveau, rapide, global</a:t>
            </a:r>
          </a:p>
          <a:p>
            <a:pPr lvl="1"/>
            <a:r>
              <a:rPr lang="fr-CH" dirty="0"/>
              <a:t>Matériel</a:t>
            </a:r>
          </a:p>
          <a:p>
            <a:pPr lvl="1"/>
            <a:r>
              <a:rPr lang="fr-CH" dirty="0"/>
              <a:t>Économie</a:t>
            </a:r>
          </a:p>
          <a:p>
            <a:pPr lvl="1"/>
            <a:r>
              <a:rPr lang="fr-CH" dirty="0"/>
              <a:t>Infrastructure</a:t>
            </a:r>
          </a:p>
          <a:p>
            <a:pPr lvl="1"/>
            <a:r>
              <a:rPr lang="fr-CH" dirty="0"/>
              <a:t>«Fidélisation de la clientèle» numérique</a:t>
            </a:r>
          </a:p>
          <a:p>
            <a:pPr lvl="1"/>
            <a:r>
              <a:rPr lang="fr-CH" dirty="0"/>
              <a:t>Psychologie de la «consommation intelligente»</a:t>
            </a:r>
          </a:p>
          <a:p>
            <a:endParaRPr lang="de-DE" dirty="0"/>
          </a:p>
        </p:txBody>
      </p:sp>
    </p:spTree>
    <p:extLst>
      <p:ext uri="{BB962C8B-B14F-4D97-AF65-F5344CB8AC3E}">
        <p14:creationId xmlns:p14="http://schemas.microsoft.com/office/powerpoint/2010/main" val="238455679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C913D2-BE91-A97E-EDCE-23C497104ADB}"/>
              </a:ext>
            </a:extLst>
          </p:cNvPr>
          <p:cNvSpPr>
            <a:spLocks noGrp="1"/>
          </p:cNvSpPr>
          <p:nvPr>
            <p:ph type="title"/>
          </p:nvPr>
        </p:nvSpPr>
        <p:spPr/>
        <p:txBody>
          <a:bodyPr>
            <a:normAutofit/>
          </a:bodyPr>
          <a:lstStyle/>
          <a:p>
            <a:br>
              <a:rPr lang="fr-CH" sz="4000"/>
            </a:br>
            <a:r>
              <a:rPr lang="fr-CH" sz="4000"/>
              <a:t>II. Le développement durable «reloaded»</a:t>
            </a:r>
          </a:p>
        </p:txBody>
      </p:sp>
      <p:sp>
        <p:nvSpPr>
          <p:cNvPr id="3" name="Inhaltsplatzhalter 2">
            <a:extLst>
              <a:ext uri="{FF2B5EF4-FFF2-40B4-BE49-F238E27FC236}">
                <a16:creationId xmlns:a16="http://schemas.microsoft.com/office/drawing/2014/main" id="{A277A993-DEA4-6017-8AA9-70E08C03CF0B}"/>
              </a:ext>
            </a:extLst>
          </p:cNvPr>
          <p:cNvSpPr>
            <a:spLocks noGrp="1"/>
          </p:cNvSpPr>
          <p:nvPr>
            <p:ph idx="1"/>
          </p:nvPr>
        </p:nvSpPr>
        <p:spPr/>
        <p:txBody>
          <a:bodyPr>
            <a:normAutofit/>
          </a:bodyPr>
          <a:lstStyle/>
          <a:p>
            <a:r>
              <a:rPr lang="fr-CH" sz="2000"/>
              <a:t>«Le développement durable est un développement qui répond aux besoins du présent sans compromettre la capacité des générations futures à satisfaire leurs propres besoins. Il englobe deux concepts clés: </a:t>
            </a:r>
          </a:p>
          <a:p>
            <a:r>
              <a:rPr lang="fr-CH" sz="2000"/>
              <a:t>la notion des «</a:t>
            </a:r>
            <a:r>
              <a:rPr lang="fr-CH" sz="2000" i="1">
                <a:solidFill>
                  <a:srgbClr val="0070C0"/>
                </a:solidFill>
              </a:rPr>
              <a:t>besoins</a:t>
            </a:r>
            <a:r>
              <a:rPr lang="fr-CH" sz="2000"/>
              <a:t>», en particulier les besoins fondamentaux des pauvres de ce monde, auxquels il convient de donner la priorité absolue; et </a:t>
            </a:r>
          </a:p>
          <a:p>
            <a:r>
              <a:rPr lang="fr-CH" sz="2000"/>
              <a:t>l’idée des </a:t>
            </a:r>
            <a:r>
              <a:rPr lang="fr-CH" sz="2000" i="1">
                <a:solidFill>
                  <a:srgbClr val="0070C0"/>
                </a:solidFill>
              </a:rPr>
              <a:t>contraintes</a:t>
            </a:r>
            <a:r>
              <a:rPr lang="fr-CH" sz="2000"/>
              <a:t> que l’état de la technologie et de l’organisation sociale exerce sur la capacité de l’environnement à satisfaire les besoins actuels et futurs».</a:t>
            </a:r>
            <a:br>
              <a:rPr lang="fr-CH" sz="2000"/>
            </a:br>
            <a:r>
              <a:rPr lang="fr-CH" sz="1200"/>
              <a:t>(Commission mondiale sur l’environnement et le développement: Notre avenir à tous. Nations Unies, 1987)</a:t>
            </a:r>
            <a:br>
              <a:rPr lang="fr-CH" sz="1200"/>
            </a:br>
            <a:endParaRPr lang="fr-CH" sz="1200"/>
          </a:p>
          <a:p>
            <a:r>
              <a:rPr lang="fr-CH" sz="2000"/>
              <a:t>Compatible avec la science et la société: «malédiction et bénédiction»</a:t>
            </a:r>
          </a:p>
          <a:p>
            <a:pPr marL="742950" lvl="1" indent="-285750"/>
            <a:r>
              <a:rPr lang="fr-CH" sz="2000"/>
              <a:t>Diversité des termes: environ 70 traductions en langue allemande (Wullenweber, 2000)</a:t>
            </a:r>
            <a:br>
              <a:rPr lang="fr-CH" sz="2000"/>
            </a:br>
            <a:endParaRPr lang="fr-CH" sz="2000"/>
          </a:p>
          <a:p>
            <a:pPr marL="0" indent="0">
              <a:buNone/>
            </a:pPr>
            <a:endParaRPr lang="de-CH" sz="2000" dirty="0"/>
          </a:p>
        </p:txBody>
      </p:sp>
      <p:sp>
        <p:nvSpPr>
          <p:cNvPr id="9" name="Datumsplatzhalter 8">
            <a:extLst>
              <a:ext uri="{FF2B5EF4-FFF2-40B4-BE49-F238E27FC236}">
                <a16:creationId xmlns:a16="http://schemas.microsoft.com/office/drawing/2014/main" id="{70043D83-E747-88A3-4DE8-6E217C08CCD1}"/>
              </a:ext>
            </a:extLst>
          </p:cNvPr>
          <p:cNvSpPr>
            <a:spLocks noGrp="1"/>
          </p:cNvSpPr>
          <p:nvPr>
            <p:ph type="dt" sz="half" idx="10"/>
          </p:nvPr>
        </p:nvSpPr>
        <p:spPr/>
        <p:txBody>
          <a:bodyPr/>
          <a:lstStyle/>
          <a:p>
            <a:fld id="{C09332EE-D523-8844-B8FD-37E58A686FFF}" type="datetime1">
              <a:rPr lang="de-CH" smtClean="0"/>
              <a:t>27.05.2025</a:t>
            </a:fld>
            <a:endParaRPr lang="de-CH"/>
          </a:p>
        </p:txBody>
      </p:sp>
      <p:sp>
        <p:nvSpPr>
          <p:cNvPr id="10" name="Fußzeilenplatzhalter 9">
            <a:extLst>
              <a:ext uri="{FF2B5EF4-FFF2-40B4-BE49-F238E27FC236}">
                <a16:creationId xmlns:a16="http://schemas.microsoft.com/office/drawing/2014/main" id="{83AD5BD4-3653-9B36-4A80-B653C5607B90}"/>
              </a:ext>
            </a:extLst>
          </p:cNvPr>
          <p:cNvSpPr>
            <a:spLocks noGrp="1"/>
          </p:cNvSpPr>
          <p:nvPr>
            <p:ph type="ftr" sz="quarter" idx="11"/>
          </p:nvPr>
        </p:nvSpPr>
        <p:spPr/>
        <p:txBody>
          <a:bodyPr/>
          <a:lstStyle/>
          <a:p>
            <a:r>
              <a:rPr lang="fr-CH"/>
              <a:t>Jeannette Behringer, e‑mail: behringer@sustainability.uzh.ch</a:t>
            </a:r>
          </a:p>
        </p:txBody>
      </p:sp>
      <p:sp>
        <p:nvSpPr>
          <p:cNvPr id="11" name="Foliennummernplatzhalter 10">
            <a:extLst>
              <a:ext uri="{FF2B5EF4-FFF2-40B4-BE49-F238E27FC236}">
                <a16:creationId xmlns:a16="http://schemas.microsoft.com/office/drawing/2014/main" id="{D8A304DA-8366-15B1-865C-536643E8878B}"/>
              </a:ext>
            </a:extLst>
          </p:cNvPr>
          <p:cNvSpPr>
            <a:spLocks noGrp="1"/>
          </p:cNvSpPr>
          <p:nvPr>
            <p:ph type="sldNum" sz="quarter" idx="12"/>
          </p:nvPr>
        </p:nvSpPr>
        <p:spPr/>
        <p:txBody>
          <a:bodyPr/>
          <a:lstStyle/>
          <a:p>
            <a:fld id="{9B8DC099-0C3C-CF4E-BB22-13441ABA63CC}" type="slidenum">
              <a:rPr lang="de-DE" smtClean="0"/>
              <a:t>55</a:t>
            </a:fld>
            <a:endParaRPr lang="de-DE"/>
          </a:p>
        </p:txBody>
      </p:sp>
      <p:sp>
        <p:nvSpPr>
          <p:cNvPr id="4" name="Textfeld 3">
            <a:extLst>
              <a:ext uri="{FF2B5EF4-FFF2-40B4-BE49-F238E27FC236}">
                <a16:creationId xmlns:a16="http://schemas.microsoft.com/office/drawing/2014/main" id="{9619C3CE-E6ED-29D7-2844-C95989774864}"/>
              </a:ext>
            </a:extLst>
          </p:cNvPr>
          <p:cNvSpPr txBox="1"/>
          <p:nvPr/>
        </p:nvSpPr>
        <p:spPr>
          <a:xfrm flipV="1">
            <a:off x="10247571" y="5906814"/>
            <a:ext cx="1166649" cy="224394"/>
          </a:xfrm>
          <a:prstGeom prst="rect">
            <a:avLst/>
          </a:prstGeom>
          <a:noFill/>
        </p:spPr>
        <p:txBody>
          <a:bodyPr wrap="square" rtlCol="0">
            <a:spAutoFit/>
          </a:bodyPr>
          <a:lstStyle/>
          <a:p>
            <a:endParaRPr lang="de-DE" sz="1000" dirty="0"/>
          </a:p>
        </p:txBody>
      </p:sp>
    </p:spTree>
    <p:extLst>
      <p:ext uri="{BB962C8B-B14F-4D97-AF65-F5344CB8AC3E}">
        <p14:creationId xmlns:p14="http://schemas.microsoft.com/office/powerpoint/2010/main" val="286065305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7C9F498-6DB6-77C8-6CEE-23A27813B64F}"/>
              </a:ext>
            </a:extLst>
          </p:cNvPr>
          <p:cNvSpPr>
            <a:spLocks noGrp="1"/>
          </p:cNvSpPr>
          <p:nvPr>
            <p:ph type="title"/>
          </p:nvPr>
        </p:nvSpPr>
        <p:spPr>
          <a:xfrm>
            <a:off x="838200" y="764703"/>
            <a:ext cx="10515600" cy="1062615"/>
          </a:xfrm>
        </p:spPr>
        <p:txBody>
          <a:bodyPr>
            <a:normAutofit/>
          </a:bodyPr>
          <a:lstStyle/>
          <a:p>
            <a:r>
              <a:rPr lang="fr-CH" sz="4000" dirty="0"/>
              <a:t>II. Le développement durable «</a:t>
            </a:r>
            <a:r>
              <a:rPr lang="fr-CH" sz="4000" dirty="0" err="1"/>
              <a:t>reloaded</a:t>
            </a:r>
            <a:r>
              <a:rPr lang="fr-CH" sz="4000" dirty="0"/>
              <a:t>»</a:t>
            </a:r>
          </a:p>
        </p:txBody>
      </p:sp>
      <p:sp>
        <p:nvSpPr>
          <p:cNvPr id="6" name="Datumsplatzhalter 5">
            <a:extLst>
              <a:ext uri="{FF2B5EF4-FFF2-40B4-BE49-F238E27FC236}">
                <a16:creationId xmlns:a16="http://schemas.microsoft.com/office/drawing/2014/main" id="{9FFB88E5-722C-5FC9-7A4D-55C69DC1A758}"/>
              </a:ext>
            </a:extLst>
          </p:cNvPr>
          <p:cNvSpPr>
            <a:spLocks noGrp="1"/>
          </p:cNvSpPr>
          <p:nvPr>
            <p:ph type="dt" sz="half" idx="10"/>
          </p:nvPr>
        </p:nvSpPr>
        <p:spPr/>
        <p:txBody>
          <a:bodyPr/>
          <a:lstStyle/>
          <a:p>
            <a:fld id="{09E19242-5420-FF4F-AD40-AFA1D6EE9E24}" type="datetime1">
              <a:rPr lang="de-CH" smtClean="0"/>
              <a:t>27.05.2025</a:t>
            </a:fld>
            <a:endParaRPr lang="de-CH"/>
          </a:p>
        </p:txBody>
      </p:sp>
      <p:sp>
        <p:nvSpPr>
          <p:cNvPr id="7" name="Fußzeilenplatzhalter 6">
            <a:extLst>
              <a:ext uri="{FF2B5EF4-FFF2-40B4-BE49-F238E27FC236}">
                <a16:creationId xmlns:a16="http://schemas.microsoft.com/office/drawing/2014/main" id="{C606A36C-02C0-D6D9-4BD3-20C3CCABAF28}"/>
              </a:ext>
            </a:extLst>
          </p:cNvPr>
          <p:cNvSpPr>
            <a:spLocks noGrp="1"/>
          </p:cNvSpPr>
          <p:nvPr>
            <p:ph type="ftr" sz="quarter" idx="11"/>
          </p:nvPr>
        </p:nvSpPr>
        <p:spPr/>
        <p:txBody>
          <a:bodyPr/>
          <a:lstStyle/>
          <a:p>
            <a:r>
              <a:rPr lang="fr-CH"/>
              <a:t>Jeannette Behringer, e‑mail: behringer@sustainability.uzh.ch</a:t>
            </a:r>
          </a:p>
        </p:txBody>
      </p:sp>
      <p:sp>
        <p:nvSpPr>
          <p:cNvPr id="8" name="Foliennummernplatzhalter 7">
            <a:extLst>
              <a:ext uri="{FF2B5EF4-FFF2-40B4-BE49-F238E27FC236}">
                <a16:creationId xmlns:a16="http://schemas.microsoft.com/office/drawing/2014/main" id="{608A2709-0555-9202-89B2-204C7B30722C}"/>
              </a:ext>
            </a:extLst>
          </p:cNvPr>
          <p:cNvSpPr>
            <a:spLocks noGrp="1"/>
          </p:cNvSpPr>
          <p:nvPr>
            <p:ph type="sldNum" sz="quarter" idx="12"/>
          </p:nvPr>
        </p:nvSpPr>
        <p:spPr>
          <a:xfrm>
            <a:off x="9207062" y="6188185"/>
            <a:ext cx="2146739" cy="365125"/>
          </a:xfrm>
        </p:spPr>
        <p:txBody>
          <a:bodyPr/>
          <a:lstStyle/>
          <a:p>
            <a:pPr algn="l"/>
            <a:r>
              <a:rPr lang="fr-CH"/>
              <a:t>  Source: Behringer, J., 2023</a:t>
            </a:r>
          </a:p>
          <a:p>
            <a:pPr algn="l"/>
            <a:endParaRPr lang="de-DE" dirty="0"/>
          </a:p>
        </p:txBody>
      </p:sp>
      <p:sp>
        <p:nvSpPr>
          <p:cNvPr id="9" name="Inhaltsplatzhalter 2">
            <a:extLst>
              <a:ext uri="{FF2B5EF4-FFF2-40B4-BE49-F238E27FC236}">
                <a16:creationId xmlns:a16="http://schemas.microsoft.com/office/drawing/2014/main" id="{692AF67C-CCDB-E888-591F-1F30E169BEA9}"/>
              </a:ext>
            </a:extLst>
          </p:cNvPr>
          <p:cNvSpPr>
            <a:spLocks noGrp="1"/>
          </p:cNvSpPr>
          <p:nvPr>
            <p:ph sz="half" idx="1"/>
          </p:nvPr>
        </p:nvSpPr>
        <p:spPr>
          <a:solidFill>
            <a:srgbClr val="C7DED5"/>
          </a:solidFill>
        </p:spPr>
        <p:txBody>
          <a:bodyPr>
            <a:normAutofit fontScale="62500" lnSpcReduction="20000"/>
          </a:bodyPr>
          <a:lstStyle/>
          <a:p>
            <a:pPr marL="0" indent="0">
              <a:lnSpc>
                <a:spcPct val="120000"/>
              </a:lnSpc>
              <a:buNone/>
            </a:pPr>
            <a:r>
              <a:rPr lang="fr-CH" sz="3600" b="1">
                <a:latin typeface="Aptos" panose="020B0004020202020204" pitchFamily="34" charset="0"/>
              </a:rPr>
              <a:t>Critères centraux</a:t>
            </a:r>
          </a:p>
          <a:p>
            <a:pPr>
              <a:lnSpc>
                <a:spcPct val="120000"/>
              </a:lnSpc>
              <a:buFont typeface="Symbol" pitchFamily="2" charset="2"/>
              <a:buChar char="-"/>
            </a:pPr>
            <a:r>
              <a:rPr lang="fr-CH" sz="3600">
                <a:latin typeface="Aptos" panose="020B0004020202020204" pitchFamily="34" charset="0"/>
              </a:rPr>
              <a:t>Les «</a:t>
            </a:r>
            <a:r>
              <a:rPr lang="fr-CH" sz="3600">
                <a:solidFill>
                  <a:srgbClr val="FF0000"/>
                </a:solidFill>
                <a:latin typeface="Aptos" panose="020B0004020202020204" pitchFamily="34" charset="0"/>
              </a:rPr>
              <a:t>besoins</a:t>
            </a:r>
            <a:r>
              <a:rPr lang="fr-CH" sz="3600">
                <a:latin typeface="Aptos" panose="020B0004020202020204" pitchFamily="34" charset="0"/>
              </a:rPr>
              <a:t>» signifient la priorité accordée aux besoins fondamentaux des plus pauvres.</a:t>
            </a:r>
          </a:p>
          <a:p>
            <a:pPr>
              <a:lnSpc>
                <a:spcPct val="120000"/>
              </a:lnSpc>
              <a:buFont typeface="Symbol" pitchFamily="2" charset="2"/>
              <a:buChar char="-"/>
            </a:pPr>
            <a:r>
              <a:rPr lang="fr-CH" sz="3600">
                <a:latin typeface="Aptos" panose="020B0004020202020204" pitchFamily="34" charset="0"/>
              </a:rPr>
              <a:t>Ils incluent d’éventuelles </a:t>
            </a:r>
            <a:r>
              <a:rPr lang="fr-CH" sz="3600">
                <a:solidFill>
                  <a:srgbClr val="FF0000"/>
                </a:solidFill>
                <a:latin typeface="Aptos" panose="020B0004020202020204" pitchFamily="34" charset="0"/>
              </a:rPr>
              <a:t>limitations </a:t>
            </a:r>
            <a:r>
              <a:rPr lang="fr-CH" sz="3600">
                <a:latin typeface="Aptos" panose="020B0004020202020204" pitchFamily="34" charset="0"/>
              </a:rPr>
              <a:t>lorsque des technologies ou des évolutions sociales diminuent les capacités des générations futures.</a:t>
            </a:r>
          </a:p>
          <a:p>
            <a:pPr>
              <a:lnSpc>
                <a:spcPct val="120000"/>
              </a:lnSpc>
              <a:buFont typeface="Symbol" pitchFamily="2" charset="2"/>
              <a:buChar char="-"/>
            </a:pPr>
            <a:r>
              <a:rPr lang="fr-CH" sz="3600">
                <a:latin typeface="Aptos" panose="020B0004020202020204" pitchFamily="34" charset="0"/>
              </a:rPr>
              <a:t>Les objectifs sociaux ou économiques doivent tenir compte de la </a:t>
            </a:r>
            <a:r>
              <a:rPr lang="fr-CH" sz="3600">
                <a:solidFill>
                  <a:srgbClr val="FF0000"/>
                </a:solidFill>
                <a:latin typeface="Aptos" panose="020B0004020202020204" pitchFamily="34" charset="0"/>
              </a:rPr>
              <a:t>pérennité</a:t>
            </a:r>
            <a:r>
              <a:rPr lang="fr-CH" sz="3600">
                <a:latin typeface="Aptos" panose="020B0004020202020204" pitchFamily="34" charset="0"/>
              </a:rPr>
              <a:t> dans tous les pays.</a:t>
            </a:r>
          </a:p>
          <a:p>
            <a:pPr marL="0" indent="0">
              <a:buNone/>
            </a:pPr>
            <a:endParaRPr lang="de-DE" dirty="0"/>
          </a:p>
        </p:txBody>
      </p:sp>
      <p:sp>
        <p:nvSpPr>
          <p:cNvPr id="10" name="Inhaltsplatzhalter 6">
            <a:extLst>
              <a:ext uri="{FF2B5EF4-FFF2-40B4-BE49-F238E27FC236}">
                <a16:creationId xmlns:a16="http://schemas.microsoft.com/office/drawing/2014/main" id="{71ACF6F2-1B49-CBA0-82A3-92D4668CD753}"/>
              </a:ext>
            </a:extLst>
          </p:cNvPr>
          <p:cNvSpPr>
            <a:spLocks noGrp="1"/>
          </p:cNvSpPr>
          <p:nvPr>
            <p:ph sz="half" idx="2"/>
          </p:nvPr>
        </p:nvSpPr>
        <p:spPr>
          <a:solidFill>
            <a:srgbClr val="C7DED5"/>
          </a:solidFill>
        </p:spPr>
        <p:txBody>
          <a:bodyPr>
            <a:normAutofit fontScale="62500" lnSpcReduction="20000"/>
          </a:bodyPr>
          <a:lstStyle/>
          <a:p>
            <a:pPr marL="0" indent="0">
              <a:buNone/>
            </a:pPr>
            <a:r>
              <a:rPr lang="fr-CH" sz="2000" b="1">
                <a:latin typeface="Aptos" panose="020B0004020202020204" pitchFamily="34" charset="0"/>
              </a:rPr>
              <a:t>Conséquences</a:t>
            </a:r>
          </a:p>
          <a:p>
            <a:pPr>
              <a:buFont typeface="Symbol" pitchFamily="2" charset="2"/>
              <a:buChar char="-"/>
            </a:pPr>
            <a:r>
              <a:rPr lang="fr-CH" sz="2000">
                <a:solidFill>
                  <a:srgbClr val="FF0000"/>
                </a:solidFill>
                <a:latin typeface="Aptos" panose="020B0004020202020204" pitchFamily="34" charset="0"/>
              </a:rPr>
              <a:t>Concept éthique</a:t>
            </a:r>
            <a:r>
              <a:rPr lang="fr-CH" sz="2000">
                <a:latin typeface="Aptos" panose="020B0004020202020204" pitchFamily="34" charset="0"/>
              </a:rPr>
              <a:t>: «un environnement propre et sain pour tous les êtres humains» &gt; Égalité entre les êtres humains.</a:t>
            </a:r>
          </a:p>
          <a:p>
            <a:pPr>
              <a:buFont typeface="Symbol" pitchFamily="2" charset="2"/>
              <a:buChar char="-"/>
            </a:pPr>
            <a:r>
              <a:rPr lang="fr-CH" sz="2000">
                <a:solidFill>
                  <a:srgbClr val="FF0000"/>
                </a:solidFill>
                <a:latin typeface="Aptos" panose="020B0004020202020204" pitchFamily="34" charset="0"/>
              </a:rPr>
              <a:t>Concept global: </a:t>
            </a:r>
            <a:r>
              <a:rPr lang="fr-CH" sz="2000">
                <a:latin typeface="Aptos" panose="020B0004020202020204" pitchFamily="34" charset="0"/>
              </a:rPr>
              <a:t>178 pays ont signé l’Agenda 21 (Conférence des Nations Unies sur l’environnement et le développement, Rio de Janeiro, 1992).</a:t>
            </a:r>
          </a:p>
          <a:p>
            <a:pPr>
              <a:buFont typeface="Symbol" pitchFamily="2" charset="2"/>
              <a:buChar char="-"/>
            </a:pPr>
            <a:r>
              <a:rPr lang="fr-CH" sz="2000">
                <a:solidFill>
                  <a:srgbClr val="FF0000"/>
                </a:solidFill>
                <a:latin typeface="Aptos" panose="020B0004020202020204" pitchFamily="34" charset="0"/>
              </a:rPr>
              <a:t>Concept controversé: </a:t>
            </a:r>
            <a:r>
              <a:rPr lang="fr-CH" sz="2000">
                <a:latin typeface="Aptos" panose="020B0004020202020204" pitchFamily="34" charset="0"/>
              </a:rPr>
              <a:t>comment organiser un «développement» qui nécessite des restrictions considérables au sein des sociétés prospères?</a:t>
            </a:r>
          </a:p>
        </p:txBody>
      </p:sp>
    </p:spTree>
    <p:extLst>
      <p:ext uri="{BB962C8B-B14F-4D97-AF65-F5344CB8AC3E}">
        <p14:creationId xmlns:p14="http://schemas.microsoft.com/office/powerpoint/2010/main" val="26401391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1CE39EB-F7A1-C513-C9CA-782B4E0FC782}"/>
              </a:ext>
            </a:extLst>
          </p:cNvPr>
          <p:cNvSpPr>
            <a:spLocks noGrp="1"/>
          </p:cNvSpPr>
          <p:nvPr>
            <p:ph type="title"/>
          </p:nvPr>
        </p:nvSpPr>
        <p:spPr>
          <a:xfrm>
            <a:off x="654433" y="2360146"/>
            <a:ext cx="3596291" cy="1600200"/>
          </a:xfrm>
        </p:spPr>
        <p:txBody>
          <a:bodyPr>
            <a:normAutofit/>
          </a:bodyPr>
          <a:lstStyle/>
          <a:p>
            <a:r>
              <a:rPr lang="fr-CH" sz="2800" dirty="0"/>
              <a:t>Le «modèle du gâteau de mariage» de la durabilité</a:t>
            </a:r>
          </a:p>
        </p:txBody>
      </p:sp>
      <p:sp>
        <p:nvSpPr>
          <p:cNvPr id="4" name="Textplatzhalter 3">
            <a:extLst>
              <a:ext uri="{FF2B5EF4-FFF2-40B4-BE49-F238E27FC236}">
                <a16:creationId xmlns:a16="http://schemas.microsoft.com/office/drawing/2014/main" id="{7B1869EE-5412-FD58-DC36-FB41E3BF6D72}"/>
              </a:ext>
            </a:extLst>
          </p:cNvPr>
          <p:cNvSpPr>
            <a:spLocks noGrp="1"/>
          </p:cNvSpPr>
          <p:nvPr>
            <p:ph type="body" sz="half" idx="2"/>
          </p:nvPr>
        </p:nvSpPr>
        <p:spPr/>
        <p:txBody>
          <a:bodyPr/>
          <a:lstStyle/>
          <a:p>
            <a:endParaRPr lang="de-CH" dirty="0">
              <a:hlinkClick r:id="rId2"/>
            </a:endParaRPr>
          </a:p>
          <a:p>
            <a:endParaRPr lang="de-DE" dirty="0"/>
          </a:p>
        </p:txBody>
      </p:sp>
      <p:sp>
        <p:nvSpPr>
          <p:cNvPr id="6" name="Datumsplatzhalter 5">
            <a:extLst>
              <a:ext uri="{FF2B5EF4-FFF2-40B4-BE49-F238E27FC236}">
                <a16:creationId xmlns:a16="http://schemas.microsoft.com/office/drawing/2014/main" id="{BCD34748-4F55-B21D-1061-4BF6327DAC37}"/>
              </a:ext>
            </a:extLst>
          </p:cNvPr>
          <p:cNvSpPr>
            <a:spLocks noGrp="1"/>
          </p:cNvSpPr>
          <p:nvPr>
            <p:ph type="dt" sz="half" idx="10"/>
          </p:nvPr>
        </p:nvSpPr>
        <p:spPr/>
        <p:txBody>
          <a:bodyPr/>
          <a:lstStyle/>
          <a:p>
            <a:fld id="{8DAD09E3-AD79-0444-ACA5-35527B7DC1DA}" type="datetime1">
              <a:rPr lang="de-CH" smtClean="0"/>
              <a:t>27.05.2025</a:t>
            </a:fld>
            <a:endParaRPr lang="de-CH"/>
          </a:p>
        </p:txBody>
      </p:sp>
      <p:sp>
        <p:nvSpPr>
          <p:cNvPr id="7" name="Fußzeilenplatzhalter 6">
            <a:extLst>
              <a:ext uri="{FF2B5EF4-FFF2-40B4-BE49-F238E27FC236}">
                <a16:creationId xmlns:a16="http://schemas.microsoft.com/office/drawing/2014/main" id="{C574F6B1-2F3C-2CDA-0F42-028A1ADFC2A9}"/>
              </a:ext>
            </a:extLst>
          </p:cNvPr>
          <p:cNvSpPr>
            <a:spLocks noGrp="1"/>
          </p:cNvSpPr>
          <p:nvPr>
            <p:ph type="ftr" sz="quarter" idx="11"/>
          </p:nvPr>
        </p:nvSpPr>
        <p:spPr/>
        <p:txBody>
          <a:bodyPr/>
          <a:lstStyle/>
          <a:p>
            <a:r>
              <a:rPr lang="fr-CH"/>
              <a:t>Jeannette Behringer, e‑mail: behringer@sustainability.uzh.ch</a:t>
            </a:r>
          </a:p>
        </p:txBody>
      </p:sp>
      <p:sp>
        <p:nvSpPr>
          <p:cNvPr id="8" name="Foliennummernplatzhalter 7">
            <a:extLst>
              <a:ext uri="{FF2B5EF4-FFF2-40B4-BE49-F238E27FC236}">
                <a16:creationId xmlns:a16="http://schemas.microsoft.com/office/drawing/2014/main" id="{927C88BF-2571-A281-B73E-02584A7157A7}"/>
              </a:ext>
            </a:extLst>
          </p:cNvPr>
          <p:cNvSpPr>
            <a:spLocks noGrp="1"/>
          </p:cNvSpPr>
          <p:nvPr>
            <p:ph type="sldNum" sz="quarter" idx="12"/>
          </p:nvPr>
        </p:nvSpPr>
        <p:spPr/>
        <p:txBody>
          <a:bodyPr/>
          <a:lstStyle/>
          <a:p>
            <a:fld id="{9B8DC099-0C3C-CF4E-BB22-13441ABA63CC}" type="slidenum">
              <a:rPr lang="de-DE" smtClean="0"/>
              <a:t>57</a:t>
            </a:fld>
            <a:endParaRPr lang="de-DE"/>
          </a:p>
        </p:txBody>
      </p:sp>
      <p:sp>
        <p:nvSpPr>
          <p:cNvPr id="10" name="Foliennummernplatzhalter 7">
            <a:extLst>
              <a:ext uri="{FF2B5EF4-FFF2-40B4-BE49-F238E27FC236}">
                <a16:creationId xmlns:a16="http://schemas.microsoft.com/office/drawing/2014/main" id="{A1385AEF-AD63-7C3C-75AB-04ED333C2C14}"/>
              </a:ext>
            </a:extLst>
          </p:cNvPr>
          <p:cNvSpPr txBox="1">
            <a:spLocks/>
          </p:cNvSpPr>
          <p:nvPr/>
        </p:nvSpPr>
        <p:spPr>
          <a:xfrm>
            <a:off x="9669518" y="6049566"/>
            <a:ext cx="2514596" cy="365125"/>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fr-CH"/>
              <a:t>  Source: Rockström, J. et al., 2016</a:t>
            </a:r>
          </a:p>
          <a:p>
            <a:pPr algn="l"/>
            <a:endParaRPr lang="de-DE" dirty="0"/>
          </a:p>
        </p:txBody>
      </p:sp>
      <p:sp>
        <p:nvSpPr>
          <p:cNvPr id="30" name="Bildplatzhalter 29">
            <a:extLst>
              <a:ext uri="{FF2B5EF4-FFF2-40B4-BE49-F238E27FC236}">
                <a16:creationId xmlns:a16="http://schemas.microsoft.com/office/drawing/2014/main" id="{780CD03D-F588-15E4-E28A-2A2ED3AE1A22}"/>
              </a:ext>
            </a:extLst>
          </p:cNvPr>
          <p:cNvSpPr>
            <a:spLocks noGrp="1"/>
          </p:cNvSpPr>
          <p:nvPr>
            <p:ph type="pic" idx="1"/>
          </p:nvPr>
        </p:nvSpPr>
        <p:spPr/>
        <p:txBody>
          <a:bodyPr/>
          <a:lstStyle/>
          <a:p>
            <a:endParaRPr lang="de-DE"/>
          </a:p>
        </p:txBody>
      </p:sp>
      <p:pic>
        <p:nvPicPr>
          <p:cNvPr id="32" name="Grafik 31">
            <a:extLst>
              <a:ext uri="{FF2B5EF4-FFF2-40B4-BE49-F238E27FC236}">
                <a16:creationId xmlns:a16="http://schemas.microsoft.com/office/drawing/2014/main" id="{E4D24B8F-4897-D80C-3452-09BBC9C62D90}"/>
              </a:ext>
            </a:extLst>
          </p:cNvPr>
          <p:cNvPicPr>
            <a:picLocks noChangeAspect="1"/>
          </p:cNvPicPr>
          <p:nvPr/>
        </p:nvPicPr>
        <p:blipFill>
          <a:blip r:embed="rId3"/>
          <a:stretch>
            <a:fillRect/>
          </a:stretch>
        </p:blipFill>
        <p:spPr>
          <a:xfrm>
            <a:off x="4250724" y="852615"/>
            <a:ext cx="7943345" cy="5196951"/>
          </a:xfrm>
          <a:prstGeom prst="rect">
            <a:avLst/>
          </a:prstGeom>
        </p:spPr>
      </p:pic>
    </p:spTree>
    <p:extLst>
      <p:ext uri="{BB962C8B-B14F-4D97-AF65-F5344CB8AC3E}">
        <p14:creationId xmlns:p14="http://schemas.microsoft.com/office/powerpoint/2010/main" val="146587027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EAE6F8-5B93-BAB7-C0F3-47D3738710FB}"/>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585ED6D6-77AD-EE3A-D5D1-FAE9EC42A87F}"/>
              </a:ext>
            </a:extLst>
          </p:cNvPr>
          <p:cNvSpPr>
            <a:spLocks noGrp="1"/>
          </p:cNvSpPr>
          <p:nvPr>
            <p:ph type="title"/>
          </p:nvPr>
        </p:nvSpPr>
        <p:spPr>
          <a:xfrm>
            <a:off x="725214" y="2448910"/>
            <a:ext cx="3861456" cy="2028496"/>
          </a:xfrm>
        </p:spPr>
        <p:txBody>
          <a:bodyPr>
            <a:normAutofit/>
          </a:bodyPr>
          <a:lstStyle/>
          <a:p>
            <a:r>
              <a:rPr lang="fr-CH" sz="2800"/>
              <a:t>Développement non durable: </a:t>
            </a:r>
            <a:br>
              <a:rPr lang="fr-CH" sz="2800"/>
            </a:br>
            <a:r>
              <a:rPr lang="fr-CH" sz="2800"/>
              <a:t>neuf limites planétaires – six sont actuellement dépassées</a:t>
            </a:r>
          </a:p>
        </p:txBody>
      </p:sp>
      <p:sp>
        <p:nvSpPr>
          <p:cNvPr id="6" name="Datumsplatzhalter 5">
            <a:extLst>
              <a:ext uri="{FF2B5EF4-FFF2-40B4-BE49-F238E27FC236}">
                <a16:creationId xmlns:a16="http://schemas.microsoft.com/office/drawing/2014/main" id="{A9F71F5E-4DAE-37C9-017E-563F0714093D}"/>
              </a:ext>
            </a:extLst>
          </p:cNvPr>
          <p:cNvSpPr>
            <a:spLocks noGrp="1"/>
          </p:cNvSpPr>
          <p:nvPr>
            <p:ph type="dt" sz="half" idx="10"/>
          </p:nvPr>
        </p:nvSpPr>
        <p:spPr/>
        <p:txBody>
          <a:bodyPr/>
          <a:lstStyle/>
          <a:p>
            <a:fld id="{8DAD09E3-AD79-0444-ACA5-35527B7DC1DA}" type="datetime1">
              <a:rPr lang="de-CH" smtClean="0"/>
              <a:t>27.05.2025</a:t>
            </a:fld>
            <a:endParaRPr lang="de-CH"/>
          </a:p>
        </p:txBody>
      </p:sp>
      <p:sp>
        <p:nvSpPr>
          <p:cNvPr id="8" name="Foliennummernplatzhalter 7">
            <a:extLst>
              <a:ext uri="{FF2B5EF4-FFF2-40B4-BE49-F238E27FC236}">
                <a16:creationId xmlns:a16="http://schemas.microsoft.com/office/drawing/2014/main" id="{0E7009C0-18AD-60BF-B2A3-7B68CD1C6FE6}"/>
              </a:ext>
            </a:extLst>
          </p:cNvPr>
          <p:cNvSpPr>
            <a:spLocks noGrp="1"/>
          </p:cNvSpPr>
          <p:nvPr>
            <p:ph type="sldNum" sz="quarter" idx="12"/>
          </p:nvPr>
        </p:nvSpPr>
        <p:spPr/>
        <p:txBody>
          <a:bodyPr/>
          <a:lstStyle/>
          <a:p>
            <a:fld id="{9B8DC099-0C3C-CF4E-BB22-13441ABA63CC}" type="slidenum">
              <a:rPr lang="de-DE" smtClean="0"/>
              <a:t>58</a:t>
            </a:fld>
            <a:endParaRPr lang="de-DE"/>
          </a:p>
        </p:txBody>
      </p:sp>
      <p:sp>
        <p:nvSpPr>
          <p:cNvPr id="10" name="Foliennummernplatzhalter 7">
            <a:extLst>
              <a:ext uri="{FF2B5EF4-FFF2-40B4-BE49-F238E27FC236}">
                <a16:creationId xmlns:a16="http://schemas.microsoft.com/office/drawing/2014/main" id="{FD556E11-B1AD-CDCD-BDA0-41E0ADF5585A}"/>
              </a:ext>
            </a:extLst>
          </p:cNvPr>
          <p:cNvSpPr txBox="1">
            <a:spLocks/>
          </p:cNvSpPr>
          <p:nvPr/>
        </p:nvSpPr>
        <p:spPr>
          <a:xfrm>
            <a:off x="2396388" y="6398391"/>
            <a:ext cx="3216130" cy="510284"/>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fr-CH"/>
              <a:t>Source: Rockström, J. et al., 2009; Steffen, W. et al., 2025; Richardson, K. et al., 2023</a:t>
            </a:r>
          </a:p>
          <a:p>
            <a:pPr algn="l"/>
            <a:endParaRPr lang="de-DE" dirty="0"/>
          </a:p>
        </p:txBody>
      </p:sp>
      <p:sp>
        <p:nvSpPr>
          <p:cNvPr id="30" name="Bildplatzhalter 29">
            <a:extLst>
              <a:ext uri="{FF2B5EF4-FFF2-40B4-BE49-F238E27FC236}">
                <a16:creationId xmlns:a16="http://schemas.microsoft.com/office/drawing/2014/main" id="{F50406DB-FFFC-21FF-DFC0-33480BEC29DC}"/>
              </a:ext>
            </a:extLst>
          </p:cNvPr>
          <p:cNvSpPr>
            <a:spLocks noGrp="1"/>
          </p:cNvSpPr>
          <p:nvPr>
            <p:ph type="pic" idx="1"/>
          </p:nvPr>
        </p:nvSpPr>
        <p:spPr/>
        <p:txBody>
          <a:bodyPr/>
          <a:lstStyle/>
          <a:p>
            <a:endParaRPr lang="de-DE"/>
          </a:p>
        </p:txBody>
      </p:sp>
      <p:pic>
        <p:nvPicPr>
          <p:cNvPr id="3" name="Grafik 2">
            <a:extLst>
              <a:ext uri="{FF2B5EF4-FFF2-40B4-BE49-F238E27FC236}">
                <a16:creationId xmlns:a16="http://schemas.microsoft.com/office/drawing/2014/main" id="{BA191C2F-D8BA-CC4D-0EB1-2DE5C80A3909}"/>
              </a:ext>
            </a:extLst>
          </p:cNvPr>
          <p:cNvPicPr>
            <a:picLocks noChangeAspect="1"/>
          </p:cNvPicPr>
          <p:nvPr/>
        </p:nvPicPr>
        <p:blipFill>
          <a:blip r:embed="rId3"/>
          <a:stretch>
            <a:fillRect/>
          </a:stretch>
        </p:blipFill>
        <p:spPr>
          <a:xfrm>
            <a:off x="5612518" y="10512"/>
            <a:ext cx="6575167" cy="6858000"/>
          </a:xfrm>
          <a:prstGeom prst="rect">
            <a:avLst/>
          </a:prstGeom>
        </p:spPr>
      </p:pic>
    </p:spTree>
    <p:extLst>
      <p:ext uri="{BB962C8B-B14F-4D97-AF65-F5344CB8AC3E}">
        <p14:creationId xmlns:p14="http://schemas.microsoft.com/office/powerpoint/2010/main" val="96400746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60C84E-4241-79FE-5952-26DE0598340D}"/>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C60DF7C3-8512-CBF9-CF38-75BF45551037}"/>
              </a:ext>
            </a:extLst>
          </p:cNvPr>
          <p:cNvSpPr>
            <a:spLocks noGrp="1"/>
          </p:cNvSpPr>
          <p:nvPr>
            <p:ph type="title"/>
          </p:nvPr>
        </p:nvSpPr>
        <p:spPr>
          <a:xfrm>
            <a:off x="725214" y="1255634"/>
            <a:ext cx="3861456" cy="2028496"/>
          </a:xfrm>
        </p:spPr>
        <p:txBody>
          <a:bodyPr>
            <a:normAutofit/>
          </a:bodyPr>
          <a:lstStyle/>
          <a:p>
            <a:r>
              <a:rPr lang="fr-CH" sz="2800"/>
              <a:t>Équité et sécurité – La bonne vie pour tous dans «l’économie du donut»</a:t>
            </a:r>
            <a:br>
              <a:rPr lang="fr-CH" sz="2800"/>
            </a:br>
            <a:endParaRPr lang="fr-CH" sz="2800"/>
          </a:p>
        </p:txBody>
      </p:sp>
      <p:sp>
        <p:nvSpPr>
          <p:cNvPr id="6" name="Datumsplatzhalter 5">
            <a:extLst>
              <a:ext uri="{FF2B5EF4-FFF2-40B4-BE49-F238E27FC236}">
                <a16:creationId xmlns:a16="http://schemas.microsoft.com/office/drawing/2014/main" id="{A74FC41A-DD61-AE9B-7AF6-3049DFB74B43}"/>
              </a:ext>
            </a:extLst>
          </p:cNvPr>
          <p:cNvSpPr>
            <a:spLocks noGrp="1"/>
          </p:cNvSpPr>
          <p:nvPr>
            <p:ph type="dt" sz="half" idx="10"/>
          </p:nvPr>
        </p:nvSpPr>
        <p:spPr/>
        <p:txBody>
          <a:bodyPr/>
          <a:lstStyle/>
          <a:p>
            <a:fld id="{8DAD09E3-AD79-0444-ACA5-35527B7DC1DA}" type="datetime1">
              <a:rPr lang="de-CH" smtClean="0"/>
              <a:t>27.05.2025</a:t>
            </a:fld>
            <a:endParaRPr lang="de-CH"/>
          </a:p>
        </p:txBody>
      </p:sp>
      <p:sp>
        <p:nvSpPr>
          <p:cNvPr id="8" name="Foliennummernplatzhalter 7">
            <a:extLst>
              <a:ext uri="{FF2B5EF4-FFF2-40B4-BE49-F238E27FC236}">
                <a16:creationId xmlns:a16="http://schemas.microsoft.com/office/drawing/2014/main" id="{0EA4CB00-046D-0203-6618-F753E54B04DE}"/>
              </a:ext>
            </a:extLst>
          </p:cNvPr>
          <p:cNvSpPr>
            <a:spLocks noGrp="1"/>
          </p:cNvSpPr>
          <p:nvPr>
            <p:ph type="sldNum" sz="quarter" idx="12"/>
          </p:nvPr>
        </p:nvSpPr>
        <p:spPr/>
        <p:txBody>
          <a:bodyPr/>
          <a:lstStyle/>
          <a:p>
            <a:fld id="{9B8DC099-0C3C-CF4E-BB22-13441ABA63CC}" type="slidenum">
              <a:rPr lang="de-DE" smtClean="0"/>
              <a:t>59</a:t>
            </a:fld>
            <a:endParaRPr lang="de-DE"/>
          </a:p>
        </p:txBody>
      </p:sp>
      <p:sp>
        <p:nvSpPr>
          <p:cNvPr id="10" name="Foliennummernplatzhalter 7">
            <a:extLst>
              <a:ext uri="{FF2B5EF4-FFF2-40B4-BE49-F238E27FC236}">
                <a16:creationId xmlns:a16="http://schemas.microsoft.com/office/drawing/2014/main" id="{96C213D6-E405-2B39-8FF9-B181EBD5093E}"/>
              </a:ext>
            </a:extLst>
          </p:cNvPr>
          <p:cNvSpPr txBox="1">
            <a:spLocks/>
          </p:cNvSpPr>
          <p:nvPr/>
        </p:nvSpPr>
        <p:spPr>
          <a:xfrm>
            <a:off x="2396388" y="6398391"/>
            <a:ext cx="3216130" cy="510284"/>
          </a:xfrm>
          <a:prstGeom prst="rect">
            <a:avLst/>
          </a:prstGeom>
        </p:spPr>
        <p:txBody>
          <a:bodyPr vert="horz" lIns="91440" tIns="45720" rIns="91440" bIns="45720" rtlCol="0" anchor="ctr"/>
          <a:lstStyle>
            <a:defPPr>
              <a:defRPr lang="de-DE"/>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fr-CH"/>
              <a:t>Source: Raworth, K., 2017; Swiss Doughnut Economics Network, 2025</a:t>
            </a:r>
          </a:p>
          <a:p>
            <a:pPr algn="l"/>
            <a:endParaRPr lang="de-DE" dirty="0"/>
          </a:p>
        </p:txBody>
      </p:sp>
      <p:sp>
        <p:nvSpPr>
          <p:cNvPr id="30" name="Bildplatzhalter 29">
            <a:extLst>
              <a:ext uri="{FF2B5EF4-FFF2-40B4-BE49-F238E27FC236}">
                <a16:creationId xmlns:a16="http://schemas.microsoft.com/office/drawing/2014/main" id="{D60C1446-0D01-50CC-84C1-77FD50DE7194}"/>
              </a:ext>
            </a:extLst>
          </p:cNvPr>
          <p:cNvSpPr>
            <a:spLocks noGrp="1"/>
          </p:cNvSpPr>
          <p:nvPr>
            <p:ph type="pic" idx="1"/>
          </p:nvPr>
        </p:nvSpPr>
        <p:spPr/>
        <p:txBody>
          <a:bodyPr/>
          <a:lstStyle/>
          <a:p>
            <a:endParaRPr lang="de-DE"/>
          </a:p>
        </p:txBody>
      </p:sp>
      <p:pic>
        <p:nvPicPr>
          <p:cNvPr id="4" name="Grafik 3">
            <a:extLst>
              <a:ext uri="{FF2B5EF4-FFF2-40B4-BE49-F238E27FC236}">
                <a16:creationId xmlns:a16="http://schemas.microsoft.com/office/drawing/2014/main" id="{4DC6700D-EA21-DE0B-7132-CAD883BE824F}"/>
              </a:ext>
            </a:extLst>
          </p:cNvPr>
          <p:cNvPicPr>
            <a:picLocks noChangeAspect="1"/>
          </p:cNvPicPr>
          <p:nvPr/>
        </p:nvPicPr>
        <p:blipFill>
          <a:blip r:embed="rId3"/>
          <a:stretch>
            <a:fillRect/>
          </a:stretch>
        </p:blipFill>
        <p:spPr>
          <a:xfrm>
            <a:off x="5295528" y="0"/>
            <a:ext cx="6898139" cy="6858000"/>
          </a:xfrm>
          <a:prstGeom prst="rect">
            <a:avLst/>
          </a:prstGeom>
        </p:spPr>
      </p:pic>
      <p:sp>
        <p:nvSpPr>
          <p:cNvPr id="3" name="Titel 1">
            <a:extLst>
              <a:ext uri="{FF2B5EF4-FFF2-40B4-BE49-F238E27FC236}">
                <a16:creationId xmlns:a16="http://schemas.microsoft.com/office/drawing/2014/main" id="{2EABD12C-F3AA-08A4-6331-AB9E33826E21}"/>
              </a:ext>
            </a:extLst>
          </p:cNvPr>
          <p:cNvSpPr txBox="1">
            <a:spLocks/>
          </p:cNvSpPr>
          <p:nvPr/>
        </p:nvSpPr>
        <p:spPr>
          <a:xfrm>
            <a:off x="877614" y="3415860"/>
            <a:ext cx="3861456" cy="2380588"/>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marL="457200" indent="-457200">
              <a:buFontTx/>
              <a:buChar char="-"/>
            </a:pPr>
            <a:endParaRPr lang="de-CH" sz="2000" dirty="0"/>
          </a:p>
          <a:p>
            <a:pPr marL="457200" indent="-457200">
              <a:buFontTx/>
              <a:buChar char="-"/>
            </a:pPr>
            <a:endParaRPr lang="de-CH" sz="2000" dirty="0"/>
          </a:p>
          <a:p>
            <a:pPr marL="457200" indent="-457200">
              <a:buFontTx/>
              <a:buChar char="-"/>
            </a:pPr>
            <a:endParaRPr lang="de-CH" sz="2000" dirty="0"/>
          </a:p>
          <a:p>
            <a:pPr marL="457200" indent="-457200">
              <a:buFontTx/>
              <a:buChar char="-"/>
            </a:pPr>
            <a:endParaRPr lang="de-CH" sz="2000" dirty="0"/>
          </a:p>
          <a:p>
            <a:pPr marL="457200" indent="-457200">
              <a:buFontTx/>
              <a:buChar char="-"/>
            </a:pPr>
            <a:endParaRPr lang="de-CH" sz="2000" dirty="0"/>
          </a:p>
          <a:p>
            <a:pPr marL="457200" indent="-457200">
              <a:buFontTx/>
              <a:buChar char="-"/>
            </a:pPr>
            <a:endParaRPr lang="de-CH" sz="2000" dirty="0"/>
          </a:p>
        </p:txBody>
      </p:sp>
      <p:sp>
        <p:nvSpPr>
          <p:cNvPr id="9" name="Textfeld 8">
            <a:extLst>
              <a:ext uri="{FF2B5EF4-FFF2-40B4-BE49-F238E27FC236}">
                <a16:creationId xmlns:a16="http://schemas.microsoft.com/office/drawing/2014/main" id="{A58766B0-CF7A-4EC3-7602-563E24B49B4E}"/>
              </a:ext>
            </a:extLst>
          </p:cNvPr>
          <p:cNvSpPr txBox="1"/>
          <p:nvPr/>
        </p:nvSpPr>
        <p:spPr>
          <a:xfrm>
            <a:off x="746239" y="3042684"/>
            <a:ext cx="4067499" cy="3724096"/>
          </a:xfrm>
          <a:prstGeom prst="rect">
            <a:avLst/>
          </a:prstGeom>
          <a:noFill/>
        </p:spPr>
        <p:txBody>
          <a:bodyPr wrap="square">
            <a:spAutoFit/>
          </a:bodyPr>
          <a:lstStyle/>
          <a:p>
            <a:pPr marL="457200" indent="-457200">
              <a:buFontTx/>
              <a:buChar char="-"/>
            </a:pPr>
            <a:r>
              <a:rPr lang="fr-CH" sz="2000"/>
              <a:t>Justice et sécurité environnementale…</a:t>
            </a:r>
          </a:p>
          <a:p>
            <a:pPr marL="457200" indent="-457200">
              <a:buFontTx/>
              <a:buChar char="-"/>
            </a:pPr>
            <a:r>
              <a:rPr lang="fr-CH" sz="2000"/>
              <a:t>vis-à-vis des autres êtres vivants et écosystèmes,</a:t>
            </a:r>
          </a:p>
          <a:p>
            <a:pPr marL="457200" indent="-457200">
              <a:buFontTx/>
              <a:buChar char="-"/>
            </a:pPr>
            <a:r>
              <a:rPr lang="fr-CH" sz="2000"/>
              <a:t>vis-à-vis des générations futures,</a:t>
            </a:r>
          </a:p>
          <a:p>
            <a:pPr marL="457200" indent="-457200">
              <a:buFontTx/>
              <a:buChar char="-"/>
            </a:pPr>
            <a:r>
              <a:rPr lang="fr-CH" sz="2000"/>
              <a:t>vis-à-vis des personnes de la génération actuelle, indépendamment du lieu et de la manière dont elles vivent. </a:t>
            </a:r>
          </a:p>
          <a:p>
            <a:br>
              <a:rPr lang="fr-CH" sz="1800"/>
            </a:br>
            <a:endParaRPr lang="fr-CH" sz="1800"/>
          </a:p>
        </p:txBody>
      </p:sp>
    </p:spTree>
    <p:extLst>
      <p:ext uri="{BB962C8B-B14F-4D97-AF65-F5344CB8AC3E}">
        <p14:creationId xmlns:p14="http://schemas.microsoft.com/office/powerpoint/2010/main" val="16221021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6" descr="black and gray computer keyboard on brown wooden table">
            <a:extLst>
              <a:ext uri="{FF2B5EF4-FFF2-40B4-BE49-F238E27FC236}">
                <a16:creationId xmlns:a16="http://schemas.microsoft.com/office/drawing/2014/main" id="{D31E6AA4-91DD-307D-050E-931D0FA1B9C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19584"/>
          <a:stretch/>
        </p:blipFill>
        <p:spPr bwMode="auto">
          <a:xfrm>
            <a:off x="-2653808" y="2010983"/>
            <a:ext cx="1911493" cy="3168352"/>
          </a:xfrm>
          <a:prstGeom prst="round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4" name="Abgerundetes Rechteck 23">
            <a:extLst>
              <a:ext uri="{FF2B5EF4-FFF2-40B4-BE49-F238E27FC236}">
                <a16:creationId xmlns:a16="http://schemas.microsoft.com/office/drawing/2014/main" id="{8CDFA1BB-7350-71E5-0768-8150B5B0581F}"/>
              </a:ext>
            </a:extLst>
          </p:cNvPr>
          <p:cNvSpPr/>
          <p:nvPr/>
        </p:nvSpPr>
        <p:spPr bwMode="auto">
          <a:xfrm>
            <a:off x="-2653808"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25" name="Textfeld 24">
            <a:extLst>
              <a:ext uri="{FF2B5EF4-FFF2-40B4-BE49-F238E27FC236}">
                <a16:creationId xmlns:a16="http://schemas.microsoft.com/office/drawing/2014/main" id="{8A231999-6397-A92A-D841-BC6FF0E8C026}"/>
              </a:ext>
            </a:extLst>
          </p:cNvPr>
          <p:cNvSpPr txBox="1"/>
          <p:nvPr/>
        </p:nvSpPr>
        <p:spPr>
          <a:xfrm>
            <a:off x="-2482892" y="4639276"/>
            <a:ext cx="1569660" cy="400110"/>
          </a:xfrm>
          <a:prstGeom prst="rect">
            <a:avLst/>
          </a:prstGeom>
          <a:noFill/>
          <a:ln>
            <a:noFill/>
          </a:ln>
        </p:spPr>
        <p:txBody>
          <a:bodyPr wrap="none" rtlCol="0">
            <a:spAutoFit/>
          </a:bodyPr>
          <a:lstStyle/>
          <a:p>
            <a:r>
              <a:rPr lang="fr-CH" sz="2000">
                <a:solidFill>
                  <a:schemeClr val="bg2"/>
                </a:solidFill>
                <a:latin typeface="Century Gothic" panose="020B0502020202020204" pitchFamily="34" charset="0"/>
              </a:rPr>
              <a:t>Élimination</a:t>
            </a:r>
          </a:p>
        </p:txBody>
      </p:sp>
      <p:pic>
        <p:nvPicPr>
          <p:cNvPr id="8" name="Grafik 7">
            <a:extLst>
              <a:ext uri="{FF2B5EF4-FFF2-40B4-BE49-F238E27FC236}">
                <a16:creationId xmlns:a16="http://schemas.microsoft.com/office/drawing/2014/main" id="{EE31E204-FD72-982D-6786-F37CD2E3ED96}"/>
              </a:ext>
            </a:extLst>
          </p:cNvPr>
          <p:cNvPicPr>
            <a:picLocks noChangeAspect="1"/>
          </p:cNvPicPr>
          <p:nvPr/>
        </p:nvPicPr>
        <p:blipFill rotWithShape="1">
          <a:blip r:embed="rId4"/>
          <a:srcRect l="19778" r="36145"/>
          <a:stretch/>
        </p:blipFill>
        <p:spPr>
          <a:xfrm>
            <a:off x="-2657408" y="2010983"/>
            <a:ext cx="1911493" cy="3168352"/>
          </a:xfrm>
          <a:prstGeom prst="roundRect">
            <a:avLst/>
          </a:prstGeom>
          <a:effectLst>
            <a:outerShdw blurRad="50800" dist="38100" dir="2700000" algn="tl" rotWithShape="0">
              <a:prstClr val="black">
                <a:alpha val="40000"/>
              </a:prstClr>
            </a:outerShdw>
          </a:effectLst>
        </p:spPr>
      </p:pic>
      <p:sp>
        <p:nvSpPr>
          <p:cNvPr id="9" name="Abgerundetes Rechteck 8">
            <a:extLst>
              <a:ext uri="{FF2B5EF4-FFF2-40B4-BE49-F238E27FC236}">
                <a16:creationId xmlns:a16="http://schemas.microsoft.com/office/drawing/2014/main" id="{DE6191D4-29FE-6B19-C6F1-CBC934515006}"/>
              </a:ext>
            </a:extLst>
          </p:cNvPr>
          <p:cNvSpPr/>
          <p:nvPr/>
        </p:nvSpPr>
        <p:spPr bwMode="auto">
          <a:xfrm>
            <a:off x="-2657408"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10" name="Textfeld 9">
            <a:extLst>
              <a:ext uri="{FF2B5EF4-FFF2-40B4-BE49-F238E27FC236}">
                <a16:creationId xmlns:a16="http://schemas.microsoft.com/office/drawing/2014/main" id="{403D25C6-4D62-B132-C0C3-FE3F745B716C}"/>
              </a:ext>
            </a:extLst>
          </p:cNvPr>
          <p:cNvSpPr txBox="1"/>
          <p:nvPr/>
        </p:nvSpPr>
        <p:spPr>
          <a:xfrm>
            <a:off x="-2454432" y="4639276"/>
            <a:ext cx="1505540" cy="400110"/>
          </a:xfrm>
          <a:prstGeom prst="rect">
            <a:avLst/>
          </a:prstGeom>
          <a:noFill/>
          <a:ln>
            <a:noFill/>
          </a:ln>
        </p:spPr>
        <p:txBody>
          <a:bodyPr wrap="none" rtlCol="0">
            <a:spAutoFit/>
          </a:bodyPr>
          <a:lstStyle/>
          <a:p>
            <a:r>
              <a:rPr lang="fr-CH" sz="2000">
                <a:solidFill>
                  <a:schemeClr val="bg2"/>
                </a:solidFill>
                <a:latin typeface="Century Gothic" panose="020B0502020202020204" pitchFamily="34" charset="0"/>
              </a:rPr>
              <a:t>Production</a:t>
            </a:r>
          </a:p>
        </p:txBody>
      </p:sp>
      <p:pic>
        <p:nvPicPr>
          <p:cNvPr id="15" name="Picture 4" descr="electronic wire lot">
            <a:extLst>
              <a:ext uri="{FF2B5EF4-FFF2-40B4-BE49-F238E27FC236}">
                <a16:creationId xmlns:a16="http://schemas.microsoft.com/office/drawing/2014/main" id="{057A929C-58E1-E2F9-94E3-3D3D336DC20A}"/>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b="6763"/>
          <a:stretch/>
        </p:blipFill>
        <p:spPr bwMode="auto">
          <a:xfrm>
            <a:off x="-2685763" y="2010983"/>
            <a:ext cx="1911492" cy="3168352"/>
          </a:xfrm>
          <a:prstGeom prst="round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0" name="Abgerundetes Rechteck 19">
            <a:extLst>
              <a:ext uri="{FF2B5EF4-FFF2-40B4-BE49-F238E27FC236}">
                <a16:creationId xmlns:a16="http://schemas.microsoft.com/office/drawing/2014/main" id="{652178F9-135A-8228-0286-DD29084D18A9}"/>
              </a:ext>
            </a:extLst>
          </p:cNvPr>
          <p:cNvSpPr/>
          <p:nvPr/>
        </p:nvSpPr>
        <p:spPr bwMode="auto">
          <a:xfrm>
            <a:off x="-2685763"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21" name="Textfeld 20">
            <a:extLst>
              <a:ext uri="{FF2B5EF4-FFF2-40B4-BE49-F238E27FC236}">
                <a16:creationId xmlns:a16="http://schemas.microsoft.com/office/drawing/2014/main" id="{CCC83EC5-80FE-022F-E19D-0A68BC765E48}"/>
              </a:ext>
            </a:extLst>
          </p:cNvPr>
          <p:cNvSpPr txBox="1"/>
          <p:nvPr/>
        </p:nvSpPr>
        <p:spPr>
          <a:xfrm>
            <a:off x="-2257565" y="4639276"/>
            <a:ext cx="1055097" cy="400110"/>
          </a:xfrm>
          <a:prstGeom prst="rect">
            <a:avLst/>
          </a:prstGeom>
          <a:noFill/>
          <a:ln>
            <a:noFill/>
          </a:ln>
        </p:spPr>
        <p:txBody>
          <a:bodyPr wrap="none" rtlCol="0">
            <a:spAutoFit/>
          </a:bodyPr>
          <a:lstStyle/>
          <a:p>
            <a:r>
              <a:rPr lang="fr-CH" sz="2000">
                <a:solidFill>
                  <a:schemeClr val="bg2"/>
                </a:solidFill>
                <a:latin typeface="Century Gothic" panose="020B0502020202020204" pitchFamily="34" charset="0"/>
              </a:rPr>
              <a:t>Exploitation</a:t>
            </a:r>
          </a:p>
        </p:txBody>
      </p:sp>
      <p:sp>
        <p:nvSpPr>
          <p:cNvPr id="3" name="Rechteck 2">
            <a:extLst>
              <a:ext uri="{FF2B5EF4-FFF2-40B4-BE49-F238E27FC236}">
                <a16:creationId xmlns:a16="http://schemas.microsoft.com/office/drawing/2014/main" id="{B0F198C5-AA1D-1C7A-5AEE-093C1F0933D0}"/>
              </a:ext>
            </a:extLst>
          </p:cNvPr>
          <p:cNvSpPr/>
          <p:nvPr/>
        </p:nvSpPr>
        <p:spPr bwMode="auto">
          <a:xfrm>
            <a:off x="15309422" y="0"/>
            <a:ext cx="6098400" cy="6858000"/>
          </a:xfrm>
          <a:prstGeom prst="rect">
            <a:avLst/>
          </a:prstGeom>
          <a:solidFill>
            <a:schemeClr val="bg1"/>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pic>
        <p:nvPicPr>
          <p:cNvPr id="32770" name="Picture 2" descr="How the carbon handprint is shaping a positive future | Acre · Acre">
            <a:extLst>
              <a:ext uri="{FF2B5EF4-FFF2-40B4-BE49-F238E27FC236}">
                <a16:creationId xmlns:a16="http://schemas.microsoft.com/office/drawing/2014/main" id="{AB09863F-7122-4546-2F11-D6CF6A2A430D}"/>
              </a:ext>
            </a:extLst>
          </p:cNvPr>
          <p:cNvPicPr>
            <a:picLocks noChangeAspect="1" noChangeArrowheads="1"/>
          </p:cNvPicPr>
          <p:nvPr/>
        </p:nvPicPr>
        <p:blipFill rotWithShape="1">
          <a:blip r:embed="rId6">
            <a:biLevel thresh="75000"/>
            <a:extLst>
              <a:ext uri="{28A0092B-C50C-407E-A947-70E740481C1C}">
                <a14:useLocalDpi xmlns:a14="http://schemas.microsoft.com/office/drawing/2010/main" val="0"/>
              </a:ext>
            </a:extLst>
          </a:blip>
          <a:srcRect l="6477" r="55316"/>
          <a:stretch/>
        </p:blipFill>
        <p:spPr bwMode="auto">
          <a:xfrm>
            <a:off x="15610394" y="433843"/>
            <a:ext cx="5496456" cy="5990315"/>
          </a:xfrm>
          <a:prstGeom prst="rect">
            <a:avLst/>
          </a:prstGeom>
          <a:noFill/>
          <a:extLst>
            <a:ext uri="{909E8E84-426E-40DD-AFC4-6F175D3DCCD1}">
              <a14:hiddenFill xmlns:a14="http://schemas.microsoft.com/office/drawing/2010/main">
                <a:solidFill>
                  <a:srgbClr val="FFFFFF"/>
                </a:solidFill>
              </a14:hiddenFill>
            </a:ext>
          </a:extLst>
        </p:spPr>
      </p:pic>
      <p:sp>
        <p:nvSpPr>
          <p:cNvPr id="11" name="Text">
            <a:extLst>
              <a:ext uri="{FF2B5EF4-FFF2-40B4-BE49-F238E27FC236}">
                <a16:creationId xmlns:a16="http://schemas.microsoft.com/office/drawing/2014/main" id="{A4FD23B5-E68D-92EE-6247-F82998F03DF5}"/>
              </a:ext>
            </a:extLst>
          </p:cNvPr>
          <p:cNvSpPr/>
          <p:nvPr/>
        </p:nvSpPr>
        <p:spPr bwMode="gray">
          <a:xfrm>
            <a:off x="15313024" y="0"/>
            <a:ext cx="6091198" cy="6858000"/>
          </a:xfrm>
          <a:prstGeom prst="rect">
            <a:avLst/>
          </a:prstGeom>
          <a:solidFill>
            <a:srgbClr val="0070C0">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2" name="Rechteck 1">
            <a:extLst>
              <a:ext uri="{FF2B5EF4-FFF2-40B4-BE49-F238E27FC236}">
                <a16:creationId xmlns:a16="http://schemas.microsoft.com/office/drawing/2014/main" id="{C46DBFF9-3CD3-67D2-60CA-C5B00C4B1698}"/>
              </a:ext>
            </a:extLst>
          </p:cNvPr>
          <p:cNvSpPr/>
          <p:nvPr/>
        </p:nvSpPr>
        <p:spPr bwMode="auto">
          <a:xfrm>
            <a:off x="0" y="0"/>
            <a:ext cx="12192000" cy="6858000"/>
          </a:xfrm>
          <a:prstGeom prst="rect">
            <a:avLst/>
          </a:prstGeom>
          <a:solidFill>
            <a:schemeClr val="bg1"/>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pic>
        <p:nvPicPr>
          <p:cNvPr id="32772" name="Picture 4" descr="30+ Free Baby Footprint &amp; Footprint Images - Pixabay">
            <a:extLst>
              <a:ext uri="{FF2B5EF4-FFF2-40B4-BE49-F238E27FC236}">
                <a16:creationId xmlns:a16="http://schemas.microsoft.com/office/drawing/2014/main" id="{5E719DDD-5EC1-A566-F630-C4C925465F7C}"/>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r="56190"/>
          <a:stretch/>
        </p:blipFill>
        <p:spPr bwMode="auto">
          <a:xfrm>
            <a:off x="4821870" y="381000"/>
            <a:ext cx="2548260" cy="6096000"/>
          </a:xfrm>
          <a:prstGeom prst="rect">
            <a:avLst/>
          </a:prstGeom>
          <a:noFill/>
          <a:extLst>
            <a:ext uri="{909E8E84-426E-40DD-AFC4-6F175D3DCCD1}">
              <a14:hiddenFill xmlns:a14="http://schemas.microsoft.com/office/drawing/2010/main">
                <a:solidFill>
                  <a:srgbClr val="FFFFFF"/>
                </a:solidFill>
              </a14:hiddenFill>
            </a:ext>
          </a:extLst>
        </p:spPr>
      </p:pic>
      <p:sp>
        <p:nvSpPr>
          <p:cNvPr id="7" name="Text">
            <a:extLst>
              <a:ext uri="{FF2B5EF4-FFF2-40B4-BE49-F238E27FC236}">
                <a16:creationId xmlns:a16="http://schemas.microsoft.com/office/drawing/2014/main" id="{BE05AB7D-3445-CFC8-29C6-E36D9D7ADF1A}"/>
              </a:ext>
            </a:extLst>
          </p:cNvPr>
          <p:cNvSpPr/>
          <p:nvPr/>
        </p:nvSpPr>
        <p:spPr bwMode="gray">
          <a:xfrm>
            <a:off x="0" y="0"/>
            <a:ext cx="12192000" cy="6858000"/>
          </a:xfrm>
          <a:prstGeom prst="rect">
            <a:avLst/>
          </a:prstGeom>
          <a:solidFill>
            <a:srgbClr val="0B523E">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19" name="Rechteck 18">
            <a:extLst>
              <a:ext uri="{FF2B5EF4-FFF2-40B4-BE49-F238E27FC236}">
                <a16:creationId xmlns:a16="http://schemas.microsoft.com/office/drawing/2014/main" id="{63FC7C6E-5008-8EE5-1D05-30C7F1541950}"/>
              </a:ext>
            </a:extLst>
          </p:cNvPr>
          <p:cNvSpPr/>
          <p:nvPr/>
        </p:nvSpPr>
        <p:spPr bwMode="auto">
          <a:xfrm>
            <a:off x="0" y="4021004"/>
            <a:ext cx="12192000" cy="2836996"/>
          </a:xfrm>
          <a:prstGeom prst="rect">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12" name="Freihandform: Form 3">
            <a:extLst>
              <a:ext uri="{FF2B5EF4-FFF2-40B4-BE49-F238E27FC236}">
                <a16:creationId xmlns:a16="http://schemas.microsoft.com/office/drawing/2014/main" id="{CE16E3E2-0BE5-6C10-C862-0FC55BA2FDBD}"/>
              </a:ext>
            </a:extLst>
          </p:cNvPr>
          <p:cNvSpPr/>
          <p:nvPr/>
        </p:nvSpPr>
        <p:spPr>
          <a:xfrm>
            <a:off x="15184074" y="47274"/>
            <a:ext cx="200952" cy="6810725"/>
          </a:xfrm>
          <a:custGeom>
            <a:avLst/>
            <a:gdLst>
              <a:gd name="connsiteX0" fmla="*/ 144725 w 480224"/>
              <a:gd name="connsiteY0" fmla="*/ 0 h 4618049"/>
              <a:gd name="connsiteX1" fmla="*/ 440754 w 480224"/>
              <a:gd name="connsiteY1" fmla="*/ 453911 h 4618049"/>
              <a:gd name="connsiteX2" fmla="*/ 0 w 480224"/>
              <a:gd name="connsiteY2" fmla="*/ 559166 h 4618049"/>
              <a:gd name="connsiteX3" fmla="*/ 480224 w 480224"/>
              <a:gd name="connsiteY3" fmla="*/ 940714 h 4618049"/>
              <a:gd name="connsiteX4" fmla="*/ 230245 w 480224"/>
              <a:gd name="connsiteY4" fmla="*/ 1111753 h 4618049"/>
              <a:gd name="connsiteX5" fmla="*/ 361813 w 480224"/>
              <a:gd name="connsiteY5" fmla="*/ 1243321 h 4618049"/>
              <a:gd name="connsiteX6" fmla="*/ 217088 w 480224"/>
              <a:gd name="connsiteY6" fmla="*/ 1835379 h 4618049"/>
              <a:gd name="connsiteX7" fmla="*/ 388127 w 480224"/>
              <a:gd name="connsiteY7" fmla="*/ 2006417 h 4618049"/>
              <a:gd name="connsiteX8" fmla="*/ 210509 w 480224"/>
              <a:gd name="connsiteY8" fmla="*/ 2118250 h 4618049"/>
              <a:gd name="connsiteX9" fmla="*/ 335499 w 480224"/>
              <a:gd name="connsiteY9" fmla="*/ 2361652 h 4618049"/>
              <a:gd name="connsiteX10" fmla="*/ 157882 w 480224"/>
              <a:gd name="connsiteY10" fmla="*/ 2927396 h 4618049"/>
              <a:gd name="connsiteX11" fmla="*/ 276294 w 480224"/>
              <a:gd name="connsiteY11" fmla="*/ 3328679 h 4618049"/>
              <a:gd name="connsiteX12" fmla="*/ 197353 w 480224"/>
              <a:gd name="connsiteY12" fmla="*/ 3578659 h 4618049"/>
              <a:gd name="connsiteX13" fmla="*/ 335499 w 480224"/>
              <a:gd name="connsiteY13" fmla="*/ 3670757 h 4618049"/>
              <a:gd name="connsiteX14" fmla="*/ 269715 w 480224"/>
              <a:gd name="connsiteY14" fmla="*/ 4012835 h 4618049"/>
              <a:gd name="connsiteX15" fmla="*/ 381548 w 480224"/>
              <a:gd name="connsiteY15" fmla="*/ 4072040 h 4618049"/>
              <a:gd name="connsiteX16" fmla="*/ 223666 w 480224"/>
              <a:gd name="connsiteY16" fmla="*/ 4308863 h 4618049"/>
              <a:gd name="connsiteX17" fmla="*/ 361813 w 480224"/>
              <a:gd name="connsiteY17" fmla="*/ 4618049 h 4618049"/>
              <a:gd name="connsiteX0" fmla="*/ 0 w 335499"/>
              <a:gd name="connsiteY0" fmla="*/ 0 h 4618049"/>
              <a:gd name="connsiteX1" fmla="*/ 296029 w 335499"/>
              <a:gd name="connsiteY1" fmla="*/ 453911 h 4618049"/>
              <a:gd name="connsiteX2" fmla="*/ 0 w 335499"/>
              <a:gd name="connsiteY2" fmla="*/ 592058 h 4618049"/>
              <a:gd name="connsiteX3" fmla="*/ 335499 w 335499"/>
              <a:gd name="connsiteY3" fmla="*/ 940714 h 4618049"/>
              <a:gd name="connsiteX4" fmla="*/ 85520 w 335499"/>
              <a:gd name="connsiteY4" fmla="*/ 1111753 h 4618049"/>
              <a:gd name="connsiteX5" fmla="*/ 217088 w 335499"/>
              <a:gd name="connsiteY5" fmla="*/ 1243321 h 4618049"/>
              <a:gd name="connsiteX6" fmla="*/ 72363 w 335499"/>
              <a:gd name="connsiteY6" fmla="*/ 1835379 h 4618049"/>
              <a:gd name="connsiteX7" fmla="*/ 243402 w 335499"/>
              <a:gd name="connsiteY7" fmla="*/ 2006417 h 4618049"/>
              <a:gd name="connsiteX8" fmla="*/ 65784 w 335499"/>
              <a:gd name="connsiteY8" fmla="*/ 2118250 h 4618049"/>
              <a:gd name="connsiteX9" fmla="*/ 190774 w 335499"/>
              <a:gd name="connsiteY9" fmla="*/ 2361652 h 4618049"/>
              <a:gd name="connsiteX10" fmla="*/ 13157 w 335499"/>
              <a:gd name="connsiteY10" fmla="*/ 2927396 h 4618049"/>
              <a:gd name="connsiteX11" fmla="*/ 131569 w 335499"/>
              <a:gd name="connsiteY11" fmla="*/ 3328679 h 4618049"/>
              <a:gd name="connsiteX12" fmla="*/ 52628 w 335499"/>
              <a:gd name="connsiteY12" fmla="*/ 3578659 h 4618049"/>
              <a:gd name="connsiteX13" fmla="*/ 190774 w 335499"/>
              <a:gd name="connsiteY13" fmla="*/ 3670757 h 4618049"/>
              <a:gd name="connsiteX14" fmla="*/ 124990 w 335499"/>
              <a:gd name="connsiteY14" fmla="*/ 4012835 h 4618049"/>
              <a:gd name="connsiteX15" fmla="*/ 236823 w 335499"/>
              <a:gd name="connsiteY15" fmla="*/ 4072040 h 4618049"/>
              <a:gd name="connsiteX16" fmla="*/ 78941 w 335499"/>
              <a:gd name="connsiteY16" fmla="*/ 4308863 h 4618049"/>
              <a:gd name="connsiteX17" fmla="*/ 217088 w 335499"/>
              <a:gd name="connsiteY17" fmla="*/ 4618049 h 4618049"/>
              <a:gd name="connsiteX0" fmla="*/ 0 w 335499"/>
              <a:gd name="connsiteY0" fmla="*/ 0 h 4618049"/>
              <a:gd name="connsiteX1" fmla="*/ 289451 w 335499"/>
              <a:gd name="connsiteY1" fmla="*/ 322342 h 4618049"/>
              <a:gd name="connsiteX2" fmla="*/ 0 w 335499"/>
              <a:gd name="connsiteY2" fmla="*/ 592058 h 4618049"/>
              <a:gd name="connsiteX3" fmla="*/ 335499 w 335499"/>
              <a:gd name="connsiteY3" fmla="*/ 940714 h 4618049"/>
              <a:gd name="connsiteX4" fmla="*/ 85520 w 335499"/>
              <a:gd name="connsiteY4" fmla="*/ 1111753 h 4618049"/>
              <a:gd name="connsiteX5" fmla="*/ 217088 w 335499"/>
              <a:gd name="connsiteY5" fmla="*/ 1243321 h 4618049"/>
              <a:gd name="connsiteX6" fmla="*/ 72363 w 335499"/>
              <a:gd name="connsiteY6" fmla="*/ 1835379 h 4618049"/>
              <a:gd name="connsiteX7" fmla="*/ 243402 w 335499"/>
              <a:gd name="connsiteY7" fmla="*/ 2006417 h 4618049"/>
              <a:gd name="connsiteX8" fmla="*/ 65784 w 335499"/>
              <a:gd name="connsiteY8" fmla="*/ 2118250 h 4618049"/>
              <a:gd name="connsiteX9" fmla="*/ 190774 w 335499"/>
              <a:gd name="connsiteY9" fmla="*/ 2361652 h 4618049"/>
              <a:gd name="connsiteX10" fmla="*/ 13157 w 335499"/>
              <a:gd name="connsiteY10" fmla="*/ 2927396 h 4618049"/>
              <a:gd name="connsiteX11" fmla="*/ 131569 w 335499"/>
              <a:gd name="connsiteY11" fmla="*/ 3328679 h 4618049"/>
              <a:gd name="connsiteX12" fmla="*/ 52628 w 335499"/>
              <a:gd name="connsiteY12" fmla="*/ 3578659 h 4618049"/>
              <a:gd name="connsiteX13" fmla="*/ 190774 w 335499"/>
              <a:gd name="connsiteY13" fmla="*/ 3670757 h 4618049"/>
              <a:gd name="connsiteX14" fmla="*/ 124990 w 335499"/>
              <a:gd name="connsiteY14" fmla="*/ 4012835 h 4618049"/>
              <a:gd name="connsiteX15" fmla="*/ 236823 w 335499"/>
              <a:gd name="connsiteY15" fmla="*/ 4072040 h 4618049"/>
              <a:gd name="connsiteX16" fmla="*/ 78941 w 335499"/>
              <a:gd name="connsiteY16" fmla="*/ 4308863 h 4618049"/>
              <a:gd name="connsiteX17" fmla="*/ 217088 w 335499"/>
              <a:gd name="connsiteY17" fmla="*/ 4618049 h 4618049"/>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65784 w 335499"/>
              <a:gd name="connsiteY8" fmla="*/ 2335338 h 4835137"/>
              <a:gd name="connsiteX9" fmla="*/ 190774 w 335499"/>
              <a:gd name="connsiteY9" fmla="*/ 2578740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65784 w 335499"/>
              <a:gd name="connsiteY8" fmla="*/ 2335338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72363 w 335499"/>
              <a:gd name="connsiteY6" fmla="*/ 2052467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89451 w 335499"/>
              <a:gd name="connsiteY1" fmla="*/ 539430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210510 w 335499"/>
              <a:gd name="connsiteY1" fmla="*/ 519695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335499"/>
              <a:gd name="connsiteY0" fmla="*/ 0 h 4835137"/>
              <a:gd name="connsiteX1" fmla="*/ 157883 w 335499"/>
              <a:gd name="connsiteY1" fmla="*/ 513116 h 4835137"/>
              <a:gd name="connsiteX2" fmla="*/ 0 w 335499"/>
              <a:gd name="connsiteY2" fmla="*/ 809146 h 4835137"/>
              <a:gd name="connsiteX3" fmla="*/ 335499 w 335499"/>
              <a:gd name="connsiteY3" fmla="*/ 1157802 h 4835137"/>
              <a:gd name="connsiteX4" fmla="*/ 85520 w 335499"/>
              <a:gd name="connsiteY4" fmla="*/ 1328841 h 4835137"/>
              <a:gd name="connsiteX5" fmla="*/ 217088 w 335499"/>
              <a:gd name="connsiteY5" fmla="*/ 1460409 h 4835137"/>
              <a:gd name="connsiteX6" fmla="*/ 59206 w 335499"/>
              <a:gd name="connsiteY6" fmla="*/ 1874850 h 4835137"/>
              <a:gd name="connsiteX7" fmla="*/ 243402 w 335499"/>
              <a:gd name="connsiteY7" fmla="*/ 2223505 h 4835137"/>
              <a:gd name="connsiteX8" fmla="*/ 52627 w 335499"/>
              <a:gd name="connsiteY8" fmla="*/ 2493220 h 4835137"/>
              <a:gd name="connsiteX9" fmla="*/ 190774 w 335499"/>
              <a:gd name="connsiteY9" fmla="*/ 2887925 h 4835137"/>
              <a:gd name="connsiteX10" fmla="*/ 13157 w 335499"/>
              <a:gd name="connsiteY10" fmla="*/ 3144484 h 4835137"/>
              <a:gd name="connsiteX11" fmla="*/ 131569 w 335499"/>
              <a:gd name="connsiteY11" fmla="*/ 3545767 h 4835137"/>
              <a:gd name="connsiteX12" fmla="*/ 52628 w 335499"/>
              <a:gd name="connsiteY12" fmla="*/ 3795747 h 4835137"/>
              <a:gd name="connsiteX13" fmla="*/ 190774 w 335499"/>
              <a:gd name="connsiteY13" fmla="*/ 3887845 h 4835137"/>
              <a:gd name="connsiteX14" fmla="*/ 124990 w 335499"/>
              <a:gd name="connsiteY14" fmla="*/ 4229923 h 4835137"/>
              <a:gd name="connsiteX15" fmla="*/ 236823 w 335499"/>
              <a:gd name="connsiteY15" fmla="*/ 4289128 h 4835137"/>
              <a:gd name="connsiteX16" fmla="*/ 78941 w 335499"/>
              <a:gd name="connsiteY16" fmla="*/ 4525951 h 4835137"/>
              <a:gd name="connsiteX17" fmla="*/ 217088 w 335499"/>
              <a:gd name="connsiteY17" fmla="*/ 4835137 h 4835137"/>
              <a:gd name="connsiteX0" fmla="*/ 19736 w 243402"/>
              <a:gd name="connsiteY0" fmla="*/ 0 h 4835137"/>
              <a:gd name="connsiteX1" fmla="*/ 157883 w 243402"/>
              <a:gd name="connsiteY1" fmla="*/ 513116 h 4835137"/>
              <a:gd name="connsiteX2" fmla="*/ 0 w 243402"/>
              <a:gd name="connsiteY2" fmla="*/ 809146 h 4835137"/>
              <a:gd name="connsiteX3" fmla="*/ 197352 w 243402"/>
              <a:gd name="connsiteY3" fmla="*/ 1144645 h 4835137"/>
              <a:gd name="connsiteX4" fmla="*/ 85520 w 243402"/>
              <a:gd name="connsiteY4" fmla="*/ 1328841 h 4835137"/>
              <a:gd name="connsiteX5" fmla="*/ 217088 w 243402"/>
              <a:gd name="connsiteY5" fmla="*/ 1460409 h 4835137"/>
              <a:gd name="connsiteX6" fmla="*/ 59206 w 243402"/>
              <a:gd name="connsiteY6" fmla="*/ 1874850 h 4835137"/>
              <a:gd name="connsiteX7" fmla="*/ 243402 w 243402"/>
              <a:gd name="connsiteY7" fmla="*/ 2223505 h 4835137"/>
              <a:gd name="connsiteX8" fmla="*/ 52627 w 243402"/>
              <a:gd name="connsiteY8" fmla="*/ 2493220 h 4835137"/>
              <a:gd name="connsiteX9" fmla="*/ 190774 w 243402"/>
              <a:gd name="connsiteY9" fmla="*/ 2887925 h 4835137"/>
              <a:gd name="connsiteX10" fmla="*/ 13157 w 243402"/>
              <a:gd name="connsiteY10" fmla="*/ 3144484 h 4835137"/>
              <a:gd name="connsiteX11" fmla="*/ 131569 w 243402"/>
              <a:gd name="connsiteY11" fmla="*/ 3545767 h 4835137"/>
              <a:gd name="connsiteX12" fmla="*/ 52628 w 243402"/>
              <a:gd name="connsiteY12" fmla="*/ 3795747 h 4835137"/>
              <a:gd name="connsiteX13" fmla="*/ 190774 w 243402"/>
              <a:gd name="connsiteY13" fmla="*/ 3887845 h 4835137"/>
              <a:gd name="connsiteX14" fmla="*/ 124990 w 243402"/>
              <a:gd name="connsiteY14" fmla="*/ 4229923 h 4835137"/>
              <a:gd name="connsiteX15" fmla="*/ 236823 w 243402"/>
              <a:gd name="connsiteY15" fmla="*/ 4289128 h 4835137"/>
              <a:gd name="connsiteX16" fmla="*/ 78941 w 243402"/>
              <a:gd name="connsiteY16" fmla="*/ 4525951 h 4835137"/>
              <a:gd name="connsiteX17" fmla="*/ 217088 w 243402"/>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223665 w 269715"/>
              <a:gd name="connsiteY3" fmla="*/ 1144645 h 4835137"/>
              <a:gd name="connsiteX4" fmla="*/ 0 w 269715"/>
              <a:gd name="connsiteY4" fmla="*/ 1355155 h 4835137"/>
              <a:gd name="connsiteX5" fmla="*/ 243401 w 269715"/>
              <a:gd name="connsiteY5" fmla="*/ 1460409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243401 w 269715"/>
              <a:gd name="connsiteY5" fmla="*/ 1460409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230244 w 269715"/>
              <a:gd name="connsiteY5" fmla="*/ 1545928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46049 w 269715"/>
              <a:gd name="connsiteY0" fmla="*/ 0 h 4835137"/>
              <a:gd name="connsiteX1" fmla="*/ 184196 w 269715"/>
              <a:gd name="connsiteY1" fmla="*/ 513116 h 4835137"/>
              <a:gd name="connsiteX2" fmla="*/ 26313 w 269715"/>
              <a:gd name="connsiteY2" fmla="*/ 809146 h 4835137"/>
              <a:gd name="connsiteX3" fmla="*/ 177616 w 269715"/>
              <a:gd name="connsiteY3" fmla="*/ 1111753 h 4835137"/>
              <a:gd name="connsiteX4" fmla="*/ 0 w 269715"/>
              <a:gd name="connsiteY4" fmla="*/ 1355155 h 4835137"/>
              <a:gd name="connsiteX5" fmla="*/ 190773 w 269715"/>
              <a:gd name="connsiteY5" fmla="*/ 1552507 h 4835137"/>
              <a:gd name="connsiteX6" fmla="*/ 85519 w 269715"/>
              <a:gd name="connsiteY6" fmla="*/ 1874850 h 4835137"/>
              <a:gd name="connsiteX7" fmla="*/ 269715 w 269715"/>
              <a:gd name="connsiteY7" fmla="*/ 2223505 h 4835137"/>
              <a:gd name="connsiteX8" fmla="*/ 78940 w 269715"/>
              <a:gd name="connsiteY8" fmla="*/ 2493220 h 4835137"/>
              <a:gd name="connsiteX9" fmla="*/ 217087 w 269715"/>
              <a:gd name="connsiteY9" fmla="*/ 2887925 h 4835137"/>
              <a:gd name="connsiteX10" fmla="*/ 39470 w 269715"/>
              <a:gd name="connsiteY10" fmla="*/ 3144484 h 4835137"/>
              <a:gd name="connsiteX11" fmla="*/ 157882 w 269715"/>
              <a:gd name="connsiteY11" fmla="*/ 3545767 h 4835137"/>
              <a:gd name="connsiteX12" fmla="*/ 78941 w 269715"/>
              <a:gd name="connsiteY12" fmla="*/ 3795747 h 4835137"/>
              <a:gd name="connsiteX13" fmla="*/ 217087 w 269715"/>
              <a:gd name="connsiteY13" fmla="*/ 3887845 h 4835137"/>
              <a:gd name="connsiteX14" fmla="*/ 151303 w 269715"/>
              <a:gd name="connsiteY14" fmla="*/ 4229923 h 4835137"/>
              <a:gd name="connsiteX15" fmla="*/ 263136 w 269715"/>
              <a:gd name="connsiteY15" fmla="*/ 4289128 h 4835137"/>
              <a:gd name="connsiteX16" fmla="*/ 105254 w 269715"/>
              <a:gd name="connsiteY16" fmla="*/ 4525951 h 4835137"/>
              <a:gd name="connsiteX17" fmla="*/ 243401 w 269715"/>
              <a:gd name="connsiteY17" fmla="*/ 4835137 h 4835137"/>
              <a:gd name="connsiteX0" fmla="*/ 65785 w 289451"/>
              <a:gd name="connsiteY0" fmla="*/ 0 h 4835137"/>
              <a:gd name="connsiteX1" fmla="*/ 203932 w 289451"/>
              <a:gd name="connsiteY1" fmla="*/ 513116 h 4835137"/>
              <a:gd name="connsiteX2" fmla="*/ 46049 w 289451"/>
              <a:gd name="connsiteY2" fmla="*/ 809146 h 4835137"/>
              <a:gd name="connsiteX3" fmla="*/ 197352 w 289451"/>
              <a:gd name="connsiteY3" fmla="*/ 1111753 h 4835137"/>
              <a:gd name="connsiteX4" fmla="*/ 19736 w 289451"/>
              <a:gd name="connsiteY4" fmla="*/ 1355155 h 4835137"/>
              <a:gd name="connsiteX5" fmla="*/ 210509 w 289451"/>
              <a:gd name="connsiteY5" fmla="*/ 1552507 h 4835137"/>
              <a:gd name="connsiteX6" fmla="*/ 0 w 289451"/>
              <a:gd name="connsiteY6" fmla="*/ 1914320 h 4835137"/>
              <a:gd name="connsiteX7" fmla="*/ 289451 w 289451"/>
              <a:gd name="connsiteY7" fmla="*/ 2223505 h 4835137"/>
              <a:gd name="connsiteX8" fmla="*/ 98676 w 289451"/>
              <a:gd name="connsiteY8" fmla="*/ 2493220 h 4835137"/>
              <a:gd name="connsiteX9" fmla="*/ 236823 w 289451"/>
              <a:gd name="connsiteY9" fmla="*/ 2887925 h 4835137"/>
              <a:gd name="connsiteX10" fmla="*/ 59206 w 289451"/>
              <a:gd name="connsiteY10" fmla="*/ 3144484 h 4835137"/>
              <a:gd name="connsiteX11" fmla="*/ 177618 w 289451"/>
              <a:gd name="connsiteY11" fmla="*/ 3545767 h 4835137"/>
              <a:gd name="connsiteX12" fmla="*/ 98677 w 289451"/>
              <a:gd name="connsiteY12" fmla="*/ 3795747 h 4835137"/>
              <a:gd name="connsiteX13" fmla="*/ 236823 w 289451"/>
              <a:gd name="connsiteY13" fmla="*/ 3887845 h 4835137"/>
              <a:gd name="connsiteX14" fmla="*/ 171039 w 289451"/>
              <a:gd name="connsiteY14" fmla="*/ 4229923 h 4835137"/>
              <a:gd name="connsiteX15" fmla="*/ 282872 w 289451"/>
              <a:gd name="connsiteY15" fmla="*/ 4289128 h 4835137"/>
              <a:gd name="connsiteX16" fmla="*/ 124990 w 289451"/>
              <a:gd name="connsiteY16" fmla="*/ 4525951 h 4835137"/>
              <a:gd name="connsiteX17" fmla="*/ 263137 w 289451"/>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223667 w 282872"/>
              <a:gd name="connsiteY7" fmla="*/ 2256397 h 4835137"/>
              <a:gd name="connsiteX8" fmla="*/ 98676 w 282872"/>
              <a:gd name="connsiteY8" fmla="*/ 2493220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98676 w 282872"/>
              <a:gd name="connsiteY8" fmla="*/ 2493220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52627 w 282872"/>
              <a:gd name="connsiteY8" fmla="*/ 2506377 h 4835137"/>
              <a:gd name="connsiteX9" fmla="*/ 236823 w 282872"/>
              <a:gd name="connsiteY9" fmla="*/ 2887925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65785 w 282872"/>
              <a:gd name="connsiteY0" fmla="*/ 0 h 4835137"/>
              <a:gd name="connsiteX1" fmla="*/ 203932 w 282872"/>
              <a:gd name="connsiteY1" fmla="*/ 513116 h 4835137"/>
              <a:gd name="connsiteX2" fmla="*/ 46049 w 282872"/>
              <a:gd name="connsiteY2" fmla="*/ 809146 h 4835137"/>
              <a:gd name="connsiteX3" fmla="*/ 197352 w 282872"/>
              <a:gd name="connsiteY3" fmla="*/ 1111753 h 4835137"/>
              <a:gd name="connsiteX4" fmla="*/ 19736 w 282872"/>
              <a:gd name="connsiteY4" fmla="*/ 1355155 h 4835137"/>
              <a:gd name="connsiteX5" fmla="*/ 210509 w 282872"/>
              <a:gd name="connsiteY5" fmla="*/ 1552507 h 4835137"/>
              <a:gd name="connsiteX6" fmla="*/ 0 w 282872"/>
              <a:gd name="connsiteY6" fmla="*/ 1914320 h 4835137"/>
              <a:gd name="connsiteX7" fmla="*/ 190775 w 282872"/>
              <a:gd name="connsiteY7" fmla="*/ 2262976 h 4835137"/>
              <a:gd name="connsiteX8" fmla="*/ 52627 w 282872"/>
              <a:gd name="connsiteY8" fmla="*/ 2506377 h 4835137"/>
              <a:gd name="connsiteX9" fmla="*/ 190775 w 282872"/>
              <a:gd name="connsiteY9" fmla="*/ 2894503 h 4835137"/>
              <a:gd name="connsiteX10" fmla="*/ 59206 w 282872"/>
              <a:gd name="connsiteY10" fmla="*/ 3144484 h 4835137"/>
              <a:gd name="connsiteX11" fmla="*/ 177618 w 282872"/>
              <a:gd name="connsiteY11" fmla="*/ 3545767 h 4835137"/>
              <a:gd name="connsiteX12" fmla="*/ 98677 w 282872"/>
              <a:gd name="connsiteY12" fmla="*/ 3795747 h 4835137"/>
              <a:gd name="connsiteX13" fmla="*/ 236823 w 282872"/>
              <a:gd name="connsiteY13" fmla="*/ 3887845 h 4835137"/>
              <a:gd name="connsiteX14" fmla="*/ 171039 w 282872"/>
              <a:gd name="connsiteY14" fmla="*/ 4229923 h 4835137"/>
              <a:gd name="connsiteX15" fmla="*/ 282872 w 282872"/>
              <a:gd name="connsiteY15" fmla="*/ 4289128 h 4835137"/>
              <a:gd name="connsiteX16" fmla="*/ 124990 w 282872"/>
              <a:gd name="connsiteY16" fmla="*/ 4525951 h 4835137"/>
              <a:gd name="connsiteX17" fmla="*/ 263137 w 282872"/>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63136 w 309185"/>
              <a:gd name="connsiteY13" fmla="*/ 3887845 h 4835137"/>
              <a:gd name="connsiteX14" fmla="*/ 197352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17087 w 309185"/>
              <a:gd name="connsiteY13" fmla="*/ 3894423 h 4835137"/>
              <a:gd name="connsiteX14" fmla="*/ 197352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309185"/>
              <a:gd name="connsiteY0" fmla="*/ 0 h 4835137"/>
              <a:gd name="connsiteX1" fmla="*/ 230245 w 309185"/>
              <a:gd name="connsiteY1" fmla="*/ 513116 h 4835137"/>
              <a:gd name="connsiteX2" fmla="*/ 72362 w 309185"/>
              <a:gd name="connsiteY2" fmla="*/ 809146 h 4835137"/>
              <a:gd name="connsiteX3" fmla="*/ 223665 w 309185"/>
              <a:gd name="connsiteY3" fmla="*/ 1111753 h 4835137"/>
              <a:gd name="connsiteX4" fmla="*/ 46049 w 309185"/>
              <a:gd name="connsiteY4" fmla="*/ 1355155 h 4835137"/>
              <a:gd name="connsiteX5" fmla="*/ 236822 w 309185"/>
              <a:gd name="connsiteY5" fmla="*/ 1552507 h 4835137"/>
              <a:gd name="connsiteX6" fmla="*/ 26313 w 309185"/>
              <a:gd name="connsiteY6" fmla="*/ 1914320 h 4835137"/>
              <a:gd name="connsiteX7" fmla="*/ 217088 w 309185"/>
              <a:gd name="connsiteY7" fmla="*/ 2262976 h 4835137"/>
              <a:gd name="connsiteX8" fmla="*/ 78940 w 309185"/>
              <a:gd name="connsiteY8" fmla="*/ 2506377 h 4835137"/>
              <a:gd name="connsiteX9" fmla="*/ 217088 w 309185"/>
              <a:gd name="connsiteY9" fmla="*/ 2894503 h 4835137"/>
              <a:gd name="connsiteX10" fmla="*/ 85519 w 309185"/>
              <a:gd name="connsiteY10" fmla="*/ 3144484 h 4835137"/>
              <a:gd name="connsiteX11" fmla="*/ 203931 w 309185"/>
              <a:gd name="connsiteY11" fmla="*/ 3545767 h 4835137"/>
              <a:gd name="connsiteX12" fmla="*/ 0 w 309185"/>
              <a:gd name="connsiteY12" fmla="*/ 3802325 h 4835137"/>
              <a:gd name="connsiteX13" fmla="*/ 217087 w 309185"/>
              <a:gd name="connsiteY13" fmla="*/ 3894423 h 4835137"/>
              <a:gd name="connsiteX14" fmla="*/ 92097 w 309185"/>
              <a:gd name="connsiteY14" fmla="*/ 4229923 h 4835137"/>
              <a:gd name="connsiteX15" fmla="*/ 309185 w 309185"/>
              <a:gd name="connsiteY15" fmla="*/ 4289128 h 4835137"/>
              <a:gd name="connsiteX16" fmla="*/ 151303 w 309185"/>
              <a:gd name="connsiteY16" fmla="*/ 4525951 h 4835137"/>
              <a:gd name="connsiteX17" fmla="*/ 289450 w 309185"/>
              <a:gd name="connsiteY17" fmla="*/ 4835137 h 4835137"/>
              <a:gd name="connsiteX0" fmla="*/ 92098 w 289450"/>
              <a:gd name="connsiteY0" fmla="*/ 0 h 4835137"/>
              <a:gd name="connsiteX1" fmla="*/ 230245 w 289450"/>
              <a:gd name="connsiteY1" fmla="*/ 513116 h 4835137"/>
              <a:gd name="connsiteX2" fmla="*/ 72362 w 289450"/>
              <a:gd name="connsiteY2" fmla="*/ 809146 h 4835137"/>
              <a:gd name="connsiteX3" fmla="*/ 223665 w 289450"/>
              <a:gd name="connsiteY3" fmla="*/ 1111753 h 4835137"/>
              <a:gd name="connsiteX4" fmla="*/ 46049 w 289450"/>
              <a:gd name="connsiteY4" fmla="*/ 1355155 h 4835137"/>
              <a:gd name="connsiteX5" fmla="*/ 236822 w 289450"/>
              <a:gd name="connsiteY5" fmla="*/ 1552507 h 4835137"/>
              <a:gd name="connsiteX6" fmla="*/ 26313 w 289450"/>
              <a:gd name="connsiteY6" fmla="*/ 1914320 h 4835137"/>
              <a:gd name="connsiteX7" fmla="*/ 217088 w 289450"/>
              <a:gd name="connsiteY7" fmla="*/ 2262976 h 4835137"/>
              <a:gd name="connsiteX8" fmla="*/ 78940 w 289450"/>
              <a:gd name="connsiteY8" fmla="*/ 2506377 h 4835137"/>
              <a:gd name="connsiteX9" fmla="*/ 217088 w 289450"/>
              <a:gd name="connsiteY9" fmla="*/ 2894503 h 4835137"/>
              <a:gd name="connsiteX10" fmla="*/ 85519 w 289450"/>
              <a:gd name="connsiteY10" fmla="*/ 3144484 h 4835137"/>
              <a:gd name="connsiteX11" fmla="*/ 203931 w 289450"/>
              <a:gd name="connsiteY11" fmla="*/ 3545767 h 4835137"/>
              <a:gd name="connsiteX12" fmla="*/ 0 w 289450"/>
              <a:gd name="connsiteY12" fmla="*/ 3802325 h 4835137"/>
              <a:gd name="connsiteX13" fmla="*/ 217087 w 289450"/>
              <a:gd name="connsiteY13" fmla="*/ 3894423 h 4835137"/>
              <a:gd name="connsiteX14" fmla="*/ 92097 w 289450"/>
              <a:gd name="connsiteY14" fmla="*/ 4229923 h 4835137"/>
              <a:gd name="connsiteX15" fmla="*/ 276293 w 289450"/>
              <a:gd name="connsiteY15" fmla="*/ 4328598 h 4835137"/>
              <a:gd name="connsiteX16" fmla="*/ 151303 w 289450"/>
              <a:gd name="connsiteY16" fmla="*/ 4525951 h 4835137"/>
              <a:gd name="connsiteX17" fmla="*/ 289450 w 289450"/>
              <a:gd name="connsiteY17" fmla="*/ 4835137 h 4835137"/>
              <a:gd name="connsiteX0" fmla="*/ 92098 w 289450"/>
              <a:gd name="connsiteY0" fmla="*/ 0 h 4835137"/>
              <a:gd name="connsiteX1" fmla="*/ 230245 w 289450"/>
              <a:gd name="connsiteY1" fmla="*/ 513116 h 4835137"/>
              <a:gd name="connsiteX2" fmla="*/ 72362 w 289450"/>
              <a:gd name="connsiteY2" fmla="*/ 809146 h 4835137"/>
              <a:gd name="connsiteX3" fmla="*/ 223665 w 289450"/>
              <a:gd name="connsiteY3" fmla="*/ 1111753 h 4835137"/>
              <a:gd name="connsiteX4" fmla="*/ 46049 w 289450"/>
              <a:gd name="connsiteY4" fmla="*/ 1355155 h 4835137"/>
              <a:gd name="connsiteX5" fmla="*/ 236822 w 289450"/>
              <a:gd name="connsiteY5" fmla="*/ 1552507 h 4835137"/>
              <a:gd name="connsiteX6" fmla="*/ 26313 w 289450"/>
              <a:gd name="connsiteY6" fmla="*/ 1914320 h 4835137"/>
              <a:gd name="connsiteX7" fmla="*/ 217088 w 289450"/>
              <a:gd name="connsiteY7" fmla="*/ 2262976 h 4835137"/>
              <a:gd name="connsiteX8" fmla="*/ 78940 w 289450"/>
              <a:gd name="connsiteY8" fmla="*/ 2506377 h 4835137"/>
              <a:gd name="connsiteX9" fmla="*/ 217088 w 289450"/>
              <a:gd name="connsiteY9" fmla="*/ 2894503 h 4835137"/>
              <a:gd name="connsiteX10" fmla="*/ 85519 w 289450"/>
              <a:gd name="connsiteY10" fmla="*/ 3144484 h 4835137"/>
              <a:gd name="connsiteX11" fmla="*/ 203931 w 289450"/>
              <a:gd name="connsiteY11" fmla="*/ 3545767 h 4835137"/>
              <a:gd name="connsiteX12" fmla="*/ 0 w 289450"/>
              <a:gd name="connsiteY12" fmla="*/ 3802325 h 4835137"/>
              <a:gd name="connsiteX13" fmla="*/ 217087 w 289450"/>
              <a:gd name="connsiteY13" fmla="*/ 3894423 h 4835137"/>
              <a:gd name="connsiteX14" fmla="*/ 92097 w 289450"/>
              <a:gd name="connsiteY14" fmla="*/ 4229923 h 4835137"/>
              <a:gd name="connsiteX15" fmla="*/ 276293 w 289450"/>
              <a:gd name="connsiteY15" fmla="*/ 4328598 h 4835137"/>
              <a:gd name="connsiteX16" fmla="*/ 105254 w 289450"/>
              <a:gd name="connsiteY16" fmla="*/ 4552265 h 4835137"/>
              <a:gd name="connsiteX17" fmla="*/ 289450 w 289450"/>
              <a:gd name="connsiteY17" fmla="*/ 4835137 h 4835137"/>
              <a:gd name="connsiteX0" fmla="*/ 92098 w 276293"/>
              <a:gd name="connsiteY0" fmla="*/ 0 h 4808824"/>
              <a:gd name="connsiteX1" fmla="*/ 230245 w 276293"/>
              <a:gd name="connsiteY1" fmla="*/ 513116 h 4808824"/>
              <a:gd name="connsiteX2" fmla="*/ 72362 w 276293"/>
              <a:gd name="connsiteY2" fmla="*/ 809146 h 4808824"/>
              <a:gd name="connsiteX3" fmla="*/ 223665 w 276293"/>
              <a:gd name="connsiteY3" fmla="*/ 1111753 h 4808824"/>
              <a:gd name="connsiteX4" fmla="*/ 46049 w 276293"/>
              <a:gd name="connsiteY4" fmla="*/ 1355155 h 4808824"/>
              <a:gd name="connsiteX5" fmla="*/ 236822 w 276293"/>
              <a:gd name="connsiteY5" fmla="*/ 1552507 h 4808824"/>
              <a:gd name="connsiteX6" fmla="*/ 26313 w 276293"/>
              <a:gd name="connsiteY6" fmla="*/ 1914320 h 4808824"/>
              <a:gd name="connsiteX7" fmla="*/ 217088 w 276293"/>
              <a:gd name="connsiteY7" fmla="*/ 2262976 h 4808824"/>
              <a:gd name="connsiteX8" fmla="*/ 78940 w 276293"/>
              <a:gd name="connsiteY8" fmla="*/ 2506377 h 4808824"/>
              <a:gd name="connsiteX9" fmla="*/ 217088 w 276293"/>
              <a:gd name="connsiteY9" fmla="*/ 2894503 h 4808824"/>
              <a:gd name="connsiteX10" fmla="*/ 85519 w 276293"/>
              <a:gd name="connsiteY10" fmla="*/ 3144484 h 4808824"/>
              <a:gd name="connsiteX11" fmla="*/ 203931 w 276293"/>
              <a:gd name="connsiteY11" fmla="*/ 3545767 h 4808824"/>
              <a:gd name="connsiteX12" fmla="*/ 0 w 276293"/>
              <a:gd name="connsiteY12" fmla="*/ 3802325 h 4808824"/>
              <a:gd name="connsiteX13" fmla="*/ 217087 w 276293"/>
              <a:gd name="connsiteY13" fmla="*/ 3894423 h 4808824"/>
              <a:gd name="connsiteX14" fmla="*/ 92097 w 276293"/>
              <a:gd name="connsiteY14" fmla="*/ 4229923 h 4808824"/>
              <a:gd name="connsiteX15" fmla="*/ 276293 w 276293"/>
              <a:gd name="connsiteY15" fmla="*/ 4328598 h 4808824"/>
              <a:gd name="connsiteX16" fmla="*/ 105254 w 276293"/>
              <a:gd name="connsiteY16" fmla="*/ 4552265 h 4808824"/>
              <a:gd name="connsiteX17" fmla="*/ 243401 w 276293"/>
              <a:gd name="connsiteY17" fmla="*/ 4808824 h 4808824"/>
              <a:gd name="connsiteX0" fmla="*/ 92098 w 276293"/>
              <a:gd name="connsiteY0" fmla="*/ 0 h 4808824"/>
              <a:gd name="connsiteX1" fmla="*/ 230245 w 276293"/>
              <a:gd name="connsiteY1" fmla="*/ 513116 h 4808824"/>
              <a:gd name="connsiteX2" fmla="*/ 72362 w 276293"/>
              <a:gd name="connsiteY2" fmla="*/ 809146 h 4808824"/>
              <a:gd name="connsiteX3" fmla="*/ 223665 w 276293"/>
              <a:gd name="connsiteY3" fmla="*/ 1111753 h 4808824"/>
              <a:gd name="connsiteX4" fmla="*/ 46049 w 276293"/>
              <a:gd name="connsiteY4" fmla="*/ 1355155 h 4808824"/>
              <a:gd name="connsiteX5" fmla="*/ 236822 w 276293"/>
              <a:gd name="connsiteY5" fmla="*/ 1552507 h 4808824"/>
              <a:gd name="connsiteX6" fmla="*/ 85519 w 276293"/>
              <a:gd name="connsiteY6" fmla="*/ 1920898 h 4808824"/>
              <a:gd name="connsiteX7" fmla="*/ 217088 w 276293"/>
              <a:gd name="connsiteY7" fmla="*/ 2262976 h 4808824"/>
              <a:gd name="connsiteX8" fmla="*/ 78940 w 276293"/>
              <a:gd name="connsiteY8" fmla="*/ 2506377 h 4808824"/>
              <a:gd name="connsiteX9" fmla="*/ 217088 w 276293"/>
              <a:gd name="connsiteY9" fmla="*/ 2894503 h 4808824"/>
              <a:gd name="connsiteX10" fmla="*/ 85519 w 276293"/>
              <a:gd name="connsiteY10" fmla="*/ 3144484 h 4808824"/>
              <a:gd name="connsiteX11" fmla="*/ 203931 w 276293"/>
              <a:gd name="connsiteY11" fmla="*/ 3545767 h 4808824"/>
              <a:gd name="connsiteX12" fmla="*/ 0 w 276293"/>
              <a:gd name="connsiteY12" fmla="*/ 3802325 h 4808824"/>
              <a:gd name="connsiteX13" fmla="*/ 217087 w 276293"/>
              <a:gd name="connsiteY13" fmla="*/ 3894423 h 4808824"/>
              <a:gd name="connsiteX14" fmla="*/ 92097 w 276293"/>
              <a:gd name="connsiteY14" fmla="*/ 4229923 h 4808824"/>
              <a:gd name="connsiteX15" fmla="*/ 276293 w 276293"/>
              <a:gd name="connsiteY15" fmla="*/ 4328598 h 4808824"/>
              <a:gd name="connsiteX16" fmla="*/ 105254 w 276293"/>
              <a:gd name="connsiteY16" fmla="*/ 4552265 h 4808824"/>
              <a:gd name="connsiteX17" fmla="*/ 243401 w 276293"/>
              <a:gd name="connsiteY17" fmla="*/ 4808824 h 4808824"/>
              <a:gd name="connsiteX0" fmla="*/ 92098 w 243401"/>
              <a:gd name="connsiteY0" fmla="*/ 0 h 4808824"/>
              <a:gd name="connsiteX1" fmla="*/ 230245 w 243401"/>
              <a:gd name="connsiteY1" fmla="*/ 513116 h 4808824"/>
              <a:gd name="connsiteX2" fmla="*/ 72362 w 243401"/>
              <a:gd name="connsiteY2" fmla="*/ 809146 h 4808824"/>
              <a:gd name="connsiteX3" fmla="*/ 223665 w 243401"/>
              <a:gd name="connsiteY3" fmla="*/ 1111753 h 4808824"/>
              <a:gd name="connsiteX4" fmla="*/ 46049 w 243401"/>
              <a:gd name="connsiteY4" fmla="*/ 1355155 h 4808824"/>
              <a:gd name="connsiteX5" fmla="*/ 236822 w 243401"/>
              <a:gd name="connsiteY5" fmla="*/ 1552507 h 4808824"/>
              <a:gd name="connsiteX6" fmla="*/ 85519 w 243401"/>
              <a:gd name="connsiteY6" fmla="*/ 1920898 h 4808824"/>
              <a:gd name="connsiteX7" fmla="*/ 217088 w 243401"/>
              <a:gd name="connsiteY7" fmla="*/ 2262976 h 4808824"/>
              <a:gd name="connsiteX8" fmla="*/ 78940 w 243401"/>
              <a:gd name="connsiteY8" fmla="*/ 2506377 h 4808824"/>
              <a:gd name="connsiteX9" fmla="*/ 217088 w 243401"/>
              <a:gd name="connsiteY9" fmla="*/ 2894503 h 4808824"/>
              <a:gd name="connsiteX10" fmla="*/ 85519 w 243401"/>
              <a:gd name="connsiteY10" fmla="*/ 3144484 h 4808824"/>
              <a:gd name="connsiteX11" fmla="*/ 203931 w 243401"/>
              <a:gd name="connsiteY11" fmla="*/ 3545767 h 4808824"/>
              <a:gd name="connsiteX12" fmla="*/ 0 w 243401"/>
              <a:gd name="connsiteY12" fmla="*/ 3802325 h 4808824"/>
              <a:gd name="connsiteX13" fmla="*/ 217087 w 243401"/>
              <a:gd name="connsiteY13" fmla="*/ 3894423 h 4808824"/>
              <a:gd name="connsiteX14" fmla="*/ 92097 w 243401"/>
              <a:gd name="connsiteY14" fmla="*/ 4229923 h 4808824"/>
              <a:gd name="connsiteX15" fmla="*/ 243401 w 243401"/>
              <a:gd name="connsiteY15" fmla="*/ 4368068 h 4808824"/>
              <a:gd name="connsiteX16" fmla="*/ 105254 w 243401"/>
              <a:gd name="connsiteY16" fmla="*/ 4552265 h 4808824"/>
              <a:gd name="connsiteX17" fmla="*/ 243401 w 243401"/>
              <a:gd name="connsiteY17" fmla="*/ 4808824 h 4808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43401" h="4808824">
                <a:moveTo>
                  <a:pt x="92098" y="0"/>
                </a:moveTo>
                <a:lnTo>
                  <a:pt x="230245" y="513116"/>
                </a:lnTo>
                <a:lnTo>
                  <a:pt x="72362" y="809146"/>
                </a:lnTo>
                <a:lnTo>
                  <a:pt x="223665" y="1111753"/>
                </a:lnTo>
                <a:lnTo>
                  <a:pt x="46049" y="1355155"/>
                </a:lnTo>
                <a:lnTo>
                  <a:pt x="236822" y="1552507"/>
                </a:lnTo>
                <a:lnTo>
                  <a:pt x="85519" y="1920898"/>
                </a:lnTo>
                <a:lnTo>
                  <a:pt x="217088" y="2262976"/>
                </a:lnTo>
                <a:lnTo>
                  <a:pt x="78940" y="2506377"/>
                </a:lnTo>
                <a:lnTo>
                  <a:pt x="217088" y="2894503"/>
                </a:lnTo>
                <a:lnTo>
                  <a:pt x="85519" y="3144484"/>
                </a:lnTo>
                <a:lnTo>
                  <a:pt x="203931" y="3545767"/>
                </a:lnTo>
                <a:lnTo>
                  <a:pt x="0" y="3802325"/>
                </a:lnTo>
                <a:lnTo>
                  <a:pt x="217087" y="3894423"/>
                </a:lnTo>
                <a:lnTo>
                  <a:pt x="92097" y="4229923"/>
                </a:lnTo>
                <a:lnTo>
                  <a:pt x="243401" y="4368068"/>
                </a:lnTo>
                <a:lnTo>
                  <a:pt x="105254" y="4552265"/>
                </a:lnTo>
                <a:lnTo>
                  <a:pt x="243401" y="4808824"/>
                </a:lnTo>
              </a:path>
            </a:pathLst>
          </a:custGeom>
          <a:noFill/>
          <a:ln w="152400" cap="sq">
            <a:solidFill>
              <a:schemeClr val="bg1">
                <a:lumMod val="85000"/>
              </a:schemeClr>
            </a:solidFill>
            <a:miter lim="800000"/>
          </a:ln>
          <a:effectLst/>
          <a:scene3d>
            <a:camera prst="orthographicFront"/>
            <a:lightRig rig="twoPt" dir="t"/>
          </a:scene3d>
          <a:sp3d prstMaterial="meta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dirty="0"/>
          </a:p>
        </p:txBody>
      </p:sp>
      <p:sp>
        <p:nvSpPr>
          <p:cNvPr id="13" name="Titel 1">
            <a:extLst>
              <a:ext uri="{FF2B5EF4-FFF2-40B4-BE49-F238E27FC236}">
                <a16:creationId xmlns:a16="http://schemas.microsoft.com/office/drawing/2014/main" id="{825D436D-E04B-89B9-91C8-9800F5B4CCA8}"/>
              </a:ext>
            </a:extLst>
          </p:cNvPr>
          <p:cNvSpPr txBox="1">
            <a:spLocks/>
          </p:cNvSpPr>
          <p:nvPr/>
        </p:nvSpPr>
        <p:spPr bwMode="auto">
          <a:xfrm>
            <a:off x="15946355" y="4407449"/>
            <a:ext cx="482453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fr-CH" sz="2800">
                <a:solidFill>
                  <a:srgbClr val="002060"/>
                </a:solidFill>
                <a:latin typeface="Century Gothic" panose="020B0502020202020204" pitchFamily="34" charset="0"/>
                <a:ea typeface="Century Gothic"/>
              </a:rPr>
              <a:t>Effets indirects</a:t>
            </a:r>
            <a:br>
              <a:rPr lang="fr-CH" sz="2800">
                <a:solidFill>
                  <a:srgbClr val="002060"/>
                </a:solidFill>
                <a:latin typeface="Century Gothic" panose="020B0502020202020204" pitchFamily="34" charset="0"/>
                <a:ea typeface="Century Gothic"/>
              </a:rPr>
            </a:br>
            <a:r>
              <a:rPr lang="fr-CH" sz="2800" b="0">
                <a:solidFill>
                  <a:srgbClr val="002060"/>
                </a:solidFill>
                <a:latin typeface="Century Gothic" panose="020B0502020202020204" pitchFamily="34" charset="0"/>
                <a:ea typeface="Century Gothic"/>
              </a:rPr>
              <a:t>(= Handprint)</a:t>
            </a:r>
          </a:p>
        </p:txBody>
      </p:sp>
      <p:sp>
        <p:nvSpPr>
          <p:cNvPr id="16" name="Abgerundetes Rechteck 15">
            <a:extLst>
              <a:ext uri="{FF2B5EF4-FFF2-40B4-BE49-F238E27FC236}">
                <a16:creationId xmlns:a16="http://schemas.microsoft.com/office/drawing/2014/main" id="{0C711754-005C-2899-599A-F176C2F539E1}"/>
              </a:ext>
            </a:extLst>
          </p:cNvPr>
          <p:cNvSpPr/>
          <p:nvPr/>
        </p:nvSpPr>
        <p:spPr bwMode="auto">
          <a:xfrm>
            <a:off x="15695622" y="5325699"/>
            <a:ext cx="5326002" cy="1315380"/>
          </a:xfrm>
          <a:prstGeom prst="roundRect">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r-CH" sz="2000">
                <a:solidFill>
                  <a:srgbClr val="002060"/>
                </a:solidFill>
                <a:latin typeface="Century Gothic" panose="020B0502020202020204" pitchFamily="34" charset="0"/>
                <a:ea typeface="Century Gothic"/>
                <a:cs typeface="Arial" charset="0"/>
              </a:rPr>
              <a:t>Les </a:t>
            </a:r>
            <a:r>
              <a:rPr lang="fr-CH" sz="2000" b="1">
                <a:solidFill>
                  <a:srgbClr val="002060"/>
                </a:solidFill>
                <a:latin typeface="Century Gothic" panose="020B0502020202020204" pitchFamily="34" charset="0"/>
                <a:ea typeface="Century Gothic"/>
                <a:cs typeface="Arial" charset="0"/>
              </a:rPr>
              <a:t>applications numériques </a:t>
            </a:r>
            <a:r>
              <a:rPr lang="fr-CH" sz="2000">
                <a:solidFill>
                  <a:srgbClr val="002060"/>
                </a:solidFill>
                <a:latin typeface="Century Gothic" panose="020B0502020202020204" pitchFamily="34" charset="0"/>
                <a:ea typeface="Century Gothic"/>
                <a:cs typeface="Arial" charset="0"/>
              </a:rPr>
              <a:t>modifient les processus et réduisent ou augmentent ainsi l’impact environnemental dans d’autres secteurs.</a:t>
            </a:r>
          </a:p>
        </p:txBody>
      </p:sp>
      <p:sp>
        <p:nvSpPr>
          <p:cNvPr id="17" name="Titel 1">
            <a:extLst>
              <a:ext uri="{FF2B5EF4-FFF2-40B4-BE49-F238E27FC236}">
                <a16:creationId xmlns:a16="http://schemas.microsoft.com/office/drawing/2014/main" id="{FFACA560-9C86-2A9F-FA52-B34CA7095AA5}"/>
              </a:ext>
            </a:extLst>
          </p:cNvPr>
          <p:cNvSpPr txBox="1">
            <a:spLocks/>
          </p:cNvSpPr>
          <p:nvPr/>
        </p:nvSpPr>
        <p:spPr bwMode="auto">
          <a:xfrm>
            <a:off x="3683732" y="4407449"/>
            <a:ext cx="482453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fr-CH" sz="2800">
                <a:solidFill>
                  <a:srgbClr val="0B523E"/>
                </a:solidFill>
                <a:latin typeface="Century Gothic" panose="020B0502020202020204" pitchFamily="34" charset="0"/>
                <a:ea typeface="Century Gothic"/>
              </a:rPr>
              <a:t>Effets directs</a:t>
            </a:r>
            <a:br>
              <a:rPr lang="fr-CH" sz="2800">
                <a:solidFill>
                  <a:srgbClr val="0B523E"/>
                </a:solidFill>
                <a:latin typeface="Century Gothic" panose="020B0502020202020204" pitchFamily="34" charset="0"/>
                <a:ea typeface="Century Gothic"/>
              </a:rPr>
            </a:br>
            <a:r>
              <a:rPr lang="fr-CH" sz="2800" b="0">
                <a:solidFill>
                  <a:srgbClr val="0B523E"/>
                </a:solidFill>
                <a:latin typeface="Century Gothic" panose="020B0502020202020204" pitchFamily="34" charset="0"/>
                <a:ea typeface="Century Gothic"/>
              </a:rPr>
              <a:t>(= Footprint)</a:t>
            </a:r>
          </a:p>
        </p:txBody>
      </p:sp>
      <p:sp>
        <p:nvSpPr>
          <p:cNvPr id="18" name="Abgerundetes Rechteck 17">
            <a:extLst>
              <a:ext uri="{FF2B5EF4-FFF2-40B4-BE49-F238E27FC236}">
                <a16:creationId xmlns:a16="http://schemas.microsoft.com/office/drawing/2014/main" id="{FB59CC41-2C40-B348-2E29-CE389BA15883}"/>
              </a:ext>
            </a:extLst>
          </p:cNvPr>
          <p:cNvSpPr/>
          <p:nvPr/>
        </p:nvSpPr>
        <p:spPr bwMode="auto">
          <a:xfrm>
            <a:off x="3823690" y="5325699"/>
            <a:ext cx="4544620" cy="1315380"/>
          </a:xfrm>
          <a:prstGeom prst="roundRect">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r-CH" sz="2000">
                <a:solidFill>
                  <a:srgbClr val="0B523E"/>
                </a:solidFill>
                <a:latin typeface="Century Gothic" panose="020B0502020202020204" pitchFamily="34" charset="0"/>
                <a:ea typeface="Century Gothic"/>
                <a:cs typeface="Arial" charset="0"/>
              </a:rPr>
              <a:t>La </a:t>
            </a:r>
            <a:r>
              <a:rPr lang="fr-CH" sz="2000" b="1">
                <a:solidFill>
                  <a:srgbClr val="0B523E"/>
                </a:solidFill>
                <a:latin typeface="Century Gothic" panose="020B0502020202020204" pitchFamily="34" charset="0"/>
                <a:ea typeface="Century Gothic"/>
                <a:cs typeface="Arial" charset="0"/>
              </a:rPr>
              <a:t>fabrication, l’utilisation et l’élimination </a:t>
            </a:r>
            <a:r>
              <a:rPr lang="fr-CH" sz="2000">
                <a:solidFill>
                  <a:srgbClr val="0B523E"/>
                </a:solidFill>
                <a:latin typeface="Century Gothic" panose="020B0502020202020204" pitchFamily="34" charset="0"/>
                <a:ea typeface="Century Gothic"/>
                <a:cs typeface="Arial" charset="0"/>
              </a:rPr>
              <a:t>des technologies numériques ont un impact sur l’environnement.</a:t>
            </a:r>
          </a:p>
        </p:txBody>
      </p:sp>
      <p:sp>
        <p:nvSpPr>
          <p:cNvPr id="26" name="Pfeil nach rechts 25">
            <a:extLst>
              <a:ext uri="{FF2B5EF4-FFF2-40B4-BE49-F238E27FC236}">
                <a16:creationId xmlns:a16="http://schemas.microsoft.com/office/drawing/2014/main" id="{35BA6E61-CD65-B4E4-521B-9F7E152865D0}"/>
              </a:ext>
            </a:extLst>
          </p:cNvPr>
          <p:cNvSpPr/>
          <p:nvPr/>
        </p:nvSpPr>
        <p:spPr bwMode="auto">
          <a:xfrm>
            <a:off x="-1984551" y="3397137"/>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rgbClr val="FFFFFF">
              <a:alpha val="79608"/>
            </a:srgb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27" name="Pfeil nach rechts 26">
            <a:extLst>
              <a:ext uri="{FF2B5EF4-FFF2-40B4-BE49-F238E27FC236}">
                <a16:creationId xmlns:a16="http://schemas.microsoft.com/office/drawing/2014/main" id="{C4EF360F-FBDB-69BF-3966-F0FF3E376AD0}"/>
              </a:ext>
            </a:extLst>
          </p:cNvPr>
          <p:cNvSpPr/>
          <p:nvPr/>
        </p:nvSpPr>
        <p:spPr bwMode="auto">
          <a:xfrm>
            <a:off x="-2012907" y="3397137"/>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rgbClr val="FFFFFF">
              <a:alpha val="79608"/>
            </a:srgb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Tree>
    <p:extLst>
      <p:ext uri="{BB962C8B-B14F-4D97-AF65-F5344CB8AC3E}">
        <p14:creationId xmlns:p14="http://schemas.microsoft.com/office/powerpoint/2010/main" val="42387123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8B99C6-0444-EA35-3F3A-5A2E4A93050F}"/>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2B7AFE2F-0C05-20D1-0A2A-94DEF41EC44F}"/>
              </a:ext>
            </a:extLst>
          </p:cNvPr>
          <p:cNvSpPr>
            <a:spLocks noGrp="1"/>
          </p:cNvSpPr>
          <p:nvPr>
            <p:ph type="title"/>
          </p:nvPr>
        </p:nvSpPr>
        <p:spPr/>
        <p:txBody>
          <a:bodyPr>
            <a:normAutofit/>
          </a:bodyPr>
          <a:lstStyle/>
          <a:p>
            <a:br>
              <a:rPr lang="fr-CH" sz="4000"/>
            </a:br>
            <a:r>
              <a:rPr lang="fr-CH" sz="4000"/>
              <a:t>III. Conflits d’objectifs</a:t>
            </a:r>
          </a:p>
        </p:txBody>
      </p:sp>
      <p:sp>
        <p:nvSpPr>
          <p:cNvPr id="3" name="Inhaltsplatzhalter 2">
            <a:extLst>
              <a:ext uri="{FF2B5EF4-FFF2-40B4-BE49-F238E27FC236}">
                <a16:creationId xmlns:a16="http://schemas.microsoft.com/office/drawing/2014/main" id="{AAD175DC-D915-EF13-AE40-E71E065B247E}"/>
              </a:ext>
            </a:extLst>
          </p:cNvPr>
          <p:cNvSpPr>
            <a:spLocks noGrp="1"/>
          </p:cNvSpPr>
          <p:nvPr>
            <p:ph idx="1"/>
          </p:nvPr>
        </p:nvSpPr>
        <p:spPr/>
        <p:txBody>
          <a:bodyPr>
            <a:normAutofit/>
          </a:bodyPr>
          <a:lstStyle/>
          <a:p>
            <a:r>
              <a:rPr lang="fr-CH"/>
              <a:t>«L’éthique n’est en fait qu’une pratique commerciale décente. On fournit de bonnes choses, on est raisonnable et honnête, y compris vis-à-vis du personnel, c’est en fait du bon vieil esprit d’entreprise.» </a:t>
            </a:r>
            <a:br>
              <a:rPr lang="fr-CH"/>
            </a:br>
            <a:r>
              <a:rPr lang="fr-CH"/>
              <a:t>(Birger Priddat, économiste, Université de Witten-Herdecke).</a:t>
            </a:r>
          </a:p>
        </p:txBody>
      </p:sp>
      <p:sp>
        <p:nvSpPr>
          <p:cNvPr id="9" name="Datumsplatzhalter 8">
            <a:extLst>
              <a:ext uri="{FF2B5EF4-FFF2-40B4-BE49-F238E27FC236}">
                <a16:creationId xmlns:a16="http://schemas.microsoft.com/office/drawing/2014/main" id="{964DED9A-B864-DC23-C6CE-6F4530BC1AFA}"/>
              </a:ext>
            </a:extLst>
          </p:cNvPr>
          <p:cNvSpPr>
            <a:spLocks noGrp="1"/>
          </p:cNvSpPr>
          <p:nvPr>
            <p:ph type="dt" sz="half" idx="10"/>
          </p:nvPr>
        </p:nvSpPr>
        <p:spPr/>
        <p:txBody>
          <a:bodyPr/>
          <a:lstStyle/>
          <a:p>
            <a:fld id="{C09332EE-D523-8844-B8FD-37E58A686FFF}" type="datetime1">
              <a:rPr lang="de-CH" smtClean="0"/>
              <a:t>27.05.2025</a:t>
            </a:fld>
            <a:endParaRPr lang="de-CH"/>
          </a:p>
        </p:txBody>
      </p:sp>
      <p:sp>
        <p:nvSpPr>
          <p:cNvPr id="10" name="Fußzeilenplatzhalter 9">
            <a:extLst>
              <a:ext uri="{FF2B5EF4-FFF2-40B4-BE49-F238E27FC236}">
                <a16:creationId xmlns:a16="http://schemas.microsoft.com/office/drawing/2014/main" id="{FAF06C4D-BE12-2E1E-8AAC-64657BE435B4}"/>
              </a:ext>
            </a:extLst>
          </p:cNvPr>
          <p:cNvSpPr>
            <a:spLocks noGrp="1"/>
          </p:cNvSpPr>
          <p:nvPr>
            <p:ph type="ftr" sz="quarter" idx="11"/>
          </p:nvPr>
        </p:nvSpPr>
        <p:spPr/>
        <p:txBody>
          <a:bodyPr/>
          <a:lstStyle/>
          <a:p>
            <a:r>
              <a:rPr lang="fr-CH"/>
              <a:t>Jeannette Behringer, e‑mail: behringer@sustainability.uzh.ch</a:t>
            </a:r>
          </a:p>
        </p:txBody>
      </p:sp>
      <p:sp>
        <p:nvSpPr>
          <p:cNvPr id="11" name="Foliennummernplatzhalter 10">
            <a:extLst>
              <a:ext uri="{FF2B5EF4-FFF2-40B4-BE49-F238E27FC236}">
                <a16:creationId xmlns:a16="http://schemas.microsoft.com/office/drawing/2014/main" id="{26C16E18-415E-18DC-17C6-8A5741B40FD2}"/>
              </a:ext>
            </a:extLst>
          </p:cNvPr>
          <p:cNvSpPr>
            <a:spLocks noGrp="1"/>
          </p:cNvSpPr>
          <p:nvPr>
            <p:ph type="sldNum" sz="quarter" idx="12"/>
          </p:nvPr>
        </p:nvSpPr>
        <p:spPr/>
        <p:txBody>
          <a:bodyPr/>
          <a:lstStyle/>
          <a:p>
            <a:fld id="{9B8DC099-0C3C-CF4E-BB22-13441ABA63CC}" type="slidenum">
              <a:rPr lang="de-DE" smtClean="0"/>
              <a:t>60</a:t>
            </a:fld>
            <a:endParaRPr lang="de-DE"/>
          </a:p>
        </p:txBody>
      </p:sp>
      <p:sp>
        <p:nvSpPr>
          <p:cNvPr id="4" name="Textfeld 3">
            <a:extLst>
              <a:ext uri="{FF2B5EF4-FFF2-40B4-BE49-F238E27FC236}">
                <a16:creationId xmlns:a16="http://schemas.microsoft.com/office/drawing/2014/main" id="{12852A67-449D-A3F3-28B0-EAA25E2C544B}"/>
              </a:ext>
            </a:extLst>
          </p:cNvPr>
          <p:cNvSpPr txBox="1"/>
          <p:nvPr/>
        </p:nvSpPr>
        <p:spPr>
          <a:xfrm flipV="1">
            <a:off x="10247571" y="5906814"/>
            <a:ext cx="1166649" cy="224394"/>
          </a:xfrm>
          <a:prstGeom prst="rect">
            <a:avLst/>
          </a:prstGeom>
          <a:noFill/>
        </p:spPr>
        <p:txBody>
          <a:bodyPr wrap="square" rtlCol="0">
            <a:spAutoFit/>
          </a:bodyPr>
          <a:lstStyle/>
          <a:p>
            <a:endParaRPr lang="de-DE" sz="1000" dirty="0"/>
          </a:p>
        </p:txBody>
      </p:sp>
    </p:spTree>
    <p:extLst>
      <p:ext uri="{BB962C8B-B14F-4D97-AF65-F5344CB8AC3E}">
        <p14:creationId xmlns:p14="http://schemas.microsoft.com/office/powerpoint/2010/main" val="369330228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A4F9E2-E81C-BD6C-8E91-6188603E703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8DCF1666-9B0A-78AD-D251-49C5D9566D1B}"/>
              </a:ext>
            </a:extLst>
          </p:cNvPr>
          <p:cNvSpPr>
            <a:spLocks noGrp="1"/>
          </p:cNvSpPr>
          <p:nvPr>
            <p:ph type="title"/>
          </p:nvPr>
        </p:nvSpPr>
        <p:spPr>
          <a:xfrm>
            <a:off x="838200" y="2204425"/>
            <a:ext cx="3589266" cy="1325563"/>
          </a:xfrm>
        </p:spPr>
        <p:txBody>
          <a:bodyPr>
            <a:normAutofit fontScale="90000"/>
          </a:bodyPr>
          <a:lstStyle/>
          <a:p>
            <a:br>
              <a:rPr lang="fr-CH" sz="4000"/>
            </a:br>
            <a:r>
              <a:rPr lang="fr-CH" sz="4000"/>
              <a:t>III. Conflits d’objectifs </a:t>
            </a:r>
            <a:br>
              <a:rPr lang="fr-CH" sz="4000"/>
            </a:br>
            <a:endParaRPr lang="fr-CH" sz="4000"/>
          </a:p>
        </p:txBody>
      </p:sp>
      <p:pic>
        <p:nvPicPr>
          <p:cNvPr id="6" name="Inhaltsplatzhalter 5">
            <a:extLst>
              <a:ext uri="{FF2B5EF4-FFF2-40B4-BE49-F238E27FC236}">
                <a16:creationId xmlns:a16="http://schemas.microsoft.com/office/drawing/2014/main" id="{3E38C8DF-7062-8B3F-9681-280654FFFB91}"/>
              </a:ext>
            </a:extLst>
          </p:cNvPr>
          <p:cNvPicPr>
            <a:picLocks noGrp="1" noChangeAspect="1"/>
          </p:cNvPicPr>
          <p:nvPr>
            <p:ph idx="1"/>
          </p:nvPr>
        </p:nvPicPr>
        <p:blipFill>
          <a:blip r:embed="rId3"/>
          <a:stretch>
            <a:fillRect/>
          </a:stretch>
        </p:blipFill>
        <p:spPr>
          <a:xfrm>
            <a:off x="4012481" y="810705"/>
            <a:ext cx="7678919" cy="5420413"/>
          </a:xfrm>
          <a:prstGeom prst="rect">
            <a:avLst/>
          </a:prstGeom>
        </p:spPr>
      </p:pic>
      <p:sp>
        <p:nvSpPr>
          <p:cNvPr id="9" name="Datumsplatzhalter 8">
            <a:extLst>
              <a:ext uri="{FF2B5EF4-FFF2-40B4-BE49-F238E27FC236}">
                <a16:creationId xmlns:a16="http://schemas.microsoft.com/office/drawing/2014/main" id="{87534E16-7F8D-6465-B697-12253A6F9204}"/>
              </a:ext>
            </a:extLst>
          </p:cNvPr>
          <p:cNvSpPr>
            <a:spLocks noGrp="1"/>
          </p:cNvSpPr>
          <p:nvPr>
            <p:ph type="dt" sz="half" idx="10"/>
          </p:nvPr>
        </p:nvSpPr>
        <p:spPr/>
        <p:txBody>
          <a:bodyPr/>
          <a:lstStyle/>
          <a:p>
            <a:fld id="{C09332EE-D523-8844-B8FD-37E58A686FFF}" type="datetime1">
              <a:rPr lang="de-CH" smtClean="0"/>
              <a:t>27.05.2025</a:t>
            </a:fld>
            <a:endParaRPr lang="de-CH"/>
          </a:p>
        </p:txBody>
      </p:sp>
      <p:sp>
        <p:nvSpPr>
          <p:cNvPr id="10" name="Fußzeilenplatzhalter 9">
            <a:extLst>
              <a:ext uri="{FF2B5EF4-FFF2-40B4-BE49-F238E27FC236}">
                <a16:creationId xmlns:a16="http://schemas.microsoft.com/office/drawing/2014/main" id="{7BBAE29B-148F-BBC1-1FFC-2B6AAE3338CA}"/>
              </a:ext>
            </a:extLst>
          </p:cNvPr>
          <p:cNvSpPr>
            <a:spLocks noGrp="1"/>
          </p:cNvSpPr>
          <p:nvPr>
            <p:ph type="ftr" sz="quarter" idx="11"/>
          </p:nvPr>
        </p:nvSpPr>
        <p:spPr>
          <a:xfrm>
            <a:off x="4038600" y="6387880"/>
            <a:ext cx="4114800" cy="365125"/>
          </a:xfrm>
        </p:spPr>
        <p:txBody>
          <a:bodyPr/>
          <a:lstStyle/>
          <a:p>
            <a:r>
              <a:rPr lang="fr-CH"/>
              <a:t>Jeannette Behringer, e‑mail: behringer@sustainability.uzh.ch</a:t>
            </a:r>
          </a:p>
        </p:txBody>
      </p:sp>
      <p:sp>
        <p:nvSpPr>
          <p:cNvPr id="11" name="Foliennummernplatzhalter 10">
            <a:extLst>
              <a:ext uri="{FF2B5EF4-FFF2-40B4-BE49-F238E27FC236}">
                <a16:creationId xmlns:a16="http://schemas.microsoft.com/office/drawing/2014/main" id="{D7D08851-01A6-B5F0-EE07-6A76762119E2}"/>
              </a:ext>
            </a:extLst>
          </p:cNvPr>
          <p:cNvSpPr>
            <a:spLocks noGrp="1"/>
          </p:cNvSpPr>
          <p:nvPr>
            <p:ph type="sldNum" sz="quarter" idx="12"/>
          </p:nvPr>
        </p:nvSpPr>
        <p:spPr/>
        <p:txBody>
          <a:bodyPr/>
          <a:lstStyle/>
          <a:p>
            <a:fld id="{9B8DC099-0C3C-CF4E-BB22-13441ABA63CC}" type="slidenum">
              <a:rPr lang="de-DE" smtClean="0"/>
              <a:t>61</a:t>
            </a:fld>
            <a:endParaRPr lang="de-DE"/>
          </a:p>
        </p:txBody>
      </p:sp>
      <p:sp>
        <p:nvSpPr>
          <p:cNvPr id="4" name="Textfeld 3">
            <a:extLst>
              <a:ext uri="{FF2B5EF4-FFF2-40B4-BE49-F238E27FC236}">
                <a16:creationId xmlns:a16="http://schemas.microsoft.com/office/drawing/2014/main" id="{64235DCB-D5A5-E41B-5EC7-B0602A9EC647}"/>
              </a:ext>
            </a:extLst>
          </p:cNvPr>
          <p:cNvSpPr txBox="1"/>
          <p:nvPr/>
        </p:nvSpPr>
        <p:spPr>
          <a:xfrm flipV="1">
            <a:off x="10247571" y="5906814"/>
            <a:ext cx="1166649" cy="224394"/>
          </a:xfrm>
          <a:prstGeom prst="rect">
            <a:avLst/>
          </a:prstGeom>
          <a:noFill/>
        </p:spPr>
        <p:txBody>
          <a:bodyPr wrap="square" rtlCol="0">
            <a:spAutoFit/>
          </a:bodyPr>
          <a:lstStyle/>
          <a:p>
            <a:endParaRPr lang="de-DE" sz="1000" dirty="0"/>
          </a:p>
        </p:txBody>
      </p:sp>
    </p:spTree>
    <p:extLst>
      <p:ext uri="{BB962C8B-B14F-4D97-AF65-F5344CB8AC3E}">
        <p14:creationId xmlns:p14="http://schemas.microsoft.com/office/powerpoint/2010/main" val="400919607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647CB2-F352-A022-6011-9AFEC7F8B044}"/>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005698AF-0CD4-6C3B-2BE6-0F1240768C30}"/>
              </a:ext>
            </a:extLst>
          </p:cNvPr>
          <p:cNvSpPr>
            <a:spLocks noGrp="1"/>
          </p:cNvSpPr>
          <p:nvPr>
            <p:ph type="title"/>
          </p:nvPr>
        </p:nvSpPr>
        <p:spPr>
          <a:xfrm>
            <a:off x="838200" y="732978"/>
            <a:ext cx="10515600" cy="1325563"/>
          </a:xfrm>
        </p:spPr>
        <p:txBody>
          <a:bodyPr>
            <a:normAutofit/>
          </a:bodyPr>
          <a:lstStyle/>
          <a:p>
            <a:br>
              <a:rPr lang="fr-CH" sz="4000"/>
            </a:br>
            <a:endParaRPr lang="fr-CH" sz="4000"/>
          </a:p>
        </p:txBody>
      </p:sp>
      <p:sp>
        <p:nvSpPr>
          <p:cNvPr id="3" name="Inhaltsplatzhalter 2">
            <a:extLst>
              <a:ext uri="{FF2B5EF4-FFF2-40B4-BE49-F238E27FC236}">
                <a16:creationId xmlns:a16="http://schemas.microsoft.com/office/drawing/2014/main" id="{D3616806-4ECC-1FE9-2C11-776F5241234A}"/>
              </a:ext>
            </a:extLst>
          </p:cNvPr>
          <p:cNvSpPr>
            <a:spLocks noGrp="1"/>
          </p:cNvSpPr>
          <p:nvPr>
            <p:ph idx="1"/>
          </p:nvPr>
        </p:nvSpPr>
        <p:spPr>
          <a:xfrm>
            <a:off x="838200" y="1993786"/>
            <a:ext cx="10515600" cy="4351338"/>
          </a:xfrm>
        </p:spPr>
        <p:txBody>
          <a:bodyPr>
            <a:normAutofit/>
          </a:bodyPr>
          <a:lstStyle/>
          <a:p>
            <a:pPr marL="0" indent="0">
              <a:buNone/>
            </a:pPr>
            <a:endParaRPr lang="de-CH" sz="2000" dirty="0"/>
          </a:p>
          <a:p>
            <a:endParaRPr lang="de-CH" sz="2000" dirty="0"/>
          </a:p>
        </p:txBody>
      </p:sp>
      <p:sp>
        <p:nvSpPr>
          <p:cNvPr id="9" name="Datumsplatzhalter 8">
            <a:extLst>
              <a:ext uri="{FF2B5EF4-FFF2-40B4-BE49-F238E27FC236}">
                <a16:creationId xmlns:a16="http://schemas.microsoft.com/office/drawing/2014/main" id="{00D5D19F-7728-8D9A-B14A-D135E4194582}"/>
              </a:ext>
            </a:extLst>
          </p:cNvPr>
          <p:cNvSpPr>
            <a:spLocks noGrp="1"/>
          </p:cNvSpPr>
          <p:nvPr>
            <p:ph type="dt" sz="half" idx="10"/>
          </p:nvPr>
        </p:nvSpPr>
        <p:spPr/>
        <p:txBody>
          <a:bodyPr/>
          <a:lstStyle/>
          <a:p>
            <a:fld id="{C09332EE-D523-8844-B8FD-37E58A686FFF}" type="datetime1">
              <a:rPr lang="de-CH" smtClean="0"/>
              <a:t>27.05.2025</a:t>
            </a:fld>
            <a:endParaRPr lang="de-CH"/>
          </a:p>
        </p:txBody>
      </p:sp>
      <p:sp>
        <p:nvSpPr>
          <p:cNvPr id="11" name="Foliennummernplatzhalter 10">
            <a:extLst>
              <a:ext uri="{FF2B5EF4-FFF2-40B4-BE49-F238E27FC236}">
                <a16:creationId xmlns:a16="http://schemas.microsoft.com/office/drawing/2014/main" id="{FBAE912A-4FCA-8D2A-E94B-1541C7B94200}"/>
              </a:ext>
            </a:extLst>
          </p:cNvPr>
          <p:cNvSpPr>
            <a:spLocks noGrp="1"/>
          </p:cNvSpPr>
          <p:nvPr>
            <p:ph type="sldNum" sz="quarter" idx="12"/>
          </p:nvPr>
        </p:nvSpPr>
        <p:spPr/>
        <p:txBody>
          <a:bodyPr/>
          <a:lstStyle/>
          <a:p>
            <a:fld id="{9B8DC099-0C3C-CF4E-BB22-13441ABA63CC}" type="slidenum">
              <a:rPr lang="de-DE" smtClean="0"/>
              <a:t>62</a:t>
            </a:fld>
            <a:endParaRPr lang="de-DE"/>
          </a:p>
        </p:txBody>
      </p:sp>
      <p:sp>
        <p:nvSpPr>
          <p:cNvPr id="4" name="Textfeld 3">
            <a:extLst>
              <a:ext uri="{FF2B5EF4-FFF2-40B4-BE49-F238E27FC236}">
                <a16:creationId xmlns:a16="http://schemas.microsoft.com/office/drawing/2014/main" id="{37D32930-EB76-F2A6-02FA-0F60844E7EE5}"/>
              </a:ext>
            </a:extLst>
          </p:cNvPr>
          <p:cNvSpPr txBox="1"/>
          <p:nvPr/>
        </p:nvSpPr>
        <p:spPr>
          <a:xfrm flipV="1">
            <a:off x="10247571" y="5906814"/>
            <a:ext cx="1166649" cy="224394"/>
          </a:xfrm>
          <a:prstGeom prst="rect">
            <a:avLst/>
          </a:prstGeom>
          <a:noFill/>
        </p:spPr>
        <p:txBody>
          <a:bodyPr wrap="square" rtlCol="0">
            <a:spAutoFit/>
          </a:bodyPr>
          <a:lstStyle/>
          <a:p>
            <a:endParaRPr lang="de-DE" sz="1000" dirty="0"/>
          </a:p>
        </p:txBody>
      </p:sp>
      <p:pic>
        <p:nvPicPr>
          <p:cNvPr id="5" name="Grafik 4">
            <a:extLst>
              <a:ext uri="{FF2B5EF4-FFF2-40B4-BE49-F238E27FC236}">
                <a16:creationId xmlns:a16="http://schemas.microsoft.com/office/drawing/2014/main" id="{DA412450-C965-00C1-16AE-D472B37114DB}"/>
              </a:ext>
            </a:extLst>
          </p:cNvPr>
          <p:cNvPicPr>
            <a:picLocks noChangeAspect="1"/>
          </p:cNvPicPr>
          <p:nvPr/>
        </p:nvPicPr>
        <p:blipFill>
          <a:blip r:embed="rId3"/>
          <a:stretch>
            <a:fillRect/>
          </a:stretch>
        </p:blipFill>
        <p:spPr>
          <a:xfrm>
            <a:off x="2340661" y="848412"/>
            <a:ext cx="7479000" cy="6009588"/>
          </a:xfrm>
          <a:prstGeom prst="rect">
            <a:avLst/>
          </a:prstGeom>
        </p:spPr>
      </p:pic>
    </p:spTree>
    <p:extLst>
      <p:ext uri="{BB962C8B-B14F-4D97-AF65-F5344CB8AC3E}">
        <p14:creationId xmlns:p14="http://schemas.microsoft.com/office/powerpoint/2010/main" val="380758058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A6262D-49A9-74C0-6C35-AE5CBA3502B1}"/>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F27EB0BD-B13E-87AB-D110-54ED5AD0F868}"/>
              </a:ext>
            </a:extLst>
          </p:cNvPr>
          <p:cNvSpPr>
            <a:spLocks noGrp="1"/>
          </p:cNvSpPr>
          <p:nvPr>
            <p:ph type="title"/>
          </p:nvPr>
        </p:nvSpPr>
        <p:spPr/>
        <p:txBody>
          <a:bodyPr>
            <a:normAutofit/>
          </a:bodyPr>
          <a:lstStyle/>
          <a:p>
            <a:br>
              <a:rPr lang="fr-CH" sz="4000"/>
            </a:br>
            <a:r>
              <a:rPr lang="fr-CH" sz="4000"/>
              <a:t>IV. Développement durable: trois stratégies</a:t>
            </a:r>
          </a:p>
        </p:txBody>
      </p:sp>
      <p:sp>
        <p:nvSpPr>
          <p:cNvPr id="9" name="Datumsplatzhalter 8">
            <a:extLst>
              <a:ext uri="{FF2B5EF4-FFF2-40B4-BE49-F238E27FC236}">
                <a16:creationId xmlns:a16="http://schemas.microsoft.com/office/drawing/2014/main" id="{F103B1C7-CDEB-B896-78F2-067222CA51E8}"/>
              </a:ext>
            </a:extLst>
          </p:cNvPr>
          <p:cNvSpPr>
            <a:spLocks noGrp="1"/>
          </p:cNvSpPr>
          <p:nvPr>
            <p:ph type="dt" sz="half" idx="10"/>
          </p:nvPr>
        </p:nvSpPr>
        <p:spPr/>
        <p:txBody>
          <a:bodyPr/>
          <a:lstStyle/>
          <a:p>
            <a:fld id="{C09332EE-D523-8844-B8FD-37E58A686FFF}" type="datetime1">
              <a:rPr lang="de-CH" smtClean="0"/>
              <a:t>27.05.2025</a:t>
            </a:fld>
            <a:endParaRPr lang="de-CH"/>
          </a:p>
        </p:txBody>
      </p:sp>
      <p:sp>
        <p:nvSpPr>
          <p:cNvPr id="10" name="Fußzeilenplatzhalter 9">
            <a:extLst>
              <a:ext uri="{FF2B5EF4-FFF2-40B4-BE49-F238E27FC236}">
                <a16:creationId xmlns:a16="http://schemas.microsoft.com/office/drawing/2014/main" id="{0832B6CB-F04D-DA34-4EE3-B014081DE8AE}"/>
              </a:ext>
            </a:extLst>
          </p:cNvPr>
          <p:cNvSpPr>
            <a:spLocks noGrp="1"/>
          </p:cNvSpPr>
          <p:nvPr>
            <p:ph type="ftr" sz="quarter" idx="11"/>
          </p:nvPr>
        </p:nvSpPr>
        <p:spPr/>
        <p:txBody>
          <a:bodyPr/>
          <a:lstStyle/>
          <a:p>
            <a:r>
              <a:rPr lang="fr-CH"/>
              <a:t>Jeannette Behringer, e‑mail: behringer@sustainability.uzh.ch</a:t>
            </a:r>
          </a:p>
        </p:txBody>
      </p:sp>
      <p:sp>
        <p:nvSpPr>
          <p:cNvPr id="11" name="Foliennummernplatzhalter 10">
            <a:extLst>
              <a:ext uri="{FF2B5EF4-FFF2-40B4-BE49-F238E27FC236}">
                <a16:creationId xmlns:a16="http://schemas.microsoft.com/office/drawing/2014/main" id="{EDC4D222-0779-4DFF-DDEC-C2F1E4863F34}"/>
              </a:ext>
            </a:extLst>
          </p:cNvPr>
          <p:cNvSpPr>
            <a:spLocks noGrp="1"/>
          </p:cNvSpPr>
          <p:nvPr>
            <p:ph type="sldNum" sz="quarter" idx="12"/>
          </p:nvPr>
        </p:nvSpPr>
        <p:spPr/>
        <p:txBody>
          <a:bodyPr/>
          <a:lstStyle/>
          <a:p>
            <a:fld id="{9B8DC099-0C3C-CF4E-BB22-13441ABA63CC}" type="slidenum">
              <a:rPr lang="de-DE" smtClean="0"/>
              <a:t>63</a:t>
            </a:fld>
            <a:endParaRPr lang="de-DE"/>
          </a:p>
        </p:txBody>
      </p:sp>
      <p:sp>
        <p:nvSpPr>
          <p:cNvPr id="4" name="Textfeld 3">
            <a:extLst>
              <a:ext uri="{FF2B5EF4-FFF2-40B4-BE49-F238E27FC236}">
                <a16:creationId xmlns:a16="http://schemas.microsoft.com/office/drawing/2014/main" id="{2A031EAB-13D6-90F3-6AA2-98BABF3009E5}"/>
              </a:ext>
            </a:extLst>
          </p:cNvPr>
          <p:cNvSpPr txBox="1"/>
          <p:nvPr/>
        </p:nvSpPr>
        <p:spPr>
          <a:xfrm flipV="1">
            <a:off x="10247571" y="5906814"/>
            <a:ext cx="1166649" cy="224394"/>
          </a:xfrm>
          <a:prstGeom prst="rect">
            <a:avLst/>
          </a:prstGeom>
          <a:noFill/>
        </p:spPr>
        <p:txBody>
          <a:bodyPr wrap="square" rtlCol="0">
            <a:spAutoFit/>
          </a:bodyPr>
          <a:lstStyle/>
          <a:p>
            <a:endParaRPr lang="de-DE" sz="1000" dirty="0"/>
          </a:p>
        </p:txBody>
      </p:sp>
      <p:pic>
        <p:nvPicPr>
          <p:cNvPr id="5" name="Inhaltsplatzhalter 4">
            <a:extLst>
              <a:ext uri="{FF2B5EF4-FFF2-40B4-BE49-F238E27FC236}">
                <a16:creationId xmlns:a16="http://schemas.microsoft.com/office/drawing/2014/main" id="{53C168BE-BD6E-AA97-711E-89BE4D374202}"/>
              </a:ext>
            </a:extLst>
          </p:cNvPr>
          <p:cNvPicPr>
            <a:picLocks noGrp="1" noChangeAspect="1"/>
          </p:cNvPicPr>
          <p:nvPr>
            <p:ph idx="1"/>
          </p:nvPr>
        </p:nvPicPr>
        <p:blipFill>
          <a:blip r:embed="rId3"/>
          <a:stretch>
            <a:fillRect/>
          </a:stretch>
        </p:blipFill>
        <p:spPr>
          <a:xfrm>
            <a:off x="838200" y="1905499"/>
            <a:ext cx="10515600" cy="4191589"/>
          </a:xfrm>
          <a:prstGeom prst="rect">
            <a:avLst/>
          </a:prstGeom>
        </p:spPr>
      </p:pic>
      <p:sp>
        <p:nvSpPr>
          <p:cNvPr id="6" name="Textfeld 5">
            <a:extLst>
              <a:ext uri="{FF2B5EF4-FFF2-40B4-BE49-F238E27FC236}">
                <a16:creationId xmlns:a16="http://schemas.microsoft.com/office/drawing/2014/main" id="{554A5A14-4513-9429-7733-E322DADA1B61}"/>
              </a:ext>
            </a:extLst>
          </p:cNvPr>
          <p:cNvSpPr txBox="1"/>
          <p:nvPr/>
        </p:nvSpPr>
        <p:spPr>
          <a:xfrm>
            <a:off x="8254314" y="6069424"/>
            <a:ext cx="3099487" cy="276999"/>
          </a:xfrm>
          <a:prstGeom prst="rect">
            <a:avLst/>
          </a:prstGeom>
          <a:noFill/>
        </p:spPr>
        <p:txBody>
          <a:bodyPr wrap="square" rtlCol="0">
            <a:spAutoFit/>
          </a:bodyPr>
          <a:lstStyle/>
          <a:p>
            <a:r>
              <a:rPr lang="fr-CH" sz="1200">
                <a:effectLst/>
              </a:rPr>
              <a:t>	Source: Kahlenborn et al., 2019</a:t>
            </a:r>
          </a:p>
        </p:txBody>
      </p:sp>
    </p:spTree>
    <p:extLst>
      <p:ext uri="{BB962C8B-B14F-4D97-AF65-F5344CB8AC3E}">
        <p14:creationId xmlns:p14="http://schemas.microsoft.com/office/powerpoint/2010/main" val="211333057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AACBFC-FB94-5259-949E-E670C6DC8D5A}"/>
            </a:ext>
          </a:extLst>
        </p:cNvPr>
        <p:cNvGrpSpPr/>
        <p:nvPr/>
      </p:nvGrpSpPr>
      <p:grpSpPr>
        <a:xfrm>
          <a:off x="0" y="0"/>
          <a:ext cx="0" cy="0"/>
          <a:chOff x="0" y="0"/>
          <a:chExt cx="0" cy="0"/>
        </a:xfrm>
      </p:grpSpPr>
      <p:sp>
        <p:nvSpPr>
          <p:cNvPr id="9" name="Datumsplatzhalter 8">
            <a:extLst>
              <a:ext uri="{FF2B5EF4-FFF2-40B4-BE49-F238E27FC236}">
                <a16:creationId xmlns:a16="http://schemas.microsoft.com/office/drawing/2014/main" id="{D4336066-59C3-3E1C-39A6-34CACF2A38E2}"/>
              </a:ext>
            </a:extLst>
          </p:cNvPr>
          <p:cNvSpPr>
            <a:spLocks noGrp="1"/>
          </p:cNvSpPr>
          <p:nvPr>
            <p:ph type="dt" sz="half" idx="10"/>
          </p:nvPr>
        </p:nvSpPr>
        <p:spPr/>
        <p:txBody>
          <a:bodyPr/>
          <a:lstStyle/>
          <a:p>
            <a:fld id="{C09332EE-D523-8844-B8FD-37E58A686FFF}" type="datetime1">
              <a:rPr lang="de-CH" smtClean="0"/>
              <a:t>27.05.2025</a:t>
            </a:fld>
            <a:endParaRPr lang="de-CH"/>
          </a:p>
        </p:txBody>
      </p:sp>
      <p:sp>
        <p:nvSpPr>
          <p:cNvPr id="11" name="Foliennummernplatzhalter 10">
            <a:extLst>
              <a:ext uri="{FF2B5EF4-FFF2-40B4-BE49-F238E27FC236}">
                <a16:creationId xmlns:a16="http://schemas.microsoft.com/office/drawing/2014/main" id="{EE6264A0-3933-C90E-73FA-C2728D5A0702}"/>
              </a:ext>
            </a:extLst>
          </p:cNvPr>
          <p:cNvSpPr>
            <a:spLocks noGrp="1"/>
          </p:cNvSpPr>
          <p:nvPr>
            <p:ph type="sldNum" sz="quarter" idx="12"/>
          </p:nvPr>
        </p:nvSpPr>
        <p:spPr/>
        <p:txBody>
          <a:bodyPr/>
          <a:lstStyle/>
          <a:p>
            <a:fld id="{9B8DC099-0C3C-CF4E-BB22-13441ABA63CC}" type="slidenum">
              <a:rPr lang="de-DE" smtClean="0"/>
              <a:t>64</a:t>
            </a:fld>
            <a:endParaRPr lang="de-DE"/>
          </a:p>
        </p:txBody>
      </p:sp>
      <p:sp>
        <p:nvSpPr>
          <p:cNvPr id="4" name="Textfeld 3">
            <a:extLst>
              <a:ext uri="{FF2B5EF4-FFF2-40B4-BE49-F238E27FC236}">
                <a16:creationId xmlns:a16="http://schemas.microsoft.com/office/drawing/2014/main" id="{BDA9C0E9-D682-8FB3-7A28-DB1243E6B18E}"/>
              </a:ext>
            </a:extLst>
          </p:cNvPr>
          <p:cNvSpPr txBox="1"/>
          <p:nvPr/>
        </p:nvSpPr>
        <p:spPr>
          <a:xfrm flipV="1">
            <a:off x="10247571" y="5906814"/>
            <a:ext cx="1166649" cy="224394"/>
          </a:xfrm>
          <a:prstGeom prst="rect">
            <a:avLst/>
          </a:prstGeom>
          <a:noFill/>
        </p:spPr>
        <p:txBody>
          <a:bodyPr wrap="square" rtlCol="0">
            <a:spAutoFit/>
          </a:bodyPr>
          <a:lstStyle/>
          <a:p>
            <a:endParaRPr lang="de-DE" sz="1000" dirty="0"/>
          </a:p>
        </p:txBody>
      </p:sp>
      <p:sp>
        <p:nvSpPr>
          <p:cNvPr id="3" name="Inhaltsplatzhalter 2">
            <a:extLst>
              <a:ext uri="{FF2B5EF4-FFF2-40B4-BE49-F238E27FC236}">
                <a16:creationId xmlns:a16="http://schemas.microsoft.com/office/drawing/2014/main" id="{C2A3A64E-9738-C207-C65D-16A65AD2D7F3}"/>
              </a:ext>
            </a:extLst>
          </p:cNvPr>
          <p:cNvSpPr>
            <a:spLocks noGrp="1"/>
          </p:cNvSpPr>
          <p:nvPr>
            <p:ph idx="1"/>
          </p:nvPr>
        </p:nvSpPr>
        <p:spPr/>
        <p:txBody>
          <a:bodyPr/>
          <a:lstStyle/>
          <a:p>
            <a:endParaRPr lang="de-DE" dirty="0"/>
          </a:p>
        </p:txBody>
      </p:sp>
      <p:pic>
        <p:nvPicPr>
          <p:cNvPr id="7" name="Grafik 6">
            <a:extLst>
              <a:ext uri="{FF2B5EF4-FFF2-40B4-BE49-F238E27FC236}">
                <a16:creationId xmlns:a16="http://schemas.microsoft.com/office/drawing/2014/main" id="{B882D30D-B342-6C3A-73B9-10D672541B8C}"/>
              </a:ext>
            </a:extLst>
          </p:cNvPr>
          <p:cNvPicPr>
            <a:picLocks noChangeAspect="1"/>
          </p:cNvPicPr>
          <p:nvPr/>
        </p:nvPicPr>
        <p:blipFill>
          <a:blip r:embed="rId3"/>
          <a:stretch>
            <a:fillRect/>
          </a:stretch>
        </p:blipFill>
        <p:spPr>
          <a:xfrm>
            <a:off x="3229986" y="1557579"/>
            <a:ext cx="5829300" cy="4960321"/>
          </a:xfrm>
          <a:prstGeom prst="rect">
            <a:avLst/>
          </a:prstGeom>
        </p:spPr>
      </p:pic>
      <p:sp>
        <p:nvSpPr>
          <p:cNvPr id="12" name="Titel 11">
            <a:extLst>
              <a:ext uri="{FF2B5EF4-FFF2-40B4-BE49-F238E27FC236}">
                <a16:creationId xmlns:a16="http://schemas.microsoft.com/office/drawing/2014/main" id="{FCDC60C5-59DE-1B9C-17F3-57FC006CB171}"/>
              </a:ext>
            </a:extLst>
          </p:cNvPr>
          <p:cNvSpPr>
            <a:spLocks noGrp="1"/>
          </p:cNvSpPr>
          <p:nvPr>
            <p:ph type="title"/>
          </p:nvPr>
        </p:nvSpPr>
        <p:spPr>
          <a:xfrm>
            <a:off x="838200" y="496858"/>
            <a:ext cx="10515600" cy="1325563"/>
          </a:xfrm>
        </p:spPr>
        <p:txBody>
          <a:bodyPr>
            <a:normAutofit/>
          </a:bodyPr>
          <a:lstStyle/>
          <a:p>
            <a:r>
              <a:rPr lang="fr-CH" sz="4000"/>
              <a:t>IV. Développement durable: trois stratégies</a:t>
            </a:r>
          </a:p>
        </p:txBody>
      </p:sp>
      <p:sp>
        <p:nvSpPr>
          <p:cNvPr id="13" name="Textfeld 12">
            <a:extLst>
              <a:ext uri="{FF2B5EF4-FFF2-40B4-BE49-F238E27FC236}">
                <a16:creationId xmlns:a16="http://schemas.microsoft.com/office/drawing/2014/main" id="{2C5B3E72-76AF-F842-4A84-A578718F7C0A}"/>
              </a:ext>
            </a:extLst>
          </p:cNvPr>
          <p:cNvSpPr txBox="1"/>
          <p:nvPr/>
        </p:nvSpPr>
        <p:spPr>
          <a:xfrm>
            <a:off x="5996714" y="6485290"/>
            <a:ext cx="3099487" cy="276999"/>
          </a:xfrm>
          <a:prstGeom prst="rect">
            <a:avLst/>
          </a:prstGeom>
          <a:noFill/>
        </p:spPr>
        <p:txBody>
          <a:bodyPr wrap="square" rtlCol="0">
            <a:spAutoFit/>
          </a:bodyPr>
          <a:lstStyle/>
          <a:p>
            <a:pPr algn="r"/>
            <a:r>
              <a:rPr lang="fr-CH" sz="1200">
                <a:effectLst/>
              </a:rPr>
              <a:t>Source: SRU,</a:t>
            </a:r>
            <a:r>
              <a:rPr lang="fr-CH" sz="1200"/>
              <a:t> 2024</a:t>
            </a:r>
          </a:p>
        </p:txBody>
      </p:sp>
    </p:spTree>
    <p:extLst>
      <p:ext uri="{BB962C8B-B14F-4D97-AF65-F5344CB8AC3E}">
        <p14:creationId xmlns:p14="http://schemas.microsoft.com/office/powerpoint/2010/main" val="368469933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1F4498B-5AB4-B160-5F45-B0673A9E2E2D}"/>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9E7AB603-287D-BCA7-5B6F-BA37A94F64BF}"/>
              </a:ext>
            </a:extLst>
          </p:cNvPr>
          <p:cNvSpPr>
            <a:spLocks noGrp="1"/>
          </p:cNvSpPr>
          <p:nvPr>
            <p:ph type="title"/>
          </p:nvPr>
        </p:nvSpPr>
        <p:spPr/>
        <p:txBody>
          <a:bodyPr>
            <a:normAutofit/>
          </a:bodyPr>
          <a:lstStyle/>
          <a:p>
            <a:br>
              <a:rPr lang="fr-CH" sz="4000"/>
            </a:br>
            <a:r>
              <a:rPr lang="fr-CH" sz="4000"/>
              <a:t>IV. Stratégie de cohérence</a:t>
            </a:r>
          </a:p>
        </p:txBody>
      </p:sp>
      <p:sp>
        <p:nvSpPr>
          <p:cNvPr id="9" name="Datumsplatzhalter 8">
            <a:extLst>
              <a:ext uri="{FF2B5EF4-FFF2-40B4-BE49-F238E27FC236}">
                <a16:creationId xmlns:a16="http://schemas.microsoft.com/office/drawing/2014/main" id="{40ABA724-F867-82A2-4B88-92799C1B78F3}"/>
              </a:ext>
            </a:extLst>
          </p:cNvPr>
          <p:cNvSpPr>
            <a:spLocks noGrp="1"/>
          </p:cNvSpPr>
          <p:nvPr>
            <p:ph type="dt" sz="half" idx="10"/>
          </p:nvPr>
        </p:nvSpPr>
        <p:spPr/>
        <p:txBody>
          <a:bodyPr/>
          <a:lstStyle/>
          <a:p>
            <a:fld id="{C09332EE-D523-8844-B8FD-37E58A686FFF}" type="datetime1">
              <a:rPr lang="de-CH" smtClean="0"/>
              <a:t>27.05.2025</a:t>
            </a:fld>
            <a:endParaRPr lang="de-CH"/>
          </a:p>
        </p:txBody>
      </p:sp>
      <p:sp>
        <p:nvSpPr>
          <p:cNvPr id="10" name="Fußzeilenplatzhalter 9">
            <a:extLst>
              <a:ext uri="{FF2B5EF4-FFF2-40B4-BE49-F238E27FC236}">
                <a16:creationId xmlns:a16="http://schemas.microsoft.com/office/drawing/2014/main" id="{55F10055-C8A0-0DA3-80CF-5607BD845150}"/>
              </a:ext>
            </a:extLst>
          </p:cNvPr>
          <p:cNvSpPr>
            <a:spLocks noGrp="1"/>
          </p:cNvSpPr>
          <p:nvPr>
            <p:ph type="ftr" sz="quarter" idx="11"/>
          </p:nvPr>
        </p:nvSpPr>
        <p:spPr/>
        <p:txBody>
          <a:bodyPr/>
          <a:lstStyle/>
          <a:p>
            <a:r>
              <a:rPr lang="fr-CH"/>
              <a:t>Jeannette Behringer, e‑mail: behringer@sustainability.uzh.ch</a:t>
            </a:r>
          </a:p>
        </p:txBody>
      </p:sp>
      <p:sp>
        <p:nvSpPr>
          <p:cNvPr id="11" name="Foliennummernplatzhalter 10">
            <a:extLst>
              <a:ext uri="{FF2B5EF4-FFF2-40B4-BE49-F238E27FC236}">
                <a16:creationId xmlns:a16="http://schemas.microsoft.com/office/drawing/2014/main" id="{50142302-CF22-BA26-C36D-D147B82C3515}"/>
              </a:ext>
            </a:extLst>
          </p:cNvPr>
          <p:cNvSpPr>
            <a:spLocks noGrp="1"/>
          </p:cNvSpPr>
          <p:nvPr>
            <p:ph type="sldNum" sz="quarter" idx="12"/>
          </p:nvPr>
        </p:nvSpPr>
        <p:spPr/>
        <p:txBody>
          <a:bodyPr/>
          <a:lstStyle/>
          <a:p>
            <a:fld id="{9B8DC099-0C3C-CF4E-BB22-13441ABA63CC}" type="slidenum">
              <a:rPr lang="de-DE" smtClean="0"/>
              <a:t>65</a:t>
            </a:fld>
            <a:endParaRPr lang="de-DE"/>
          </a:p>
        </p:txBody>
      </p:sp>
      <p:sp>
        <p:nvSpPr>
          <p:cNvPr id="4" name="Textfeld 3">
            <a:extLst>
              <a:ext uri="{FF2B5EF4-FFF2-40B4-BE49-F238E27FC236}">
                <a16:creationId xmlns:a16="http://schemas.microsoft.com/office/drawing/2014/main" id="{E79ED4F4-9E2E-8EA9-4C31-3C6A9679FB1B}"/>
              </a:ext>
            </a:extLst>
          </p:cNvPr>
          <p:cNvSpPr txBox="1"/>
          <p:nvPr/>
        </p:nvSpPr>
        <p:spPr>
          <a:xfrm flipV="1">
            <a:off x="10247571" y="5906814"/>
            <a:ext cx="1166649" cy="224394"/>
          </a:xfrm>
          <a:prstGeom prst="rect">
            <a:avLst/>
          </a:prstGeom>
          <a:noFill/>
        </p:spPr>
        <p:txBody>
          <a:bodyPr wrap="square" rtlCol="0">
            <a:spAutoFit/>
          </a:bodyPr>
          <a:lstStyle/>
          <a:p>
            <a:endParaRPr lang="de-DE" sz="1000" dirty="0"/>
          </a:p>
        </p:txBody>
      </p:sp>
      <p:pic>
        <p:nvPicPr>
          <p:cNvPr id="5" name="Picture 2" descr="Schematische Abbildung der Kreislaufwirtschaft">
            <a:extLst>
              <a:ext uri="{FF2B5EF4-FFF2-40B4-BE49-F238E27FC236}">
                <a16:creationId xmlns:a16="http://schemas.microsoft.com/office/drawing/2014/main" id="{EA7A516E-536A-99ED-F2FE-3ED020DA7470}"/>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928523" y="1559169"/>
            <a:ext cx="5989356" cy="4617794"/>
          </a:xfrm>
          <a:prstGeom prst="rect">
            <a:avLst/>
          </a:prstGeom>
          <a:noFill/>
          <a:extLst>
            <a:ext uri="{909E8E84-426E-40DD-AFC4-6F175D3DCCD1}">
              <a14:hiddenFill xmlns:a14="http://schemas.microsoft.com/office/drawing/2010/main">
                <a:solidFill>
                  <a:srgbClr val="FFFFFF"/>
                </a:solidFill>
              </a14:hiddenFill>
            </a:ext>
          </a:extLst>
        </p:spPr>
      </p:pic>
      <p:sp>
        <p:nvSpPr>
          <p:cNvPr id="6" name="Textfeld 5">
            <a:extLst>
              <a:ext uri="{FF2B5EF4-FFF2-40B4-BE49-F238E27FC236}">
                <a16:creationId xmlns:a16="http://schemas.microsoft.com/office/drawing/2014/main" id="{A2622C38-CBF3-C17E-E0CF-929C00B34F23}"/>
              </a:ext>
            </a:extLst>
          </p:cNvPr>
          <p:cNvSpPr txBox="1"/>
          <p:nvPr/>
        </p:nvSpPr>
        <p:spPr>
          <a:xfrm>
            <a:off x="8254314" y="6069424"/>
            <a:ext cx="3099487" cy="276999"/>
          </a:xfrm>
          <a:prstGeom prst="rect">
            <a:avLst/>
          </a:prstGeom>
          <a:noFill/>
        </p:spPr>
        <p:txBody>
          <a:bodyPr wrap="square" rtlCol="0">
            <a:spAutoFit/>
          </a:bodyPr>
          <a:lstStyle/>
          <a:p>
            <a:pPr algn="r"/>
            <a:r>
              <a:rPr lang="fr-CH" sz="1200">
                <a:effectLst/>
              </a:rPr>
              <a:t>Source: </a:t>
            </a:r>
            <a:r>
              <a:rPr lang="fr-CH" sz="1200"/>
              <a:t>Office fédéral de l’environnement, 2019</a:t>
            </a:r>
          </a:p>
        </p:txBody>
      </p:sp>
    </p:spTree>
    <p:extLst>
      <p:ext uri="{BB962C8B-B14F-4D97-AF65-F5344CB8AC3E}">
        <p14:creationId xmlns:p14="http://schemas.microsoft.com/office/powerpoint/2010/main" val="127939861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240068-AB67-F4C0-3A68-F14EFD5C91D6}"/>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853F2B1A-625B-39B8-20CE-0E9A81D3E01E}"/>
              </a:ext>
            </a:extLst>
          </p:cNvPr>
          <p:cNvSpPr>
            <a:spLocks noGrp="1"/>
          </p:cNvSpPr>
          <p:nvPr>
            <p:ph type="title"/>
          </p:nvPr>
        </p:nvSpPr>
        <p:spPr>
          <a:xfrm>
            <a:off x="839788" y="1975947"/>
            <a:ext cx="3932237" cy="2039007"/>
          </a:xfrm>
        </p:spPr>
        <p:txBody>
          <a:bodyPr>
            <a:normAutofit fontScale="90000"/>
          </a:bodyPr>
          <a:lstStyle/>
          <a:p>
            <a:r>
              <a:rPr lang="fr-CH" sz="2800"/>
              <a:t>Le mouton noir des stratégies de développement durable: </a:t>
            </a:r>
            <a:br>
              <a:rPr lang="fr-CH" sz="2800"/>
            </a:br>
            <a:r>
              <a:rPr lang="fr-CH" sz="2800"/>
              <a:t>la suffisance</a:t>
            </a:r>
            <a:br>
              <a:rPr lang="fr-CH"/>
            </a:br>
            <a:br>
              <a:rPr lang="fr-CH"/>
            </a:br>
            <a:r>
              <a:rPr lang="fr-CH" sz="2200"/>
              <a:t>«sufficere»: (lat.): se tenir au service, suffire, être en mesure, pouvoir</a:t>
            </a:r>
            <a:br>
              <a:rPr lang="fr-CH" sz="2200"/>
            </a:br>
            <a:endParaRPr lang="fr-CH" sz="2200"/>
          </a:p>
        </p:txBody>
      </p:sp>
      <p:sp>
        <p:nvSpPr>
          <p:cNvPr id="3" name="Bildplatzhalter 2">
            <a:extLst>
              <a:ext uri="{FF2B5EF4-FFF2-40B4-BE49-F238E27FC236}">
                <a16:creationId xmlns:a16="http://schemas.microsoft.com/office/drawing/2014/main" id="{DA6F36D3-E054-45CE-E1A2-578C0F99DB20}"/>
              </a:ext>
            </a:extLst>
          </p:cNvPr>
          <p:cNvSpPr>
            <a:spLocks noGrp="1"/>
          </p:cNvSpPr>
          <p:nvPr>
            <p:ph type="pic" idx="1"/>
          </p:nvPr>
        </p:nvSpPr>
        <p:spPr/>
        <p:txBody>
          <a:bodyPr/>
          <a:lstStyle/>
          <a:p>
            <a:endParaRPr lang="de-DE"/>
          </a:p>
        </p:txBody>
      </p:sp>
      <p:sp>
        <p:nvSpPr>
          <p:cNvPr id="6" name="Datumsplatzhalter 5">
            <a:extLst>
              <a:ext uri="{FF2B5EF4-FFF2-40B4-BE49-F238E27FC236}">
                <a16:creationId xmlns:a16="http://schemas.microsoft.com/office/drawing/2014/main" id="{BCB6450D-272D-D3B6-D381-10D3CABE7238}"/>
              </a:ext>
            </a:extLst>
          </p:cNvPr>
          <p:cNvSpPr>
            <a:spLocks noGrp="1"/>
          </p:cNvSpPr>
          <p:nvPr>
            <p:ph type="dt" sz="half" idx="10"/>
          </p:nvPr>
        </p:nvSpPr>
        <p:spPr/>
        <p:txBody>
          <a:bodyPr/>
          <a:lstStyle/>
          <a:p>
            <a:fld id="{8DAD09E3-AD79-0444-ACA5-35527B7DC1DA}" type="datetime1">
              <a:rPr lang="de-CH" smtClean="0"/>
              <a:t>27.05.2025</a:t>
            </a:fld>
            <a:endParaRPr lang="de-CH"/>
          </a:p>
        </p:txBody>
      </p:sp>
      <p:sp>
        <p:nvSpPr>
          <p:cNvPr id="7" name="Fußzeilenplatzhalter 6">
            <a:extLst>
              <a:ext uri="{FF2B5EF4-FFF2-40B4-BE49-F238E27FC236}">
                <a16:creationId xmlns:a16="http://schemas.microsoft.com/office/drawing/2014/main" id="{1EB9A1BF-6F56-0569-18F4-823BCE9AD0A9}"/>
              </a:ext>
            </a:extLst>
          </p:cNvPr>
          <p:cNvSpPr>
            <a:spLocks noGrp="1"/>
          </p:cNvSpPr>
          <p:nvPr>
            <p:ph type="ftr" sz="quarter" idx="11"/>
          </p:nvPr>
        </p:nvSpPr>
        <p:spPr/>
        <p:txBody>
          <a:bodyPr/>
          <a:lstStyle/>
          <a:p>
            <a:r>
              <a:rPr lang="fr-CH"/>
              <a:t>Jeannette Behringer, e‑mail: behringer@sustainability.uzh.ch</a:t>
            </a:r>
          </a:p>
        </p:txBody>
      </p:sp>
      <p:sp>
        <p:nvSpPr>
          <p:cNvPr id="8" name="Foliennummernplatzhalter 7">
            <a:extLst>
              <a:ext uri="{FF2B5EF4-FFF2-40B4-BE49-F238E27FC236}">
                <a16:creationId xmlns:a16="http://schemas.microsoft.com/office/drawing/2014/main" id="{05EDC3A4-0B3E-F5EF-32A7-1E1B68635BC6}"/>
              </a:ext>
            </a:extLst>
          </p:cNvPr>
          <p:cNvSpPr>
            <a:spLocks noGrp="1"/>
          </p:cNvSpPr>
          <p:nvPr>
            <p:ph type="sldNum" sz="quarter" idx="12"/>
          </p:nvPr>
        </p:nvSpPr>
        <p:spPr/>
        <p:txBody>
          <a:bodyPr/>
          <a:lstStyle/>
          <a:p>
            <a:fld id="{9B8DC099-0C3C-CF4E-BB22-13441ABA63CC}" type="slidenum">
              <a:rPr lang="de-DE" smtClean="0"/>
              <a:t>66</a:t>
            </a:fld>
            <a:endParaRPr lang="de-DE"/>
          </a:p>
        </p:txBody>
      </p:sp>
      <p:pic>
        <p:nvPicPr>
          <p:cNvPr id="9" name="Inhaltsplatzhalter 6">
            <a:extLst>
              <a:ext uri="{FF2B5EF4-FFF2-40B4-BE49-F238E27FC236}">
                <a16:creationId xmlns:a16="http://schemas.microsoft.com/office/drawing/2014/main" id="{42E76F44-B2D2-E036-17D9-D923EBAC25AC}"/>
              </a:ext>
            </a:extLst>
          </p:cNvPr>
          <p:cNvPicPr>
            <a:picLocks noChangeAspect="1"/>
          </p:cNvPicPr>
          <p:nvPr/>
        </p:nvPicPr>
        <p:blipFill>
          <a:blip r:embed="rId3"/>
          <a:stretch>
            <a:fillRect/>
          </a:stretch>
        </p:blipFill>
        <p:spPr>
          <a:xfrm>
            <a:off x="5145944" y="1098623"/>
            <a:ext cx="7046055" cy="4621223"/>
          </a:xfrm>
          <a:prstGeom prst="rect">
            <a:avLst/>
          </a:prstGeom>
        </p:spPr>
      </p:pic>
      <p:sp>
        <p:nvSpPr>
          <p:cNvPr id="10" name="Textfeld 9">
            <a:extLst>
              <a:ext uri="{FF2B5EF4-FFF2-40B4-BE49-F238E27FC236}">
                <a16:creationId xmlns:a16="http://schemas.microsoft.com/office/drawing/2014/main" id="{6FC500A7-43EE-4C88-AA4A-0E7EDD902747}"/>
              </a:ext>
            </a:extLst>
          </p:cNvPr>
          <p:cNvSpPr txBox="1"/>
          <p:nvPr/>
        </p:nvSpPr>
        <p:spPr>
          <a:xfrm>
            <a:off x="9085696" y="5722587"/>
            <a:ext cx="3099487" cy="276999"/>
          </a:xfrm>
          <a:prstGeom prst="rect">
            <a:avLst/>
          </a:prstGeom>
          <a:noFill/>
        </p:spPr>
        <p:txBody>
          <a:bodyPr wrap="square" rtlCol="0">
            <a:spAutoFit/>
          </a:bodyPr>
          <a:lstStyle/>
          <a:p>
            <a:pPr algn="r"/>
            <a:r>
              <a:rPr lang="fr-CH" sz="1200">
                <a:effectLst/>
              </a:rPr>
              <a:t>Source: Shutterstock</a:t>
            </a:r>
          </a:p>
        </p:txBody>
      </p:sp>
      <p:sp>
        <p:nvSpPr>
          <p:cNvPr id="14" name="Textfeld 13">
            <a:extLst>
              <a:ext uri="{FF2B5EF4-FFF2-40B4-BE49-F238E27FC236}">
                <a16:creationId xmlns:a16="http://schemas.microsoft.com/office/drawing/2014/main" id="{9B2875B1-C2DA-ED18-628D-1C7561285173}"/>
              </a:ext>
            </a:extLst>
          </p:cNvPr>
          <p:cNvSpPr txBox="1"/>
          <p:nvPr/>
        </p:nvSpPr>
        <p:spPr>
          <a:xfrm>
            <a:off x="399400" y="3932071"/>
            <a:ext cx="4746544" cy="1938992"/>
          </a:xfrm>
          <a:prstGeom prst="rect">
            <a:avLst/>
          </a:prstGeom>
          <a:noFill/>
        </p:spPr>
        <p:txBody>
          <a:bodyPr wrap="square">
            <a:spAutoFit/>
          </a:bodyPr>
          <a:lstStyle/>
          <a:p>
            <a:pPr lvl="1"/>
            <a:r>
              <a:rPr lang="fr-CH" sz="2000" dirty="0">
                <a:latin typeface="+mj-lt"/>
              </a:rPr>
              <a:t>«Bien vivre plutôt que posséder beaucoup»</a:t>
            </a:r>
          </a:p>
          <a:p>
            <a:pPr lvl="1"/>
            <a:endParaRPr lang="de-DE" sz="2000" dirty="0">
              <a:latin typeface="+mj-lt"/>
            </a:endParaRPr>
          </a:p>
          <a:p>
            <a:pPr lvl="1"/>
            <a:r>
              <a:rPr lang="fr-CH" sz="2000" dirty="0">
                <a:latin typeface="+mj-lt"/>
              </a:rPr>
              <a:t>«</a:t>
            </a:r>
            <a:r>
              <a:rPr lang="fr-CH" sz="2000" i="1" dirty="0">
                <a:latin typeface="+mj-lt"/>
              </a:rPr>
              <a:t>Die vier </a:t>
            </a:r>
            <a:r>
              <a:rPr lang="fr-CH" sz="2000" i="1" dirty="0" err="1">
                <a:latin typeface="+mj-lt"/>
              </a:rPr>
              <a:t>E’s</a:t>
            </a:r>
            <a:r>
              <a:rPr lang="fr-CH" sz="2000" dirty="0">
                <a:latin typeface="+mj-lt"/>
              </a:rPr>
              <a:t>» (Wolfgang Sachs, 1993)</a:t>
            </a:r>
          </a:p>
          <a:p>
            <a:pPr lvl="1"/>
            <a:endParaRPr lang="de-DE" sz="2000" dirty="0">
              <a:latin typeface="+mj-lt"/>
            </a:endParaRPr>
          </a:p>
          <a:p>
            <a:pPr lvl="1"/>
            <a:endParaRPr lang="de-DE" sz="2000" dirty="0">
              <a:latin typeface="+mj-lt"/>
            </a:endParaRPr>
          </a:p>
        </p:txBody>
      </p:sp>
    </p:spTree>
    <p:extLst>
      <p:ext uri="{BB962C8B-B14F-4D97-AF65-F5344CB8AC3E}">
        <p14:creationId xmlns:p14="http://schemas.microsoft.com/office/powerpoint/2010/main" val="132554637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D5381E-6FB1-4BCD-E2B3-BF5D98162F91}"/>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E47F3C4F-779F-A522-0CA6-4A506A1A28D1}"/>
              </a:ext>
            </a:extLst>
          </p:cNvPr>
          <p:cNvSpPr>
            <a:spLocks noGrp="1"/>
          </p:cNvSpPr>
          <p:nvPr>
            <p:ph type="title"/>
          </p:nvPr>
        </p:nvSpPr>
        <p:spPr/>
        <p:txBody>
          <a:bodyPr>
            <a:normAutofit/>
          </a:bodyPr>
          <a:lstStyle/>
          <a:p>
            <a:br>
              <a:rPr lang="fr-CH" sz="4000"/>
            </a:br>
            <a:r>
              <a:rPr lang="fr-CH" sz="4000"/>
              <a:t>IV. Numérisation et suffisance</a:t>
            </a:r>
          </a:p>
        </p:txBody>
      </p:sp>
      <p:sp>
        <p:nvSpPr>
          <p:cNvPr id="3" name="Inhaltsplatzhalter 2">
            <a:extLst>
              <a:ext uri="{FF2B5EF4-FFF2-40B4-BE49-F238E27FC236}">
                <a16:creationId xmlns:a16="http://schemas.microsoft.com/office/drawing/2014/main" id="{C2427AEC-A898-FE0C-2E47-A810A635D8F2}"/>
              </a:ext>
            </a:extLst>
          </p:cNvPr>
          <p:cNvSpPr>
            <a:spLocks noGrp="1"/>
          </p:cNvSpPr>
          <p:nvPr>
            <p:ph idx="1"/>
          </p:nvPr>
        </p:nvSpPr>
        <p:spPr/>
        <p:txBody>
          <a:bodyPr>
            <a:normAutofit lnSpcReduction="10000"/>
          </a:bodyPr>
          <a:lstStyle/>
          <a:p>
            <a:r>
              <a:rPr lang="fr-CH"/>
              <a:t>Suffisance: diminution absolue de la consommation de matières premières et d’énergie par une réduction ciblée de certains biens et services</a:t>
            </a:r>
          </a:p>
          <a:p>
            <a:r>
              <a:rPr lang="fr-CH"/>
              <a:t>Un comportement suffisant signifie…</a:t>
            </a:r>
          </a:p>
          <a:p>
            <a:pPr lvl="1"/>
            <a:r>
              <a:rPr lang="fr-CH"/>
              <a:t>«abandonner ou réduire les pratiques […] qui utilisent de manière excessive des ressources écologiquement critiques» </a:t>
            </a:r>
            <a:br>
              <a:rPr lang="fr-CH"/>
            </a:br>
            <a:r>
              <a:rPr lang="fr-CH"/>
              <a:t>(SRU 2024: 18)</a:t>
            </a:r>
          </a:p>
          <a:p>
            <a:r>
              <a:rPr lang="fr-CH"/>
              <a:t>Processus:</a:t>
            </a:r>
          </a:p>
          <a:p>
            <a:pPr lvl="1"/>
            <a:r>
              <a:rPr lang="fr-CH" sz="2000"/>
              <a:t>Réduction absolue (p. ex. réduction de la surface habitable individuelle)</a:t>
            </a:r>
          </a:p>
          <a:p>
            <a:pPr lvl="1"/>
            <a:r>
              <a:rPr lang="fr-CH" sz="2000"/>
              <a:t>Transfert (p. ex. des légumes au lieu de la viande)</a:t>
            </a:r>
          </a:p>
          <a:p>
            <a:pPr lvl="1"/>
            <a:r>
              <a:rPr lang="fr-CH" sz="2000"/>
              <a:t>Durée d’utilisation plus longue (p. ex. réparer au lieu d’acheter du neuf)</a:t>
            </a:r>
          </a:p>
          <a:p>
            <a:pPr lvl="1"/>
            <a:r>
              <a:rPr lang="fr-CH" sz="2000"/>
              <a:t>Utilisation commune (p. ex. autopartage)</a:t>
            </a:r>
          </a:p>
          <a:p>
            <a:endParaRPr lang="de-DE" sz="2000" b="1" i="1" dirty="0">
              <a:sym typeface="Wingdings" panose="05000000000000000000" pitchFamily="2" charset="2"/>
            </a:endParaRPr>
          </a:p>
          <a:p>
            <a:endParaRPr lang="de-CH" sz="2000" dirty="0"/>
          </a:p>
        </p:txBody>
      </p:sp>
      <p:sp>
        <p:nvSpPr>
          <p:cNvPr id="9" name="Datumsplatzhalter 8">
            <a:extLst>
              <a:ext uri="{FF2B5EF4-FFF2-40B4-BE49-F238E27FC236}">
                <a16:creationId xmlns:a16="http://schemas.microsoft.com/office/drawing/2014/main" id="{F40E54C4-74C2-5CDA-EDB6-1D3EF0DB6FCB}"/>
              </a:ext>
            </a:extLst>
          </p:cNvPr>
          <p:cNvSpPr>
            <a:spLocks noGrp="1"/>
          </p:cNvSpPr>
          <p:nvPr>
            <p:ph type="dt" sz="half" idx="10"/>
          </p:nvPr>
        </p:nvSpPr>
        <p:spPr/>
        <p:txBody>
          <a:bodyPr/>
          <a:lstStyle/>
          <a:p>
            <a:fld id="{C09332EE-D523-8844-B8FD-37E58A686FFF}" type="datetime1">
              <a:rPr lang="de-CH" smtClean="0"/>
              <a:t>27.05.2025</a:t>
            </a:fld>
            <a:endParaRPr lang="de-CH"/>
          </a:p>
        </p:txBody>
      </p:sp>
      <p:sp>
        <p:nvSpPr>
          <p:cNvPr id="10" name="Fußzeilenplatzhalter 9">
            <a:extLst>
              <a:ext uri="{FF2B5EF4-FFF2-40B4-BE49-F238E27FC236}">
                <a16:creationId xmlns:a16="http://schemas.microsoft.com/office/drawing/2014/main" id="{5B13FB9B-CC98-FE07-6DF3-9C254671C721}"/>
              </a:ext>
            </a:extLst>
          </p:cNvPr>
          <p:cNvSpPr>
            <a:spLocks noGrp="1"/>
          </p:cNvSpPr>
          <p:nvPr>
            <p:ph type="ftr" sz="quarter" idx="11"/>
          </p:nvPr>
        </p:nvSpPr>
        <p:spPr/>
        <p:txBody>
          <a:bodyPr/>
          <a:lstStyle/>
          <a:p>
            <a:r>
              <a:rPr lang="fr-CH"/>
              <a:t>Jeannette Behringer, e‑mail: behringer@sustainability.uzh.ch</a:t>
            </a:r>
          </a:p>
        </p:txBody>
      </p:sp>
      <p:sp>
        <p:nvSpPr>
          <p:cNvPr id="11" name="Foliennummernplatzhalter 10">
            <a:extLst>
              <a:ext uri="{FF2B5EF4-FFF2-40B4-BE49-F238E27FC236}">
                <a16:creationId xmlns:a16="http://schemas.microsoft.com/office/drawing/2014/main" id="{47F91B19-CA35-AB72-E1A5-1A226F118DBC}"/>
              </a:ext>
            </a:extLst>
          </p:cNvPr>
          <p:cNvSpPr>
            <a:spLocks noGrp="1"/>
          </p:cNvSpPr>
          <p:nvPr>
            <p:ph type="sldNum" sz="quarter" idx="12"/>
          </p:nvPr>
        </p:nvSpPr>
        <p:spPr/>
        <p:txBody>
          <a:bodyPr/>
          <a:lstStyle/>
          <a:p>
            <a:fld id="{9B8DC099-0C3C-CF4E-BB22-13441ABA63CC}" type="slidenum">
              <a:rPr lang="de-DE" smtClean="0"/>
              <a:t>67</a:t>
            </a:fld>
            <a:endParaRPr lang="de-DE"/>
          </a:p>
        </p:txBody>
      </p:sp>
      <p:sp>
        <p:nvSpPr>
          <p:cNvPr id="4" name="Textfeld 3">
            <a:extLst>
              <a:ext uri="{FF2B5EF4-FFF2-40B4-BE49-F238E27FC236}">
                <a16:creationId xmlns:a16="http://schemas.microsoft.com/office/drawing/2014/main" id="{8E383606-B754-67B2-33D6-E7255A203AC3}"/>
              </a:ext>
            </a:extLst>
          </p:cNvPr>
          <p:cNvSpPr txBox="1"/>
          <p:nvPr/>
        </p:nvSpPr>
        <p:spPr>
          <a:xfrm flipV="1">
            <a:off x="10247571" y="5906814"/>
            <a:ext cx="1166649" cy="224394"/>
          </a:xfrm>
          <a:prstGeom prst="rect">
            <a:avLst/>
          </a:prstGeom>
          <a:noFill/>
        </p:spPr>
        <p:txBody>
          <a:bodyPr wrap="square" rtlCol="0">
            <a:spAutoFit/>
          </a:bodyPr>
          <a:lstStyle/>
          <a:p>
            <a:endParaRPr lang="de-DE" sz="1000" dirty="0"/>
          </a:p>
        </p:txBody>
      </p:sp>
    </p:spTree>
    <p:extLst>
      <p:ext uri="{BB962C8B-B14F-4D97-AF65-F5344CB8AC3E}">
        <p14:creationId xmlns:p14="http://schemas.microsoft.com/office/powerpoint/2010/main" val="171647171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66536F-FE20-E463-BBC7-7C04784F70AB}"/>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0F15F120-4A5C-3AC3-AB7F-B05BA8E06BCD}"/>
              </a:ext>
            </a:extLst>
          </p:cNvPr>
          <p:cNvSpPr>
            <a:spLocks noGrp="1"/>
          </p:cNvSpPr>
          <p:nvPr>
            <p:ph type="title"/>
          </p:nvPr>
        </p:nvSpPr>
        <p:spPr/>
        <p:txBody>
          <a:bodyPr>
            <a:normAutofit/>
          </a:bodyPr>
          <a:lstStyle/>
          <a:p>
            <a:br>
              <a:rPr lang="fr-CH" sz="4000"/>
            </a:br>
            <a:r>
              <a:rPr lang="fr-CH" sz="4000"/>
              <a:t>IV. Numérisation et suffisance</a:t>
            </a:r>
          </a:p>
        </p:txBody>
      </p:sp>
      <p:sp>
        <p:nvSpPr>
          <p:cNvPr id="3" name="Inhaltsplatzhalter 2">
            <a:extLst>
              <a:ext uri="{FF2B5EF4-FFF2-40B4-BE49-F238E27FC236}">
                <a16:creationId xmlns:a16="http://schemas.microsoft.com/office/drawing/2014/main" id="{98241C75-82A3-3B73-7E72-B672ED0359F4}"/>
              </a:ext>
            </a:extLst>
          </p:cNvPr>
          <p:cNvSpPr>
            <a:spLocks noGrp="1"/>
          </p:cNvSpPr>
          <p:nvPr>
            <p:ph idx="1"/>
          </p:nvPr>
        </p:nvSpPr>
        <p:spPr/>
        <p:txBody>
          <a:bodyPr>
            <a:normAutofit fontScale="92500"/>
          </a:bodyPr>
          <a:lstStyle/>
          <a:p>
            <a:r>
              <a:rPr lang="fr-CH"/>
              <a:t>Suffisance matérielle</a:t>
            </a:r>
          </a:p>
          <a:p>
            <a:pPr lvl="1"/>
            <a:r>
              <a:rPr lang="fr-CH" sz="2000"/>
              <a:t>Production d’appareils durables, réparables et évolutifs (p. ex. Corp. Digital Resp.)</a:t>
            </a:r>
          </a:p>
          <a:p>
            <a:pPr lvl="1"/>
            <a:r>
              <a:rPr lang="fr-CH" sz="2000"/>
              <a:t>Partage: partager des appareils</a:t>
            </a:r>
          </a:p>
          <a:p>
            <a:r>
              <a:rPr lang="fr-CH"/>
              <a:t>Suffisance logicielle</a:t>
            </a:r>
          </a:p>
          <a:p>
            <a:pPr lvl="1"/>
            <a:r>
              <a:rPr lang="fr-CH" sz="2000"/>
              <a:t>Logiciels économes en énergie et en données (p. ex. Open Source, Green Coding)</a:t>
            </a:r>
          </a:p>
          <a:p>
            <a:r>
              <a:rPr lang="fr-CH"/>
              <a:t>Suffisance d’utilisation</a:t>
            </a:r>
          </a:p>
          <a:p>
            <a:pPr lvl="1"/>
            <a:r>
              <a:rPr lang="fr-CH" sz="2000"/>
              <a:t>Utiliser les technologies numériques en économisant l’énergie et les ressources</a:t>
            </a:r>
          </a:p>
          <a:p>
            <a:pPr lvl="1"/>
            <a:r>
              <a:rPr lang="fr-CH" sz="2000"/>
              <a:t>Engagement pour des pratiques suffisantes</a:t>
            </a:r>
          </a:p>
          <a:p>
            <a:pPr lvl="1"/>
            <a:r>
              <a:rPr lang="fr-CH" sz="2000"/>
              <a:t>Réutiliser, reconditionner, remettre en état: réviser, mettre à niveau, transmettre des appareils</a:t>
            </a:r>
          </a:p>
          <a:p>
            <a:r>
              <a:rPr lang="fr-CH"/>
              <a:t>Suffisance analogique vs numérique</a:t>
            </a:r>
          </a:p>
          <a:p>
            <a:pPr lvl="1"/>
            <a:r>
              <a:rPr lang="fr-CH" sz="2000"/>
              <a:t>Réflexion neutre et basée sur des faits sur la pratique sociale existante pour la prise de décision</a:t>
            </a:r>
          </a:p>
          <a:p>
            <a:endParaRPr lang="de-CH" sz="2000" dirty="0"/>
          </a:p>
        </p:txBody>
      </p:sp>
      <p:sp>
        <p:nvSpPr>
          <p:cNvPr id="9" name="Datumsplatzhalter 8">
            <a:extLst>
              <a:ext uri="{FF2B5EF4-FFF2-40B4-BE49-F238E27FC236}">
                <a16:creationId xmlns:a16="http://schemas.microsoft.com/office/drawing/2014/main" id="{F4C1CB8A-4FD0-2A7A-7BA0-4C2A46E2D350}"/>
              </a:ext>
            </a:extLst>
          </p:cNvPr>
          <p:cNvSpPr>
            <a:spLocks noGrp="1"/>
          </p:cNvSpPr>
          <p:nvPr>
            <p:ph type="dt" sz="half" idx="10"/>
          </p:nvPr>
        </p:nvSpPr>
        <p:spPr/>
        <p:txBody>
          <a:bodyPr/>
          <a:lstStyle/>
          <a:p>
            <a:fld id="{C09332EE-D523-8844-B8FD-37E58A686FFF}" type="datetime1">
              <a:rPr lang="de-CH" smtClean="0"/>
              <a:t>27.05.2025</a:t>
            </a:fld>
            <a:endParaRPr lang="de-CH"/>
          </a:p>
        </p:txBody>
      </p:sp>
      <p:sp>
        <p:nvSpPr>
          <p:cNvPr id="10" name="Fußzeilenplatzhalter 9">
            <a:extLst>
              <a:ext uri="{FF2B5EF4-FFF2-40B4-BE49-F238E27FC236}">
                <a16:creationId xmlns:a16="http://schemas.microsoft.com/office/drawing/2014/main" id="{4E24AE1E-C2F0-F251-CE85-A5C9B2C9CB35}"/>
              </a:ext>
            </a:extLst>
          </p:cNvPr>
          <p:cNvSpPr>
            <a:spLocks noGrp="1"/>
          </p:cNvSpPr>
          <p:nvPr>
            <p:ph type="ftr" sz="quarter" idx="11"/>
          </p:nvPr>
        </p:nvSpPr>
        <p:spPr/>
        <p:txBody>
          <a:bodyPr/>
          <a:lstStyle/>
          <a:p>
            <a:r>
              <a:rPr lang="fr-CH"/>
              <a:t>Jeannette Behringer, e‑mail: behringer@sustainability.uzh.ch</a:t>
            </a:r>
          </a:p>
        </p:txBody>
      </p:sp>
      <p:sp>
        <p:nvSpPr>
          <p:cNvPr id="11" name="Foliennummernplatzhalter 10">
            <a:extLst>
              <a:ext uri="{FF2B5EF4-FFF2-40B4-BE49-F238E27FC236}">
                <a16:creationId xmlns:a16="http://schemas.microsoft.com/office/drawing/2014/main" id="{D78BF6C3-3027-2158-4790-B32E4D39E88D}"/>
              </a:ext>
            </a:extLst>
          </p:cNvPr>
          <p:cNvSpPr>
            <a:spLocks noGrp="1"/>
          </p:cNvSpPr>
          <p:nvPr>
            <p:ph type="sldNum" sz="quarter" idx="12"/>
          </p:nvPr>
        </p:nvSpPr>
        <p:spPr/>
        <p:txBody>
          <a:bodyPr/>
          <a:lstStyle/>
          <a:p>
            <a:fld id="{9B8DC099-0C3C-CF4E-BB22-13441ABA63CC}" type="slidenum">
              <a:rPr lang="de-DE" smtClean="0"/>
              <a:t>68</a:t>
            </a:fld>
            <a:endParaRPr lang="de-DE"/>
          </a:p>
        </p:txBody>
      </p:sp>
      <p:sp>
        <p:nvSpPr>
          <p:cNvPr id="4" name="Textfeld 3">
            <a:extLst>
              <a:ext uri="{FF2B5EF4-FFF2-40B4-BE49-F238E27FC236}">
                <a16:creationId xmlns:a16="http://schemas.microsoft.com/office/drawing/2014/main" id="{1B3B9BCB-757C-6992-70B7-0B036150852E}"/>
              </a:ext>
            </a:extLst>
          </p:cNvPr>
          <p:cNvSpPr txBox="1"/>
          <p:nvPr/>
        </p:nvSpPr>
        <p:spPr>
          <a:xfrm flipV="1">
            <a:off x="10247571" y="5906814"/>
            <a:ext cx="1166649" cy="224394"/>
          </a:xfrm>
          <a:prstGeom prst="rect">
            <a:avLst/>
          </a:prstGeom>
          <a:noFill/>
        </p:spPr>
        <p:txBody>
          <a:bodyPr wrap="square" rtlCol="0">
            <a:spAutoFit/>
          </a:bodyPr>
          <a:lstStyle/>
          <a:p>
            <a:endParaRPr lang="de-DE" sz="1000" dirty="0"/>
          </a:p>
        </p:txBody>
      </p:sp>
    </p:spTree>
    <p:extLst>
      <p:ext uri="{BB962C8B-B14F-4D97-AF65-F5344CB8AC3E}">
        <p14:creationId xmlns:p14="http://schemas.microsoft.com/office/powerpoint/2010/main" val="421524648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78CFF0-ECD2-4582-2842-DE83056F44F3}"/>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861EAAFE-E41C-DD6E-0D27-FEC28D40FCE3}"/>
              </a:ext>
            </a:extLst>
          </p:cNvPr>
          <p:cNvSpPr>
            <a:spLocks noGrp="1"/>
          </p:cNvSpPr>
          <p:nvPr>
            <p:ph type="title"/>
          </p:nvPr>
        </p:nvSpPr>
        <p:spPr/>
        <p:txBody>
          <a:bodyPr>
            <a:normAutofit/>
          </a:bodyPr>
          <a:lstStyle/>
          <a:p>
            <a:br>
              <a:rPr lang="fr-CH" sz="4000"/>
            </a:br>
            <a:endParaRPr lang="fr-CH" sz="4000"/>
          </a:p>
        </p:txBody>
      </p:sp>
      <p:pic>
        <p:nvPicPr>
          <p:cNvPr id="6" name="Inhaltsplatzhalter 5" descr="Ein Bild, das Text, Screenshot enthält.&#10;&#10;KI-generierte Inhalte können fehlerhaft sein.">
            <a:extLst>
              <a:ext uri="{FF2B5EF4-FFF2-40B4-BE49-F238E27FC236}">
                <a16:creationId xmlns:a16="http://schemas.microsoft.com/office/drawing/2014/main" id="{EF07FC04-BD3E-25D9-8ECE-8BBEEA131406}"/>
              </a:ext>
            </a:extLst>
          </p:cNvPr>
          <p:cNvPicPr>
            <a:picLocks noGrp="1" noChangeAspect="1"/>
          </p:cNvPicPr>
          <p:nvPr>
            <p:ph idx="1"/>
          </p:nvPr>
        </p:nvPicPr>
        <p:blipFill>
          <a:blip r:embed="rId3"/>
          <a:stretch>
            <a:fillRect/>
          </a:stretch>
        </p:blipFill>
        <p:spPr>
          <a:xfrm>
            <a:off x="1415480" y="992221"/>
            <a:ext cx="8968902" cy="5184742"/>
          </a:xfrm>
        </p:spPr>
      </p:pic>
      <p:sp>
        <p:nvSpPr>
          <p:cNvPr id="9" name="Datumsplatzhalter 8">
            <a:extLst>
              <a:ext uri="{FF2B5EF4-FFF2-40B4-BE49-F238E27FC236}">
                <a16:creationId xmlns:a16="http://schemas.microsoft.com/office/drawing/2014/main" id="{0E9735DA-2217-93EA-9A39-ACFE19428234}"/>
              </a:ext>
            </a:extLst>
          </p:cNvPr>
          <p:cNvSpPr>
            <a:spLocks noGrp="1"/>
          </p:cNvSpPr>
          <p:nvPr>
            <p:ph type="dt" sz="half" idx="10"/>
          </p:nvPr>
        </p:nvSpPr>
        <p:spPr/>
        <p:txBody>
          <a:bodyPr/>
          <a:lstStyle/>
          <a:p>
            <a:fld id="{C09332EE-D523-8844-B8FD-37E58A686FFF}" type="datetime1">
              <a:rPr lang="de-CH" smtClean="0"/>
              <a:t>27.05.2025</a:t>
            </a:fld>
            <a:endParaRPr lang="de-CH"/>
          </a:p>
        </p:txBody>
      </p:sp>
      <p:sp>
        <p:nvSpPr>
          <p:cNvPr id="10" name="Fußzeilenplatzhalter 9">
            <a:extLst>
              <a:ext uri="{FF2B5EF4-FFF2-40B4-BE49-F238E27FC236}">
                <a16:creationId xmlns:a16="http://schemas.microsoft.com/office/drawing/2014/main" id="{3460C958-C3E8-5175-8C00-8E4CB8BCA870}"/>
              </a:ext>
            </a:extLst>
          </p:cNvPr>
          <p:cNvSpPr>
            <a:spLocks noGrp="1"/>
          </p:cNvSpPr>
          <p:nvPr>
            <p:ph type="ftr" sz="quarter" idx="11"/>
          </p:nvPr>
        </p:nvSpPr>
        <p:spPr/>
        <p:txBody>
          <a:bodyPr/>
          <a:lstStyle/>
          <a:p>
            <a:r>
              <a:rPr lang="fr-CH"/>
              <a:t>Jeannette Behringer, e‑mail: behringer@sustainability.uzh.ch</a:t>
            </a:r>
          </a:p>
        </p:txBody>
      </p:sp>
      <p:sp>
        <p:nvSpPr>
          <p:cNvPr id="11" name="Foliennummernplatzhalter 10">
            <a:extLst>
              <a:ext uri="{FF2B5EF4-FFF2-40B4-BE49-F238E27FC236}">
                <a16:creationId xmlns:a16="http://schemas.microsoft.com/office/drawing/2014/main" id="{28CEA6AF-A32B-1990-CBB8-4E7BD2F981D2}"/>
              </a:ext>
            </a:extLst>
          </p:cNvPr>
          <p:cNvSpPr>
            <a:spLocks noGrp="1"/>
          </p:cNvSpPr>
          <p:nvPr>
            <p:ph type="sldNum" sz="quarter" idx="12"/>
          </p:nvPr>
        </p:nvSpPr>
        <p:spPr/>
        <p:txBody>
          <a:bodyPr/>
          <a:lstStyle/>
          <a:p>
            <a:fld id="{9B8DC099-0C3C-CF4E-BB22-13441ABA63CC}" type="slidenum">
              <a:rPr lang="de-DE" smtClean="0"/>
              <a:t>69</a:t>
            </a:fld>
            <a:endParaRPr lang="de-DE"/>
          </a:p>
        </p:txBody>
      </p:sp>
      <p:sp>
        <p:nvSpPr>
          <p:cNvPr id="4" name="Textfeld 3">
            <a:extLst>
              <a:ext uri="{FF2B5EF4-FFF2-40B4-BE49-F238E27FC236}">
                <a16:creationId xmlns:a16="http://schemas.microsoft.com/office/drawing/2014/main" id="{5CD8DCB7-0B46-A34B-1029-7E1086855D55}"/>
              </a:ext>
            </a:extLst>
          </p:cNvPr>
          <p:cNvSpPr txBox="1"/>
          <p:nvPr/>
        </p:nvSpPr>
        <p:spPr>
          <a:xfrm flipV="1">
            <a:off x="10247571" y="5906814"/>
            <a:ext cx="1166649" cy="224394"/>
          </a:xfrm>
          <a:prstGeom prst="rect">
            <a:avLst/>
          </a:prstGeom>
          <a:noFill/>
        </p:spPr>
        <p:txBody>
          <a:bodyPr wrap="square" rtlCol="0">
            <a:spAutoFit/>
          </a:bodyPr>
          <a:lstStyle/>
          <a:p>
            <a:endParaRPr lang="de-DE" sz="1000" dirty="0"/>
          </a:p>
        </p:txBody>
      </p:sp>
      <p:sp>
        <p:nvSpPr>
          <p:cNvPr id="7" name="Textfeld 6">
            <a:extLst>
              <a:ext uri="{FF2B5EF4-FFF2-40B4-BE49-F238E27FC236}">
                <a16:creationId xmlns:a16="http://schemas.microsoft.com/office/drawing/2014/main" id="{4BD43C0E-819B-8968-105A-05DDFAA2D56D}"/>
              </a:ext>
            </a:extLst>
          </p:cNvPr>
          <p:cNvSpPr txBox="1"/>
          <p:nvPr/>
        </p:nvSpPr>
        <p:spPr>
          <a:xfrm>
            <a:off x="7002369" y="5920551"/>
            <a:ext cx="3099487" cy="276999"/>
          </a:xfrm>
          <a:prstGeom prst="rect">
            <a:avLst/>
          </a:prstGeom>
          <a:noFill/>
        </p:spPr>
        <p:txBody>
          <a:bodyPr wrap="square" rtlCol="0">
            <a:spAutoFit/>
          </a:bodyPr>
          <a:lstStyle/>
          <a:p>
            <a:pPr algn="r"/>
            <a:r>
              <a:rPr lang="fr-CH" sz="1200">
                <a:effectLst/>
              </a:rPr>
              <a:t>Source: </a:t>
            </a:r>
            <a:r>
              <a:rPr lang="fr-CH" sz="1200"/>
              <a:t>Hilty, L., 2020</a:t>
            </a:r>
          </a:p>
        </p:txBody>
      </p:sp>
    </p:spTree>
    <p:extLst>
      <p:ext uri="{BB962C8B-B14F-4D97-AF65-F5344CB8AC3E}">
        <p14:creationId xmlns:p14="http://schemas.microsoft.com/office/powerpoint/2010/main" val="39193531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a:extLst>
              <a:ext uri="{FF2B5EF4-FFF2-40B4-BE49-F238E27FC236}">
                <a16:creationId xmlns:a16="http://schemas.microsoft.com/office/drawing/2014/main" id="{0B981505-68A6-8A23-B06D-A4C0296CA8C7}"/>
              </a:ext>
            </a:extLst>
          </p:cNvPr>
          <p:cNvSpPr/>
          <p:nvPr/>
        </p:nvSpPr>
        <p:spPr bwMode="gray">
          <a:xfrm>
            <a:off x="0" y="0"/>
            <a:ext cx="12192000" cy="6858000"/>
          </a:xfrm>
          <a:prstGeom prst="rect">
            <a:avLst/>
          </a:prstGeom>
          <a:solidFill>
            <a:srgbClr val="0B523E">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sp>
        <p:nvSpPr>
          <p:cNvPr id="47" name="Rechteck 8">
            <a:extLst>
              <a:ext uri="{FF2B5EF4-FFF2-40B4-BE49-F238E27FC236}">
                <a16:creationId xmlns:a16="http://schemas.microsoft.com/office/drawing/2014/main" id="{6484C0B3-87AC-E8A4-EC18-1EA655CEDA0A}"/>
              </a:ext>
            </a:extLst>
          </p:cNvPr>
          <p:cNvSpPr>
            <a:spLocks noChangeArrowheads="1"/>
          </p:cNvSpPr>
          <p:nvPr/>
        </p:nvSpPr>
        <p:spPr bwMode="auto">
          <a:xfrm>
            <a:off x="0" y="6611779"/>
            <a:ext cx="12144672" cy="246221"/>
          </a:xfrm>
          <a:prstGeom prst="rect">
            <a:avLst/>
          </a:prstGeom>
          <a:noFill/>
          <a:ln>
            <a:noFill/>
          </a:ln>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fr-CH" sz="1000">
                <a:solidFill>
                  <a:schemeClr val="bg1">
                    <a:lumMod val="95000"/>
                  </a:schemeClr>
                </a:solidFill>
                <a:latin typeface="Century Gothic" panose="020B0502020202020204" pitchFamily="34" charset="0"/>
              </a:rPr>
              <a:t>Source: </a:t>
            </a:r>
            <a:r>
              <a:rPr lang="fr-CH" sz="1000">
                <a:solidFill>
                  <a:schemeClr val="bg1">
                    <a:lumMod val="95000"/>
                  </a:schemeClr>
                </a:solidFill>
                <a:latin typeface="Century Gothic" panose="020B0502020202020204" pitchFamily="34" charset="0"/>
                <a:hlinkClick r:id="rId3">
                  <a:extLst>
                    <a:ext uri="{A12FA001-AC4F-418D-AE19-62706E023703}">
                      <ahyp:hlinkClr xmlns:ahyp="http://schemas.microsoft.com/office/drawing/2018/hyperlinkcolor" val="tx"/>
                    </a:ext>
                  </a:extLst>
                </a:hlinkClick>
              </a:rPr>
              <a:t>Hilty et Bieser (2017)</a:t>
            </a:r>
          </a:p>
        </p:txBody>
      </p:sp>
      <p:pic>
        <p:nvPicPr>
          <p:cNvPr id="17" name="Grafik 16">
            <a:extLst>
              <a:ext uri="{FF2B5EF4-FFF2-40B4-BE49-F238E27FC236}">
                <a16:creationId xmlns:a16="http://schemas.microsoft.com/office/drawing/2014/main" id="{DCED59CD-4912-0F09-C443-6984E9821B7E}"/>
              </a:ext>
            </a:extLst>
          </p:cNvPr>
          <p:cNvPicPr>
            <a:picLocks noChangeAspect="1"/>
          </p:cNvPicPr>
          <p:nvPr/>
        </p:nvPicPr>
        <p:blipFill rotWithShape="1">
          <a:blip r:embed="rId4"/>
          <a:srcRect l="19778" r="36145"/>
          <a:stretch/>
        </p:blipFill>
        <p:spPr>
          <a:xfrm>
            <a:off x="2023848" y="2010983"/>
            <a:ext cx="1911493" cy="3168352"/>
          </a:xfrm>
          <a:prstGeom prst="roundRect">
            <a:avLst/>
          </a:prstGeom>
          <a:effectLst>
            <a:outerShdw blurRad="50800" dist="38100" dir="2700000" algn="tl" rotWithShape="0">
              <a:prstClr val="black">
                <a:alpha val="40000"/>
              </a:prstClr>
            </a:outerShdw>
          </a:effectLst>
        </p:spPr>
      </p:pic>
      <p:sp>
        <p:nvSpPr>
          <p:cNvPr id="22" name="Abgerundetes Rechteck 21">
            <a:extLst>
              <a:ext uri="{FF2B5EF4-FFF2-40B4-BE49-F238E27FC236}">
                <a16:creationId xmlns:a16="http://schemas.microsoft.com/office/drawing/2014/main" id="{33F8FC9D-CF36-1763-FD1E-AB0926C9F740}"/>
              </a:ext>
            </a:extLst>
          </p:cNvPr>
          <p:cNvSpPr/>
          <p:nvPr/>
        </p:nvSpPr>
        <p:spPr bwMode="auto">
          <a:xfrm>
            <a:off x="2023848"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23" name="Textfeld 22">
            <a:extLst>
              <a:ext uri="{FF2B5EF4-FFF2-40B4-BE49-F238E27FC236}">
                <a16:creationId xmlns:a16="http://schemas.microsoft.com/office/drawing/2014/main" id="{FC5591C6-48FC-EFE4-3E47-EFC978C06AE0}"/>
              </a:ext>
            </a:extLst>
          </p:cNvPr>
          <p:cNvSpPr txBox="1"/>
          <p:nvPr/>
        </p:nvSpPr>
        <p:spPr>
          <a:xfrm>
            <a:off x="2226824" y="4639276"/>
            <a:ext cx="1505540" cy="400110"/>
          </a:xfrm>
          <a:prstGeom prst="rect">
            <a:avLst/>
          </a:prstGeom>
          <a:noFill/>
          <a:ln>
            <a:noFill/>
          </a:ln>
        </p:spPr>
        <p:txBody>
          <a:bodyPr wrap="none" rtlCol="0">
            <a:spAutoFit/>
          </a:bodyPr>
          <a:lstStyle/>
          <a:p>
            <a:r>
              <a:rPr lang="fr-CH" sz="2000">
                <a:solidFill>
                  <a:schemeClr val="bg2"/>
                </a:solidFill>
                <a:latin typeface="Century Gothic" panose="020B0502020202020204" pitchFamily="34" charset="0"/>
              </a:rPr>
              <a:t>Production</a:t>
            </a:r>
          </a:p>
        </p:txBody>
      </p:sp>
      <p:pic>
        <p:nvPicPr>
          <p:cNvPr id="25" name="Picture 4" descr="electronic wire lot">
            <a:extLst>
              <a:ext uri="{FF2B5EF4-FFF2-40B4-BE49-F238E27FC236}">
                <a16:creationId xmlns:a16="http://schemas.microsoft.com/office/drawing/2014/main" id="{5FEEF7F7-D10E-5C29-A2F0-761168AAB324}"/>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b="6763"/>
          <a:stretch/>
        </p:blipFill>
        <p:spPr bwMode="auto">
          <a:xfrm>
            <a:off x="5073824" y="2010983"/>
            <a:ext cx="1911492" cy="3168352"/>
          </a:xfrm>
          <a:prstGeom prst="round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6" name="Abgerundetes Rechteck 25">
            <a:extLst>
              <a:ext uri="{FF2B5EF4-FFF2-40B4-BE49-F238E27FC236}">
                <a16:creationId xmlns:a16="http://schemas.microsoft.com/office/drawing/2014/main" id="{5689ECE7-7439-E508-421F-312DE83EAD52}"/>
              </a:ext>
            </a:extLst>
          </p:cNvPr>
          <p:cNvSpPr/>
          <p:nvPr/>
        </p:nvSpPr>
        <p:spPr bwMode="auto">
          <a:xfrm>
            <a:off x="5073824"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27" name="Textfeld 26">
            <a:extLst>
              <a:ext uri="{FF2B5EF4-FFF2-40B4-BE49-F238E27FC236}">
                <a16:creationId xmlns:a16="http://schemas.microsoft.com/office/drawing/2014/main" id="{676E47AC-1410-E4C3-B121-B2A3E8A9274C}"/>
              </a:ext>
            </a:extLst>
          </p:cNvPr>
          <p:cNvSpPr txBox="1"/>
          <p:nvPr/>
        </p:nvSpPr>
        <p:spPr>
          <a:xfrm>
            <a:off x="5159896" y="4639276"/>
            <a:ext cx="1728192" cy="400110"/>
          </a:xfrm>
          <a:prstGeom prst="rect">
            <a:avLst/>
          </a:prstGeom>
          <a:noFill/>
          <a:ln>
            <a:noFill/>
          </a:ln>
        </p:spPr>
        <p:txBody>
          <a:bodyPr wrap="square" rtlCol="0">
            <a:spAutoFit/>
          </a:bodyPr>
          <a:lstStyle/>
          <a:p>
            <a:pPr algn="ctr"/>
            <a:r>
              <a:rPr lang="fr-CH" sz="2000" dirty="0">
                <a:solidFill>
                  <a:schemeClr val="bg2"/>
                </a:solidFill>
                <a:latin typeface="Century Gothic" panose="020B0502020202020204" pitchFamily="34" charset="0"/>
              </a:rPr>
              <a:t>Exploitation</a:t>
            </a:r>
          </a:p>
        </p:txBody>
      </p:sp>
      <p:pic>
        <p:nvPicPr>
          <p:cNvPr id="29" name="Picture 6" descr="black and gray computer keyboard on brown wooden table">
            <a:extLst>
              <a:ext uri="{FF2B5EF4-FFF2-40B4-BE49-F238E27FC236}">
                <a16:creationId xmlns:a16="http://schemas.microsoft.com/office/drawing/2014/main" id="{C6E48D80-226D-8D21-B762-4598E5AF1F7C}"/>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r="19584"/>
          <a:stretch/>
        </p:blipFill>
        <p:spPr bwMode="auto">
          <a:xfrm>
            <a:off x="8123800" y="2010983"/>
            <a:ext cx="1911493" cy="3168352"/>
          </a:xfrm>
          <a:prstGeom prst="round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0" name="Abgerundetes Rechteck 29">
            <a:extLst>
              <a:ext uri="{FF2B5EF4-FFF2-40B4-BE49-F238E27FC236}">
                <a16:creationId xmlns:a16="http://schemas.microsoft.com/office/drawing/2014/main" id="{06C1AD2F-5BEB-FD76-055E-9054E055E2D8}"/>
              </a:ext>
            </a:extLst>
          </p:cNvPr>
          <p:cNvSpPr/>
          <p:nvPr/>
        </p:nvSpPr>
        <p:spPr bwMode="auto">
          <a:xfrm>
            <a:off x="8123800"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31" name="Textfeld 30">
            <a:extLst>
              <a:ext uri="{FF2B5EF4-FFF2-40B4-BE49-F238E27FC236}">
                <a16:creationId xmlns:a16="http://schemas.microsoft.com/office/drawing/2014/main" id="{22C36653-8AB3-E94E-E6B9-41F4E6EC285F}"/>
              </a:ext>
            </a:extLst>
          </p:cNvPr>
          <p:cNvSpPr txBox="1"/>
          <p:nvPr/>
        </p:nvSpPr>
        <p:spPr>
          <a:xfrm>
            <a:off x="8294716" y="4639276"/>
            <a:ext cx="1569660" cy="400110"/>
          </a:xfrm>
          <a:prstGeom prst="rect">
            <a:avLst/>
          </a:prstGeom>
          <a:noFill/>
          <a:ln>
            <a:noFill/>
          </a:ln>
        </p:spPr>
        <p:txBody>
          <a:bodyPr wrap="none" rtlCol="0">
            <a:spAutoFit/>
          </a:bodyPr>
          <a:lstStyle/>
          <a:p>
            <a:r>
              <a:rPr lang="fr-CH" sz="2000">
                <a:solidFill>
                  <a:schemeClr val="bg2"/>
                </a:solidFill>
                <a:latin typeface="Century Gothic" panose="020B0502020202020204" pitchFamily="34" charset="0"/>
              </a:rPr>
              <a:t>Élimination</a:t>
            </a:r>
          </a:p>
        </p:txBody>
      </p:sp>
      <p:sp>
        <p:nvSpPr>
          <p:cNvPr id="10" name="Rechteck 9">
            <a:extLst>
              <a:ext uri="{FF2B5EF4-FFF2-40B4-BE49-F238E27FC236}">
                <a16:creationId xmlns:a16="http://schemas.microsoft.com/office/drawing/2014/main" id="{1D2AC381-1A66-191A-1AA6-86AA65001C28}"/>
              </a:ext>
            </a:extLst>
          </p:cNvPr>
          <p:cNvSpPr/>
          <p:nvPr/>
        </p:nvSpPr>
        <p:spPr bwMode="auto">
          <a:xfrm>
            <a:off x="0" y="7764372"/>
            <a:ext cx="12192000" cy="2836996"/>
          </a:xfrm>
          <a:prstGeom prst="rect">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700" b="0" i="0" u="none" strike="noStrike" cap="none" normalizeH="0" baseline="0">
              <a:ln>
                <a:noFill/>
              </a:ln>
              <a:solidFill>
                <a:schemeClr val="tx1"/>
              </a:solidFill>
              <a:effectLst/>
              <a:latin typeface="Arial" charset="0"/>
              <a:ea typeface="Arial" charset="0"/>
              <a:cs typeface="Arial" charset="0"/>
            </a:endParaRPr>
          </a:p>
        </p:txBody>
      </p:sp>
      <p:sp>
        <p:nvSpPr>
          <p:cNvPr id="11" name="Titel 1">
            <a:extLst>
              <a:ext uri="{FF2B5EF4-FFF2-40B4-BE49-F238E27FC236}">
                <a16:creationId xmlns:a16="http://schemas.microsoft.com/office/drawing/2014/main" id="{2DC3F369-B66E-2768-386D-546082E17BFB}"/>
              </a:ext>
            </a:extLst>
          </p:cNvPr>
          <p:cNvSpPr txBox="1">
            <a:spLocks/>
          </p:cNvSpPr>
          <p:nvPr/>
        </p:nvSpPr>
        <p:spPr bwMode="auto">
          <a:xfrm>
            <a:off x="3683732" y="8150817"/>
            <a:ext cx="4824536"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ctr"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algn="ctr" eaLnBrk="1" hangingPunct="1">
              <a:buClr>
                <a:schemeClr val="accent1"/>
              </a:buClr>
              <a:defRPr/>
            </a:pPr>
            <a:r>
              <a:rPr lang="fr-CH" sz="2800">
                <a:solidFill>
                  <a:srgbClr val="0B523E"/>
                </a:solidFill>
                <a:latin typeface="Century Gothic" panose="020B0502020202020204" pitchFamily="34" charset="0"/>
                <a:ea typeface="Century Gothic"/>
              </a:rPr>
              <a:t>Effets directs</a:t>
            </a:r>
            <a:br>
              <a:rPr lang="fr-CH" sz="2800">
                <a:solidFill>
                  <a:srgbClr val="0B523E"/>
                </a:solidFill>
                <a:latin typeface="Century Gothic" panose="020B0502020202020204" pitchFamily="34" charset="0"/>
                <a:ea typeface="Century Gothic"/>
              </a:rPr>
            </a:br>
            <a:r>
              <a:rPr lang="fr-CH" sz="2800" b="0">
                <a:solidFill>
                  <a:srgbClr val="0B523E"/>
                </a:solidFill>
                <a:latin typeface="Century Gothic" panose="020B0502020202020204" pitchFamily="34" charset="0"/>
                <a:ea typeface="Century Gothic"/>
              </a:rPr>
              <a:t>(= Footprint)</a:t>
            </a:r>
          </a:p>
        </p:txBody>
      </p:sp>
      <p:sp>
        <p:nvSpPr>
          <p:cNvPr id="12" name="Abgerundetes Rechteck 11">
            <a:extLst>
              <a:ext uri="{FF2B5EF4-FFF2-40B4-BE49-F238E27FC236}">
                <a16:creationId xmlns:a16="http://schemas.microsoft.com/office/drawing/2014/main" id="{F938DBEA-0788-BC75-3C35-F1C5A5F710FB}"/>
              </a:ext>
            </a:extLst>
          </p:cNvPr>
          <p:cNvSpPr/>
          <p:nvPr/>
        </p:nvSpPr>
        <p:spPr bwMode="auto">
          <a:xfrm>
            <a:off x="3823690" y="9069067"/>
            <a:ext cx="4544620" cy="1315380"/>
          </a:xfrm>
          <a:prstGeom prst="roundRect">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r-CH" sz="2000">
                <a:solidFill>
                  <a:srgbClr val="0B523E"/>
                </a:solidFill>
                <a:latin typeface="Century Gothic" panose="020B0502020202020204" pitchFamily="34" charset="0"/>
                <a:ea typeface="Century Gothic"/>
                <a:cs typeface="Arial" charset="0"/>
              </a:rPr>
              <a:t>La </a:t>
            </a:r>
            <a:r>
              <a:rPr lang="fr-CH" sz="2000" b="1">
                <a:solidFill>
                  <a:srgbClr val="0B523E"/>
                </a:solidFill>
                <a:latin typeface="Century Gothic" panose="020B0502020202020204" pitchFamily="34" charset="0"/>
                <a:ea typeface="Century Gothic"/>
                <a:cs typeface="Arial" charset="0"/>
              </a:rPr>
              <a:t>fabrication, l’utilisation et l’élimination </a:t>
            </a:r>
            <a:r>
              <a:rPr lang="fr-CH" sz="2000">
                <a:solidFill>
                  <a:srgbClr val="0B523E"/>
                </a:solidFill>
                <a:latin typeface="Century Gothic" panose="020B0502020202020204" pitchFamily="34" charset="0"/>
                <a:ea typeface="Century Gothic"/>
                <a:cs typeface="Arial" charset="0"/>
              </a:rPr>
              <a:t>des technologies numériques ont un impact sur l’environnement.</a:t>
            </a:r>
          </a:p>
        </p:txBody>
      </p:sp>
      <p:sp>
        <p:nvSpPr>
          <p:cNvPr id="21" name="Pfeil nach rechts 20">
            <a:extLst>
              <a:ext uri="{FF2B5EF4-FFF2-40B4-BE49-F238E27FC236}">
                <a16:creationId xmlns:a16="http://schemas.microsoft.com/office/drawing/2014/main" id="{ADAA5228-A6C5-D0F6-036C-9B30ECABA86F}"/>
              </a:ext>
            </a:extLst>
          </p:cNvPr>
          <p:cNvSpPr/>
          <p:nvPr/>
        </p:nvSpPr>
        <p:spPr bwMode="auto">
          <a:xfrm>
            <a:off x="4221694" y="3397137"/>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rgbClr val="FFFFFF">
              <a:alpha val="79608"/>
            </a:srgb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33" name="Pfeil nach rechts 32">
            <a:extLst>
              <a:ext uri="{FF2B5EF4-FFF2-40B4-BE49-F238E27FC236}">
                <a16:creationId xmlns:a16="http://schemas.microsoft.com/office/drawing/2014/main" id="{45EF3796-66D8-8EC8-2269-E0D0AB4C82A3}"/>
              </a:ext>
            </a:extLst>
          </p:cNvPr>
          <p:cNvSpPr/>
          <p:nvPr/>
        </p:nvSpPr>
        <p:spPr bwMode="auto">
          <a:xfrm>
            <a:off x="7310856" y="3397137"/>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rgbClr val="FFFFFF">
              <a:alpha val="79608"/>
            </a:srgb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Tree>
    <p:extLst>
      <p:ext uri="{BB962C8B-B14F-4D97-AF65-F5344CB8AC3E}">
        <p14:creationId xmlns:p14="http://schemas.microsoft.com/office/powerpoint/2010/main" val="405348778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A41F99-3531-5E99-5983-B2CC3C5B7D71}"/>
              </a:ext>
            </a:extLst>
          </p:cNvPr>
          <p:cNvSpPr>
            <a:spLocks noGrp="1"/>
          </p:cNvSpPr>
          <p:nvPr>
            <p:ph type="title"/>
          </p:nvPr>
        </p:nvSpPr>
        <p:spPr/>
        <p:txBody>
          <a:bodyPr>
            <a:normAutofit/>
          </a:bodyPr>
          <a:lstStyle/>
          <a:p>
            <a:br>
              <a:rPr lang="fr-CH" sz="4000"/>
            </a:br>
            <a:r>
              <a:rPr lang="fr-CH" sz="4000"/>
              <a:t>Politique de suffisance?</a:t>
            </a:r>
          </a:p>
        </p:txBody>
      </p:sp>
      <p:sp>
        <p:nvSpPr>
          <p:cNvPr id="5" name="Datumsplatzhalter 4">
            <a:extLst>
              <a:ext uri="{FF2B5EF4-FFF2-40B4-BE49-F238E27FC236}">
                <a16:creationId xmlns:a16="http://schemas.microsoft.com/office/drawing/2014/main" id="{5F845B43-8A8D-F62B-4510-531C712AFD64}"/>
              </a:ext>
            </a:extLst>
          </p:cNvPr>
          <p:cNvSpPr>
            <a:spLocks noGrp="1"/>
          </p:cNvSpPr>
          <p:nvPr>
            <p:ph type="dt" sz="half" idx="10"/>
          </p:nvPr>
        </p:nvSpPr>
        <p:spPr/>
        <p:txBody>
          <a:bodyPr/>
          <a:lstStyle/>
          <a:p>
            <a:fld id="{F89EC2E1-21FE-B84A-9692-F171880D877B}" type="datetime1">
              <a:rPr lang="de-CH" smtClean="0"/>
              <a:t>27.05.2025</a:t>
            </a:fld>
            <a:endParaRPr lang="de-CH"/>
          </a:p>
        </p:txBody>
      </p:sp>
      <p:sp>
        <p:nvSpPr>
          <p:cNvPr id="6" name="Fußzeilenplatzhalter 5">
            <a:extLst>
              <a:ext uri="{FF2B5EF4-FFF2-40B4-BE49-F238E27FC236}">
                <a16:creationId xmlns:a16="http://schemas.microsoft.com/office/drawing/2014/main" id="{1994DA1D-0BF8-4345-F1E4-946C7FF71929}"/>
              </a:ext>
            </a:extLst>
          </p:cNvPr>
          <p:cNvSpPr>
            <a:spLocks noGrp="1"/>
          </p:cNvSpPr>
          <p:nvPr>
            <p:ph type="ftr" sz="quarter" idx="11"/>
          </p:nvPr>
        </p:nvSpPr>
        <p:spPr/>
        <p:txBody>
          <a:bodyPr/>
          <a:lstStyle/>
          <a:p>
            <a:r>
              <a:rPr lang="fr-CH"/>
              <a:t>Jeannette Behringer, e‑mail: behringer@sustainability.uzh.ch</a:t>
            </a:r>
          </a:p>
        </p:txBody>
      </p:sp>
      <p:sp>
        <p:nvSpPr>
          <p:cNvPr id="7" name="Foliennummernplatzhalter 6">
            <a:extLst>
              <a:ext uri="{FF2B5EF4-FFF2-40B4-BE49-F238E27FC236}">
                <a16:creationId xmlns:a16="http://schemas.microsoft.com/office/drawing/2014/main" id="{CF7C87B0-EC01-9E20-0F47-B0BC09DB3AA5}"/>
              </a:ext>
            </a:extLst>
          </p:cNvPr>
          <p:cNvSpPr>
            <a:spLocks noGrp="1"/>
          </p:cNvSpPr>
          <p:nvPr>
            <p:ph type="sldNum" sz="quarter" idx="12"/>
          </p:nvPr>
        </p:nvSpPr>
        <p:spPr/>
        <p:txBody>
          <a:bodyPr/>
          <a:lstStyle/>
          <a:p>
            <a:fld id="{9B8DC099-0C3C-CF4E-BB22-13441ABA63CC}" type="slidenum">
              <a:rPr lang="de-DE" smtClean="0"/>
              <a:t>70</a:t>
            </a:fld>
            <a:endParaRPr lang="de-DE"/>
          </a:p>
        </p:txBody>
      </p:sp>
      <p:pic>
        <p:nvPicPr>
          <p:cNvPr id="8" name="Inhaltsplatzhalter 7">
            <a:extLst>
              <a:ext uri="{FF2B5EF4-FFF2-40B4-BE49-F238E27FC236}">
                <a16:creationId xmlns:a16="http://schemas.microsoft.com/office/drawing/2014/main" id="{A5755A3F-526F-4B5A-6E7C-24CF1A3774C1}"/>
              </a:ext>
            </a:extLst>
          </p:cNvPr>
          <p:cNvPicPr>
            <a:picLocks noGrp="1"/>
          </p:cNvPicPr>
          <p:nvPr>
            <p:ph sz="half" idx="2"/>
          </p:nvPr>
        </p:nvPicPr>
        <p:blipFill>
          <a:blip r:embed="rId2"/>
          <a:stretch>
            <a:fillRect/>
          </a:stretch>
        </p:blipFill>
        <p:spPr>
          <a:xfrm>
            <a:off x="1492250" y="2502977"/>
            <a:ext cx="3684184" cy="2651004"/>
          </a:xfrm>
          <a:prstGeom prst="rect">
            <a:avLst/>
          </a:prstGeom>
        </p:spPr>
      </p:pic>
      <p:sp>
        <p:nvSpPr>
          <p:cNvPr id="13" name="Inhaltsplatzhalter 8">
            <a:extLst>
              <a:ext uri="{FF2B5EF4-FFF2-40B4-BE49-F238E27FC236}">
                <a16:creationId xmlns:a16="http://schemas.microsoft.com/office/drawing/2014/main" id="{B53BDCC1-6987-254C-732D-FD483554F55C}"/>
              </a:ext>
            </a:extLst>
          </p:cNvPr>
          <p:cNvSpPr txBox="1">
            <a:spLocks/>
          </p:cNvSpPr>
          <p:nvPr/>
        </p:nvSpPr>
        <p:spPr>
          <a:xfrm>
            <a:off x="-10212" y="5932689"/>
            <a:ext cx="5181600" cy="259623"/>
          </a:xfrm>
          <a:prstGeom prst="rect">
            <a:avLst/>
          </a:prstGeom>
          <a:noFill/>
        </p:spPr>
        <p:txBody>
          <a:bodyPr vert="horz" wrap="square" lIns="91440" tIns="45720" rIns="91440" bIns="45720" rtlCol="0">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fr-CH" sz="1200"/>
              <a:t>Source: SRU, 2024</a:t>
            </a:r>
          </a:p>
        </p:txBody>
      </p:sp>
      <p:sp>
        <p:nvSpPr>
          <p:cNvPr id="15" name="Textfeld 14">
            <a:extLst>
              <a:ext uri="{FF2B5EF4-FFF2-40B4-BE49-F238E27FC236}">
                <a16:creationId xmlns:a16="http://schemas.microsoft.com/office/drawing/2014/main" id="{14BA415C-8BED-D409-AA59-E0A26DD61B4F}"/>
              </a:ext>
            </a:extLst>
          </p:cNvPr>
          <p:cNvSpPr txBox="1"/>
          <p:nvPr/>
        </p:nvSpPr>
        <p:spPr>
          <a:xfrm>
            <a:off x="6078259" y="2562759"/>
            <a:ext cx="6094428" cy="3385542"/>
          </a:xfrm>
          <a:prstGeom prst="rect">
            <a:avLst/>
          </a:prstGeom>
          <a:noFill/>
        </p:spPr>
        <p:txBody>
          <a:bodyPr wrap="square">
            <a:spAutoFit/>
          </a:bodyPr>
          <a:lstStyle/>
          <a:p>
            <a:pPr marL="285750" indent="-285750">
              <a:buFont typeface="Arial" panose="020B0604020202020204" pitchFamily="34" charset="0"/>
              <a:buChar char="•"/>
            </a:pPr>
            <a:r>
              <a:rPr lang="fr-CH" sz="2000"/>
              <a:t>Suffisance matérielle: production, commerce, infrastructure</a:t>
            </a:r>
          </a:p>
          <a:p>
            <a:pPr marL="285750" indent="-285750">
              <a:buFont typeface="Arial" panose="020B0604020202020204" pitchFamily="34" charset="0"/>
              <a:buChar char="•"/>
            </a:pPr>
            <a:r>
              <a:rPr lang="fr-CH" sz="2000"/>
              <a:t>Suffisance logicielle: développeurs de logiciels, exploitants de centres de données et de services cloud</a:t>
            </a:r>
          </a:p>
          <a:p>
            <a:pPr marL="285750" indent="-285750">
              <a:buFont typeface="Arial" panose="020B0604020202020204" pitchFamily="34" charset="0"/>
              <a:buChar char="•"/>
            </a:pPr>
            <a:r>
              <a:rPr lang="fr-CH" sz="2000"/>
              <a:t>Suffisance d’utilisation: individus et institutions</a:t>
            </a:r>
          </a:p>
          <a:p>
            <a:pPr marL="285750" indent="-285750">
              <a:buFont typeface="Arial" panose="020B0604020202020204" pitchFamily="34" charset="0"/>
              <a:buChar char="•"/>
            </a:pPr>
            <a:r>
              <a:rPr lang="fr-CH" sz="2000"/>
              <a:t>Science: la suffisance comme thème inter- et transdisciplinaire</a:t>
            </a:r>
          </a:p>
          <a:p>
            <a:pPr marL="285750" indent="-285750">
              <a:buFont typeface="Arial" panose="020B0604020202020204" pitchFamily="34" charset="0"/>
              <a:buChar char="•"/>
            </a:pPr>
            <a:endParaRPr lang="de-CH" sz="2000" dirty="0"/>
          </a:p>
          <a:p>
            <a:endParaRPr lang="de-CH" dirty="0"/>
          </a:p>
          <a:p>
            <a:endParaRPr lang="de-CH" dirty="0"/>
          </a:p>
          <a:p>
            <a:endParaRPr lang="de-CH" dirty="0"/>
          </a:p>
        </p:txBody>
      </p:sp>
    </p:spTree>
    <p:extLst>
      <p:ext uri="{BB962C8B-B14F-4D97-AF65-F5344CB8AC3E}">
        <p14:creationId xmlns:p14="http://schemas.microsoft.com/office/powerpoint/2010/main" val="3623658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a:extLst>
              <a:ext uri="{FF2B5EF4-FFF2-40B4-BE49-F238E27FC236}">
                <a16:creationId xmlns:a16="http://schemas.microsoft.com/office/drawing/2014/main" id="{D6EABAA9-9A7B-4C02-BC00-17823420008D}"/>
              </a:ext>
            </a:extLst>
          </p:cNvPr>
          <p:cNvSpPr txBox="1">
            <a:spLocks/>
          </p:cNvSpPr>
          <p:nvPr/>
        </p:nvSpPr>
        <p:spPr>
          <a:xfrm>
            <a:off x="1838150" y="654430"/>
            <a:ext cx="8515711" cy="3945388"/>
          </a:xfrm>
          <a:prstGeom prst="rect">
            <a:avLst/>
          </a:prstGeom>
          <a:noFill/>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fr-CH" sz="4000" b="1" dirty="0" err="1">
                <a:solidFill>
                  <a:srgbClr val="0028A5"/>
                </a:solidFill>
                <a:latin typeface="Source Sans Pro" panose="020B0503030403020204" pitchFamily="34" charset="0"/>
                <a:cs typeface="Arial" panose="020B0604020202020204" pitchFamily="34" charset="0"/>
              </a:rPr>
              <a:t>Parldigi</a:t>
            </a:r>
            <a:r>
              <a:rPr lang="fr-CH" sz="4000" b="1" dirty="0">
                <a:solidFill>
                  <a:srgbClr val="0028A5"/>
                </a:solidFill>
                <a:latin typeface="Source Sans Pro" panose="020B0503030403020204" pitchFamily="34" charset="0"/>
                <a:cs typeface="Arial" panose="020B0604020202020204" pitchFamily="34" charset="0"/>
              </a:rPr>
              <a:t> </a:t>
            </a:r>
            <a:r>
              <a:rPr lang="fr-CH" sz="4000" b="1" dirty="0" err="1">
                <a:solidFill>
                  <a:srgbClr val="0028A5"/>
                </a:solidFill>
                <a:latin typeface="Source Sans Pro" panose="020B0503030403020204" pitchFamily="34" charset="0"/>
                <a:cs typeface="Arial" panose="020B0604020202020204" pitchFamily="34" charset="0"/>
              </a:rPr>
              <a:t>MasterClass</a:t>
            </a:r>
            <a:br>
              <a:rPr lang="fr-CH" b="1" dirty="0">
                <a:solidFill>
                  <a:srgbClr val="0028A5"/>
                </a:solidFill>
                <a:latin typeface="Source Sans Pro" panose="020B0503030403020204" pitchFamily="34" charset="0"/>
                <a:cs typeface="Arial" panose="020B0604020202020204" pitchFamily="34" charset="0"/>
              </a:rPr>
            </a:br>
            <a:r>
              <a:rPr lang="fr-CH" sz="2200" b="1" dirty="0">
                <a:solidFill>
                  <a:srgbClr val="0028A5"/>
                </a:solidFill>
                <a:latin typeface="Source Sans Pro" panose="020B0503030403020204" pitchFamily="34" charset="0"/>
                <a:cs typeface="Arial" panose="020B0604020202020204" pitchFamily="34" charset="0"/>
              </a:rPr>
              <a:t>Conseil national et Conseil des États </a:t>
            </a:r>
          </a:p>
          <a:p>
            <a:pPr algn="ctr"/>
            <a:endParaRPr lang="de-CH" altLang="de-DE" sz="2200" b="1" dirty="0">
              <a:solidFill>
                <a:srgbClr val="0028A5"/>
              </a:solidFill>
              <a:latin typeface="Source Sans Pro" panose="020B0503030403020204" pitchFamily="34" charset="0"/>
              <a:cs typeface="Arial" panose="020B0604020202020204" pitchFamily="34" charset="0"/>
            </a:endParaRPr>
          </a:p>
          <a:p>
            <a:pPr algn="ctr">
              <a:lnSpc>
                <a:spcPct val="100000"/>
              </a:lnSpc>
              <a:spcAft>
                <a:spcPts val="3000"/>
              </a:spcAft>
            </a:pPr>
            <a:r>
              <a:rPr lang="fr-CH" sz="1600" dirty="0">
                <a:latin typeface="Source Sans Pro" panose="020B0503030403020204" pitchFamily="34" charset="0"/>
                <a:cs typeface="Arial" panose="020B0604020202020204" pitchFamily="34" charset="0"/>
              </a:rPr>
              <a:t>Prochain événement </a:t>
            </a:r>
            <a:r>
              <a:rPr lang="fr-CH" sz="1600" b="1" dirty="0">
                <a:latin typeface="Source Sans Pro" panose="020B0503030403020204" pitchFamily="34" charset="0"/>
                <a:cs typeface="Arial" panose="020B0604020202020204" pitchFamily="34" charset="0"/>
              </a:rPr>
              <a:t>le 8 septembre 2025</a:t>
            </a:r>
          </a:p>
          <a:p>
            <a:pPr algn="ctr">
              <a:lnSpc>
                <a:spcPct val="100000"/>
              </a:lnSpc>
              <a:spcBef>
                <a:spcPts val="0"/>
              </a:spcBef>
              <a:spcAft>
                <a:spcPts val="2400"/>
              </a:spcAft>
            </a:pPr>
            <a:r>
              <a:rPr lang="fr-CH" sz="2000" b="1" dirty="0">
                <a:latin typeface="Source Sans Pro" panose="020B0503030403020204" pitchFamily="34" charset="0"/>
                <a:cs typeface="Arial" panose="020B0604020202020204" pitchFamily="34" charset="0"/>
              </a:rPr>
              <a:t>Regard vers l’avenir: </a:t>
            </a:r>
            <a:br>
              <a:rPr lang="fr-CH" sz="2000" b="1" dirty="0">
                <a:latin typeface="Source Sans Pro" panose="020B0503030403020204" pitchFamily="34" charset="0"/>
                <a:cs typeface="Arial" panose="020B0604020202020204" pitchFamily="34" charset="0"/>
              </a:rPr>
            </a:br>
            <a:r>
              <a:rPr lang="fr-CH" sz="2000" b="1" dirty="0">
                <a:latin typeface="Source Sans Pro" panose="020B0503030403020204" pitchFamily="34" charset="0"/>
                <a:cs typeface="Arial" panose="020B0604020202020204" pitchFamily="34" charset="0"/>
              </a:rPr>
              <a:t>technologie quantique et transformation numérique</a:t>
            </a:r>
          </a:p>
          <a:p>
            <a:pPr algn="ctr">
              <a:lnSpc>
                <a:spcPct val="100000"/>
              </a:lnSpc>
              <a:spcBef>
                <a:spcPts val="0"/>
              </a:spcBef>
              <a:spcAft>
                <a:spcPts val="2400"/>
              </a:spcAft>
            </a:pPr>
            <a:r>
              <a:rPr lang="fr-CH" sz="1600" b="1" dirty="0">
                <a:latin typeface="Source Sans Pro" panose="020B0503030403020204" pitchFamily="34" charset="0"/>
                <a:cs typeface="Arial" panose="020B0604020202020204" pitchFamily="34" charset="0"/>
              </a:rPr>
              <a:t>Prof. Dr. Titus </a:t>
            </a:r>
            <a:r>
              <a:rPr lang="fr-CH" sz="1600" b="1" dirty="0" err="1">
                <a:latin typeface="Source Sans Pro" panose="020B0503030403020204" pitchFamily="34" charset="0"/>
                <a:cs typeface="Arial" panose="020B0604020202020204" pitchFamily="34" charset="0"/>
              </a:rPr>
              <a:t>Neupert</a:t>
            </a:r>
            <a:br>
              <a:rPr lang="fr-CH" sz="1600" dirty="0">
                <a:latin typeface="Source Sans Pro" panose="020B0503030403020204" pitchFamily="34" charset="0"/>
                <a:cs typeface="Arial" panose="020B0604020202020204" pitchFamily="34" charset="0"/>
              </a:rPr>
            </a:br>
            <a:r>
              <a:rPr lang="fr-CH" sz="1600" dirty="0">
                <a:latin typeface="Source Sans Pro" panose="020B0503030403020204" pitchFamily="34" charset="0"/>
                <a:cs typeface="Arial" panose="020B0604020202020204" pitchFamily="34" charset="0"/>
              </a:rPr>
              <a:t>Université de Zurich</a:t>
            </a:r>
          </a:p>
          <a:p>
            <a:pPr algn="ctr">
              <a:lnSpc>
                <a:spcPct val="100000"/>
              </a:lnSpc>
              <a:spcAft>
                <a:spcPts val="1800"/>
              </a:spcAft>
            </a:pPr>
            <a:r>
              <a:rPr lang="fr-CH" sz="1600" b="1" dirty="0">
                <a:latin typeface="Source Sans Pro" panose="020B0503030403020204" pitchFamily="34" charset="0"/>
                <a:cs typeface="Arial" panose="020B0604020202020204" pitchFamily="34" charset="0"/>
              </a:rPr>
              <a:t>Dr. Mira Wolf-Bauwens</a:t>
            </a:r>
            <a:br>
              <a:rPr lang="fr-CH" sz="1600" dirty="0">
                <a:latin typeface="Source Sans Pro" panose="020B0503030403020204" pitchFamily="34" charset="0"/>
                <a:cs typeface="Arial" panose="020B0604020202020204" pitchFamily="34" charset="0"/>
              </a:rPr>
            </a:br>
            <a:r>
              <a:rPr lang="en-US" sz="1600" dirty="0">
                <a:latin typeface="Source Sans Pro" panose="020B0503030403020204" pitchFamily="34" charset="0"/>
                <a:cs typeface="Arial" panose="020B0604020202020204" pitchFamily="34" charset="0"/>
              </a:rPr>
              <a:t>GESDA</a:t>
            </a:r>
            <a:endParaRPr lang="fr-CH" sz="1600" dirty="0">
              <a:latin typeface="Source Sans Pro" panose="020B0503030403020204" pitchFamily="34" charset="0"/>
              <a:cs typeface="Arial" panose="020B0604020202020204" pitchFamily="34" charset="0"/>
            </a:endParaRPr>
          </a:p>
        </p:txBody>
      </p:sp>
      <p:cxnSp>
        <p:nvCxnSpPr>
          <p:cNvPr id="11" name="Gerader Verbinder 10">
            <a:extLst>
              <a:ext uri="{FF2B5EF4-FFF2-40B4-BE49-F238E27FC236}">
                <a16:creationId xmlns:a16="http://schemas.microsoft.com/office/drawing/2014/main" id="{921BA9BE-62C8-4FC6-8E5B-5924D695291A}"/>
              </a:ext>
            </a:extLst>
          </p:cNvPr>
          <p:cNvCxnSpPr>
            <a:cxnSpLocks/>
          </p:cNvCxnSpPr>
          <p:nvPr/>
        </p:nvCxnSpPr>
        <p:spPr>
          <a:xfrm>
            <a:off x="1838150" y="4710023"/>
            <a:ext cx="8515711" cy="0"/>
          </a:xfrm>
          <a:prstGeom prst="line">
            <a:avLst/>
          </a:prstGeom>
          <a:ln w="12700">
            <a:solidFill>
              <a:srgbClr val="A3ADB7"/>
            </a:solidFill>
          </a:ln>
        </p:spPr>
        <p:style>
          <a:lnRef idx="1">
            <a:schemeClr val="accent1"/>
          </a:lnRef>
          <a:fillRef idx="0">
            <a:schemeClr val="accent1"/>
          </a:fillRef>
          <a:effectRef idx="0">
            <a:schemeClr val="accent1"/>
          </a:effectRef>
          <a:fontRef idx="minor">
            <a:schemeClr val="tx1"/>
          </a:fontRef>
        </p:style>
      </p:cxnSp>
      <p:pic>
        <p:nvPicPr>
          <p:cNvPr id="12" name="Grafik 11">
            <a:extLst>
              <a:ext uri="{FF2B5EF4-FFF2-40B4-BE49-F238E27FC236}">
                <a16:creationId xmlns:a16="http://schemas.microsoft.com/office/drawing/2014/main" id="{5DD5152A-5EB2-4323-B7A6-7BF04B88C3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57597" y="5297157"/>
            <a:ext cx="2401139" cy="1109419"/>
          </a:xfrm>
          <a:prstGeom prst="rect">
            <a:avLst/>
          </a:prstGeom>
        </p:spPr>
      </p:pic>
      <p:pic>
        <p:nvPicPr>
          <p:cNvPr id="13" name="Grafik 12">
            <a:extLst>
              <a:ext uri="{FF2B5EF4-FFF2-40B4-BE49-F238E27FC236}">
                <a16:creationId xmlns:a16="http://schemas.microsoft.com/office/drawing/2014/main" id="{D20BF279-9F54-4DD3-97F4-C8AE9582B6A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49051" y="5297155"/>
            <a:ext cx="1693900" cy="1109423"/>
          </a:xfrm>
          <a:prstGeom prst="rect">
            <a:avLst/>
          </a:prstGeom>
        </p:spPr>
      </p:pic>
      <p:pic>
        <p:nvPicPr>
          <p:cNvPr id="14" name="Grafik 13" descr="Ein Bild, das Text enthält.&#10;&#10;Automatisch generierte Beschreibung">
            <a:extLst>
              <a:ext uri="{FF2B5EF4-FFF2-40B4-BE49-F238E27FC236}">
                <a16:creationId xmlns:a16="http://schemas.microsoft.com/office/drawing/2014/main" id="{1AC31454-D6DA-417A-A8B1-08F84FF8D70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02924" y="5257402"/>
            <a:ext cx="3172597" cy="1188929"/>
          </a:xfrm>
          <a:prstGeom prst="rect">
            <a:avLst/>
          </a:prstGeom>
        </p:spPr>
      </p:pic>
      <p:sp>
        <p:nvSpPr>
          <p:cNvPr id="15" name="Textfeld 14">
            <a:extLst>
              <a:ext uri="{FF2B5EF4-FFF2-40B4-BE49-F238E27FC236}">
                <a16:creationId xmlns:a16="http://schemas.microsoft.com/office/drawing/2014/main" id="{B5A3BDF7-31B2-4081-A87A-D0278968DF15}"/>
              </a:ext>
            </a:extLst>
          </p:cNvPr>
          <p:cNvSpPr txBox="1"/>
          <p:nvPr/>
        </p:nvSpPr>
        <p:spPr>
          <a:xfrm>
            <a:off x="1889186" y="4820230"/>
            <a:ext cx="3086332" cy="307777"/>
          </a:xfrm>
          <a:prstGeom prst="rect">
            <a:avLst/>
          </a:prstGeom>
          <a:noFill/>
        </p:spPr>
        <p:txBody>
          <a:bodyPr wrap="square" rtlCol="0">
            <a:spAutoFit/>
          </a:bodyPr>
          <a:lstStyle/>
          <a:p>
            <a:r>
              <a:rPr lang="fr-CH" sz="1400">
                <a:solidFill>
                  <a:schemeClr val="bg2">
                    <a:lumMod val="10000"/>
                  </a:schemeClr>
                </a:solidFill>
                <a:latin typeface="Source Sans Pro" panose="020B0503030403020204" pitchFamily="34" charset="0"/>
                <a:cs typeface="Arial" panose="020B0604020202020204" pitchFamily="34" charset="0"/>
              </a:rPr>
              <a:t>Un événement organisé par:</a:t>
            </a:r>
          </a:p>
        </p:txBody>
      </p:sp>
      <p:sp>
        <p:nvSpPr>
          <p:cNvPr id="16" name="Textfeld 15">
            <a:extLst>
              <a:ext uri="{FF2B5EF4-FFF2-40B4-BE49-F238E27FC236}">
                <a16:creationId xmlns:a16="http://schemas.microsoft.com/office/drawing/2014/main" id="{B94C1EE0-DCEB-4DC9-80FC-1FF4CA177BD9}"/>
              </a:ext>
            </a:extLst>
          </p:cNvPr>
          <p:cNvSpPr txBox="1"/>
          <p:nvPr/>
        </p:nvSpPr>
        <p:spPr>
          <a:xfrm>
            <a:off x="8157595" y="4820230"/>
            <a:ext cx="3086332" cy="307777"/>
          </a:xfrm>
          <a:prstGeom prst="rect">
            <a:avLst/>
          </a:prstGeom>
          <a:noFill/>
        </p:spPr>
        <p:txBody>
          <a:bodyPr wrap="square" rtlCol="0">
            <a:spAutoFit/>
          </a:bodyPr>
          <a:lstStyle/>
          <a:p>
            <a:r>
              <a:rPr lang="fr-CH" sz="1400">
                <a:solidFill>
                  <a:schemeClr val="bg2">
                    <a:lumMod val="10000"/>
                  </a:schemeClr>
                </a:solidFill>
                <a:latin typeface="Source Sans Pro" panose="020B0503030403020204" pitchFamily="34" charset="0"/>
                <a:cs typeface="Arial" panose="020B0604020202020204" pitchFamily="34" charset="0"/>
              </a:rPr>
              <a:t>Avec le soutien de:</a:t>
            </a:r>
          </a:p>
        </p:txBody>
      </p:sp>
    </p:spTree>
    <p:extLst>
      <p:ext uri="{BB962C8B-B14F-4D97-AF65-F5344CB8AC3E}">
        <p14:creationId xmlns:p14="http://schemas.microsoft.com/office/powerpoint/2010/main" val="31398129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a:extLst>
              <a:ext uri="{FF2B5EF4-FFF2-40B4-BE49-F238E27FC236}">
                <a16:creationId xmlns:a16="http://schemas.microsoft.com/office/drawing/2014/main" id="{0B981505-68A6-8A23-B06D-A4C0296CA8C7}"/>
              </a:ext>
            </a:extLst>
          </p:cNvPr>
          <p:cNvSpPr/>
          <p:nvPr/>
        </p:nvSpPr>
        <p:spPr bwMode="gray">
          <a:xfrm>
            <a:off x="0" y="0"/>
            <a:ext cx="12192000" cy="6858000"/>
          </a:xfrm>
          <a:prstGeom prst="rect">
            <a:avLst/>
          </a:prstGeom>
          <a:solidFill>
            <a:srgbClr val="0B523E">
              <a:alpha val="72941"/>
            </a:srgbClr>
          </a:solidFill>
        </p:spPr>
        <p:txBody>
          <a:bodyPr vert="horz" lIns="468000" tIns="720000" rIns="540000" bIns="54000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pic>
        <p:nvPicPr>
          <p:cNvPr id="17" name="Grafik 16">
            <a:extLst>
              <a:ext uri="{FF2B5EF4-FFF2-40B4-BE49-F238E27FC236}">
                <a16:creationId xmlns:a16="http://schemas.microsoft.com/office/drawing/2014/main" id="{DCED59CD-4912-0F09-C443-6984E9821B7E}"/>
              </a:ext>
            </a:extLst>
          </p:cNvPr>
          <p:cNvPicPr>
            <a:picLocks noChangeAspect="1"/>
          </p:cNvPicPr>
          <p:nvPr/>
        </p:nvPicPr>
        <p:blipFill rotWithShape="1">
          <a:blip r:embed="rId3"/>
          <a:srcRect l="19778" r="36145"/>
          <a:stretch/>
        </p:blipFill>
        <p:spPr>
          <a:xfrm>
            <a:off x="2023848" y="2010983"/>
            <a:ext cx="1911493" cy="3168352"/>
          </a:xfrm>
          <a:prstGeom prst="roundRect">
            <a:avLst/>
          </a:prstGeom>
          <a:effectLst>
            <a:outerShdw blurRad="50800" dist="38100" dir="2700000" algn="tl" rotWithShape="0">
              <a:prstClr val="black">
                <a:alpha val="40000"/>
              </a:prstClr>
            </a:outerShdw>
          </a:effectLst>
        </p:spPr>
      </p:pic>
      <p:sp>
        <p:nvSpPr>
          <p:cNvPr id="22" name="Abgerundetes Rechteck 21">
            <a:extLst>
              <a:ext uri="{FF2B5EF4-FFF2-40B4-BE49-F238E27FC236}">
                <a16:creationId xmlns:a16="http://schemas.microsoft.com/office/drawing/2014/main" id="{33F8FC9D-CF36-1763-FD1E-AB0926C9F740}"/>
              </a:ext>
            </a:extLst>
          </p:cNvPr>
          <p:cNvSpPr/>
          <p:nvPr/>
        </p:nvSpPr>
        <p:spPr bwMode="auto">
          <a:xfrm>
            <a:off x="2023848"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pic>
        <p:nvPicPr>
          <p:cNvPr id="25" name="Picture 4" descr="electronic wire lot">
            <a:extLst>
              <a:ext uri="{FF2B5EF4-FFF2-40B4-BE49-F238E27FC236}">
                <a16:creationId xmlns:a16="http://schemas.microsoft.com/office/drawing/2014/main" id="{5FEEF7F7-D10E-5C29-A2F0-761168AAB32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b="6763"/>
          <a:stretch/>
        </p:blipFill>
        <p:spPr bwMode="auto">
          <a:xfrm>
            <a:off x="5073824" y="2010983"/>
            <a:ext cx="1911492" cy="3168352"/>
          </a:xfrm>
          <a:prstGeom prst="round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6" name="Abgerundetes Rechteck 25">
            <a:extLst>
              <a:ext uri="{FF2B5EF4-FFF2-40B4-BE49-F238E27FC236}">
                <a16:creationId xmlns:a16="http://schemas.microsoft.com/office/drawing/2014/main" id="{5689ECE7-7439-E508-421F-312DE83EAD52}"/>
              </a:ext>
            </a:extLst>
          </p:cNvPr>
          <p:cNvSpPr/>
          <p:nvPr/>
        </p:nvSpPr>
        <p:spPr bwMode="auto">
          <a:xfrm>
            <a:off x="5073824"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27" name="Textfeld 26">
            <a:extLst>
              <a:ext uri="{FF2B5EF4-FFF2-40B4-BE49-F238E27FC236}">
                <a16:creationId xmlns:a16="http://schemas.microsoft.com/office/drawing/2014/main" id="{676E47AC-1410-E4C3-B121-B2A3E8A9274C}"/>
              </a:ext>
            </a:extLst>
          </p:cNvPr>
          <p:cNvSpPr txBox="1"/>
          <p:nvPr/>
        </p:nvSpPr>
        <p:spPr>
          <a:xfrm>
            <a:off x="5221497" y="4639276"/>
            <a:ext cx="1616148" cy="400110"/>
          </a:xfrm>
          <a:prstGeom prst="rect">
            <a:avLst/>
          </a:prstGeom>
          <a:noFill/>
          <a:ln>
            <a:noFill/>
          </a:ln>
        </p:spPr>
        <p:txBody>
          <a:bodyPr wrap="none" rtlCol="0">
            <a:spAutoFit/>
          </a:bodyPr>
          <a:lstStyle/>
          <a:p>
            <a:pPr algn="ctr"/>
            <a:r>
              <a:rPr lang="fr-CH" sz="2000" dirty="0">
                <a:solidFill>
                  <a:schemeClr val="bg2"/>
                </a:solidFill>
                <a:latin typeface="Century Gothic" panose="020B0502020202020204" pitchFamily="34" charset="0"/>
              </a:rPr>
              <a:t>Exploitation</a:t>
            </a:r>
          </a:p>
        </p:txBody>
      </p:sp>
      <p:pic>
        <p:nvPicPr>
          <p:cNvPr id="29" name="Picture 6" descr="black and gray computer keyboard on brown wooden table">
            <a:extLst>
              <a:ext uri="{FF2B5EF4-FFF2-40B4-BE49-F238E27FC236}">
                <a16:creationId xmlns:a16="http://schemas.microsoft.com/office/drawing/2014/main" id="{C6E48D80-226D-8D21-B762-4598E5AF1F7C}"/>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19584"/>
          <a:stretch/>
        </p:blipFill>
        <p:spPr bwMode="auto">
          <a:xfrm>
            <a:off x="8123800" y="2010983"/>
            <a:ext cx="1911493" cy="3168352"/>
          </a:xfrm>
          <a:prstGeom prst="roundRect">
            <a:avLst/>
          </a:prstGeom>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0" name="Abgerundetes Rechteck 29">
            <a:extLst>
              <a:ext uri="{FF2B5EF4-FFF2-40B4-BE49-F238E27FC236}">
                <a16:creationId xmlns:a16="http://schemas.microsoft.com/office/drawing/2014/main" id="{06C1AD2F-5BEB-FD76-055E-9054E055E2D8}"/>
              </a:ext>
            </a:extLst>
          </p:cNvPr>
          <p:cNvSpPr/>
          <p:nvPr/>
        </p:nvSpPr>
        <p:spPr bwMode="auto">
          <a:xfrm>
            <a:off x="8123800" y="4499326"/>
            <a:ext cx="1911493" cy="680010"/>
          </a:xfrm>
          <a:prstGeom prst="roundRect">
            <a:avLst>
              <a:gd name="adj" fmla="val 47034"/>
            </a:avLst>
          </a:prstGeom>
          <a:solidFill>
            <a:srgbClr val="FFFFFF">
              <a:alpha val="79608"/>
            </a:srgb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31" name="Textfeld 30">
            <a:extLst>
              <a:ext uri="{FF2B5EF4-FFF2-40B4-BE49-F238E27FC236}">
                <a16:creationId xmlns:a16="http://schemas.microsoft.com/office/drawing/2014/main" id="{22C36653-8AB3-E94E-E6B9-41F4E6EC285F}"/>
              </a:ext>
            </a:extLst>
          </p:cNvPr>
          <p:cNvSpPr txBox="1"/>
          <p:nvPr/>
        </p:nvSpPr>
        <p:spPr>
          <a:xfrm>
            <a:off x="8294716" y="4639276"/>
            <a:ext cx="1569660" cy="400110"/>
          </a:xfrm>
          <a:prstGeom prst="rect">
            <a:avLst/>
          </a:prstGeom>
          <a:noFill/>
          <a:ln>
            <a:noFill/>
          </a:ln>
        </p:spPr>
        <p:txBody>
          <a:bodyPr wrap="none" rtlCol="0">
            <a:spAutoFit/>
          </a:bodyPr>
          <a:lstStyle/>
          <a:p>
            <a:r>
              <a:rPr lang="fr-CH" sz="2000">
                <a:solidFill>
                  <a:schemeClr val="bg2"/>
                </a:solidFill>
                <a:latin typeface="Century Gothic" panose="020B0502020202020204" pitchFamily="34" charset="0"/>
              </a:rPr>
              <a:t>Élimination</a:t>
            </a:r>
          </a:p>
        </p:txBody>
      </p:sp>
      <p:sp>
        <p:nvSpPr>
          <p:cNvPr id="23" name="Textfeld 22">
            <a:extLst>
              <a:ext uri="{FF2B5EF4-FFF2-40B4-BE49-F238E27FC236}">
                <a16:creationId xmlns:a16="http://schemas.microsoft.com/office/drawing/2014/main" id="{FC5591C6-48FC-EFE4-3E47-EFC978C06AE0}"/>
              </a:ext>
            </a:extLst>
          </p:cNvPr>
          <p:cNvSpPr txBox="1"/>
          <p:nvPr/>
        </p:nvSpPr>
        <p:spPr>
          <a:xfrm>
            <a:off x="2226824" y="4639276"/>
            <a:ext cx="1505540" cy="400110"/>
          </a:xfrm>
          <a:prstGeom prst="rect">
            <a:avLst/>
          </a:prstGeom>
          <a:noFill/>
          <a:ln>
            <a:noFill/>
          </a:ln>
        </p:spPr>
        <p:txBody>
          <a:bodyPr wrap="none" rtlCol="0">
            <a:spAutoFit/>
          </a:bodyPr>
          <a:lstStyle/>
          <a:p>
            <a:r>
              <a:rPr lang="fr-CH" sz="2000">
                <a:solidFill>
                  <a:schemeClr val="bg2"/>
                </a:solidFill>
                <a:latin typeface="Century Gothic" panose="020B0502020202020204" pitchFamily="34" charset="0"/>
              </a:rPr>
              <a:t>Production</a:t>
            </a:r>
          </a:p>
        </p:txBody>
      </p:sp>
      <p:sp>
        <p:nvSpPr>
          <p:cNvPr id="10" name="Pfeil nach rechts 9">
            <a:extLst>
              <a:ext uri="{FF2B5EF4-FFF2-40B4-BE49-F238E27FC236}">
                <a16:creationId xmlns:a16="http://schemas.microsoft.com/office/drawing/2014/main" id="{03FE95E9-E33E-5CC5-A7FC-8BA71BC9809B}"/>
              </a:ext>
            </a:extLst>
          </p:cNvPr>
          <p:cNvSpPr/>
          <p:nvPr/>
        </p:nvSpPr>
        <p:spPr bwMode="auto">
          <a:xfrm>
            <a:off x="4221694" y="3397137"/>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rgbClr val="FFFFFF">
              <a:alpha val="79608"/>
            </a:srgb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11" name="Pfeil nach rechts 10">
            <a:extLst>
              <a:ext uri="{FF2B5EF4-FFF2-40B4-BE49-F238E27FC236}">
                <a16:creationId xmlns:a16="http://schemas.microsoft.com/office/drawing/2014/main" id="{179104FB-AFE3-0A1E-BF93-BC030030B6A1}"/>
              </a:ext>
            </a:extLst>
          </p:cNvPr>
          <p:cNvSpPr/>
          <p:nvPr/>
        </p:nvSpPr>
        <p:spPr bwMode="auto">
          <a:xfrm>
            <a:off x="7310856" y="3397137"/>
            <a:ext cx="565777" cy="396044"/>
          </a:xfrm>
          <a:custGeom>
            <a:avLst/>
            <a:gdLst>
              <a:gd name="connsiteX0" fmla="*/ 0 w 565777"/>
              <a:gd name="connsiteY0" fmla="*/ 99011 h 396044"/>
              <a:gd name="connsiteX1" fmla="*/ 367755 w 565777"/>
              <a:gd name="connsiteY1" fmla="*/ 99011 h 396044"/>
              <a:gd name="connsiteX2" fmla="*/ 367755 w 565777"/>
              <a:gd name="connsiteY2" fmla="*/ 0 h 396044"/>
              <a:gd name="connsiteX3" fmla="*/ 565777 w 565777"/>
              <a:gd name="connsiteY3" fmla="*/ 198022 h 396044"/>
              <a:gd name="connsiteX4" fmla="*/ 367755 w 565777"/>
              <a:gd name="connsiteY4" fmla="*/ 396044 h 396044"/>
              <a:gd name="connsiteX5" fmla="*/ 367755 w 565777"/>
              <a:gd name="connsiteY5" fmla="*/ 297033 h 396044"/>
              <a:gd name="connsiteX6" fmla="*/ 0 w 565777"/>
              <a:gd name="connsiteY6" fmla="*/ 297033 h 396044"/>
              <a:gd name="connsiteX7" fmla="*/ 0 w 565777"/>
              <a:gd name="connsiteY7" fmla="*/ 99011 h 396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5777" h="396044" fill="none" extrusionOk="0">
                <a:moveTo>
                  <a:pt x="0" y="99011"/>
                </a:moveTo>
                <a:cubicBezTo>
                  <a:pt x="166601" y="110358"/>
                  <a:pt x="217058" y="95780"/>
                  <a:pt x="367755" y="99011"/>
                </a:cubicBezTo>
                <a:cubicBezTo>
                  <a:pt x="365465" y="62058"/>
                  <a:pt x="368589" y="12518"/>
                  <a:pt x="367755" y="0"/>
                </a:cubicBezTo>
                <a:cubicBezTo>
                  <a:pt x="416793" y="37122"/>
                  <a:pt x="492031" y="151519"/>
                  <a:pt x="565777" y="198022"/>
                </a:cubicBezTo>
                <a:cubicBezTo>
                  <a:pt x="471187" y="263039"/>
                  <a:pt x="384749" y="364283"/>
                  <a:pt x="367755" y="396044"/>
                </a:cubicBezTo>
                <a:cubicBezTo>
                  <a:pt x="364003" y="358905"/>
                  <a:pt x="376134" y="308662"/>
                  <a:pt x="367755" y="297033"/>
                </a:cubicBezTo>
                <a:cubicBezTo>
                  <a:pt x="189646" y="314125"/>
                  <a:pt x="39158" y="267955"/>
                  <a:pt x="0" y="297033"/>
                </a:cubicBezTo>
                <a:cubicBezTo>
                  <a:pt x="7608" y="236256"/>
                  <a:pt x="1432" y="159444"/>
                  <a:pt x="0" y="99011"/>
                </a:cubicBezTo>
                <a:close/>
              </a:path>
              <a:path w="565777" h="396044" stroke="0" extrusionOk="0">
                <a:moveTo>
                  <a:pt x="0" y="99011"/>
                </a:moveTo>
                <a:cubicBezTo>
                  <a:pt x="149160" y="88039"/>
                  <a:pt x="226606" y="120758"/>
                  <a:pt x="367755" y="99011"/>
                </a:cubicBezTo>
                <a:cubicBezTo>
                  <a:pt x="359400" y="84817"/>
                  <a:pt x="371834" y="15180"/>
                  <a:pt x="367755" y="0"/>
                </a:cubicBezTo>
                <a:cubicBezTo>
                  <a:pt x="412362" y="38464"/>
                  <a:pt x="552222" y="165982"/>
                  <a:pt x="565777" y="198022"/>
                </a:cubicBezTo>
                <a:cubicBezTo>
                  <a:pt x="529334" y="265469"/>
                  <a:pt x="419988" y="369349"/>
                  <a:pt x="367755" y="396044"/>
                </a:cubicBezTo>
                <a:cubicBezTo>
                  <a:pt x="375060" y="364491"/>
                  <a:pt x="368668" y="319864"/>
                  <a:pt x="367755" y="297033"/>
                </a:cubicBezTo>
                <a:cubicBezTo>
                  <a:pt x="187579" y="318937"/>
                  <a:pt x="135909" y="300902"/>
                  <a:pt x="0" y="297033"/>
                </a:cubicBezTo>
                <a:cubicBezTo>
                  <a:pt x="12471" y="265935"/>
                  <a:pt x="16091" y="196463"/>
                  <a:pt x="0" y="99011"/>
                </a:cubicBezTo>
                <a:close/>
              </a:path>
            </a:pathLst>
          </a:custGeom>
          <a:solidFill>
            <a:srgbClr val="FFFFFF">
              <a:alpha val="79608"/>
            </a:srgbClr>
          </a:solidFill>
          <a:ln w="9525" cap="flat" cmpd="sng" algn="ctr">
            <a:solidFill>
              <a:schemeClr val="tx1"/>
            </a:solidFill>
            <a:prstDash val="solid"/>
            <a:round/>
            <a:headEnd type="none" w="med" len="med"/>
            <a:tailEnd type="none" w="med" len="med"/>
            <a:extLst>
              <a:ext uri="{C807C97D-BFC1-408E-A445-0C87EB9F89A2}">
                <ask:lineSketchStyleProps xmlns:ask="http://schemas.microsoft.com/office/drawing/2018/sketchyshapes" sd="1219033472">
                  <a:prstGeom prst="rightArrow">
                    <a:avLst/>
                  </a:prstGeom>
                  <ask:type>
                    <ask:lineSketchCurved/>
                  </ask:type>
                </ask:lineSketchStyleProps>
              </a:ext>
            </a:extLst>
          </a:ln>
          <a:effectLst>
            <a:outerShdw blurRad="50800" dist="38100" dir="2700000" algn="tl" rotWithShape="0">
              <a:prstClr val="black">
                <a:alpha val="40000"/>
              </a:prstClr>
            </a:outerShdw>
          </a:effectLst>
        </p:spPr>
        <p:txBody>
          <a:bodyPr vert="horz" wrap="none" lIns="0" tIns="0" rIns="0" bIns="0" numCol="1" rtlCol="0" anchor="t" anchorCtr="0" compatLnSpc="1">
            <a:prstTxWarp prst="textNoShape">
              <a:avLst/>
            </a:prstTxWarp>
          </a:bodyPr>
          <a:lstStyle/>
          <a:p>
            <a:pPr eaLnBrk="1" hangingPunct="1"/>
            <a:endParaRPr lang="de-CH">
              <a:latin typeface="Arial" charset="0"/>
              <a:cs typeface="Arial" charset="0"/>
            </a:endParaRPr>
          </a:p>
        </p:txBody>
      </p:sp>
      <p:sp>
        <p:nvSpPr>
          <p:cNvPr id="28" name="Rechteck 8">
            <a:extLst>
              <a:ext uri="{FF2B5EF4-FFF2-40B4-BE49-F238E27FC236}">
                <a16:creationId xmlns:a16="http://schemas.microsoft.com/office/drawing/2014/main" id="{575D65C7-AA32-E85A-0040-01B9FE8CE14E}"/>
              </a:ext>
            </a:extLst>
          </p:cNvPr>
          <p:cNvSpPr>
            <a:spLocks noChangeArrowheads="1"/>
          </p:cNvSpPr>
          <p:nvPr/>
        </p:nvSpPr>
        <p:spPr bwMode="auto">
          <a:xfrm>
            <a:off x="0" y="6611779"/>
            <a:ext cx="12144672" cy="246221"/>
          </a:xfrm>
          <a:prstGeom prst="rect">
            <a:avLst/>
          </a:prstGeom>
          <a:noFill/>
          <a:ln>
            <a:noFill/>
          </a:ln>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fr-CH" sz="1000">
                <a:solidFill>
                  <a:schemeClr val="bg1">
                    <a:lumMod val="95000"/>
                  </a:schemeClr>
                </a:solidFill>
                <a:latin typeface="Century Gothic" panose="020B0502020202020204" pitchFamily="34" charset="0"/>
              </a:rPr>
              <a:t>Source: </a:t>
            </a:r>
            <a:r>
              <a:rPr lang="fr-CH" sz="1000">
                <a:solidFill>
                  <a:schemeClr val="bg1">
                    <a:lumMod val="95000"/>
                  </a:schemeClr>
                </a:solidFill>
                <a:latin typeface="Century Gothic" panose="020B0502020202020204" pitchFamily="34" charset="0"/>
                <a:hlinkClick r:id="rId6">
                  <a:extLst>
                    <a:ext uri="{A12FA001-AC4F-418D-AE19-62706E023703}">
                      <ahyp:hlinkClr xmlns:ahyp="http://schemas.microsoft.com/office/drawing/2018/hyperlinkcolor" val="tx"/>
                    </a:ext>
                  </a:extLst>
                </a:hlinkClick>
              </a:rPr>
              <a:t>Hilty et Bieser (2017)</a:t>
            </a:r>
          </a:p>
        </p:txBody>
      </p:sp>
      <p:sp>
        <p:nvSpPr>
          <p:cNvPr id="24" name="Freihandform 23">
            <a:extLst>
              <a:ext uri="{FF2B5EF4-FFF2-40B4-BE49-F238E27FC236}">
                <a16:creationId xmlns:a16="http://schemas.microsoft.com/office/drawing/2014/main" id="{432F46BE-4850-AA4B-4144-8A18961017C0}"/>
              </a:ext>
            </a:extLst>
          </p:cNvPr>
          <p:cNvSpPr/>
          <p:nvPr/>
        </p:nvSpPr>
        <p:spPr bwMode="auto">
          <a:xfrm>
            <a:off x="-6857426" y="-3282328"/>
            <a:ext cx="23862500" cy="13422656"/>
          </a:xfrm>
          <a:custGeom>
            <a:avLst/>
            <a:gdLst>
              <a:gd name="connsiteX0" fmla="*/ 9215548 w 23862500"/>
              <a:gd name="connsiteY0" fmla="*/ 5303056 h 13422656"/>
              <a:gd name="connsiteX1" fmla="*/ 8896958 w 23862500"/>
              <a:gd name="connsiteY1" fmla="*/ 5621645 h 13422656"/>
              <a:gd name="connsiteX2" fmla="*/ 8896958 w 23862500"/>
              <a:gd name="connsiteY2" fmla="*/ 8152819 h 13422656"/>
              <a:gd name="connsiteX3" fmla="*/ 9215548 w 23862500"/>
              <a:gd name="connsiteY3" fmla="*/ 8471408 h 13422656"/>
              <a:gd name="connsiteX4" fmla="*/ 10489863 w 23862500"/>
              <a:gd name="connsiteY4" fmla="*/ 8471408 h 13422656"/>
              <a:gd name="connsiteX5" fmla="*/ 10808451 w 23862500"/>
              <a:gd name="connsiteY5" fmla="*/ 8152819 h 13422656"/>
              <a:gd name="connsiteX6" fmla="*/ 10808451 w 23862500"/>
              <a:gd name="connsiteY6" fmla="*/ 5621645 h 13422656"/>
              <a:gd name="connsiteX7" fmla="*/ 10489863 w 23862500"/>
              <a:gd name="connsiteY7" fmla="*/ 5303056 h 13422656"/>
              <a:gd name="connsiteX8" fmla="*/ 0 w 23862500"/>
              <a:gd name="connsiteY8" fmla="*/ 0 h 13422656"/>
              <a:gd name="connsiteX9" fmla="*/ 23862500 w 23862500"/>
              <a:gd name="connsiteY9" fmla="*/ 0 h 13422656"/>
              <a:gd name="connsiteX10" fmla="*/ 23862500 w 23862500"/>
              <a:gd name="connsiteY10" fmla="*/ 13422656 h 13422656"/>
              <a:gd name="connsiteX11" fmla="*/ 0 w 23862500"/>
              <a:gd name="connsiteY11" fmla="*/ 13422656 h 134226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862500" h="13422656">
                <a:moveTo>
                  <a:pt x="9215548" y="5303056"/>
                </a:moveTo>
                <a:cubicBezTo>
                  <a:pt x="9039595" y="5303056"/>
                  <a:pt x="8896958" y="5445693"/>
                  <a:pt x="8896958" y="5621645"/>
                </a:cubicBezTo>
                <a:lnTo>
                  <a:pt x="8896958" y="8152819"/>
                </a:lnTo>
                <a:cubicBezTo>
                  <a:pt x="8896958" y="8328771"/>
                  <a:pt x="9039595" y="8471408"/>
                  <a:pt x="9215548" y="8471408"/>
                </a:cubicBezTo>
                <a:lnTo>
                  <a:pt x="10489863" y="8471408"/>
                </a:lnTo>
                <a:cubicBezTo>
                  <a:pt x="10665814" y="8471408"/>
                  <a:pt x="10808451" y="8328771"/>
                  <a:pt x="10808451" y="8152819"/>
                </a:cubicBezTo>
                <a:lnTo>
                  <a:pt x="10808451" y="5621645"/>
                </a:lnTo>
                <a:cubicBezTo>
                  <a:pt x="10808451" y="5445693"/>
                  <a:pt x="10665814" y="5303056"/>
                  <a:pt x="10489863" y="5303056"/>
                </a:cubicBezTo>
                <a:close/>
                <a:moveTo>
                  <a:pt x="0" y="0"/>
                </a:moveTo>
                <a:lnTo>
                  <a:pt x="23862500" y="0"/>
                </a:lnTo>
                <a:lnTo>
                  <a:pt x="23862500" y="13422656"/>
                </a:lnTo>
                <a:lnTo>
                  <a:pt x="0" y="13422656"/>
                </a:lnTo>
                <a:close/>
              </a:path>
            </a:pathLst>
          </a:custGeom>
          <a:solidFill>
            <a:srgbClr val="0B523E">
              <a:alpha val="72941"/>
            </a:srgbClr>
          </a:solidFill>
        </p:spPr>
        <p:txBody>
          <a:bodyPr vert="horz" lIns="468000" tIns="720000" rIns="540000" bIns="540000" rtlCol="0" anchor="ctr">
            <a:noAutofit/>
          </a:bodyPr>
          <a:lstStyle/>
          <a:p>
            <a:pPr algn="r" eaLnBrk="1" fontAlgn="auto" hangingPunct="1">
              <a:lnSpc>
                <a:spcPct val="125000"/>
              </a:lnSpc>
              <a:spcBef>
                <a:spcPts val="1600"/>
              </a:spcBef>
              <a:spcAft>
                <a:spcPts val="0"/>
              </a:spcAft>
            </a:pPr>
            <a:endParaRPr lang="de-CH" sz="3200" b="1" kern="0" dirty="0">
              <a:solidFill>
                <a:srgbClr val="FFFFFF"/>
              </a:solidFill>
              <a:latin typeface="Century Gothic"/>
            </a:endParaRPr>
          </a:p>
        </p:txBody>
      </p:sp>
    </p:spTree>
    <p:extLst>
      <p:ext uri="{BB962C8B-B14F-4D97-AF65-F5344CB8AC3E}">
        <p14:creationId xmlns:p14="http://schemas.microsoft.com/office/powerpoint/2010/main" val="100829317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6" name="Picture 4" descr="space gray iPhone 6">
            <a:extLst>
              <a:ext uri="{FF2B5EF4-FFF2-40B4-BE49-F238E27FC236}">
                <a16:creationId xmlns:a16="http://schemas.microsoft.com/office/drawing/2014/main" id="{C02B352C-850F-F3AE-90D4-CA8CC2C7AFE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9369" t="9509" r="26116" b="9594"/>
          <a:stretch/>
        </p:blipFill>
        <p:spPr bwMode="auto">
          <a:xfrm>
            <a:off x="6528047" y="-7235"/>
            <a:ext cx="5663953" cy="6865235"/>
          </a:xfrm>
          <a:prstGeom prst="rect">
            <a:avLst/>
          </a:prstGeom>
          <a:noFill/>
          <a:extLst>
            <a:ext uri="{909E8E84-426E-40DD-AFC4-6F175D3DCCD1}">
              <a14:hiddenFill xmlns:a14="http://schemas.microsoft.com/office/drawing/2010/main">
                <a:solidFill>
                  <a:srgbClr val="FFFFFF"/>
                </a:solidFill>
              </a14:hiddenFill>
            </a:ext>
          </a:extLst>
        </p:spPr>
      </p:pic>
      <p:sp>
        <p:nvSpPr>
          <p:cNvPr id="5" name="Text">
            <a:extLst>
              <a:ext uri="{FF2B5EF4-FFF2-40B4-BE49-F238E27FC236}">
                <a16:creationId xmlns:a16="http://schemas.microsoft.com/office/drawing/2014/main" id="{7C4F6ABC-5919-B597-C1CD-5E8B8328CDA5}"/>
              </a:ext>
            </a:extLst>
          </p:cNvPr>
          <p:cNvSpPr/>
          <p:nvPr/>
        </p:nvSpPr>
        <p:spPr bwMode="gray">
          <a:xfrm>
            <a:off x="6528048" y="0"/>
            <a:ext cx="5663952" cy="6865234"/>
          </a:xfrm>
          <a:prstGeom prst="rect">
            <a:avLst/>
          </a:prstGeom>
          <a:solidFill>
            <a:srgbClr val="15A37B">
              <a:lumMod val="50000"/>
              <a:alpha val="75000"/>
            </a:srgbClr>
          </a:solidFill>
        </p:spPr>
        <p:txBody>
          <a:bodyPr vert="horz" lIns="468000" tIns="0" rIns="540000" bIns="0" rtlCol="0" anchor="ctr">
            <a:noAutofit/>
          </a:bodyPr>
          <a:lstStyle/>
          <a:p>
            <a:pPr marL="0" marR="0" lvl="0" indent="0" algn="r" defTabSz="914400" eaLnBrk="1" fontAlgn="auto" latinLnBrk="0" hangingPunct="1">
              <a:lnSpc>
                <a:spcPct val="125000"/>
              </a:lnSpc>
              <a:spcBef>
                <a:spcPts val="1600"/>
              </a:spcBef>
              <a:spcAft>
                <a:spcPts val="0"/>
              </a:spcAft>
              <a:buClrTx/>
              <a:buSzTx/>
              <a:buFontTx/>
              <a:buNone/>
              <a:tabLst/>
              <a:defRPr/>
            </a:pPr>
            <a:endParaRPr kumimoji="0" lang="de-CH" sz="3200" b="1" i="0" u="none" strike="noStrike" kern="0" cap="none" spc="0" normalizeH="0" baseline="0" noProof="0" dirty="0">
              <a:ln>
                <a:noFill/>
              </a:ln>
              <a:solidFill>
                <a:srgbClr val="FFFFFF"/>
              </a:solidFill>
              <a:effectLst/>
              <a:uLnTx/>
              <a:uFillTx/>
              <a:latin typeface="Century Gothic"/>
              <a:ea typeface="Century Gothic"/>
              <a:cs typeface="Century Gothic"/>
              <a:sym typeface="Century Gothic"/>
            </a:endParaRPr>
          </a:p>
        </p:txBody>
      </p:sp>
      <p:pic>
        <p:nvPicPr>
          <p:cNvPr id="4" name="Picture 2">
            <a:extLst>
              <a:ext uri="{FF2B5EF4-FFF2-40B4-BE49-F238E27FC236}">
                <a16:creationId xmlns:a16="http://schemas.microsoft.com/office/drawing/2014/main" id="{35DC21A8-CE93-594B-29F9-5C10468A3523}"/>
              </a:ext>
            </a:extLst>
          </p:cNvPr>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07368" y="1713018"/>
            <a:ext cx="5549167" cy="3880286"/>
          </a:xfrm>
          <a:prstGeom prst="roundRect">
            <a:avLst>
              <a:gd name="adj" fmla="val 7444"/>
            </a:avLst>
          </a:prstGeom>
          <a:noFill/>
          <a:extLst>
            <a:ext uri="{909E8E84-426E-40DD-AFC4-6F175D3DCCD1}">
              <a14:hiddenFill xmlns:a14="http://schemas.microsoft.com/office/drawing/2010/main">
                <a:solidFill>
                  <a:srgbClr val="FFFFFF"/>
                </a:solidFill>
              </a14:hiddenFill>
            </a:ext>
          </a:extLst>
        </p:spPr>
      </p:pic>
      <p:sp>
        <p:nvSpPr>
          <p:cNvPr id="7" name="Text">
            <a:extLst>
              <a:ext uri="{FF2B5EF4-FFF2-40B4-BE49-F238E27FC236}">
                <a16:creationId xmlns:a16="http://schemas.microsoft.com/office/drawing/2014/main" id="{C0521BAA-6945-F911-4DBD-3C2568AF264F}"/>
              </a:ext>
            </a:extLst>
          </p:cNvPr>
          <p:cNvSpPr/>
          <p:nvPr/>
        </p:nvSpPr>
        <p:spPr bwMode="gray">
          <a:xfrm>
            <a:off x="6873472" y="1988840"/>
            <a:ext cx="4973103" cy="2423146"/>
          </a:xfrm>
          <a:prstGeom prst="rect">
            <a:avLst/>
          </a:prstGeom>
          <a:noFill/>
        </p:spPr>
        <p:txBody>
          <a:bodyPr vert="horz" lIns="468000" tIns="720000" rIns="540000" bIns="540000" rtlCol="0" anchor="ctr">
            <a:noAutofit/>
          </a:bodyPr>
          <a:lstStyle/>
          <a:p>
            <a:pPr marL="0" marR="0" lvl="0" indent="0" defTabSz="914400" eaLnBrk="1" fontAlgn="auto" latinLnBrk="0" hangingPunct="1">
              <a:lnSpc>
                <a:spcPct val="125000"/>
              </a:lnSpc>
              <a:spcBef>
                <a:spcPts val="1600"/>
              </a:spcBef>
              <a:spcAft>
                <a:spcPts val="0"/>
              </a:spcAft>
              <a:buClrTx/>
              <a:buSzTx/>
              <a:buFontTx/>
              <a:buNone/>
              <a:tabLst/>
              <a:defRPr/>
            </a:pPr>
            <a:r>
              <a:rPr lang="fr-CH" sz="6000" b="1">
                <a:solidFill>
                  <a:schemeClr val="bg1"/>
                </a:solidFill>
                <a:latin typeface="Century Gothic" panose="020B0502020202020204" pitchFamily="34" charset="0"/>
                <a:ea typeface="Century Gothic"/>
                <a:cs typeface="Century Gothic"/>
                <a:sym typeface="Century Gothic"/>
              </a:rPr>
              <a:t>&gt;50%</a:t>
            </a:r>
            <a:br>
              <a:rPr lang="fr-CH">
                <a:solidFill>
                  <a:schemeClr val="bg1"/>
                </a:solidFill>
                <a:latin typeface="Century Gothic" panose="020B0502020202020204" pitchFamily="34" charset="0"/>
                <a:ea typeface="Century Gothic"/>
                <a:cs typeface="Century Gothic"/>
                <a:sym typeface="Century Gothic"/>
              </a:rPr>
            </a:br>
            <a:r>
              <a:rPr lang="fr-CH" sz="3200">
                <a:solidFill>
                  <a:schemeClr val="bg1"/>
                </a:solidFill>
                <a:latin typeface="Century Gothic" panose="020B0502020202020204" pitchFamily="34" charset="0"/>
                <a:ea typeface="Century Gothic"/>
                <a:cs typeface="Century Gothic"/>
                <a:sym typeface="Century Gothic"/>
              </a:rPr>
              <a:t>des éléments du tableau périodique sont présents dans les smartphones.</a:t>
            </a:r>
          </a:p>
        </p:txBody>
      </p:sp>
      <p:sp>
        <p:nvSpPr>
          <p:cNvPr id="3" name="Titel 1">
            <a:extLst>
              <a:ext uri="{FF2B5EF4-FFF2-40B4-BE49-F238E27FC236}">
                <a16:creationId xmlns:a16="http://schemas.microsoft.com/office/drawing/2014/main" id="{0E55A454-27BF-923A-B677-685408CE7CF0}"/>
              </a:ext>
            </a:extLst>
          </p:cNvPr>
          <p:cNvSpPr txBox="1">
            <a:spLocks/>
          </p:cNvSpPr>
          <p:nvPr/>
        </p:nvSpPr>
        <p:spPr bwMode="auto">
          <a:xfrm>
            <a:off x="407368" y="470883"/>
            <a:ext cx="5220617" cy="642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36000" rIns="0" bIns="0" numCol="1" anchor="t" anchorCtr="0" compatLnSpc="1">
            <a:prstTxWarp prst="textNoShape">
              <a:avLst/>
            </a:prstTxWarp>
          </a:bodyPr>
          <a:lstStyle>
            <a:lvl1pPr algn="l" rtl="0" eaLnBrk="0" fontAlgn="base" hangingPunct="0">
              <a:spcBef>
                <a:spcPct val="0"/>
              </a:spcBef>
              <a:spcAft>
                <a:spcPct val="0"/>
              </a:spcAft>
              <a:defRPr sz="2400" b="1">
                <a:solidFill>
                  <a:schemeClr val="tx2"/>
                </a:solidFill>
                <a:latin typeface="+mj-lt"/>
                <a:ea typeface="MS PGothic" panose="020B0600070205080204" pitchFamily="34" charset="-128"/>
                <a:cs typeface="+mj-cs"/>
              </a:defRPr>
            </a:lvl1pPr>
            <a:lvl2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2pPr>
            <a:lvl3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3pPr>
            <a:lvl4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4pPr>
            <a:lvl5pPr algn="l" rtl="0" eaLnBrk="0" fontAlgn="base" hangingPunct="0">
              <a:spcBef>
                <a:spcPct val="0"/>
              </a:spcBef>
              <a:spcAft>
                <a:spcPct val="0"/>
              </a:spcAft>
              <a:defRPr sz="2400" b="1">
                <a:solidFill>
                  <a:schemeClr val="tx2"/>
                </a:solidFill>
                <a:latin typeface="Arial" charset="0"/>
                <a:ea typeface="MS PGothic" panose="020B0600070205080204" pitchFamily="34" charset="-128"/>
                <a:cs typeface="Arial" charset="0"/>
              </a:defRPr>
            </a:lvl5pPr>
            <a:lvl6pPr marL="457200" algn="l" rtl="0" fontAlgn="base">
              <a:spcBef>
                <a:spcPct val="0"/>
              </a:spcBef>
              <a:spcAft>
                <a:spcPct val="0"/>
              </a:spcAft>
              <a:defRPr sz="2400" b="1">
                <a:solidFill>
                  <a:schemeClr val="tx2"/>
                </a:solidFill>
                <a:latin typeface="Arial" charset="0"/>
                <a:ea typeface="Arial" charset="0"/>
                <a:cs typeface="Arial" charset="0"/>
              </a:defRPr>
            </a:lvl6pPr>
            <a:lvl7pPr marL="914400" algn="l" rtl="0" fontAlgn="base">
              <a:spcBef>
                <a:spcPct val="0"/>
              </a:spcBef>
              <a:spcAft>
                <a:spcPct val="0"/>
              </a:spcAft>
              <a:defRPr sz="2400" b="1">
                <a:solidFill>
                  <a:schemeClr val="tx2"/>
                </a:solidFill>
                <a:latin typeface="Arial" charset="0"/>
                <a:ea typeface="Arial" charset="0"/>
                <a:cs typeface="Arial" charset="0"/>
              </a:defRPr>
            </a:lvl7pPr>
            <a:lvl8pPr marL="1371600" algn="l" rtl="0" fontAlgn="base">
              <a:spcBef>
                <a:spcPct val="0"/>
              </a:spcBef>
              <a:spcAft>
                <a:spcPct val="0"/>
              </a:spcAft>
              <a:defRPr sz="2400" b="1">
                <a:solidFill>
                  <a:schemeClr val="tx2"/>
                </a:solidFill>
                <a:latin typeface="Arial" charset="0"/>
                <a:ea typeface="Arial" charset="0"/>
                <a:cs typeface="Arial" charset="0"/>
              </a:defRPr>
            </a:lvl8pPr>
            <a:lvl9pPr marL="1828800" algn="l" rtl="0" fontAlgn="base">
              <a:spcBef>
                <a:spcPct val="0"/>
              </a:spcBef>
              <a:spcAft>
                <a:spcPct val="0"/>
              </a:spcAft>
              <a:defRPr sz="2400" b="1">
                <a:solidFill>
                  <a:schemeClr val="tx2"/>
                </a:solidFill>
                <a:latin typeface="Arial" charset="0"/>
                <a:ea typeface="Arial" charset="0"/>
                <a:cs typeface="Arial" charset="0"/>
              </a:defRPr>
            </a:lvl9pPr>
          </a:lstStyle>
          <a:p>
            <a:pPr eaLnBrk="1" hangingPunct="1">
              <a:buClr>
                <a:schemeClr val="accent1"/>
              </a:buClr>
              <a:defRPr/>
            </a:pPr>
            <a:r>
              <a:rPr lang="fr-CH">
                <a:solidFill>
                  <a:schemeClr val="bg2"/>
                </a:solidFill>
                <a:latin typeface="Century Gothic" panose="020B0502020202020204" pitchFamily="34" charset="0"/>
                <a:ea typeface="Century Gothic"/>
              </a:rPr>
              <a:t>Éléments dans les smartphones </a:t>
            </a:r>
          </a:p>
        </p:txBody>
      </p:sp>
      <p:sp>
        <p:nvSpPr>
          <p:cNvPr id="2" name="Rechteck 8">
            <a:extLst>
              <a:ext uri="{FF2B5EF4-FFF2-40B4-BE49-F238E27FC236}">
                <a16:creationId xmlns:a16="http://schemas.microsoft.com/office/drawing/2014/main" id="{EC627EDA-2A26-296F-1AE0-74A9C1012C9F}"/>
              </a:ext>
            </a:extLst>
          </p:cNvPr>
          <p:cNvSpPr>
            <a:spLocks noChangeArrowheads="1"/>
          </p:cNvSpPr>
          <p:nvPr/>
        </p:nvSpPr>
        <p:spPr bwMode="auto">
          <a:xfrm>
            <a:off x="6528046" y="6627168"/>
            <a:ext cx="5616626" cy="230832"/>
          </a:xfrm>
          <a:prstGeom prst="rect">
            <a:avLst/>
          </a:prstGeom>
          <a:noFill/>
          <a:ln>
            <a:noFill/>
          </a:ln>
        </p:spPr>
        <p:txBody>
          <a:bodyPr wrap="square">
            <a:spAutoFit/>
          </a:bodyPr>
          <a:lstStyle>
            <a:lvl1pPr defTabSz="685800">
              <a:defRPr sz="1700">
                <a:solidFill>
                  <a:schemeClr val="tx1"/>
                </a:solidFill>
                <a:latin typeface="Arial" panose="020B0604020202020204" pitchFamily="34" charset="0"/>
                <a:ea typeface="MS PGothic" panose="020B0600070205080204" pitchFamily="34" charset="-128"/>
              </a:defRPr>
            </a:lvl1pPr>
            <a:lvl2pPr marL="742950" indent="-285750" defTabSz="685800">
              <a:defRPr sz="1700">
                <a:solidFill>
                  <a:schemeClr val="tx1"/>
                </a:solidFill>
                <a:latin typeface="Arial" panose="020B0604020202020204" pitchFamily="34" charset="0"/>
                <a:ea typeface="MS PGothic" panose="020B0600070205080204" pitchFamily="34" charset="-128"/>
              </a:defRPr>
            </a:lvl2pPr>
            <a:lvl3pPr marL="1143000" indent="-228600" defTabSz="685800">
              <a:defRPr sz="1700">
                <a:solidFill>
                  <a:schemeClr val="tx1"/>
                </a:solidFill>
                <a:latin typeface="Arial" panose="020B0604020202020204" pitchFamily="34" charset="0"/>
                <a:ea typeface="MS PGothic" panose="020B0600070205080204" pitchFamily="34" charset="-128"/>
              </a:defRPr>
            </a:lvl3pPr>
            <a:lvl4pPr marL="1600200" indent="-228600" defTabSz="685800">
              <a:defRPr sz="1700">
                <a:solidFill>
                  <a:schemeClr val="tx1"/>
                </a:solidFill>
                <a:latin typeface="Arial" panose="020B0604020202020204" pitchFamily="34" charset="0"/>
                <a:ea typeface="MS PGothic" panose="020B0600070205080204" pitchFamily="34" charset="-128"/>
              </a:defRPr>
            </a:lvl4pPr>
            <a:lvl5pPr marL="2057400" indent="-228600" defTabSz="685800">
              <a:defRPr sz="1700">
                <a:solidFill>
                  <a:schemeClr val="tx1"/>
                </a:solidFill>
                <a:latin typeface="Arial" panose="020B0604020202020204" pitchFamily="34" charset="0"/>
                <a:ea typeface="MS PGothic" panose="020B0600070205080204" pitchFamily="34" charset="-128"/>
              </a:defRPr>
            </a:lvl5pPr>
            <a:lvl6pPr marL="25146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6pPr>
            <a:lvl7pPr marL="29718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7pPr>
            <a:lvl8pPr marL="34290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8pPr>
            <a:lvl9pPr marL="3886200" indent="-228600" defTabSz="685800" eaLnBrk="0" fontAlgn="base" hangingPunct="0">
              <a:spcBef>
                <a:spcPct val="0"/>
              </a:spcBef>
              <a:spcAft>
                <a:spcPct val="0"/>
              </a:spcAft>
              <a:defRPr sz="1700">
                <a:solidFill>
                  <a:schemeClr val="tx1"/>
                </a:solidFill>
                <a:latin typeface="Arial" panose="020B0604020202020204" pitchFamily="34" charset="0"/>
                <a:ea typeface="MS PGothic" panose="020B0600070205080204" pitchFamily="34" charset="-128"/>
              </a:defRPr>
            </a:lvl9pPr>
          </a:lstStyle>
          <a:p>
            <a:pPr eaLnBrk="1" hangingPunct="1"/>
            <a:r>
              <a:rPr lang="fr-CH" sz="900">
                <a:solidFill>
                  <a:schemeClr val="bg1">
                    <a:lumMod val="95000"/>
                  </a:schemeClr>
                </a:solidFill>
                <a:latin typeface="Century Gothic" panose="020B0502020202020204" pitchFamily="34" charset="0"/>
              </a:rPr>
              <a:t>Source: </a:t>
            </a:r>
            <a:r>
              <a:rPr lang="fr-CH" sz="900">
                <a:solidFill>
                  <a:schemeClr val="bg1">
                    <a:lumMod val="95000"/>
                  </a:schemeClr>
                </a:solidFill>
                <a:latin typeface="Century Gothic" panose="020B0502020202020204" pitchFamily="34" charset="0"/>
                <a:hlinkClick r:id="rId5">
                  <a:extLst>
                    <a:ext uri="{A12FA001-AC4F-418D-AE19-62706E023703}">
                      <ahyp:hlinkClr xmlns:ahyp="http://schemas.microsoft.com/office/drawing/2018/hyperlinkcolor" val="tx"/>
                    </a:ext>
                  </a:extLst>
                </a:hlinkClick>
              </a:rPr>
              <a:t>Bookhagen et al. (2020)</a:t>
            </a:r>
          </a:p>
        </p:txBody>
      </p:sp>
      <p:sp>
        <p:nvSpPr>
          <p:cNvPr id="18" name="Rechteck 17">
            <a:extLst>
              <a:ext uri="{FF2B5EF4-FFF2-40B4-BE49-F238E27FC236}">
                <a16:creationId xmlns:a16="http://schemas.microsoft.com/office/drawing/2014/main" id="{0745CBF5-A762-344E-693E-E04FA9644F17}"/>
              </a:ext>
            </a:extLst>
          </p:cNvPr>
          <p:cNvSpPr/>
          <p:nvPr/>
        </p:nvSpPr>
        <p:spPr bwMode="auto">
          <a:xfrm>
            <a:off x="13440816" y="1275563"/>
            <a:ext cx="12195557" cy="5029482"/>
          </a:xfrm>
          <a:prstGeom prst="rect">
            <a:avLst/>
          </a:prstGeom>
          <a:solidFill>
            <a:schemeClr val="bg1">
              <a:lumMod val="95000"/>
              <a:alpha val="79608"/>
            </a:schemeClr>
          </a:solidFill>
          <a:ln w="9525" cap="flat" cmpd="sng" algn="ctr">
            <a:noFill/>
            <a:prstDash val="solid"/>
            <a:round/>
            <a:headEnd type="none" w="med" len="med"/>
            <a:tailEnd type="none" w="med" len="med"/>
          </a:ln>
          <a:effectLst/>
        </p:spPr>
        <p:txBody>
          <a:bodyPr vert="horz" wrap="non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Arial" charset="0"/>
              <a:ea typeface="Arial" charset="0"/>
              <a:cs typeface="Arial" charset="0"/>
            </a:endParaRPr>
          </a:p>
        </p:txBody>
      </p:sp>
      <p:grpSp>
        <p:nvGrpSpPr>
          <p:cNvPr id="19" name="Gruppieren 18">
            <a:extLst>
              <a:ext uri="{FF2B5EF4-FFF2-40B4-BE49-F238E27FC236}">
                <a16:creationId xmlns:a16="http://schemas.microsoft.com/office/drawing/2014/main" id="{B325ECDC-DE12-F9F3-D4D2-FFC661ED8307}"/>
              </a:ext>
            </a:extLst>
          </p:cNvPr>
          <p:cNvGrpSpPr/>
          <p:nvPr/>
        </p:nvGrpSpPr>
        <p:grpSpPr>
          <a:xfrm>
            <a:off x="14535339" y="2060848"/>
            <a:ext cx="10006510" cy="3677205"/>
            <a:chOff x="1080940" y="1898711"/>
            <a:chExt cx="10006510" cy="3677205"/>
          </a:xfrm>
        </p:grpSpPr>
        <p:pic>
          <p:nvPicPr>
            <p:cNvPr id="20" name="Picture 2" descr="Mitigating Supply Concerns: A Circular Economy for Rare-Earth Elements -  Market Insights">
              <a:extLst>
                <a:ext uri="{FF2B5EF4-FFF2-40B4-BE49-F238E27FC236}">
                  <a16:creationId xmlns:a16="http://schemas.microsoft.com/office/drawing/2014/main" id="{1E2D5445-A612-0A54-B4D6-BE68DDF15725}"/>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t="19765" b="28210"/>
            <a:stretch/>
          </p:blipFill>
          <p:spPr bwMode="auto">
            <a:xfrm>
              <a:off x="1080940" y="1898714"/>
              <a:ext cx="3041237" cy="1054138"/>
            </a:xfrm>
            <a:prstGeom prst="round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pic>
        <p:pic>
          <p:nvPicPr>
            <p:cNvPr id="21" name="Picture 4" descr="Conflict Minerals: The Sad Truth About Technology">
              <a:extLst>
                <a:ext uri="{FF2B5EF4-FFF2-40B4-BE49-F238E27FC236}">
                  <a16:creationId xmlns:a16="http://schemas.microsoft.com/office/drawing/2014/main" id="{773FA3A5-B576-FD2C-FF7E-EBF24AC5946B}"/>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t="38351" b="2395"/>
            <a:stretch/>
          </p:blipFill>
          <p:spPr bwMode="auto">
            <a:xfrm>
              <a:off x="4523680" y="1898713"/>
              <a:ext cx="3041237" cy="1054138"/>
            </a:xfrm>
            <a:prstGeom prst="round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pic>
        <p:pic>
          <p:nvPicPr>
            <p:cNvPr id="22" name="Picture 6" descr="Hazardous Substance Restrictions …And Why They Are Restricted - In  Compliance Magazine">
              <a:extLst>
                <a:ext uri="{FF2B5EF4-FFF2-40B4-BE49-F238E27FC236}">
                  <a16:creationId xmlns:a16="http://schemas.microsoft.com/office/drawing/2014/main" id="{1E5EA2C6-68FC-820C-72C8-11B70CE57B98}"/>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t="43917" r="29775"/>
            <a:stretch/>
          </p:blipFill>
          <p:spPr bwMode="auto">
            <a:xfrm>
              <a:off x="8046213" y="1898711"/>
              <a:ext cx="3041237" cy="1054139"/>
            </a:xfrm>
            <a:prstGeom prst="roundRect">
              <a:avLst/>
            </a:prstGeom>
            <a:solidFill>
              <a:srgbClr val="FFFFFF">
                <a:alpha val="79608"/>
              </a:srgb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pic>
        <p:sp>
          <p:nvSpPr>
            <p:cNvPr id="23" name="Inhaltsplatzhalter 4">
              <a:extLst>
                <a:ext uri="{FF2B5EF4-FFF2-40B4-BE49-F238E27FC236}">
                  <a16:creationId xmlns:a16="http://schemas.microsoft.com/office/drawing/2014/main" id="{3C05AC4E-8D59-B4D1-AFEC-96C1202A8C5D}"/>
                </a:ext>
              </a:extLst>
            </p:cNvPr>
            <p:cNvSpPr txBox="1">
              <a:spLocks/>
            </p:cNvSpPr>
            <p:nvPr/>
          </p:nvSpPr>
          <p:spPr bwMode="auto">
            <a:xfrm>
              <a:off x="1102529" y="2952850"/>
              <a:ext cx="2998058" cy="787541"/>
            </a:xfrm>
            <a:prstGeom prst="round2DiagRect">
              <a:avLst/>
            </a:prstGeom>
            <a:noFill/>
            <a:ln w="9525">
              <a:noFill/>
              <a:miter lim="800000"/>
              <a:headEnd/>
              <a:tailEnd/>
            </a:ln>
            <a:effectLst/>
          </p:spPr>
          <p:txBody>
            <a:bodyPr vert="horz" wrap="square" lIns="0" tIns="0" rIns="0" bIns="0" numCol="1" anchor="ctr" anchorCtr="0" compatLnSpc="1">
              <a:prstTxWarp prst="textNoShape">
                <a:avLst/>
              </a:prstTxWarp>
            </a:bodyPr>
            <a:lstStyle>
              <a:defPPr>
                <a:defRPr lang="de-CH"/>
              </a:defPPr>
              <a:lvl1pPr algn="l" rtl="0" eaLnBrk="1" fontAlgn="base" hangingPunct="1">
                <a:spcBef>
                  <a:spcPct val="0"/>
                </a:spcBef>
                <a:spcAft>
                  <a:spcPct val="0"/>
                </a:spcAft>
                <a:defRPr sz="1000"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sz="17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17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17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17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7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17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17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1700" kern="1200">
                  <a:solidFill>
                    <a:schemeClr val="tx1"/>
                  </a:solidFill>
                  <a:latin typeface="Arial" panose="020B0604020202020204" pitchFamily="34" charset="0"/>
                  <a:ea typeface="MS PGothic" panose="020B0600070205080204" pitchFamily="34" charset="-128"/>
                  <a:cs typeface="+mn-cs"/>
                </a:defRPr>
              </a:lvl9pPr>
            </a:lstStyle>
            <a:p>
              <a:pPr algn="ctr"/>
              <a:r>
                <a:rPr lang="fr-CH" sz="2400">
                  <a:solidFill>
                    <a:schemeClr val="bg2"/>
                  </a:solidFill>
                  <a:latin typeface="Century Gothic" panose="020B0502020202020204" pitchFamily="34" charset="0"/>
                </a:rPr>
                <a:t>ÉLÉMENTS CRITIQUES</a:t>
              </a:r>
            </a:p>
          </p:txBody>
        </p:sp>
        <p:sp>
          <p:nvSpPr>
            <p:cNvPr id="24" name="Inhaltsplatzhalter 4">
              <a:extLst>
                <a:ext uri="{FF2B5EF4-FFF2-40B4-BE49-F238E27FC236}">
                  <a16:creationId xmlns:a16="http://schemas.microsoft.com/office/drawing/2014/main" id="{E236C82C-7EC7-81C6-2BE5-F8E7FDE417B7}"/>
                </a:ext>
              </a:extLst>
            </p:cNvPr>
            <p:cNvSpPr txBox="1">
              <a:spLocks/>
            </p:cNvSpPr>
            <p:nvPr/>
          </p:nvSpPr>
          <p:spPr>
            <a:xfrm>
              <a:off x="4545269" y="2952850"/>
              <a:ext cx="2998058" cy="787541"/>
            </a:xfrm>
            <a:prstGeom prst="round2DiagRect">
              <a:avLst/>
            </a:prstGeom>
            <a:noFill/>
            <a:effectLst/>
          </p:spPr>
          <p:txBody>
            <a:bodyPr vert="horz" lIns="0" tIns="0" rIns="0" bIns="0" rtlCol="0" anchor="ctr">
              <a:noAutofit/>
            </a:bodyPr>
            <a:lstStyle>
              <a:lvl1pPr marL="266700" marR="0" indent="-266700"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ＭＳ Ｐゴシック" charset="0"/>
                </a:defRPr>
              </a:lvl1pPr>
              <a:lvl2pPr marL="538163" marR="0" indent="-271463"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2pPr>
              <a:lvl3pPr marL="808038" marR="0" indent="-269875"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3pPr>
              <a:lvl4pPr marL="1074738" marR="0" indent="-266700"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4pPr>
              <a:lvl5pPr marL="1346200" marR="0" indent="-271463"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fr-CH" sz="2197">
                  <a:solidFill>
                    <a:schemeClr val="bg2"/>
                  </a:solidFill>
                  <a:latin typeface="Century Gothic" panose="020B0502020202020204" pitchFamily="34" charset="0"/>
                </a:rPr>
                <a:t>MINÉRAUX SOURCES DE CONFLITS</a:t>
              </a:r>
            </a:p>
          </p:txBody>
        </p:sp>
        <p:sp>
          <p:nvSpPr>
            <p:cNvPr id="25" name="Inhaltsplatzhalter 4">
              <a:extLst>
                <a:ext uri="{FF2B5EF4-FFF2-40B4-BE49-F238E27FC236}">
                  <a16:creationId xmlns:a16="http://schemas.microsoft.com/office/drawing/2014/main" id="{72F02D38-374F-4492-93DE-DB80958B53AB}"/>
                </a:ext>
              </a:extLst>
            </p:cNvPr>
            <p:cNvSpPr txBox="1">
              <a:spLocks/>
            </p:cNvSpPr>
            <p:nvPr/>
          </p:nvSpPr>
          <p:spPr>
            <a:xfrm>
              <a:off x="8067802" y="2952850"/>
              <a:ext cx="2998058" cy="787541"/>
            </a:xfrm>
            <a:prstGeom prst="round2DiagRect">
              <a:avLst/>
            </a:prstGeom>
            <a:noFill/>
            <a:effectLst/>
          </p:spPr>
          <p:txBody>
            <a:bodyPr vert="horz" lIns="0" tIns="0" rIns="0" bIns="0" rtlCol="0" anchor="ctr">
              <a:noAutofit/>
            </a:bodyPr>
            <a:lstStyle>
              <a:lvl1pPr marL="266700" marR="0" indent="-266700"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ＭＳ Ｐゴシック" charset="0"/>
                </a:defRPr>
              </a:lvl1pPr>
              <a:lvl2pPr marL="538163" marR="0" indent="-271463"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2pPr>
              <a:lvl3pPr marL="808038" marR="0" indent="-269875"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3pPr>
              <a:lvl4pPr marL="1074738" marR="0" indent="-266700"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4pPr>
              <a:lvl5pPr marL="1346200" marR="0" indent="-271463"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fr-CH" sz="2197">
                  <a:solidFill>
                    <a:schemeClr val="bg2"/>
                  </a:solidFill>
                  <a:latin typeface="Century Gothic" panose="020B0502020202020204" pitchFamily="34" charset="0"/>
                </a:rPr>
                <a:t>SUBSTANCES DANGEREUSES</a:t>
              </a:r>
            </a:p>
          </p:txBody>
        </p:sp>
        <p:sp>
          <p:nvSpPr>
            <p:cNvPr id="26" name="Inhaltsplatzhalter 4">
              <a:extLst>
                <a:ext uri="{FF2B5EF4-FFF2-40B4-BE49-F238E27FC236}">
                  <a16:creationId xmlns:a16="http://schemas.microsoft.com/office/drawing/2014/main" id="{17AB1B8E-0759-5D3D-A5B8-985C233120CF}"/>
                </a:ext>
              </a:extLst>
            </p:cNvPr>
            <p:cNvSpPr txBox="1">
              <a:spLocks/>
            </p:cNvSpPr>
            <p:nvPr/>
          </p:nvSpPr>
          <p:spPr>
            <a:xfrm>
              <a:off x="8067802" y="3770440"/>
              <a:ext cx="2998058" cy="1805476"/>
            </a:xfrm>
            <a:prstGeom prst="rect">
              <a:avLst/>
            </a:prstGeom>
          </p:spPr>
          <p:txBody>
            <a:bodyPr vert="horz" lIns="0" tIns="0" rIns="0" bIns="0" rtlCol="0">
              <a:noAutofit/>
            </a:bodyPr>
            <a:lstStyle>
              <a:lvl1pPr marL="266700" marR="0" indent="-266700"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ＭＳ Ｐゴシック" charset="0"/>
                </a:defRPr>
              </a:lvl1pPr>
              <a:lvl2pPr marL="538163" marR="0" indent="-271463"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2pPr>
              <a:lvl3pPr marL="808038" marR="0" indent="-269875"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3pPr>
              <a:lvl4pPr marL="1074738" marR="0" indent="-266700"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4pPr>
              <a:lvl5pPr marL="1346200" marR="0" indent="-271463"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fr-CH" sz="1997">
                  <a:solidFill>
                    <a:schemeClr val="bg2"/>
                  </a:solidFill>
                  <a:latin typeface="Century Gothic" panose="020B0502020202020204" pitchFamily="34" charset="0"/>
                </a:rPr>
                <a:t>Conséquences:</a:t>
              </a:r>
              <a:br>
                <a:rPr lang="fr-CH" sz="1997">
                  <a:solidFill>
                    <a:schemeClr val="bg2"/>
                  </a:solidFill>
                  <a:latin typeface="Century Gothic" panose="020B0502020202020204" pitchFamily="34" charset="0"/>
                </a:rPr>
              </a:br>
              <a:r>
                <a:rPr lang="fr-CH" sz="1997">
                  <a:solidFill>
                    <a:schemeClr val="bg2"/>
                  </a:solidFill>
                  <a:latin typeface="Century Gothic" panose="020B0502020202020204" pitchFamily="34" charset="0"/>
                </a:rPr>
                <a:t>problèmes environnementaux et sanitaires.</a:t>
              </a:r>
            </a:p>
          </p:txBody>
        </p:sp>
        <p:sp>
          <p:nvSpPr>
            <p:cNvPr id="27" name="Inhaltsplatzhalter 4">
              <a:extLst>
                <a:ext uri="{FF2B5EF4-FFF2-40B4-BE49-F238E27FC236}">
                  <a16:creationId xmlns:a16="http://schemas.microsoft.com/office/drawing/2014/main" id="{C589ACD2-432E-040F-5A56-AA1BFFDBF36D}"/>
                </a:ext>
              </a:extLst>
            </p:cNvPr>
            <p:cNvSpPr txBox="1">
              <a:spLocks/>
            </p:cNvSpPr>
            <p:nvPr/>
          </p:nvSpPr>
          <p:spPr>
            <a:xfrm>
              <a:off x="4545269" y="3770440"/>
              <a:ext cx="2998058" cy="1805476"/>
            </a:xfrm>
            <a:prstGeom prst="rect">
              <a:avLst/>
            </a:prstGeom>
          </p:spPr>
          <p:txBody>
            <a:bodyPr vert="horz" lIns="0" tIns="0" rIns="0" bIns="0" rtlCol="0">
              <a:noAutofit/>
            </a:bodyPr>
            <a:lstStyle>
              <a:lvl1pPr marL="266700" marR="0" indent="-266700"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ＭＳ Ｐゴシック" charset="0"/>
                </a:defRPr>
              </a:lvl1pPr>
              <a:lvl2pPr marL="538163" marR="0" indent="-271463"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2pPr>
              <a:lvl3pPr marL="808038" marR="0" indent="-269875"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3pPr>
              <a:lvl4pPr marL="1074738" marR="0" indent="-266700"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4pPr>
              <a:lvl5pPr marL="1346200" marR="0" indent="-271463"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fr-CH" sz="1997">
                  <a:solidFill>
                    <a:schemeClr val="bg2"/>
                  </a:solidFill>
                  <a:latin typeface="Century Gothic" panose="020B0502020202020204" pitchFamily="34" charset="0"/>
                </a:rPr>
                <a:t>L’extraction et le commerce violent les droits humains et soutiennent la corruption ou le blanchiment d’argent.</a:t>
              </a:r>
            </a:p>
          </p:txBody>
        </p:sp>
        <p:sp>
          <p:nvSpPr>
            <p:cNvPr id="28" name="Inhaltsplatzhalter 4">
              <a:extLst>
                <a:ext uri="{FF2B5EF4-FFF2-40B4-BE49-F238E27FC236}">
                  <a16:creationId xmlns:a16="http://schemas.microsoft.com/office/drawing/2014/main" id="{8892435E-2059-D9D7-8150-BE25746A4657}"/>
                </a:ext>
              </a:extLst>
            </p:cNvPr>
            <p:cNvSpPr txBox="1">
              <a:spLocks/>
            </p:cNvSpPr>
            <p:nvPr/>
          </p:nvSpPr>
          <p:spPr>
            <a:xfrm>
              <a:off x="1102529" y="3770440"/>
              <a:ext cx="2998058" cy="1805476"/>
            </a:xfrm>
            <a:prstGeom prst="rect">
              <a:avLst/>
            </a:prstGeom>
          </p:spPr>
          <p:txBody>
            <a:bodyPr vert="horz" lIns="0" tIns="0" rIns="0" bIns="0" rtlCol="0">
              <a:noAutofit/>
            </a:bodyPr>
            <a:lstStyle>
              <a:lvl1pPr marL="266700" marR="0" indent="-266700"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ＭＳ Ｐゴシック" charset="0"/>
                </a:defRPr>
              </a:lvl1pPr>
              <a:lvl2pPr marL="538163" marR="0" indent="-271463"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2pPr>
              <a:lvl3pPr marL="808038" marR="0" indent="-269875"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3pPr>
              <a:lvl4pPr marL="1074738" marR="0" indent="-266700"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4pPr>
              <a:lvl5pPr marL="1346200" marR="0" indent="-271463" algn="l" defTabSz="457200" rtl="0" eaLnBrk="1" fontAlgn="base" latinLnBrk="0" hangingPunct="1">
                <a:lnSpc>
                  <a:spcPct val="100000"/>
                </a:lnSpc>
                <a:spcBef>
                  <a:spcPct val="20000"/>
                </a:spcBef>
                <a:spcAft>
                  <a:spcPct val="0"/>
                </a:spcAft>
                <a:buClr>
                  <a:schemeClr val="accent6"/>
                </a:buClr>
                <a:buSzPct val="75000"/>
                <a:buFont typeface="Wingdings 3" panose="05040102010807070707" pitchFamily="18" charset="2"/>
                <a:buChar char=""/>
                <a:tabLst/>
                <a:defRPr sz="2200" kern="1200" baseline="0">
                  <a:solidFill>
                    <a:schemeClr val="tx1"/>
                  </a:solidFill>
                  <a:latin typeface="+mn-lt"/>
                  <a:ea typeface="MS PGothic" pitchFamily="34"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fr-CH" sz="1997">
                  <a:solidFill>
                    <a:schemeClr val="bg2"/>
                  </a:solidFill>
                  <a:latin typeface="Century Gothic" panose="020B0502020202020204" pitchFamily="34" charset="0"/>
                </a:rPr>
                <a:t>Risques d’approvisionnement élevés et répercussions économiques en cas d’interruptions de fourniture.</a:t>
              </a:r>
            </a:p>
          </p:txBody>
        </p:sp>
      </p:grpSp>
    </p:spTree>
    <p:extLst>
      <p:ext uri="{BB962C8B-B14F-4D97-AF65-F5344CB8AC3E}">
        <p14:creationId xmlns:p14="http://schemas.microsoft.com/office/powerpoint/2010/main" val="282266380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3045&quot;&gt;&lt;version val=&quot;25111&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bNumberIsYear val=&quot;0&quot;/&gt;&lt;m_strFormatTime&gt;%Y&lt;/m_strFormatTime&gt;&lt;m_yearfmt&gt;&lt;begin val=&quot;0&quot;/&gt;&lt;end val=&quot;0&quot;/&gt;&lt;/m_yearfmt&gt;&lt;/m_precDefaultYear&gt;&lt;m_precDefaultQuarter&gt;&lt;m_bNumberIsYear val=&quot;0&quot;/&gt;&lt;m_strFormatTime&gt;Q%5&lt;/m_strFormatTime&gt;&lt;m_yearfmt&gt;&lt;begin val=&quot;0&quot;/&gt;&lt;end val=&quot;4&quot;/&gt;&lt;/m_yearfmt&gt;&lt;/m_precDefaultQuarter&gt;&lt;m_precDefaultMonth&gt;&lt;m_yearfmt&gt;&lt;begin val=&quot;0&quot;/&gt;&lt;end val=&quot;4&quot;/&gt;&lt;/m_yearfmt&gt;&lt;/m_precDefaultMonth&gt;&lt;m_precDefaultWeek&gt;&lt;m_bNumberIsYear val=&quot;0&quot;/&gt;&lt;m_strFormatTime&gt;%4&lt;/m_strFormatTime&gt;&lt;m_yearfmt&gt;&lt;begin val=&quot;0&quot;/&gt;&lt;end val=&quot;4&quot;/&gt;&lt;/m_yearfmt&gt;&lt;/m_precDefaultWeek&gt;&lt;m_precDefaultDay&gt;&lt;m_bNumberIsYear val=&quot;0&quot;/&gt;&lt;m_strFormatTime&gt;%#d&lt;/m_strFormatTime&gt;&lt;m_yearfmt&gt;&lt;begin val=&quot;0&quot;/&gt;&lt;end val=&quot;4&quot;/&gt;&lt;/m_yearfmt&gt;&lt;/m_precDefaultDay&gt;&lt;m_mruColor&gt;&lt;m_vecMRU length=&quot;3&quot;&gt;&lt;elem m_fUsage=&quot;3.14659000000000022013E+00&quot;&gt;&lt;m_msothmcolidx val=&quot;0&quot;/&gt;&lt;m_rgb r=&quot;B7&quot; g=&quot;DB&quot; b=&quot;FB&quot;/&gt;&lt;m_nBrightness val=&quot;0&quot;/&gt;&lt;/elem&gt;&lt;elem m_fUsage=&quot;1.34144100000000010553E+00&quot;&gt;&lt;m_msothmcolidx val=&quot;0&quot;/&gt;&lt;m_rgb r=&quot;F4&quot; g=&quot;35&quot; b=&quot;0D&quot;/&gt;&lt;m_nBrightness val=&quot;0&quot;/&gt;&lt;/elem&gt;&lt;elem m_fUsage=&quot;7.29000000000000092371E-01&quot;&gt;&lt;m_msothmcolidx val=&quot;0&quot;/&gt;&lt;m_rgb r=&quot;47&quot; g=&quot;A3&quot; b=&quot;03&quot;/&gt;&lt;m_nBrightness val=&quot;0&quot;/&gt;&lt;/elem&gt;&lt;/m_vecMRU&gt;&lt;/m_mruColor&gt;&lt;m_eweekdayFirstOfWeek val=&quot;2&quot;/&gt;&lt;m_eweekdayFirstOfWorkweek val=&quot;2&quot;/&gt;&lt;m_eweekdayFirstOfWeekend val=&quot;7&quot;/&gt;&lt;/CPresentation&gt;&lt;/root&gt;"/>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uzh_praesentation_informell_e">
  <a:themeElements>
    <a:clrScheme name="Benutzerdefiniert 7">
      <a:dk1>
        <a:srgbClr val="000000"/>
      </a:dk1>
      <a:lt1>
        <a:srgbClr val="FFFFFF"/>
      </a:lt1>
      <a:dk2>
        <a:srgbClr val="373545"/>
      </a:dk2>
      <a:lt2>
        <a:srgbClr val="0B513E"/>
      </a:lt2>
      <a:accent1>
        <a:srgbClr val="3494BA"/>
      </a:accent1>
      <a:accent2>
        <a:srgbClr val="58B6C0"/>
      </a:accent2>
      <a:accent3>
        <a:srgbClr val="75BDA7"/>
      </a:accent3>
      <a:accent4>
        <a:srgbClr val="7A8C8E"/>
      </a:accent4>
      <a:accent5>
        <a:srgbClr val="84ACB6"/>
      </a:accent5>
      <a:accent6>
        <a:srgbClr val="BA2A00"/>
      </a:accent6>
      <a:hlink>
        <a:srgbClr val="6B9F25"/>
      </a:hlink>
      <a:folHlink>
        <a:srgbClr val="9F6715"/>
      </a:folHlink>
    </a:clrScheme>
    <a:fontScheme name="Leere Präsentation">
      <a:majorFont>
        <a:latin typeface="Arial"/>
        <a:ea typeface="Arial"/>
        <a:cs typeface="Arial"/>
      </a:majorFont>
      <a:minorFont>
        <a:latin typeface="Arial"/>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CH" sz="1700" b="0" i="0" u="none" strike="noStrike" cap="none" normalizeH="0" baseline="0">
            <a:ln>
              <a:noFill/>
            </a:ln>
            <a:solidFill>
              <a:schemeClr val="tx1"/>
            </a:solidFill>
            <a:effectLst/>
            <a:latin typeface="Arial" charset="0"/>
            <a:ea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0" tIns="0" rIns="0" bIns="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CH" sz="1700" b="0" i="0" u="none" strike="noStrike" cap="none" normalizeH="0" baseline="0">
            <a:ln>
              <a:noFill/>
            </a:ln>
            <a:solidFill>
              <a:schemeClr val="tx1"/>
            </a:solidFill>
            <a:effectLst/>
            <a:latin typeface="Arial" charset="0"/>
            <a:ea typeface="Arial" charset="0"/>
            <a:cs typeface="Arial" charset="0"/>
          </a:defRPr>
        </a:defPPr>
      </a:lstStyle>
    </a:lnDef>
  </a:objectDefaults>
  <a:extraClrSchemeLst>
    <a:extraClrScheme>
      <a:clrScheme name="Leere Präsentation 1">
        <a:dk1>
          <a:srgbClr val="000000"/>
        </a:dk1>
        <a:lt1>
          <a:srgbClr val="FFFFFF"/>
        </a:lt1>
        <a:dk2>
          <a:srgbClr val="0028A5"/>
        </a:dk2>
        <a:lt2>
          <a:srgbClr val="808080"/>
        </a:lt2>
        <a:accent1>
          <a:srgbClr val="0028A5"/>
        </a:accent1>
        <a:accent2>
          <a:srgbClr val="A3ADB7"/>
        </a:accent2>
        <a:accent3>
          <a:srgbClr val="FFFFFF"/>
        </a:accent3>
        <a:accent4>
          <a:srgbClr val="000000"/>
        </a:accent4>
        <a:accent5>
          <a:srgbClr val="AAACCF"/>
        </a:accent5>
        <a:accent6>
          <a:srgbClr val="939CA6"/>
        </a:accent6>
        <a:hlink>
          <a:srgbClr val="DC6027"/>
        </a:hlink>
        <a:folHlink>
          <a:srgbClr val="0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PresentationG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0181_T_PGO_Quote-Gradient-16x9.pptx" id="{3AE3B431-2828-4E53-B11F-6BCCC2A96B3D}" vid="{B8451945-9C7E-456D-9B21-946F9CC5F70B}"/>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uzh_praesentation_informell_e.pot</Template>
  <TotalTime>0</TotalTime>
  <Words>9287</Words>
  <Application>Microsoft Office PowerPoint</Application>
  <PresentationFormat>Breitbild</PresentationFormat>
  <Paragraphs>1085</Paragraphs>
  <Slides>71</Slides>
  <Notes>54</Notes>
  <HiddenSlides>0</HiddenSlides>
  <MMClips>1</MMClips>
  <ScaleCrop>false</ScaleCrop>
  <HeadingPairs>
    <vt:vector size="8" baseType="variant">
      <vt:variant>
        <vt:lpstr>Verwendete Schriftarten</vt:lpstr>
      </vt:variant>
      <vt:variant>
        <vt:i4>13</vt:i4>
      </vt:variant>
      <vt:variant>
        <vt:lpstr>Design</vt:lpstr>
      </vt:variant>
      <vt:variant>
        <vt:i4>4</vt:i4>
      </vt:variant>
      <vt:variant>
        <vt:lpstr>Eingebettete OLE-Server</vt:lpstr>
      </vt:variant>
      <vt:variant>
        <vt:i4>1</vt:i4>
      </vt:variant>
      <vt:variant>
        <vt:lpstr>Folientitel</vt:lpstr>
      </vt:variant>
      <vt:variant>
        <vt:i4>71</vt:i4>
      </vt:variant>
    </vt:vector>
  </HeadingPairs>
  <TitlesOfParts>
    <vt:vector size="89" baseType="lpstr">
      <vt:lpstr>Aptos</vt:lpstr>
      <vt:lpstr>Aptos Display</vt:lpstr>
      <vt:lpstr>Arial</vt:lpstr>
      <vt:lpstr>Calibri</vt:lpstr>
      <vt:lpstr>Calibri Light</vt:lpstr>
      <vt:lpstr>Cambria Math</vt:lpstr>
      <vt:lpstr>Century Gothic</vt:lpstr>
      <vt:lpstr>Lato Semibold</vt:lpstr>
      <vt:lpstr>Lucida Sans</vt:lpstr>
      <vt:lpstr>Open Sans</vt:lpstr>
      <vt:lpstr>Source Sans Pro</vt:lpstr>
      <vt:lpstr>Symbol</vt:lpstr>
      <vt:lpstr>Wingdings 3</vt:lpstr>
      <vt:lpstr>uzh_praesentation_informell_e</vt:lpstr>
      <vt:lpstr>PresentationGO</vt:lpstr>
      <vt:lpstr>Office</vt:lpstr>
      <vt:lpstr>Office</vt:lpstr>
      <vt:lpstr>think-cell Folie</vt:lpstr>
      <vt:lpstr>Parldigi MasterClass Conseil national et Conseil des États  </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Durabilité et numérisation 2 juin 2025 </vt:lpstr>
      <vt:lpstr>PowerPoint-Präsentation</vt:lpstr>
      <vt:lpstr> Structure</vt:lpstr>
      <vt:lpstr> I. La numérisation comme vecteur de changement social</vt:lpstr>
      <vt:lpstr> I. La numérisation comme vecteur de changement social</vt:lpstr>
      <vt:lpstr> I. La numérisation comme vecteur de changement social</vt:lpstr>
      <vt:lpstr> I. La numérisation comme vecteur de changement social</vt:lpstr>
      <vt:lpstr> II. Le développement durable «reloaded»</vt:lpstr>
      <vt:lpstr>II. Le développement durable «reloaded»</vt:lpstr>
      <vt:lpstr>Le «modèle du gâteau de mariage» de la durabilité</vt:lpstr>
      <vt:lpstr>Développement non durable:  neuf limites planétaires – six sont actuellement dépassées</vt:lpstr>
      <vt:lpstr>Équité et sécurité – La bonne vie pour tous dans «l’économie du donut» </vt:lpstr>
      <vt:lpstr> III. Conflits d’objectifs</vt:lpstr>
      <vt:lpstr> III. Conflits d’objectifs  </vt:lpstr>
      <vt:lpstr> </vt:lpstr>
      <vt:lpstr> IV. Développement durable: trois stratégies</vt:lpstr>
      <vt:lpstr>IV. Développement durable: trois stratégies</vt:lpstr>
      <vt:lpstr> IV. Stratégie de cohérence</vt:lpstr>
      <vt:lpstr>Le mouton noir des stratégies de développement durable:  la suffisance  «sufficere»: (lat.): se tenir au service, suffire, être en mesure, pouvoir </vt:lpstr>
      <vt:lpstr> IV. Numérisation et suffisance</vt:lpstr>
      <vt:lpstr> IV. Numérisation et suffisance</vt:lpstr>
      <vt:lpstr> </vt:lpstr>
      <vt:lpstr> Politique de suffisance?</vt:lpstr>
      <vt:lpstr>PowerPoint-Präsentation</vt:lpstr>
    </vt:vector>
  </TitlesOfParts>
  <Manager/>
  <Company>Universität Zürich Institut für Informatik</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Enter the title of the presentation here</dc:title>
  <dc:subject/>
  <dc:creator>Supertext</dc:creator>
  <cp:keywords/>
  <dc:description>Vorlage uzh_praesentation_informell_e MSO2004 v1 23.04.2010</dc:description>
  <cp:lastModifiedBy>Roman Scherrer</cp:lastModifiedBy>
  <cp:revision>952</cp:revision>
  <cp:lastPrinted>2021-04-17T07:44:10Z</cp:lastPrinted>
  <dcterms:created xsi:type="dcterms:W3CDTF">2010-06-16T10:36:26Z</dcterms:created>
  <dcterms:modified xsi:type="dcterms:W3CDTF">2025-05-27T07:58:34Z</dcterms:modified>
  <cp:category/>
</cp:coreProperties>
</file>